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 showGuides="1">
      <p:cViewPr varScale="1">
        <p:scale>
          <a:sx n="42" d="100"/>
          <a:sy n="42" d="100"/>
        </p:scale>
        <p:origin x="72" y="6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Connectivity%20Report%2005-04-2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Connectivity%20Report%2005-04-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u="sng"/>
              <a:t>Connectivity</a:t>
            </a:r>
            <a:r>
              <a:rPr lang="en-US" sz="1800" b="0" u="sng" baseline="0"/>
              <a:t> by Appliance</a:t>
            </a:r>
            <a:endParaRPr lang="en-US" sz="1800" b="0" u="sn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8E2-4D3A-8467-C8C442FCBD4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8E2-4D3A-8467-C8C442FCBD4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8E2-4D3A-8467-C8C442FCBD4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8E2-4D3A-8467-C8C442FCBD4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'Generated Report'!$I$25:$I$28</c:f>
              <c:strCache>
                <c:ptCount val="4"/>
                <c:pt idx="0">
                  <c:v>2-in-1 Total</c:v>
                </c:pt>
                <c:pt idx="1">
                  <c:v>Radical Rac Total</c:v>
                </c:pt>
                <c:pt idx="2">
                  <c:v>Stromboli Total</c:v>
                </c:pt>
                <c:pt idx="3">
                  <c:v>Dehum Total</c:v>
                </c:pt>
              </c:strCache>
            </c:strRef>
          </c:cat>
          <c:val>
            <c:numRef>
              <c:f>'Generated Report'!$J$25:$J$28</c:f>
              <c:numCache>
                <c:formatCode>General</c:formatCode>
                <c:ptCount val="4"/>
                <c:pt idx="0">
                  <c:v>26</c:v>
                </c:pt>
                <c:pt idx="1">
                  <c:v>5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8E2-4D3A-8467-C8C442FCBD42}"/>
            </c:ext>
          </c:extLst>
        </c:ser>
        <c:ser>
          <c:idx val="1"/>
          <c:order val="1"/>
          <c:tx>
            <c:strRef>
              <c:f>'09-04-19'!$H$31:$H$34</c:f>
              <c:strCache>
                <c:ptCount val="4"/>
                <c:pt idx="0">
                  <c:v>FGAC7044U10</c:v>
                </c:pt>
                <c:pt idx="1">
                  <c:v>FGAC7044U10</c:v>
                </c:pt>
                <c:pt idx="2">
                  <c:v>FGRC0844ST</c:v>
                </c:pt>
                <c:pt idx="3">
                  <c:v>FGRC0844ST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68E2-4D3A-8467-C8C442FCBD42}"/>
              </c:ext>
            </c:extLst>
          </c:dPt>
          <c:cat>
            <c:strRef>
              <c:f>'09-04-19'!$B$35:$G$35</c:f>
              <c:strCache>
                <c:ptCount val="6"/>
                <c:pt idx="0">
                  <c:v>Scheer</c:v>
                </c:pt>
                <c:pt idx="1">
                  <c:v>Philip</c:v>
                </c:pt>
                <c:pt idx="2">
                  <c:v>Middletown</c:v>
                </c:pt>
                <c:pt idx="3">
                  <c:v>CT</c:v>
                </c:pt>
                <c:pt idx="4">
                  <c:v>KK99900027</c:v>
                </c:pt>
                <c:pt idx="5">
                  <c:v>v4.8-5-2</c:v>
                </c:pt>
              </c:strCache>
            </c:strRef>
          </c:cat>
          <c:val>
            <c:numRef>
              <c:f>'09-04-19'!$H$35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8E2-4D3A-8467-C8C442FCBD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u="sng">
                <a:solidFill>
                  <a:sysClr val="windowText" lastClr="000000"/>
                </a:solidFill>
              </a:rPr>
              <a:t>Connectivity by Firmware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0"/>
          <c:order val="0"/>
          <c:tx>
            <c:strRef>
              <c:f>'Generated Report'!$E$74</c:f>
              <c:strCache>
                <c:ptCount val="1"/>
                <c:pt idx="0">
                  <c:v>v4.10-7-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Report'!$F$74:$I$74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BE-4A81-8517-427DCCCA22AE}"/>
            </c:ext>
          </c:extLst>
        </c:ser>
        <c:ser>
          <c:idx val="11"/>
          <c:order val="1"/>
          <c:tx>
            <c:strRef>
              <c:f>'Generated Report'!$E$75</c:f>
              <c:strCache>
                <c:ptCount val="1"/>
                <c:pt idx="0">
                  <c:v>v4.9-6-3</c:v>
                </c:pt>
              </c:strCache>
            </c:strRef>
          </c:tx>
          <c:spPr>
            <a:solidFill>
              <a:srgbClr val="4BACC6">
                <a:lumMod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Report'!$F$75:$I$75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1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BE-4A81-8517-427DCCCA22AE}"/>
            </c:ext>
          </c:extLst>
        </c:ser>
        <c:ser>
          <c:idx val="12"/>
          <c:order val="2"/>
          <c:tx>
            <c:strRef>
              <c:f>'Generated Report'!$E$76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rgbClr val="99FF99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Report'!$F$76:$I$76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BE-4A81-8517-427DCCCA22AE}"/>
            </c:ext>
          </c:extLst>
        </c:ser>
        <c:ser>
          <c:idx val="13"/>
          <c:order val="3"/>
          <c:tx>
            <c:strRef>
              <c:f>'Generated Report'!$E$77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Report'!$F$77:$I$77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ABE-4A81-8517-427DCCCA22AE}"/>
            </c:ext>
          </c:extLst>
        </c:ser>
        <c:ser>
          <c:idx val="14"/>
          <c:order val="4"/>
          <c:tx>
            <c:strRef>
              <c:f>'Generated Report'!$E$78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rgbClr val="4F81BD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Report'!$F$78:$I$78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ABE-4A81-8517-427DCCCA22AE}"/>
            </c:ext>
          </c:extLst>
        </c:ser>
        <c:ser>
          <c:idx val="15"/>
          <c:order val="5"/>
          <c:tx>
            <c:strRef>
              <c:f>'Generated Report'!$E$79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Report'!$F$79:$I$79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ABE-4A81-8517-427DCCCA22AE}"/>
            </c:ext>
          </c:extLst>
        </c:ser>
        <c:ser>
          <c:idx val="16"/>
          <c:order val="6"/>
          <c:tx>
            <c:strRef>
              <c:f>'Generated Report'!$E$80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Report'!$F$80:$I$80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ABE-4A81-8517-427DCCCA22AE}"/>
            </c:ext>
          </c:extLst>
        </c:ser>
        <c:ser>
          <c:idx val="17"/>
          <c:order val="7"/>
          <c:tx>
            <c:strRef>
              <c:f>'Generated Report'!$E$81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Report'!$F$81:$I$81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ABE-4A81-8517-427DCCCA22AE}"/>
            </c:ext>
          </c:extLst>
        </c:ser>
        <c:ser>
          <c:idx val="18"/>
          <c:order val="8"/>
          <c:tx>
            <c:strRef>
              <c:f>'Generated Report'!$E$82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Report'!$F$82:$I$82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ABE-4A81-8517-427DCCCA22AE}"/>
            </c:ext>
          </c:extLst>
        </c:ser>
        <c:ser>
          <c:idx val="19"/>
          <c:order val="9"/>
          <c:tx>
            <c:strRef>
              <c:f>'Generated Report'!$E$83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Report'!$F$83:$I$83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ABE-4A81-8517-427DCCCA22AE}"/>
            </c:ext>
          </c:extLst>
        </c:ser>
        <c:ser>
          <c:idx val="0"/>
          <c:order val="10"/>
          <c:tx>
            <c:strRef>
              <c:f>'Generated Report'!$E$84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8064A2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Report'!$F$84:$I$84</c:f>
              <c:numCache>
                <c:formatCode>General</c:formatCode>
                <c:ptCount val="4"/>
                <c:pt idx="0">
                  <c:v>26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ABE-4A81-8517-427DCCCA22AE}"/>
            </c:ext>
          </c:extLst>
        </c:ser>
        <c:ser>
          <c:idx val="1"/>
          <c:order val="11"/>
          <c:tx>
            <c:strRef>
              <c:f>'Generated Report'!$E$85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Report'!$F$85:$I$85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ABE-4A81-8517-427DCCCA22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0309584"/>
        <c:axId val="400306056"/>
      </c:barChart>
      <c:catAx>
        <c:axId val="40030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00306056"/>
        <c:crosses val="autoZero"/>
        <c:auto val="1"/>
        <c:lblAlgn val="ctr"/>
        <c:lblOffset val="100"/>
        <c:noMultiLvlLbl val="0"/>
      </c:catAx>
      <c:valAx>
        <c:axId val="400306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0030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2020-05-04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2020-05-04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2020-05-04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2020-05-04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  <p:sp>
        <p:nvSpPr>
          <p:cNvPr id="7" name="MSIPCMContentMarking" descr="{&quot;HashCode&quot;:-1220536117,&quot;Placement&quot;:&quot;Footer&quot;}">
            <a:extLst>
              <a:ext uri="{FF2B5EF4-FFF2-40B4-BE49-F238E27FC236}">
                <a16:creationId xmlns:a16="http://schemas.microsoft.com/office/drawing/2014/main" id="{900BDBE5-8AD9-4A4B-B5ED-E7F298DBF1BC}"/>
              </a:ext>
            </a:extLst>
          </p:cNvPr>
          <p:cNvSpPr txBox="1"/>
          <p:nvPr userDrawn="1"/>
        </p:nvSpPr>
        <p:spPr>
          <a:xfrm>
            <a:off x="0" y="6629836"/>
            <a:ext cx="109809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Classified as Internal</a:t>
            </a:r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92" y="6039545"/>
            <a:ext cx="820190" cy="8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8" y="6230564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237470"/>
            <a:ext cx="73234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23438" y="-9026"/>
            <a:ext cx="0" cy="3246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23438" y="3237470"/>
            <a:ext cx="0" cy="362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552914"/>
              </p:ext>
            </p:extLst>
          </p:nvPr>
        </p:nvGraphicFramePr>
        <p:xfrm>
          <a:off x="8041718" y="3849763"/>
          <a:ext cx="3411310" cy="1741805"/>
        </p:xfrm>
        <a:graphic>
          <a:graphicData uri="http://schemas.openxmlformats.org/drawingml/2006/table">
            <a:tbl>
              <a:tblPr firstRow="1" firstCol="1" bandRow="1"/>
              <a:tblGrid>
                <a:gridCol w="153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6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Last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This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Total 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Additions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Dropped off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2-in-1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Radical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Stromboli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Dehum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E19C48-AE9E-4322-BA77-0106A8A2B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765854"/>
              </p:ext>
            </p:extLst>
          </p:nvPr>
        </p:nvGraphicFramePr>
        <p:xfrm>
          <a:off x="7359812" y="-9026"/>
          <a:ext cx="4832176" cy="1143000"/>
        </p:xfrm>
        <a:graphic>
          <a:graphicData uri="http://schemas.openxmlformats.org/drawingml/2006/table">
            <a:tbl>
              <a:tblPr/>
              <a:tblGrid>
                <a:gridCol w="1278513">
                  <a:extLst>
                    <a:ext uri="{9D8B030D-6E8A-4147-A177-3AD203B41FA5}">
                      <a16:colId xmlns:a16="http://schemas.microsoft.com/office/drawing/2014/main" val="1934466741"/>
                    </a:ext>
                  </a:extLst>
                </a:gridCol>
                <a:gridCol w="926167">
                  <a:extLst>
                    <a:ext uri="{9D8B030D-6E8A-4147-A177-3AD203B41FA5}">
                      <a16:colId xmlns:a16="http://schemas.microsoft.com/office/drawing/2014/main" val="1633888139"/>
                    </a:ext>
                  </a:extLst>
                </a:gridCol>
                <a:gridCol w="815430">
                  <a:extLst>
                    <a:ext uri="{9D8B030D-6E8A-4147-A177-3AD203B41FA5}">
                      <a16:colId xmlns:a16="http://schemas.microsoft.com/office/drawing/2014/main" val="737663879"/>
                    </a:ext>
                  </a:extLst>
                </a:gridCol>
                <a:gridCol w="976502">
                  <a:extLst>
                    <a:ext uri="{9D8B030D-6E8A-4147-A177-3AD203B41FA5}">
                      <a16:colId xmlns:a16="http://schemas.microsoft.com/office/drawing/2014/main" val="2124102469"/>
                    </a:ext>
                  </a:extLst>
                </a:gridCol>
                <a:gridCol w="835564">
                  <a:extLst>
                    <a:ext uri="{9D8B030D-6E8A-4147-A177-3AD203B41FA5}">
                      <a16:colId xmlns:a16="http://schemas.microsoft.com/office/drawing/2014/main" val="1802261070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Reconnected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766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4318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590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656470"/>
                  </a:ext>
                </a:extLst>
              </a:tr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Disconnected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4521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Curt Young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FGAC7044U10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KN88800135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6014B313519D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v4.9-6-3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85264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0000000-0008-0000-02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236707"/>
              </p:ext>
            </p:extLst>
          </p:nvPr>
        </p:nvGraphicFramePr>
        <p:xfrm>
          <a:off x="-36373" y="-9026"/>
          <a:ext cx="7323437" cy="3196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0000000-0008-0000-02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5317611"/>
              </p:ext>
            </p:extLst>
          </p:nvPr>
        </p:nvGraphicFramePr>
        <p:xfrm>
          <a:off x="-36373" y="3209602"/>
          <a:ext cx="7323437" cy="362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6649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11124</TotalTime>
  <Words>61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Charts</dc:title>
  <dc:creator>David Woodman</dc:creator>
  <cp:lastModifiedBy>David Woodman</cp:lastModifiedBy>
  <cp:revision>145</cp:revision>
  <dcterms:created xsi:type="dcterms:W3CDTF">2018-05-21T22:56:24Z</dcterms:created>
  <dcterms:modified xsi:type="dcterms:W3CDTF">2020-05-04T20:29:49Z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7eab6e-04c6-4822-9252-98ab9f25736b_Enabled">
    <vt:lpwstr>True</vt:lpwstr>
  </property>
  <property fmtid="{D5CDD505-2E9C-101B-9397-08002B2CF9AE}" pid="3" name="MSIP_Label_477eab6e-04c6-4822-9252-98ab9f25736b_SiteId">
    <vt:lpwstr>d2007bef-127d-4591-97ac-10d72fe28031</vt:lpwstr>
  </property>
  <property fmtid="{D5CDD505-2E9C-101B-9397-08002B2CF9AE}" pid="4" name="MSIP_Label_477eab6e-04c6-4822-9252-98ab9f25736b_Owner">
    <vt:lpwstr>david.woodman@electrolux.com</vt:lpwstr>
  </property>
  <property fmtid="{D5CDD505-2E9C-101B-9397-08002B2CF9AE}" pid="5" name="MSIP_Label_477eab6e-04c6-4822-9252-98ab9f25736b_SetDate">
    <vt:lpwstr>2020-02-05T17:51:50.9205185Z</vt:lpwstr>
  </property>
  <property fmtid="{D5CDD505-2E9C-101B-9397-08002B2CF9AE}" pid="6" name="MSIP_Label_477eab6e-04c6-4822-9252-98ab9f25736b_Name">
    <vt:lpwstr>Internal</vt:lpwstr>
  </property>
  <property fmtid="{D5CDD505-2E9C-101B-9397-08002B2CF9AE}" pid="7" name="MSIP_Label_477eab6e-04c6-4822-9252-98ab9f25736b_Application">
    <vt:lpwstr>Microsoft Azure Information Protection</vt:lpwstr>
  </property>
  <property fmtid="{D5CDD505-2E9C-101B-9397-08002B2CF9AE}" pid="8" name="MSIP_Label_477eab6e-04c6-4822-9252-98ab9f25736b_ActionId">
    <vt:lpwstr>cac1afbc-b2da-45eb-9cb6-3484679560c1</vt:lpwstr>
  </property>
  <property fmtid="{D5CDD505-2E9C-101B-9397-08002B2CF9AE}" pid="9" name="MSIP_Label_477eab6e-04c6-4822-9252-98ab9f25736b_Extended_MSFT_Method">
    <vt:lpwstr>Automatic</vt:lpwstr>
  </property>
  <property fmtid="{D5CDD505-2E9C-101B-9397-08002B2CF9AE}" pid="10" name="Sensitivity">
    <vt:lpwstr>Internal</vt:lpwstr>
  </property>
</Properties>
</file>