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Woodman" initials="DW" lastIdx="1" clrIdx="0">
    <p:extLst>
      <p:ext uri="{19B8F6BF-5375-455C-9EA6-DF929625EA0E}">
        <p15:presenceInfo xmlns:p15="http://schemas.microsoft.com/office/powerpoint/2012/main" userId="S-1-5-21-2896337358-913211494-50511007-3610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  <a:srgbClr val="FFFFB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7" autoAdjust="0"/>
    <p:restoredTop sz="92534" autoAdjust="0"/>
  </p:normalViewPr>
  <p:slideViewPr>
    <p:cSldViewPr snapToGrid="0" showGuides="1">
      <p:cViewPr>
        <p:scale>
          <a:sx n="75" d="100"/>
          <a:sy n="75" d="100"/>
        </p:scale>
        <p:origin x="-189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WoodmDav\localDocuments\myCode\NetBeansProjects\ExcelProj1\src\Resources\NewFiles\YTD%20Updated%20Registration%20Report%2004-27-2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WoodmDav\localDocuments\myCode\NetBeansProjects\ExcelProj1\src\Resources\NewFiles\YTD%20Updated%20Registration%20Report%2004-27-2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Registrations by Day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089043024801358"/>
          <c:y val="0.13809542851790155"/>
          <c:w val="0.80136395134859661"/>
          <c:h val="0.59031077839489499"/>
        </c:manualLayout>
      </c:layout>
      <c:lineChart>
        <c:grouping val="standard"/>
        <c:varyColors val="0"/>
        <c:ser>
          <c:idx val="0"/>
          <c:order val="0"/>
          <c:tx>
            <c:strRef>
              <c:f>'Weekly Report'!$B$4</c:f>
              <c:strCache>
                <c:ptCount val="1"/>
                <c:pt idx="0">
                  <c:v>Registrations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Report'!$C$3:$AV$3</c15:sqref>
                  </c15:fullRef>
                </c:ext>
              </c:extLst>
              <c:f>'Weekly Report'!$D$3:$AV$3</c:f>
              <c:numCache>
                <c:formatCode>m/d/yyyy</c:formatCode>
                <c:ptCount val="45"/>
                <c:pt idx="0">
                  <c:v>43947</c:v>
                </c:pt>
                <c:pt idx="1">
                  <c:v>43946</c:v>
                </c:pt>
                <c:pt idx="2">
                  <c:v>43945</c:v>
                </c:pt>
                <c:pt idx="3">
                  <c:v>43944</c:v>
                </c:pt>
                <c:pt idx="4">
                  <c:v>43943</c:v>
                </c:pt>
                <c:pt idx="5">
                  <c:v>43942</c:v>
                </c:pt>
                <c:pt idx="6">
                  <c:v>43941</c:v>
                </c:pt>
                <c:pt idx="7">
                  <c:v>43940</c:v>
                </c:pt>
                <c:pt idx="8">
                  <c:v>43939</c:v>
                </c:pt>
                <c:pt idx="9">
                  <c:v>43938</c:v>
                </c:pt>
                <c:pt idx="10">
                  <c:v>43937</c:v>
                </c:pt>
                <c:pt idx="11">
                  <c:v>43936</c:v>
                </c:pt>
                <c:pt idx="12">
                  <c:v>43935</c:v>
                </c:pt>
                <c:pt idx="13">
                  <c:v>43934</c:v>
                </c:pt>
                <c:pt idx="14">
                  <c:v>43933</c:v>
                </c:pt>
                <c:pt idx="15">
                  <c:v>43932</c:v>
                </c:pt>
                <c:pt idx="16">
                  <c:v>43931</c:v>
                </c:pt>
                <c:pt idx="17">
                  <c:v>43930</c:v>
                </c:pt>
                <c:pt idx="18">
                  <c:v>43929</c:v>
                </c:pt>
                <c:pt idx="19">
                  <c:v>43928</c:v>
                </c:pt>
                <c:pt idx="20">
                  <c:v>43927</c:v>
                </c:pt>
                <c:pt idx="21">
                  <c:v>43926</c:v>
                </c:pt>
                <c:pt idx="22">
                  <c:v>43925</c:v>
                </c:pt>
                <c:pt idx="23">
                  <c:v>43924</c:v>
                </c:pt>
                <c:pt idx="24">
                  <c:v>43923</c:v>
                </c:pt>
                <c:pt idx="25">
                  <c:v>43922</c:v>
                </c:pt>
                <c:pt idx="26">
                  <c:v>43921</c:v>
                </c:pt>
                <c:pt idx="27">
                  <c:v>43920</c:v>
                </c:pt>
                <c:pt idx="28">
                  <c:v>43919</c:v>
                </c:pt>
                <c:pt idx="29">
                  <c:v>43918</c:v>
                </c:pt>
                <c:pt idx="30">
                  <c:v>43917</c:v>
                </c:pt>
                <c:pt idx="31">
                  <c:v>43916</c:v>
                </c:pt>
                <c:pt idx="32">
                  <c:v>43915</c:v>
                </c:pt>
                <c:pt idx="33">
                  <c:v>43914</c:v>
                </c:pt>
                <c:pt idx="34">
                  <c:v>43913</c:v>
                </c:pt>
                <c:pt idx="35">
                  <c:v>43912</c:v>
                </c:pt>
                <c:pt idx="36">
                  <c:v>43911</c:v>
                </c:pt>
                <c:pt idx="37">
                  <c:v>43910</c:v>
                </c:pt>
                <c:pt idx="38">
                  <c:v>43909</c:v>
                </c:pt>
                <c:pt idx="39">
                  <c:v>43908</c:v>
                </c:pt>
                <c:pt idx="40">
                  <c:v>43907</c:v>
                </c:pt>
                <c:pt idx="41">
                  <c:v>43906</c:v>
                </c:pt>
                <c:pt idx="42">
                  <c:v>43905</c:v>
                </c:pt>
                <c:pt idx="43">
                  <c:v>43904</c:v>
                </c:pt>
                <c:pt idx="44">
                  <c:v>43903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Report'!$C$4:$AV$4</c15:sqref>
                  </c15:fullRef>
                </c:ext>
              </c:extLst>
              <c:f>'Weekly Report'!$D$4:$AV$4</c:f>
              <c:numCache>
                <c:formatCode>General</c:formatCode>
                <c:ptCount val="45"/>
                <c:pt idx="0">
                  <c:v>42</c:v>
                </c:pt>
                <c:pt idx="1">
                  <c:v>71</c:v>
                </c:pt>
                <c:pt idx="2">
                  <c:v>62</c:v>
                </c:pt>
                <c:pt idx="3">
                  <c:v>45</c:v>
                </c:pt>
                <c:pt idx="4">
                  <c:v>47</c:v>
                </c:pt>
                <c:pt idx="5">
                  <c:v>36</c:v>
                </c:pt>
                <c:pt idx="6">
                  <c:v>32</c:v>
                </c:pt>
                <c:pt idx="7">
                  <c:v>28</c:v>
                </c:pt>
                <c:pt idx="8">
                  <c:v>40</c:v>
                </c:pt>
                <c:pt idx="9">
                  <c:v>28</c:v>
                </c:pt>
                <c:pt idx="10">
                  <c:v>38</c:v>
                </c:pt>
                <c:pt idx="11">
                  <c:v>38</c:v>
                </c:pt>
                <c:pt idx="12">
                  <c:v>36</c:v>
                </c:pt>
                <c:pt idx="13">
                  <c:v>34</c:v>
                </c:pt>
                <c:pt idx="14">
                  <c:v>22</c:v>
                </c:pt>
                <c:pt idx="15">
                  <c:v>41</c:v>
                </c:pt>
                <c:pt idx="16">
                  <c:v>37</c:v>
                </c:pt>
                <c:pt idx="17">
                  <c:v>36</c:v>
                </c:pt>
                <c:pt idx="18">
                  <c:v>45</c:v>
                </c:pt>
                <c:pt idx="19">
                  <c:v>39</c:v>
                </c:pt>
                <c:pt idx="20">
                  <c:v>27</c:v>
                </c:pt>
                <c:pt idx="21">
                  <c:v>27</c:v>
                </c:pt>
                <c:pt idx="22">
                  <c:v>28</c:v>
                </c:pt>
                <c:pt idx="23">
                  <c:v>22</c:v>
                </c:pt>
                <c:pt idx="24">
                  <c:v>30</c:v>
                </c:pt>
                <c:pt idx="25">
                  <c:v>32</c:v>
                </c:pt>
                <c:pt idx="26">
                  <c:v>31</c:v>
                </c:pt>
                <c:pt idx="27">
                  <c:v>18</c:v>
                </c:pt>
                <c:pt idx="28">
                  <c:v>21</c:v>
                </c:pt>
                <c:pt idx="29">
                  <c:v>24</c:v>
                </c:pt>
                <c:pt idx="30">
                  <c:v>19</c:v>
                </c:pt>
                <c:pt idx="31">
                  <c:v>16</c:v>
                </c:pt>
                <c:pt idx="32">
                  <c:v>28</c:v>
                </c:pt>
                <c:pt idx="33">
                  <c:v>20</c:v>
                </c:pt>
                <c:pt idx="34">
                  <c:v>11</c:v>
                </c:pt>
                <c:pt idx="35">
                  <c:v>15</c:v>
                </c:pt>
                <c:pt idx="36">
                  <c:v>18</c:v>
                </c:pt>
                <c:pt idx="37">
                  <c:v>32</c:v>
                </c:pt>
                <c:pt idx="38">
                  <c:v>19</c:v>
                </c:pt>
                <c:pt idx="39">
                  <c:v>25</c:v>
                </c:pt>
                <c:pt idx="40">
                  <c:v>23</c:v>
                </c:pt>
                <c:pt idx="41">
                  <c:v>20</c:v>
                </c:pt>
                <c:pt idx="42">
                  <c:v>23</c:v>
                </c:pt>
                <c:pt idx="43">
                  <c:v>28</c:v>
                </c:pt>
                <c:pt idx="4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6B-4E56-8ABC-65E64D49C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2161432"/>
        <c:axId val="412158688"/>
      </c:lineChart>
      <c:lineChart>
        <c:grouping val="standard"/>
        <c:varyColors val="0"/>
        <c:ser>
          <c:idx val="1"/>
          <c:order val="1"/>
          <c:tx>
            <c:strRef>
              <c:f>'Weekly Report'!$B$5</c:f>
              <c:strCache>
                <c:ptCount val="1"/>
                <c:pt idx="0">
                  <c:v>Temp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extLst>
                <c:ext xmlns:c15="http://schemas.microsoft.com/office/drawing/2012/chart" uri="{02D57815-91ED-43cb-92C2-25804820EDAC}">
                  <c15:fullRef>
                    <c15:sqref>'Weekly Report'!$C$3:$AV$3</c15:sqref>
                  </c15:fullRef>
                </c:ext>
              </c:extLst>
              <c:f>'Weekly Report'!$D$3:$AV$3</c:f>
              <c:numCache>
                <c:formatCode>m/d/yyyy</c:formatCode>
                <c:ptCount val="45"/>
                <c:pt idx="0">
                  <c:v>43947</c:v>
                </c:pt>
                <c:pt idx="1">
                  <c:v>43946</c:v>
                </c:pt>
                <c:pt idx="2">
                  <c:v>43945</c:v>
                </c:pt>
                <c:pt idx="3">
                  <c:v>43944</c:v>
                </c:pt>
                <c:pt idx="4">
                  <c:v>43943</c:v>
                </c:pt>
                <c:pt idx="5">
                  <c:v>43942</c:v>
                </c:pt>
                <c:pt idx="6">
                  <c:v>43941</c:v>
                </c:pt>
                <c:pt idx="7">
                  <c:v>43940</c:v>
                </c:pt>
                <c:pt idx="8">
                  <c:v>43939</c:v>
                </c:pt>
                <c:pt idx="9">
                  <c:v>43938</c:v>
                </c:pt>
                <c:pt idx="10">
                  <c:v>43937</c:v>
                </c:pt>
                <c:pt idx="11">
                  <c:v>43936</c:v>
                </c:pt>
                <c:pt idx="12">
                  <c:v>43935</c:v>
                </c:pt>
                <c:pt idx="13">
                  <c:v>43934</c:v>
                </c:pt>
                <c:pt idx="14">
                  <c:v>43933</c:v>
                </c:pt>
                <c:pt idx="15">
                  <c:v>43932</c:v>
                </c:pt>
                <c:pt idx="16">
                  <c:v>43931</c:v>
                </c:pt>
                <c:pt idx="17">
                  <c:v>43930</c:v>
                </c:pt>
                <c:pt idx="18">
                  <c:v>43929</c:v>
                </c:pt>
                <c:pt idx="19">
                  <c:v>43928</c:v>
                </c:pt>
                <c:pt idx="20">
                  <c:v>43927</c:v>
                </c:pt>
                <c:pt idx="21">
                  <c:v>43926</c:v>
                </c:pt>
                <c:pt idx="22">
                  <c:v>43925</c:v>
                </c:pt>
                <c:pt idx="23">
                  <c:v>43924</c:v>
                </c:pt>
                <c:pt idx="24">
                  <c:v>43923</c:v>
                </c:pt>
                <c:pt idx="25">
                  <c:v>43922</c:v>
                </c:pt>
                <c:pt idx="26">
                  <c:v>43921</c:v>
                </c:pt>
                <c:pt idx="27">
                  <c:v>43920</c:v>
                </c:pt>
                <c:pt idx="28">
                  <c:v>43919</c:v>
                </c:pt>
                <c:pt idx="29">
                  <c:v>43918</c:v>
                </c:pt>
                <c:pt idx="30">
                  <c:v>43917</c:v>
                </c:pt>
                <c:pt idx="31">
                  <c:v>43916</c:v>
                </c:pt>
                <c:pt idx="32">
                  <c:v>43915</c:v>
                </c:pt>
                <c:pt idx="33">
                  <c:v>43914</c:v>
                </c:pt>
                <c:pt idx="34">
                  <c:v>43913</c:v>
                </c:pt>
                <c:pt idx="35">
                  <c:v>43912</c:v>
                </c:pt>
                <c:pt idx="36">
                  <c:v>43911</c:v>
                </c:pt>
                <c:pt idx="37">
                  <c:v>43910</c:v>
                </c:pt>
                <c:pt idx="38">
                  <c:v>43909</c:v>
                </c:pt>
                <c:pt idx="39">
                  <c:v>43908</c:v>
                </c:pt>
                <c:pt idx="40">
                  <c:v>43907</c:v>
                </c:pt>
                <c:pt idx="41">
                  <c:v>43906</c:v>
                </c:pt>
                <c:pt idx="42">
                  <c:v>43905</c:v>
                </c:pt>
                <c:pt idx="43">
                  <c:v>43904</c:v>
                </c:pt>
                <c:pt idx="44">
                  <c:v>43903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'Weekly Report'!$C$5:$AV$5</c15:sqref>
                  </c15:fullRef>
                </c:ext>
              </c:extLst>
              <c:f>'Weekly Report'!$D$5:$AV$5</c:f>
              <c:numCache>
                <c:formatCode>General</c:formatCode>
                <c:ptCount val="45"/>
                <c:pt idx="0">
                  <c:v>50</c:v>
                </c:pt>
                <c:pt idx="1">
                  <c:v>63</c:v>
                </c:pt>
                <c:pt idx="2">
                  <c:v>50</c:v>
                </c:pt>
                <c:pt idx="3">
                  <c:v>49</c:v>
                </c:pt>
                <c:pt idx="4">
                  <c:v>51</c:v>
                </c:pt>
                <c:pt idx="5">
                  <c:v>58</c:v>
                </c:pt>
                <c:pt idx="6">
                  <c:v>57</c:v>
                </c:pt>
                <c:pt idx="7">
                  <c:v>61</c:v>
                </c:pt>
                <c:pt idx="8">
                  <c:v>47</c:v>
                </c:pt>
                <c:pt idx="9">
                  <c:v>50</c:v>
                </c:pt>
                <c:pt idx="10">
                  <c:v>48</c:v>
                </c:pt>
                <c:pt idx="11">
                  <c:v>52</c:v>
                </c:pt>
                <c:pt idx="12">
                  <c:v>59</c:v>
                </c:pt>
                <c:pt idx="13">
                  <c:v>68</c:v>
                </c:pt>
                <c:pt idx="14">
                  <c:v>61</c:v>
                </c:pt>
                <c:pt idx="15">
                  <c:v>55</c:v>
                </c:pt>
                <c:pt idx="16">
                  <c:v>49</c:v>
                </c:pt>
                <c:pt idx="17">
                  <c:v>58</c:v>
                </c:pt>
                <c:pt idx="18">
                  <c:v>62</c:v>
                </c:pt>
                <c:pt idx="19">
                  <c:v>65</c:v>
                </c:pt>
                <c:pt idx="20">
                  <c:v>66</c:v>
                </c:pt>
                <c:pt idx="21">
                  <c:v>62</c:v>
                </c:pt>
                <c:pt idx="22">
                  <c:v>60</c:v>
                </c:pt>
                <c:pt idx="23">
                  <c:v>52</c:v>
                </c:pt>
                <c:pt idx="24">
                  <c:v>58</c:v>
                </c:pt>
                <c:pt idx="25">
                  <c:v>55</c:v>
                </c:pt>
                <c:pt idx="26">
                  <c:v>48</c:v>
                </c:pt>
                <c:pt idx="27">
                  <c:v>49</c:v>
                </c:pt>
                <c:pt idx="28">
                  <c:v>47</c:v>
                </c:pt>
                <c:pt idx="29">
                  <c:v>51</c:v>
                </c:pt>
                <c:pt idx="30">
                  <c:v>67</c:v>
                </c:pt>
                <c:pt idx="31">
                  <c:v>58</c:v>
                </c:pt>
                <c:pt idx="32">
                  <c:v>45</c:v>
                </c:pt>
                <c:pt idx="33">
                  <c:v>53</c:v>
                </c:pt>
                <c:pt idx="34">
                  <c:v>42</c:v>
                </c:pt>
                <c:pt idx="35">
                  <c:v>43</c:v>
                </c:pt>
                <c:pt idx="36">
                  <c:v>67</c:v>
                </c:pt>
                <c:pt idx="37">
                  <c:v>77</c:v>
                </c:pt>
                <c:pt idx="38">
                  <c:v>52</c:v>
                </c:pt>
                <c:pt idx="39">
                  <c:v>53</c:v>
                </c:pt>
                <c:pt idx="40">
                  <c:v>55</c:v>
                </c:pt>
                <c:pt idx="41">
                  <c:v>43</c:v>
                </c:pt>
                <c:pt idx="42">
                  <c:v>53</c:v>
                </c:pt>
                <c:pt idx="43">
                  <c:v>55</c:v>
                </c:pt>
                <c:pt idx="44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6B-4E56-8ABC-65E64D49C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44420384"/>
        <c:axId val="1045615952"/>
      </c:lineChart>
      <c:dateAx>
        <c:axId val="41216143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58688"/>
        <c:crosses val="autoZero"/>
        <c:auto val="0"/>
        <c:lblOffset val="100"/>
        <c:baseTimeUnit val="days"/>
      </c:dateAx>
      <c:valAx>
        <c:axId val="4121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Registrations</a:t>
                </a:r>
              </a:p>
            </c:rich>
          </c:tx>
          <c:layout>
            <c:manualLayout>
              <c:xMode val="edge"/>
              <c:yMode val="edge"/>
              <c:x val="3.0647000264638818E-2"/>
              <c:y val="0.311743678396671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1432"/>
        <c:crosses val="autoZero"/>
        <c:crossBetween val="between"/>
      </c:valAx>
      <c:valAx>
        <c:axId val="104561595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4420384"/>
        <c:crosses val="max"/>
        <c:crossBetween val="between"/>
      </c:valAx>
      <c:dateAx>
        <c:axId val="844420384"/>
        <c:scaling>
          <c:orientation val="minMax"/>
        </c:scaling>
        <c:delete val="1"/>
        <c:axPos val="t"/>
        <c:numFmt formatCode="m/d/yyyy" sourceLinked="1"/>
        <c:majorTickMark val="out"/>
        <c:minorTickMark val="none"/>
        <c:tickLblPos val="nextTo"/>
        <c:crossAx val="1045615952"/>
        <c:crosses val="max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u="sng" baseline="0">
                <a:effectLst/>
              </a:rPr>
              <a:t>By Model Year to Date 2020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'Cumulative Report'!$I$3</c:f>
              <c:strCache>
                <c:ptCount val="1"/>
                <c:pt idx="0">
                  <c:v>FGAC7044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Report'!$J$3:$AA$3</c15:sqref>
                  </c15:fullRef>
                </c:ext>
              </c:extLst>
              <c:f>'Cumulative Report'!$J$3:$R$3</c:f>
              <c:numCache>
                <c:formatCode>General</c:formatCode>
                <c:ptCount val="9"/>
                <c:pt idx="0">
                  <c:v>1074</c:v>
                </c:pt>
                <c:pt idx="1">
                  <c:v>963</c:v>
                </c:pt>
                <c:pt idx="2">
                  <c:v>869</c:v>
                </c:pt>
                <c:pt idx="3">
                  <c:v>759</c:v>
                </c:pt>
                <c:pt idx="4">
                  <c:v>679</c:v>
                </c:pt>
                <c:pt idx="5">
                  <c:v>617</c:v>
                </c:pt>
                <c:pt idx="6">
                  <c:v>446</c:v>
                </c:pt>
                <c:pt idx="7">
                  <c:v>379</c:v>
                </c:pt>
                <c:pt idx="8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AB-451A-AFCF-F0F1C65A9FA9}"/>
            </c:ext>
          </c:extLst>
        </c:ser>
        <c:ser>
          <c:idx val="1"/>
          <c:order val="1"/>
          <c:tx>
            <c:strRef>
              <c:f>'Cumulative Report'!$I$4</c:f>
              <c:strCache>
                <c:ptCount val="1"/>
                <c:pt idx="0">
                  <c:v>FGPC1044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Report'!$J$4:$AA$4</c15:sqref>
                  </c15:fullRef>
                </c:ext>
              </c:extLst>
              <c:f>'Cumulative Report'!$J$4:$R$4</c:f>
              <c:numCache>
                <c:formatCode>General</c:formatCode>
                <c:ptCount val="9"/>
                <c:pt idx="0">
                  <c:v>12</c:v>
                </c:pt>
                <c:pt idx="1">
                  <c:v>10</c:v>
                </c:pt>
                <c:pt idx="2">
                  <c:v>10</c:v>
                </c:pt>
                <c:pt idx="3">
                  <c:v>9</c:v>
                </c:pt>
                <c:pt idx="4">
                  <c:v>8</c:v>
                </c:pt>
                <c:pt idx="5">
                  <c:v>7</c:v>
                </c:pt>
                <c:pt idx="6">
                  <c:v>4</c:v>
                </c:pt>
                <c:pt idx="7">
                  <c:v>3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AB-451A-AFCF-F0F1C65A9FA9}"/>
            </c:ext>
          </c:extLst>
        </c:ser>
        <c:ser>
          <c:idx val="2"/>
          <c:order val="2"/>
          <c:tx>
            <c:strRef>
              <c:f>'Cumulative Report'!$I$5</c:f>
              <c:strCache>
                <c:ptCount val="1"/>
                <c:pt idx="0">
                  <c:v>FGPC1244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Report'!$J$5:$AA$5</c15:sqref>
                  </c15:fullRef>
                </c:ext>
              </c:extLst>
              <c:f>'Cumulative Report'!$J$5:$R$5</c:f>
              <c:numCache>
                <c:formatCode>General</c:formatCode>
                <c:ptCount val="9"/>
                <c:pt idx="0">
                  <c:v>110</c:v>
                </c:pt>
                <c:pt idx="1">
                  <c:v>79</c:v>
                </c:pt>
                <c:pt idx="2">
                  <c:v>58</c:v>
                </c:pt>
                <c:pt idx="3">
                  <c:v>42</c:v>
                </c:pt>
                <c:pt idx="4">
                  <c:v>37</c:v>
                </c:pt>
                <c:pt idx="5">
                  <c:v>36</c:v>
                </c:pt>
                <c:pt idx="6">
                  <c:v>26</c:v>
                </c:pt>
                <c:pt idx="7">
                  <c:v>24</c:v>
                </c:pt>
                <c:pt idx="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AB-451A-AFCF-F0F1C65A9FA9}"/>
            </c:ext>
          </c:extLst>
        </c:ser>
        <c:ser>
          <c:idx val="3"/>
          <c:order val="3"/>
          <c:tx>
            <c:strRef>
              <c:f>'Cumulative Report'!$I$6</c:f>
              <c:strCache>
                <c:ptCount val="1"/>
                <c:pt idx="0">
                  <c:v>FFRC0833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Report'!$J$6:$AA$6</c15:sqref>
                  </c15:fullRef>
                </c:ext>
              </c:extLst>
              <c:f>'Cumulative Report'!$J$6:$R$6</c:f>
              <c:numCache>
                <c:formatCode>General</c:formatCode>
                <c:ptCount val="9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AB-451A-AFCF-F0F1C65A9FA9}"/>
            </c:ext>
          </c:extLst>
        </c:ser>
        <c:ser>
          <c:idx val="4"/>
          <c:order val="4"/>
          <c:tx>
            <c:strRef>
              <c:f>'Cumulative Report'!$I$7</c:f>
              <c:strCache>
                <c:ptCount val="1"/>
                <c:pt idx="0">
                  <c:v>FGRC0644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Report'!$J$7:$AA$7</c15:sqref>
                  </c15:fullRef>
                </c:ext>
              </c:extLst>
              <c:f>'Cumulative Report'!$J$7:$R$7</c:f>
              <c:numCache>
                <c:formatCode>General</c:formatCode>
                <c:ptCount val="9"/>
                <c:pt idx="0">
                  <c:v>14</c:v>
                </c:pt>
                <c:pt idx="1">
                  <c:v>10</c:v>
                </c:pt>
                <c:pt idx="2">
                  <c:v>9</c:v>
                </c:pt>
                <c:pt idx="3">
                  <c:v>8</c:v>
                </c:pt>
                <c:pt idx="4">
                  <c:v>6</c:v>
                </c:pt>
                <c:pt idx="5">
                  <c:v>6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AB-451A-AFCF-F0F1C65A9FA9}"/>
            </c:ext>
          </c:extLst>
        </c:ser>
        <c:ser>
          <c:idx val="5"/>
          <c:order val="5"/>
          <c:tx>
            <c:strRef>
              <c:f>'Cumulative Report'!$I$8</c:f>
              <c:strCache>
                <c:ptCount val="1"/>
                <c:pt idx="0">
                  <c:v>FGRC064W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Report'!$J$8:$AA$8</c15:sqref>
                  </c15:fullRef>
                </c:ext>
              </c:extLst>
              <c:f>'Cumulative Report'!$J$8:$R$8</c:f>
              <c:numCache>
                <c:formatCode>General</c:formatCode>
                <c:ptCount val="9"/>
                <c:pt idx="0">
                  <c:v>284</c:v>
                </c:pt>
                <c:pt idx="1">
                  <c:v>204</c:v>
                </c:pt>
                <c:pt idx="2">
                  <c:v>169</c:v>
                </c:pt>
                <c:pt idx="3">
                  <c:v>123</c:v>
                </c:pt>
                <c:pt idx="4">
                  <c:v>92</c:v>
                </c:pt>
                <c:pt idx="5">
                  <c:v>69</c:v>
                </c:pt>
                <c:pt idx="6">
                  <c:v>40</c:v>
                </c:pt>
                <c:pt idx="7">
                  <c:v>34</c:v>
                </c:pt>
                <c:pt idx="8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BAB-451A-AFCF-F0F1C65A9FA9}"/>
            </c:ext>
          </c:extLst>
        </c:ser>
        <c:ser>
          <c:idx val="6"/>
          <c:order val="6"/>
          <c:tx>
            <c:strRef>
              <c:f>'Cumulative Report'!$I$9</c:f>
              <c:strCache>
                <c:ptCount val="1"/>
                <c:pt idx="0">
                  <c:v>FGRC084W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Report'!$J$9:$AA$9</c15:sqref>
                  </c15:fullRef>
                </c:ext>
              </c:extLst>
              <c:f>'Cumulative Report'!$J$9:$R$9</c:f>
              <c:numCache>
                <c:formatCode>General</c:formatCode>
                <c:ptCount val="9"/>
                <c:pt idx="0">
                  <c:v>121</c:v>
                </c:pt>
                <c:pt idx="1">
                  <c:v>92</c:v>
                </c:pt>
                <c:pt idx="2">
                  <c:v>76</c:v>
                </c:pt>
                <c:pt idx="3">
                  <c:v>61</c:v>
                </c:pt>
                <c:pt idx="4">
                  <c:v>48</c:v>
                </c:pt>
                <c:pt idx="5">
                  <c:v>42</c:v>
                </c:pt>
                <c:pt idx="6">
                  <c:v>19</c:v>
                </c:pt>
                <c:pt idx="7">
                  <c:v>17</c:v>
                </c:pt>
                <c:pt idx="8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AB-451A-AFCF-F0F1C65A9FA9}"/>
            </c:ext>
          </c:extLst>
        </c:ser>
        <c:ser>
          <c:idx val="7"/>
          <c:order val="7"/>
          <c:tx>
            <c:strRef>
              <c:f>'Cumulative Report'!$I$10</c:f>
              <c:strCache>
                <c:ptCount val="1"/>
                <c:pt idx="0">
                  <c:v>FGRC0844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Report'!$J$10:$AA$10</c15:sqref>
                  </c15:fullRef>
                </c:ext>
              </c:extLst>
              <c:f>'Cumulative Report'!$J$10:$R$10</c:f>
              <c:numCache>
                <c:formatCode>General</c:formatCode>
                <c:ptCount val="9"/>
                <c:pt idx="0">
                  <c:v>237</c:v>
                </c:pt>
                <c:pt idx="1">
                  <c:v>199</c:v>
                </c:pt>
                <c:pt idx="2">
                  <c:v>162</c:v>
                </c:pt>
                <c:pt idx="3">
                  <c:v>127</c:v>
                </c:pt>
                <c:pt idx="4">
                  <c:v>97</c:v>
                </c:pt>
                <c:pt idx="5">
                  <c:v>78</c:v>
                </c:pt>
                <c:pt idx="6">
                  <c:v>55</c:v>
                </c:pt>
                <c:pt idx="7">
                  <c:v>52</c:v>
                </c:pt>
                <c:pt idx="8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BAB-451A-AFCF-F0F1C65A9FA9}"/>
            </c:ext>
          </c:extLst>
        </c:ser>
        <c:ser>
          <c:idx val="8"/>
          <c:order val="8"/>
          <c:tx>
            <c:strRef>
              <c:f>'Cumulative Report'!$I$11</c:f>
              <c:strCache>
                <c:ptCount val="1"/>
                <c:pt idx="0">
                  <c:v>FGRC1044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Report'!$J$11:$AA$11</c15:sqref>
                  </c15:fullRef>
                </c:ext>
              </c:extLst>
              <c:f>'Cumulative Report'!$J$11:$R$11</c:f>
              <c:numCache>
                <c:formatCode>General</c:formatCode>
                <c:ptCount val="9"/>
                <c:pt idx="0">
                  <c:v>138</c:v>
                </c:pt>
                <c:pt idx="1">
                  <c:v>118</c:v>
                </c:pt>
                <c:pt idx="2">
                  <c:v>105</c:v>
                </c:pt>
                <c:pt idx="3">
                  <c:v>85</c:v>
                </c:pt>
                <c:pt idx="4">
                  <c:v>72</c:v>
                </c:pt>
                <c:pt idx="5">
                  <c:v>62</c:v>
                </c:pt>
                <c:pt idx="6">
                  <c:v>30</c:v>
                </c:pt>
                <c:pt idx="7">
                  <c:v>28</c:v>
                </c:pt>
                <c:pt idx="8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AB-451A-AFCF-F0F1C65A9FA9}"/>
            </c:ext>
          </c:extLst>
        </c:ser>
        <c:ser>
          <c:idx val="9"/>
          <c:order val="9"/>
          <c:tx>
            <c:strRef>
              <c:f>'Cumulative Report'!$I$12</c:f>
              <c:strCache>
                <c:ptCount val="1"/>
                <c:pt idx="0">
                  <c:v>FGRC104W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Report'!$J$12:$AA$12</c15:sqref>
                  </c15:fullRef>
                </c:ext>
              </c:extLst>
              <c:f>'Cumulative Report'!$J$12:$R$12</c:f>
              <c:numCache>
                <c:formatCode>General</c:formatCode>
                <c:ptCount val="9"/>
                <c:pt idx="0">
                  <c:v>14</c:v>
                </c:pt>
                <c:pt idx="1">
                  <c:v>10</c:v>
                </c:pt>
                <c:pt idx="2">
                  <c:v>6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BAB-451A-AFCF-F0F1C65A9FA9}"/>
            </c:ext>
          </c:extLst>
        </c:ser>
        <c:ser>
          <c:idx val="10"/>
          <c:order val="10"/>
          <c:tx>
            <c:strRef>
              <c:f>'Cumulative Report'!$I$13</c:f>
              <c:strCache>
                <c:ptCount val="1"/>
                <c:pt idx="0">
                  <c:v>FGRC124W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Report'!$J$13:$AA$13</c15:sqref>
                  </c15:fullRef>
                </c:ext>
              </c:extLst>
              <c:f>'Cumulative Report'!$J$13:$R$13</c:f>
              <c:numCache>
                <c:formatCode>General</c:formatCode>
                <c:ptCount val="9"/>
                <c:pt idx="0">
                  <c:v>53</c:v>
                </c:pt>
                <c:pt idx="1">
                  <c:v>41</c:v>
                </c:pt>
                <c:pt idx="2">
                  <c:v>31</c:v>
                </c:pt>
                <c:pt idx="3">
                  <c:v>24</c:v>
                </c:pt>
                <c:pt idx="4">
                  <c:v>20</c:v>
                </c:pt>
                <c:pt idx="5">
                  <c:v>12</c:v>
                </c:pt>
                <c:pt idx="6">
                  <c:v>8</c:v>
                </c:pt>
                <c:pt idx="7">
                  <c:v>6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AB-451A-AFCF-F0F1C65A9FA9}"/>
            </c:ext>
          </c:extLst>
        </c:ser>
        <c:ser>
          <c:idx val="11"/>
          <c:order val="11"/>
          <c:tx>
            <c:strRef>
              <c:f>'Cumulative Report'!$I$14</c:f>
              <c:strCache>
                <c:ptCount val="1"/>
                <c:pt idx="0">
                  <c:v>FGRC1244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Report'!$J$14:$AA$14</c15:sqref>
                  </c15:fullRef>
                </c:ext>
              </c:extLst>
              <c:f>'Cumulative Report'!$J$14:$R$14</c:f>
              <c:numCache>
                <c:formatCode>General</c:formatCode>
                <c:ptCount val="9"/>
                <c:pt idx="0">
                  <c:v>81</c:v>
                </c:pt>
                <c:pt idx="1">
                  <c:v>76</c:v>
                </c:pt>
                <c:pt idx="2">
                  <c:v>65</c:v>
                </c:pt>
                <c:pt idx="3">
                  <c:v>53</c:v>
                </c:pt>
                <c:pt idx="4">
                  <c:v>48</c:v>
                </c:pt>
                <c:pt idx="5">
                  <c:v>39</c:v>
                </c:pt>
                <c:pt idx="6">
                  <c:v>29</c:v>
                </c:pt>
                <c:pt idx="7">
                  <c:v>25</c:v>
                </c:pt>
                <c:pt idx="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BAB-451A-AFCF-F0F1C65A9FA9}"/>
            </c:ext>
          </c:extLst>
        </c:ser>
        <c:ser>
          <c:idx val="12"/>
          <c:order val="12"/>
          <c:tx>
            <c:strRef>
              <c:f>'Cumulative Report'!$I$15</c:f>
              <c:strCache>
                <c:ptCount val="1"/>
                <c:pt idx="0">
                  <c:v>FGVH2177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'Cumulative Report'!$J$2:$R$2</c15:sqref>
                  </c15:fullRef>
                </c:ext>
              </c:extLst>
              <c:f>'Cumulative Report'!$J$2:$R$2</c:f>
              <c:strCache>
                <c:ptCount val="9"/>
                <c:pt idx="0">
                  <c:v>04-27-20</c:v>
                </c:pt>
                <c:pt idx="1">
                  <c:v>04-22-20</c:v>
                </c:pt>
                <c:pt idx="2">
                  <c:v>04-13-20</c:v>
                </c:pt>
                <c:pt idx="3">
                  <c:v>04-06-20</c:v>
                </c:pt>
                <c:pt idx="4">
                  <c:v>03-30-20</c:v>
                </c:pt>
                <c:pt idx="5">
                  <c:v>03-23-20</c:v>
                </c:pt>
                <c:pt idx="6">
                  <c:v>03-09-20</c:v>
                </c:pt>
                <c:pt idx="7">
                  <c:v>03-02-20</c:v>
                </c:pt>
                <c:pt idx="8">
                  <c:v>02-24-20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'Cumulative Report'!$J$15:$AA$15</c15:sqref>
                  </c15:fullRef>
                </c:ext>
              </c:extLst>
              <c:f>'Cumulative Report'!$J$15:$R$15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BAB-451A-AFCF-F0F1C65A9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12163392"/>
        <c:axId val="412160256"/>
      </c:barChart>
      <c:catAx>
        <c:axId val="412163392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0256"/>
        <c:crosses val="autoZero"/>
        <c:auto val="1"/>
        <c:lblAlgn val="ctr"/>
        <c:lblOffset val="100"/>
        <c:noMultiLvlLbl val="0"/>
      </c:catAx>
      <c:valAx>
        <c:axId val="41216025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216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0FCE5-8859-4AB2-B69D-8522DA3D5A89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6CCAC-BA0D-4FAD-8702-6871F523B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36CCAC-BA0D-4FAD-8702-6871F523BE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5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045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939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46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460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054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107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577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64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414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5109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836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2FDAB-A782-47E3-85F8-78A091A2D070}" type="datetimeFigureOut">
              <a:rPr lang="sv-SE" smtClean="0"/>
              <a:t>2020-04-27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C124-2318-4632-A387-7E9E26FFB6CC}" type="slidenum">
              <a:rPr lang="sv-SE" smtClean="0"/>
              <a:t>‹#›</a:t>
            </a:fld>
            <a:endParaRPr lang="sv-SE"/>
          </a:p>
        </p:txBody>
      </p:sp>
      <p:sp>
        <p:nvSpPr>
          <p:cNvPr id="7" name="MSIPCMContentMarking" descr="{&quot;HashCode&quot;:-1220536117,&quot;Placement&quot;:&quot;Footer&quot;}">
            <a:extLst>
              <a:ext uri="{FF2B5EF4-FFF2-40B4-BE49-F238E27FC236}">
                <a16:creationId xmlns:a16="http://schemas.microsoft.com/office/drawing/2014/main" id="{DEC2A897-E3E4-4FA0-A746-5C898C0B0A9D}"/>
              </a:ext>
            </a:extLst>
          </p:cNvPr>
          <p:cNvSpPr txBox="1"/>
          <p:nvPr userDrawn="1"/>
        </p:nvSpPr>
        <p:spPr>
          <a:xfrm>
            <a:off x="0" y="6629836"/>
            <a:ext cx="1098097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Classified as Internal</a:t>
            </a:r>
          </a:p>
        </p:txBody>
      </p:sp>
    </p:spTree>
    <p:extLst>
      <p:ext uri="{BB962C8B-B14F-4D97-AF65-F5344CB8AC3E}">
        <p14:creationId xmlns:p14="http://schemas.microsoft.com/office/powerpoint/2010/main" val="14517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bs.twimg.com/profile_images/877065013831356416/cV7T3FlF_400x40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683" y="5823601"/>
            <a:ext cx="1034398" cy="10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a/a3/NASA_Worm_logo.svg/2000px-NASA_Worm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19" y="6113477"/>
            <a:ext cx="1647264" cy="45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0" y="3412901"/>
            <a:ext cx="635961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59611" y="-1"/>
            <a:ext cx="0" cy="34129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59611" y="3412901"/>
            <a:ext cx="0" cy="34450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30759"/>
              </p:ext>
            </p:extLst>
          </p:nvPr>
        </p:nvGraphicFramePr>
        <p:xfrm>
          <a:off x="7616461" y="1322998"/>
          <a:ext cx="3321504" cy="13752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2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813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Day Summary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Average: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35382"/>
              </p:ext>
            </p:extLst>
          </p:nvPr>
        </p:nvGraphicFramePr>
        <p:xfrm>
          <a:off x="7616461" y="2988127"/>
          <a:ext cx="3321504" cy="194963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097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939"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 Summary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YTD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44.14%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Stromboli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1074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50.16%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9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2141</a:t>
                      </a: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0000000-0008-0000-0000-00000F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178995"/>
              </p:ext>
            </p:extLst>
          </p:nvPr>
        </p:nvGraphicFramePr>
        <p:xfrm>
          <a:off x="0" y="32200"/>
          <a:ext cx="6359611" cy="341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0000000-0008-0000-0000-000010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604232"/>
              </p:ext>
            </p:extLst>
          </p:nvPr>
        </p:nvGraphicFramePr>
        <p:xfrm>
          <a:off x="6437" y="3445101"/>
          <a:ext cx="6353174" cy="344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240839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lectrolux">
      <a:dk1>
        <a:sysClr val="windowText" lastClr="000000"/>
      </a:dk1>
      <a:lt1>
        <a:sysClr val="window" lastClr="FFFFFF"/>
      </a:lt1>
      <a:dk2>
        <a:srgbClr val="041E50"/>
      </a:dk2>
      <a:lt2>
        <a:srgbClr val="EEECE1"/>
      </a:lt2>
      <a:accent1>
        <a:srgbClr val="041E50"/>
      </a:accent1>
      <a:accent2>
        <a:srgbClr val="52284E"/>
      </a:accent2>
      <a:accent3>
        <a:srgbClr val="2ACBD3"/>
      </a:accent3>
      <a:accent4>
        <a:srgbClr val="EB6852"/>
      </a:accent4>
      <a:accent5>
        <a:srgbClr val="009ABF"/>
      </a:accent5>
      <a:accent6>
        <a:srgbClr val="CD5599"/>
      </a:accent6>
      <a:hlink>
        <a:srgbClr val="0000FF"/>
      </a:hlink>
      <a:folHlink>
        <a:srgbClr val="800080"/>
      </a:folHlink>
    </a:clrScheme>
    <a:fontScheme name="Electrolu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065F879-3815-42FA-B374-D7005C870326}" vid="{0D63E2D6-4C0B-4FCE-9FFC-85214D9C44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14169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Electrolux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Woodman</dc:creator>
  <cp:lastModifiedBy>David Woodman</cp:lastModifiedBy>
  <cp:revision>184</cp:revision>
  <dcterms:created xsi:type="dcterms:W3CDTF">2018-05-14T17:44:28Z</dcterms:created>
  <dcterms:modified xsi:type="dcterms:W3CDTF">2020-04-27T17:58:07Z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77eab6e-04c6-4822-9252-98ab9f25736b_Enabled">
    <vt:lpwstr>True</vt:lpwstr>
  </property>
  <property fmtid="{D5CDD505-2E9C-101B-9397-08002B2CF9AE}" pid="3" name="MSIP_Label_477eab6e-04c6-4822-9252-98ab9f25736b_SiteId">
    <vt:lpwstr>d2007bef-127d-4591-97ac-10d72fe28031</vt:lpwstr>
  </property>
  <property fmtid="{D5CDD505-2E9C-101B-9397-08002B2CF9AE}" pid="4" name="MSIP_Label_477eab6e-04c6-4822-9252-98ab9f25736b_Owner">
    <vt:lpwstr>david.woodman@electrolux.com</vt:lpwstr>
  </property>
  <property fmtid="{D5CDD505-2E9C-101B-9397-08002B2CF9AE}" pid="5" name="MSIP_Label_477eab6e-04c6-4822-9252-98ab9f25736b_SetDate">
    <vt:lpwstr>2020-02-05T18:12:33.4053626Z</vt:lpwstr>
  </property>
  <property fmtid="{D5CDD505-2E9C-101B-9397-08002B2CF9AE}" pid="6" name="MSIP_Label_477eab6e-04c6-4822-9252-98ab9f25736b_Name">
    <vt:lpwstr>Internal</vt:lpwstr>
  </property>
  <property fmtid="{D5CDD505-2E9C-101B-9397-08002B2CF9AE}" pid="7" name="MSIP_Label_477eab6e-04c6-4822-9252-98ab9f25736b_Application">
    <vt:lpwstr>Microsoft Azure Information Protection</vt:lpwstr>
  </property>
  <property fmtid="{D5CDD505-2E9C-101B-9397-08002B2CF9AE}" pid="8" name="MSIP_Label_477eab6e-04c6-4822-9252-98ab9f25736b_ActionId">
    <vt:lpwstr>761ce910-7064-450c-a6a4-67915b4fa070</vt:lpwstr>
  </property>
  <property fmtid="{D5CDD505-2E9C-101B-9397-08002B2CF9AE}" pid="9" name="MSIP_Label_477eab6e-04c6-4822-9252-98ab9f25736b_Extended_MSFT_Method">
    <vt:lpwstr>Automatic</vt:lpwstr>
  </property>
  <property fmtid="{D5CDD505-2E9C-101B-9397-08002B2CF9AE}" pid="10" name="Sensitivity">
    <vt:lpwstr>Internal</vt:lpwstr>
  </property>
</Properties>
</file>