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Reports\Connectivity%20Report%2006-03-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b="0" u="sng"/>
              <a:t>Connectivity</a:t>
            </a:r>
            <a:r>
              <a:rPr lang="en-US" sz="1800" b="0" u="sng" baseline="0"/>
              <a:t> by Appliance</a:t>
            </a:r>
            <a:endParaRPr lang="en-US" sz="1800" b="0" u="sng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'Generated Report'!$I$25:$I$28</c:f>
              <c:strCache>
                <c:ptCount val="4"/>
                <c:pt idx="0">
                  <c:v>2-in-1 Total</c:v>
                </c:pt>
                <c:pt idx="1">
                  <c:v>Radical Rac Total</c:v>
                </c:pt>
                <c:pt idx="2">
                  <c:v>Stromboli Total</c:v>
                </c:pt>
                <c:pt idx="3">
                  <c:v>Dehum Total</c:v>
                </c:pt>
              </c:strCache>
            </c:strRef>
          </c:cat>
          <c:val>
            <c:numRef>
              <c:f>'Generated Report'!$DD$25:$DD$28</c:f>
              <c:numCache>
                <c:formatCode>General</c:formatCode>
                <c:ptCount val="4"/>
                <c:pt idx="0">
                  <c:v>30</c:v>
                </c:pt>
                <c:pt idx="1">
                  <c:v>9</c:v>
                </c:pt>
                <c:pt idx="2">
                  <c:v>7</c:v>
                </c:pt>
                <c:pt idx="3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u="sng">
                <a:solidFill>
                  <a:sysClr val="windowText" lastClr="000000"/>
                </a:solidFill>
              </a:rPr>
              <a:t>Connectivity by Firmware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0"/>
          <c:order val="0"/>
          <c:tx>
            <c:strRef>
              <c:f>'Generated Report'!$I$72</c:f>
              <c:strCache>
                <c:ptCount val="1"/>
                <c:pt idx="0">
                  <c:v>v4.8-5-2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Report'!$J$72:$M$72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4</c:v>
                </c:pt>
              </c:numCache>
            </c:numRef>
          </c:val>
        </c:ser>
        <c:ser>
          <c:idx val="11"/>
          <c:order val="1"/>
          <c:tx>
            <c:strRef>
              <c:f>'Generated Report'!$I$73</c:f>
              <c:strCache>
                <c:ptCount val="1"/>
                <c:pt idx="0">
                  <c:v>v4.6-4-2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Report'!$J$73:$M$73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2"/>
          <c:order val="2"/>
          <c:tx>
            <c:strRef>
              <c:f>'Generated Report'!$I$74</c:f>
              <c:strCache>
                <c:ptCount val="1"/>
                <c:pt idx="0">
                  <c:v>v4.5-5-1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Report'!$J$74:$M$74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3"/>
          <c:order val="3"/>
          <c:tx>
            <c:strRef>
              <c:f>'Generated Report'!$I$75</c:f>
              <c:strCache>
                <c:ptCount val="1"/>
                <c:pt idx="0">
                  <c:v>v4.5-3b-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Report'!$J$75:$M$75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4"/>
          <c:order val="4"/>
          <c:tx>
            <c:strRef>
              <c:f>'Generated Report'!$I$76</c:f>
              <c:strCache>
                <c:ptCount val="1"/>
                <c:pt idx="0">
                  <c:v>v4.4-2-0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Report'!$J$76:$M$76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5"/>
          <c:order val="5"/>
          <c:tx>
            <c:strRef>
              <c:f>'Generated Report'!$I$77</c:f>
              <c:strCache>
                <c:ptCount val="1"/>
                <c:pt idx="0">
                  <c:v>v4.3-1.0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Report'!$J$77:$M$77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6"/>
          <c:order val="6"/>
          <c:tx>
            <c:strRef>
              <c:f>'Generated Report'!$I$78</c:f>
              <c:strCache>
                <c:ptCount val="1"/>
                <c:pt idx="0">
                  <c:v>PW1RS329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Report'!$J$78:$M$78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7"/>
          <c:order val="7"/>
          <c:tx>
            <c:strRef>
              <c:f>'Generated Report'!$I$79</c:f>
              <c:strCache>
                <c:ptCount val="1"/>
                <c:pt idx="0">
                  <c:v>PW3RS017_161005a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Report'!$J$79:$M$79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8"/>
          <c:order val="8"/>
          <c:tx>
            <c:strRef>
              <c:f>'Generated Report'!$I$80</c:f>
              <c:strCache>
                <c:ptCount val="1"/>
                <c:pt idx="0">
                  <c:v>PW1MA079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Report'!$J$80:$M$80</c:f>
              <c:numCache>
                <c:formatCode>General</c:formatCode>
                <c:ptCount val="4"/>
                <c:pt idx="0">
                  <c:v>30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9"/>
          <c:order val="9"/>
          <c:tx>
            <c:strRef>
              <c:f>'Generated Report'!$I$81</c:f>
              <c:strCache>
                <c:ptCount val="1"/>
                <c:pt idx="0">
                  <c:v>PW1MA076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Report'!$J$81:$M$81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0"/>
          <c:order val="10"/>
          <c:tx>
            <c:strRef>
              <c:f>'Generated Report'!$I$72</c:f>
              <c:strCache>
                <c:ptCount val="1"/>
                <c:pt idx="0">
                  <c:v>v4.8-5-2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Report'!$J$72:$M$72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4</c:v>
                </c:pt>
              </c:numCache>
            </c:numRef>
          </c:val>
        </c:ser>
        <c:ser>
          <c:idx val="1"/>
          <c:order val="11"/>
          <c:tx>
            <c:strRef>
              <c:f>'Generated Report'!$I$73</c:f>
              <c:strCache>
                <c:ptCount val="1"/>
                <c:pt idx="0">
                  <c:v>v4.6-4-2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Report'!$J$73:$M$73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2"/>
          <c:order val="12"/>
          <c:tx>
            <c:strRef>
              <c:f>'Generated Report'!$I$74</c:f>
              <c:strCache>
                <c:ptCount val="1"/>
                <c:pt idx="0">
                  <c:v>v4.5-5-1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Report'!$J$74:$M$74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3"/>
          <c:order val="13"/>
          <c:tx>
            <c:strRef>
              <c:f>'Generated Report'!$I$75</c:f>
              <c:strCache>
                <c:ptCount val="1"/>
                <c:pt idx="0">
                  <c:v>v4.5-3b-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Report'!$J$75:$M$75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4"/>
          <c:order val="14"/>
          <c:tx>
            <c:strRef>
              <c:f>'Generated Report'!$I$76</c:f>
              <c:strCache>
                <c:ptCount val="1"/>
                <c:pt idx="0">
                  <c:v>v4.4-2-0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Report'!$J$76:$M$76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5"/>
          <c:order val="15"/>
          <c:tx>
            <c:strRef>
              <c:f>'Generated Report'!$I$77</c:f>
              <c:strCache>
                <c:ptCount val="1"/>
                <c:pt idx="0">
                  <c:v>v4.3-1.0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Report'!$J$77:$M$77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6"/>
          <c:order val="16"/>
          <c:tx>
            <c:strRef>
              <c:f>'Generated Report'!$I$78</c:f>
              <c:strCache>
                <c:ptCount val="1"/>
                <c:pt idx="0">
                  <c:v>PW1RS329</c:v>
                </c:pt>
              </c:strCache>
            </c:strRef>
          </c:tx>
          <c:spPr>
            <a:solidFill>
              <a:srgbClr val="4BACC6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Report'!$J$78:$M$78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7"/>
          <c:order val="17"/>
          <c:tx>
            <c:strRef>
              <c:f>'Generated Report'!$I$79</c:f>
              <c:strCache>
                <c:ptCount val="1"/>
                <c:pt idx="0">
                  <c:v>PW3RS017_161005a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Report'!$J$79:$M$79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8"/>
          <c:order val="18"/>
          <c:tx>
            <c:strRef>
              <c:f>'Generated Report'!$I$80</c:f>
              <c:strCache>
                <c:ptCount val="1"/>
                <c:pt idx="0">
                  <c:v>PW1MA079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Report'!$J$80:$M$80</c:f>
              <c:numCache>
                <c:formatCode>General</c:formatCode>
                <c:ptCount val="4"/>
                <c:pt idx="0">
                  <c:v>30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9"/>
          <c:order val="19"/>
          <c:tx>
            <c:strRef>
              <c:f>'Generated Report'!$I$81</c:f>
              <c:strCache>
                <c:ptCount val="1"/>
                <c:pt idx="0">
                  <c:v>PW1MA076</c:v>
                </c:pt>
              </c:strCache>
            </c:strRef>
          </c:tx>
          <c:spPr>
            <a:solidFill>
              <a:srgbClr val="9BBB59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Report'!$J$81:$M$81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7596936"/>
        <c:axId val="487597328"/>
      </c:barChart>
      <c:catAx>
        <c:axId val="487596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87597328"/>
        <c:crosses val="autoZero"/>
        <c:auto val="1"/>
        <c:lblAlgn val="ctr"/>
        <c:lblOffset val="100"/>
        <c:noMultiLvlLbl val="0"/>
      </c:catAx>
      <c:valAx>
        <c:axId val="487597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87596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2019-06-03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2019-06-03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2019-06-03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692" y="6039545"/>
            <a:ext cx="820190" cy="8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144936" y="130286"/>
            <a:ext cx="12914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Reconnect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9178" y="1715033"/>
            <a:ext cx="13172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Disconnect</a:t>
            </a:r>
          </a:p>
        </p:txBody>
      </p:sp>
      <p:pic>
        <p:nvPicPr>
          <p:cNvPr id="9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18" y="6230564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0" y="3237470"/>
            <a:ext cx="73234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323438" y="-9026"/>
            <a:ext cx="0" cy="3246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23438" y="3237470"/>
            <a:ext cx="0" cy="3622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962397"/>
              </p:ext>
            </p:extLst>
          </p:nvPr>
        </p:nvGraphicFramePr>
        <p:xfrm>
          <a:off x="7582362" y="3622492"/>
          <a:ext cx="4347399" cy="2224515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500971"/>
                <a:gridCol w="1118446"/>
                <a:gridCol w="747443"/>
                <a:gridCol w="980539"/>
              </a:tblGrid>
              <a:tr h="3890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Last Week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Change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This Week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0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Total Connected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+(0)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Additions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Dropped off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2-in-1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+(0)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Radical RAC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+(1)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0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Stromboli RAC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+(0)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Dehum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+(-1)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2164831"/>
              </p:ext>
            </p:extLst>
          </p:nvPr>
        </p:nvGraphicFramePr>
        <p:xfrm>
          <a:off x="11073" y="67467"/>
          <a:ext cx="7320947" cy="311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7183646"/>
              </p:ext>
            </p:extLst>
          </p:nvPr>
        </p:nvGraphicFramePr>
        <p:xfrm>
          <a:off x="45401" y="3165738"/>
          <a:ext cx="7305029" cy="3622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197671"/>
              </p:ext>
            </p:extLst>
          </p:nvPr>
        </p:nvGraphicFramePr>
        <p:xfrm>
          <a:off x="7323438" y="1053468"/>
          <a:ext cx="4868562" cy="190500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004315"/>
                <a:gridCol w="1269512"/>
                <a:gridCol w="1617894"/>
                <a:gridCol w="976841"/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Terry Zias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FGRC0844ST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KK99900062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v4.8-5-2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147430"/>
              </p:ext>
            </p:extLst>
          </p:nvPr>
        </p:nvGraphicFramePr>
        <p:xfrm>
          <a:off x="7323438" y="2733484"/>
          <a:ext cx="4868562" cy="190500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257526"/>
                <a:gridCol w="1243600"/>
                <a:gridCol w="1476166"/>
                <a:gridCol w="891270"/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Brandi Herring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FGAC7044U10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KN88800120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v4.9-6-3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4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10364</TotalTime>
  <Words>63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Charts</dc:title>
  <dc:creator>David Woodman</dc:creator>
  <cp:lastModifiedBy>David Woodman</cp:lastModifiedBy>
  <cp:revision>97</cp:revision>
  <dcterms:created xsi:type="dcterms:W3CDTF">2018-05-21T22:56:24Z</dcterms:created>
  <dcterms:modified xsi:type="dcterms:W3CDTF">2019-06-03T15:21:48Z</dcterms:modified>
</cp:coreProperties>
</file>