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82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Connectivity%20Report%2012-17-19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Connectivity%20Report%2012-17-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b="0" u="sng"/>
              <a:t>Connectivity</a:t>
            </a:r>
            <a:r>
              <a:rPr lang="en-US" sz="1800" b="0" u="sng" baseline="0"/>
              <a:t> by Appliance</a:t>
            </a:r>
            <a:endParaRPr lang="en-US" sz="1800" b="0" u="sn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'Generated Report'!$I$25:$I$28</c:f>
              <c:strCache>
                <c:ptCount val="4"/>
                <c:pt idx="0">
                  <c:v>2-in-1 Total</c:v>
                </c:pt>
                <c:pt idx="1">
                  <c:v>Radical Rac Total</c:v>
                </c:pt>
                <c:pt idx="2">
                  <c:v>Stromboli Total</c:v>
                </c:pt>
                <c:pt idx="3">
                  <c:v>Dehum Total</c:v>
                </c:pt>
              </c:strCache>
            </c:strRef>
          </c:cat>
          <c:val>
            <c:numRef>
              <c:f>'Generated Report'!$J$25:$J$28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'09-04-19'!$H$31:$H$34</c:f>
              <c:strCache>
                <c:ptCount val="4"/>
                <c:pt idx="0">
                  <c:v>FGAC7044U10</c:v>
                </c:pt>
                <c:pt idx="1">
                  <c:v>FGAC7044U10</c:v>
                </c:pt>
                <c:pt idx="2">
                  <c:v>FGRC0844ST</c:v>
                </c:pt>
                <c:pt idx="3">
                  <c:v>FGRC0844ST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dPt>
          <c:cat>
            <c:strRef>
              <c:f>'09-04-19'!$B$35:$G$35</c:f>
              <c:strCache>
                <c:ptCount val="6"/>
                <c:pt idx="0">
                  <c:v>Scheer</c:v>
                </c:pt>
                <c:pt idx="1">
                  <c:v>Philip</c:v>
                </c:pt>
                <c:pt idx="2">
                  <c:v>Middletown</c:v>
                </c:pt>
                <c:pt idx="3">
                  <c:v>CT</c:v>
                </c:pt>
                <c:pt idx="4">
                  <c:v>KK99900027</c:v>
                </c:pt>
                <c:pt idx="5">
                  <c:v>v4.8-5-2</c:v>
                </c:pt>
              </c:strCache>
            </c:strRef>
          </c:cat>
          <c:val>
            <c:numRef>
              <c:f>'09-04-19'!$H$35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00" u="sng">
                <a:solidFill>
                  <a:sysClr val="windowText" lastClr="000000"/>
                </a:solidFill>
              </a:rPr>
              <a:t>Connectivity by Firmware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0"/>
          <c:order val="0"/>
          <c:tx>
            <c:strRef>
              <c:f>'Generated Report'!$E$74</c:f>
              <c:strCache>
                <c:ptCount val="1"/>
                <c:pt idx="0">
                  <c:v>v4.10-7-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Report'!$F$74:$I$74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</c:ser>
        <c:ser>
          <c:idx val="11"/>
          <c:order val="1"/>
          <c:tx>
            <c:strRef>
              <c:f>'Generated Report'!$E$75</c:f>
              <c:strCache>
                <c:ptCount val="1"/>
                <c:pt idx="0">
                  <c:v>v4.9-6-3</c:v>
                </c:pt>
              </c:strCache>
            </c:strRef>
          </c:tx>
          <c:spPr>
            <a:solidFill>
              <a:srgbClr val="4BACC6">
                <a:lumMod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Report'!$F$75:$I$75</c:f>
              <c:numCache>
                <c:formatCode>General</c:formatCode>
                <c:ptCount val="4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4</c:v>
                </c:pt>
              </c:numCache>
            </c:numRef>
          </c:val>
        </c:ser>
        <c:ser>
          <c:idx val="12"/>
          <c:order val="2"/>
          <c:tx>
            <c:strRef>
              <c:f>'Generated Report'!$E$76</c:f>
              <c:strCache>
                <c:ptCount val="1"/>
                <c:pt idx="0">
                  <c:v>v4.8-5-2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Report'!$F$76:$I$76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3"/>
          <c:order val="3"/>
          <c:tx>
            <c:strRef>
              <c:f>'Generated Report'!$E$77</c:f>
              <c:strCache>
                <c:ptCount val="1"/>
                <c:pt idx="0">
                  <c:v>v4.6-4-2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Report'!$F$77:$I$77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4"/>
          <c:order val="4"/>
          <c:tx>
            <c:strRef>
              <c:f>'Generated Report'!$E$78</c:f>
              <c:strCache>
                <c:ptCount val="1"/>
                <c:pt idx="0">
                  <c:v>v4.5-5-1</c:v>
                </c:pt>
              </c:strCache>
            </c:strRef>
          </c:tx>
          <c:spPr>
            <a:solidFill>
              <a:srgbClr val="4F81BD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Report'!$F$78:$I$78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5"/>
          <c:order val="5"/>
          <c:tx>
            <c:strRef>
              <c:f>'Generated Report'!$E$79</c:f>
              <c:strCache>
                <c:ptCount val="1"/>
                <c:pt idx="0">
                  <c:v>v4.5-3b-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Report'!$F$79:$I$79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6"/>
          <c:order val="6"/>
          <c:tx>
            <c:strRef>
              <c:f>'Generated Report'!$E$80</c:f>
              <c:strCache>
                <c:ptCount val="1"/>
                <c:pt idx="0">
                  <c:v>v4.4-2-0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Report'!$F$80:$I$80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17"/>
          <c:order val="7"/>
          <c:tx>
            <c:strRef>
              <c:f>'Generated Report'!$E$81</c:f>
              <c:strCache>
                <c:ptCount val="1"/>
                <c:pt idx="0">
                  <c:v>v4.3-1.0</c:v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Report'!$F$81:$I$81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8"/>
          <c:order val="8"/>
          <c:tx>
            <c:strRef>
              <c:f>'Generated Report'!$E$82</c:f>
              <c:strCache>
                <c:ptCount val="1"/>
                <c:pt idx="0">
                  <c:v>PW1RS329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Report'!$F$82:$I$82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9"/>
          <c:order val="9"/>
          <c:tx>
            <c:strRef>
              <c:f>'Generated Report'!$E$83</c:f>
              <c:strCache>
                <c:ptCount val="1"/>
                <c:pt idx="0">
                  <c:v>PW3RS017_161005a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Report'!$F$83:$I$83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0"/>
          <c:order val="10"/>
          <c:tx>
            <c:strRef>
              <c:f>'Generated Report'!$E$84</c:f>
              <c:strCache>
                <c:ptCount val="1"/>
                <c:pt idx="0">
                  <c:v>PW1MA079</c:v>
                </c:pt>
              </c:strCache>
            </c:strRef>
          </c:tx>
          <c:spPr>
            <a:solidFill>
              <a:srgbClr val="8064A2">
                <a:lumMod val="75000"/>
              </a:srgbClr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Report'!$F$84:$I$84</c:f>
              <c:numCache>
                <c:formatCode>General</c:formatCode>
                <c:ptCount val="4"/>
                <c:pt idx="0">
                  <c:v>26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1"/>
          <c:tx>
            <c:strRef>
              <c:f>'Generated Report'!$E$85</c:f>
              <c:strCache>
                <c:ptCount val="1"/>
                <c:pt idx="0">
                  <c:v>PW1MA076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'Generated Report'!$F$73:$I$73</c:f>
              <c:strCache>
                <c:ptCount val="4"/>
                <c:pt idx="0">
                  <c:v>2in1</c:v>
                </c:pt>
                <c:pt idx="1">
                  <c:v>RAC</c:v>
                </c:pt>
                <c:pt idx="2">
                  <c:v>Stromboli</c:v>
                </c:pt>
                <c:pt idx="3">
                  <c:v>Dehum</c:v>
                </c:pt>
              </c:strCache>
            </c:strRef>
          </c:cat>
          <c:val>
            <c:numRef>
              <c:f>'Generated Report'!$F$85:$I$85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836680"/>
        <c:axId val="487841384"/>
      </c:barChart>
      <c:catAx>
        <c:axId val="487836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7841384"/>
        <c:crosses val="autoZero"/>
        <c:auto val="1"/>
        <c:lblAlgn val="ctr"/>
        <c:lblOffset val="100"/>
        <c:noMultiLvlLbl val="0"/>
      </c:catAx>
      <c:valAx>
        <c:axId val="487841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87836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2019-12-17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07323"/>
              </p:ext>
            </p:extLst>
          </p:nvPr>
        </p:nvGraphicFramePr>
        <p:xfrm>
          <a:off x="7323438" y="0"/>
          <a:ext cx="4868563" cy="975360"/>
        </p:xfrm>
        <a:graphic>
          <a:graphicData uri="http://schemas.openxmlformats.org/drawingml/2006/table">
            <a:tbl>
              <a:tblPr firstRow="1" firstCol="1" bandRow="1"/>
              <a:tblGrid>
                <a:gridCol w="1307978"/>
                <a:gridCol w="1154077"/>
                <a:gridCol w="1500087"/>
                <a:gridCol w="906421"/>
              </a:tblGrid>
              <a:tr h="19050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Disconnected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David Mannarino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FGVH2177TF0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WB64657009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Robin Placke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FGRC0844ST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KK99900047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Martin Besant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FGAC7044U10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KN88800147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Ben Liebert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FGPC1244T100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KK99800101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n/a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AAC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692" y="6039545"/>
            <a:ext cx="820190" cy="82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18" y="6230564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/>
          <p:nvPr/>
        </p:nvCxnSpPr>
        <p:spPr>
          <a:xfrm>
            <a:off x="0" y="3237470"/>
            <a:ext cx="73234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23438" y="-9026"/>
            <a:ext cx="0" cy="32464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23438" y="3237470"/>
            <a:ext cx="0" cy="3622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83256"/>
              </p:ext>
            </p:extLst>
          </p:nvPr>
        </p:nvGraphicFramePr>
        <p:xfrm>
          <a:off x="8041718" y="3849763"/>
          <a:ext cx="3411310" cy="1741805"/>
        </p:xfrm>
        <a:graphic>
          <a:graphicData uri="http://schemas.openxmlformats.org/drawingml/2006/table">
            <a:tbl>
              <a:tblPr firstRow="1" firstCol="1" bandRow="1"/>
              <a:tblGrid>
                <a:gridCol w="1539240"/>
                <a:gridCol w="669346"/>
                <a:gridCol w="683260"/>
                <a:gridCol w="519464"/>
              </a:tblGrid>
              <a:tr h="3416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Last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This Week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Total Connected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+(-6)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Additions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Dropped off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2-in-1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Radical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Stromboli RAC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Dehum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+(-4)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377541"/>
              </p:ext>
            </p:extLst>
          </p:nvPr>
        </p:nvGraphicFramePr>
        <p:xfrm>
          <a:off x="18411" y="-9027"/>
          <a:ext cx="7323437" cy="319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624588"/>
              </p:ext>
            </p:extLst>
          </p:nvPr>
        </p:nvGraphicFramePr>
        <p:xfrm>
          <a:off x="18411" y="3209601"/>
          <a:ext cx="7323437" cy="362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664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10667</TotalTime>
  <Words>74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Connectivity Charts</dc:title>
  <dc:creator>David Woodman</dc:creator>
  <cp:lastModifiedBy>David Woodman</cp:lastModifiedBy>
  <cp:revision>125</cp:revision>
  <dcterms:created xsi:type="dcterms:W3CDTF">2018-05-21T22:56:24Z</dcterms:created>
  <dcterms:modified xsi:type="dcterms:W3CDTF">2019-12-17T23:41:33Z</dcterms:modified>
</cp:coreProperties>
</file>