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63" d="100"/>
          <a:sy n="63" d="100"/>
        </p:scale>
        <p:origin x="84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YTD%20Updated%20Registration%20Report%2006-2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YTD%20Updated%20Registration%20Report%2006-2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Report'!$BJ$3:$BV$3</c:f>
              <c:numCache>
                <c:formatCode>General</c:formatCode>
                <c:ptCount val="13"/>
                <c:pt idx="0">
                  <c:v>573</c:v>
                </c:pt>
                <c:pt idx="1">
                  <c:v>603</c:v>
                </c:pt>
                <c:pt idx="2">
                  <c:v>666</c:v>
                </c:pt>
                <c:pt idx="3">
                  <c:v>713</c:v>
                </c:pt>
                <c:pt idx="4">
                  <c:v>766</c:v>
                </c:pt>
                <c:pt idx="5">
                  <c:v>845</c:v>
                </c:pt>
                <c:pt idx="6">
                  <c:v>885</c:v>
                </c:pt>
                <c:pt idx="7">
                  <c:v>938</c:v>
                </c:pt>
                <c:pt idx="8">
                  <c:v>1015</c:v>
                </c:pt>
                <c:pt idx="9">
                  <c:v>1110</c:v>
                </c:pt>
                <c:pt idx="10">
                  <c:v>1209</c:v>
                </c:pt>
                <c:pt idx="11">
                  <c:v>1308</c:v>
                </c:pt>
                <c:pt idx="12">
                  <c:v>1434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Report'!$BJ$4:$BV$4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21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42</c:v>
                </c:pt>
                <c:pt idx="11">
                  <c:v>53</c:v>
                </c:pt>
                <c:pt idx="12">
                  <c:v>67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Report'!$BJ$5:$BV$5</c:f>
              <c:numCache>
                <c:formatCode>General</c:formatCode>
                <c:ptCount val="13"/>
                <c:pt idx="0">
                  <c:v>66</c:v>
                </c:pt>
                <c:pt idx="1">
                  <c:v>99</c:v>
                </c:pt>
                <c:pt idx="2">
                  <c:v>129</c:v>
                </c:pt>
                <c:pt idx="3">
                  <c:v>180</c:v>
                </c:pt>
                <c:pt idx="4">
                  <c:v>238</c:v>
                </c:pt>
                <c:pt idx="5">
                  <c:v>302</c:v>
                </c:pt>
                <c:pt idx="6">
                  <c:v>398</c:v>
                </c:pt>
                <c:pt idx="7">
                  <c:v>492</c:v>
                </c:pt>
                <c:pt idx="8">
                  <c:v>696</c:v>
                </c:pt>
                <c:pt idx="9">
                  <c:v>889</c:v>
                </c:pt>
                <c:pt idx="10">
                  <c:v>1139</c:v>
                </c:pt>
                <c:pt idx="11">
                  <c:v>1502</c:v>
                </c:pt>
                <c:pt idx="12">
                  <c:v>1711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Report'!$BJ$6:$BV$6</c:f>
              <c:numCache>
                <c:formatCode>General</c:formatCode>
                <c:ptCount val="13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25</c:v>
                </c:pt>
                <c:pt idx="8">
                  <c:v>33</c:v>
                </c:pt>
                <c:pt idx="9">
                  <c:v>39</c:v>
                </c:pt>
                <c:pt idx="10">
                  <c:v>42</c:v>
                </c:pt>
                <c:pt idx="11">
                  <c:v>46</c:v>
                </c:pt>
                <c:pt idx="12">
                  <c:v>53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Report'!$BJ$7:$BV$7</c:f>
              <c:numCache>
                <c:formatCode>General</c:formatCode>
                <c:ptCount val="13"/>
                <c:pt idx="0">
                  <c:v>42</c:v>
                </c:pt>
                <c:pt idx="1">
                  <c:v>60</c:v>
                </c:pt>
                <c:pt idx="2">
                  <c:v>110</c:v>
                </c:pt>
                <c:pt idx="3">
                  <c:v>174</c:v>
                </c:pt>
                <c:pt idx="4">
                  <c:v>244</c:v>
                </c:pt>
                <c:pt idx="5">
                  <c:v>299</c:v>
                </c:pt>
                <c:pt idx="6">
                  <c:v>354</c:v>
                </c:pt>
                <c:pt idx="7">
                  <c:v>458</c:v>
                </c:pt>
                <c:pt idx="8">
                  <c:v>639</c:v>
                </c:pt>
                <c:pt idx="9">
                  <c:v>741</c:v>
                </c:pt>
                <c:pt idx="10">
                  <c:v>797</c:v>
                </c:pt>
                <c:pt idx="11">
                  <c:v>826</c:v>
                </c:pt>
                <c:pt idx="12">
                  <c:v>865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Report'!$BJ$8:$BV$8</c:f>
              <c:numCache>
                <c:formatCode>General</c:formatCode>
                <c:ptCount val="13"/>
                <c:pt idx="0">
                  <c:v>5</c:v>
                </c:pt>
                <c:pt idx="1">
                  <c:v>13</c:v>
                </c:pt>
                <c:pt idx="2">
                  <c:v>34</c:v>
                </c:pt>
                <c:pt idx="3">
                  <c:v>62</c:v>
                </c:pt>
                <c:pt idx="4">
                  <c:v>96</c:v>
                </c:pt>
                <c:pt idx="5">
                  <c:v>130</c:v>
                </c:pt>
                <c:pt idx="6">
                  <c:v>177</c:v>
                </c:pt>
                <c:pt idx="7">
                  <c:v>331</c:v>
                </c:pt>
                <c:pt idx="8">
                  <c:v>811</c:v>
                </c:pt>
                <c:pt idx="9">
                  <c:v>1333</c:v>
                </c:pt>
                <c:pt idx="10">
                  <c:v>1820</c:v>
                </c:pt>
                <c:pt idx="11">
                  <c:v>2160</c:v>
                </c:pt>
                <c:pt idx="12">
                  <c:v>2538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Report'!$BJ$9:$BV$9</c:f>
              <c:numCache>
                <c:formatCode>General</c:formatCode>
                <c:ptCount val="13"/>
                <c:pt idx="0">
                  <c:v>4</c:v>
                </c:pt>
                <c:pt idx="1">
                  <c:v>6</c:v>
                </c:pt>
                <c:pt idx="2">
                  <c:v>23</c:v>
                </c:pt>
                <c:pt idx="3">
                  <c:v>42</c:v>
                </c:pt>
                <c:pt idx="4">
                  <c:v>62</c:v>
                </c:pt>
                <c:pt idx="5">
                  <c:v>85</c:v>
                </c:pt>
                <c:pt idx="6">
                  <c:v>117</c:v>
                </c:pt>
                <c:pt idx="7">
                  <c:v>207</c:v>
                </c:pt>
                <c:pt idx="8">
                  <c:v>459</c:v>
                </c:pt>
                <c:pt idx="9">
                  <c:v>686</c:v>
                </c:pt>
                <c:pt idx="10">
                  <c:v>918</c:v>
                </c:pt>
                <c:pt idx="11">
                  <c:v>1078</c:v>
                </c:pt>
                <c:pt idx="12">
                  <c:v>1358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Report'!$BJ$10:$BV$10</c:f>
              <c:numCache>
                <c:formatCode>General</c:formatCode>
                <c:ptCount val="13"/>
                <c:pt idx="0">
                  <c:v>109</c:v>
                </c:pt>
                <c:pt idx="1">
                  <c:v>151</c:v>
                </c:pt>
                <c:pt idx="2">
                  <c:v>228</c:v>
                </c:pt>
                <c:pt idx="3">
                  <c:v>300</c:v>
                </c:pt>
                <c:pt idx="4">
                  <c:v>408</c:v>
                </c:pt>
                <c:pt idx="5">
                  <c:v>503</c:v>
                </c:pt>
                <c:pt idx="6">
                  <c:v>599</c:v>
                </c:pt>
                <c:pt idx="7">
                  <c:v>740</c:v>
                </c:pt>
                <c:pt idx="8">
                  <c:v>1125</c:v>
                </c:pt>
                <c:pt idx="9">
                  <c:v>1501</c:v>
                </c:pt>
                <c:pt idx="10">
                  <c:v>1836</c:v>
                </c:pt>
                <c:pt idx="11">
                  <c:v>2051</c:v>
                </c:pt>
                <c:pt idx="12">
                  <c:v>2266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Report'!$BJ$11:$BV$11</c:f>
              <c:numCache>
                <c:formatCode>General</c:formatCode>
                <c:ptCount val="13"/>
                <c:pt idx="0">
                  <c:v>55</c:v>
                </c:pt>
                <c:pt idx="1">
                  <c:v>71</c:v>
                </c:pt>
                <c:pt idx="2">
                  <c:v>116</c:v>
                </c:pt>
                <c:pt idx="3">
                  <c:v>167</c:v>
                </c:pt>
                <c:pt idx="4">
                  <c:v>220</c:v>
                </c:pt>
                <c:pt idx="5">
                  <c:v>259</c:v>
                </c:pt>
                <c:pt idx="6">
                  <c:v>303</c:v>
                </c:pt>
                <c:pt idx="7">
                  <c:v>395</c:v>
                </c:pt>
                <c:pt idx="8">
                  <c:v>609</c:v>
                </c:pt>
                <c:pt idx="9">
                  <c:v>805</c:v>
                </c:pt>
                <c:pt idx="10">
                  <c:v>973</c:v>
                </c:pt>
                <c:pt idx="11">
                  <c:v>1093</c:v>
                </c:pt>
                <c:pt idx="12">
                  <c:v>1240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Report'!$BJ$12:$BV$12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Report'!$BJ$13:$BV$13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22</c:v>
                </c:pt>
                <c:pt idx="5">
                  <c:v>31</c:v>
                </c:pt>
                <c:pt idx="6">
                  <c:v>41</c:v>
                </c:pt>
                <c:pt idx="7">
                  <c:v>88</c:v>
                </c:pt>
                <c:pt idx="8">
                  <c:v>214</c:v>
                </c:pt>
                <c:pt idx="9">
                  <c:v>340</c:v>
                </c:pt>
                <c:pt idx="10">
                  <c:v>441</c:v>
                </c:pt>
                <c:pt idx="11">
                  <c:v>505</c:v>
                </c:pt>
                <c:pt idx="12">
                  <c:v>595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Report'!$BJ$14:$BV$14</c:f>
              <c:numCache>
                <c:formatCode>General</c:formatCode>
                <c:ptCount val="13"/>
                <c:pt idx="0">
                  <c:v>59</c:v>
                </c:pt>
                <c:pt idx="1">
                  <c:v>76</c:v>
                </c:pt>
                <c:pt idx="2">
                  <c:v>118</c:v>
                </c:pt>
                <c:pt idx="3">
                  <c:v>179</c:v>
                </c:pt>
                <c:pt idx="4">
                  <c:v>232</c:v>
                </c:pt>
                <c:pt idx="5">
                  <c:v>277</c:v>
                </c:pt>
                <c:pt idx="6">
                  <c:v>342</c:v>
                </c:pt>
                <c:pt idx="7">
                  <c:v>425</c:v>
                </c:pt>
                <c:pt idx="8">
                  <c:v>638</c:v>
                </c:pt>
                <c:pt idx="9">
                  <c:v>836</c:v>
                </c:pt>
                <c:pt idx="10">
                  <c:v>1036</c:v>
                </c:pt>
                <c:pt idx="11">
                  <c:v>1175</c:v>
                </c:pt>
                <c:pt idx="12">
                  <c:v>1329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Report'!$BJ$2:$BV$2</c:f>
              <c:strCache>
                <c:ptCount val="13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</c:strCache>
            </c:strRef>
          </c:cat>
          <c:val>
            <c:numRef>
              <c:f>'Cumulative Report'!$BJ$15:$BV$15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-1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783920"/>
        <c:axId val="315783136"/>
      </c:barChart>
      <c:catAx>
        <c:axId val="3157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83136"/>
        <c:crosses val="autoZero"/>
        <c:auto val="1"/>
        <c:lblAlgn val="ctr"/>
        <c:lblOffset val="100"/>
        <c:noMultiLvlLbl val="0"/>
      </c:catAx>
      <c:valAx>
        <c:axId val="3157831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8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Report'!$G$276:$G$449</c:f>
              <c:numCache>
                <c:formatCode>m/d/yyyy</c:formatCode>
                <c:ptCount val="174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</c:numCache>
            </c:numRef>
          </c:cat>
          <c:val>
            <c:numRef>
              <c:f>'Weekly Report'!$H$276:$H$449</c:f>
              <c:numCache>
                <c:formatCode>General</c:formatCode>
                <c:ptCount val="174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  <c:pt idx="153">
                  <c:v>165</c:v>
                </c:pt>
                <c:pt idx="154">
                  <c:v>186</c:v>
                </c:pt>
                <c:pt idx="155">
                  <c:v>225</c:v>
                </c:pt>
                <c:pt idx="156">
                  <c:v>334</c:v>
                </c:pt>
                <c:pt idx="157">
                  <c:v>310</c:v>
                </c:pt>
                <c:pt idx="158">
                  <c:v>353</c:v>
                </c:pt>
                <c:pt idx="159">
                  <c:v>318</c:v>
                </c:pt>
                <c:pt idx="160">
                  <c:v>188</c:v>
                </c:pt>
                <c:pt idx="161">
                  <c:v>254</c:v>
                </c:pt>
                <c:pt idx="162">
                  <c:v>265</c:v>
                </c:pt>
                <c:pt idx="163">
                  <c:v>183</c:v>
                </c:pt>
                <c:pt idx="164">
                  <c:v>149</c:v>
                </c:pt>
                <c:pt idx="165">
                  <c:v>209</c:v>
                </c:pt>
                <c:pt idx="166">
                  <c:v>239</c:v>
                </c:pt>
                <c:pt idx="167">
                  <c:v>211</c:v>
                </c:pt>
                <c:pt idx="168">
                  <c:v>220</c:v>
                </c:pt>
                <c:pt idx="169">
                  <c:v>225</c:v>
                </c:pt>
                <c:pt idx="170">
                  <c:v>213</c:v>
                </c:pt>
                <c:pt idx="171">
                  <c:v>196</c:v>
                </c:pt>
                <c:pt idx="172">
                  <c:v>225</c:v>
                </c:pt>
                <c:pt idx="173">
                  <c:v>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785096"/>
        <c:axId val="315787448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NY Temperature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Report'!$G$276:$G$449</c:f>
              <c:numCache>
                <c:formatCode>m/d/yyyy</c:formatCode>
                <c:ptCount val="174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</c:numCache>
            </c:numRef>
          </c:cat>
          <c:val>
            <c:numRef>
              <c:f>'Weekly Report'!$I$276:$I$449</c:f>
              <c:numCache>
                <c:formatCode>General</c:formatCode>
                <c:ptCount val="174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  <c:pt idx="153">
                  <c:v>72</c:v>
                </c:pt>
                <c:pt idx="154">
                  <c:v>73</c:v>
                </c:pt>
                <c:pt idx="155">
                  <c:v>82</c:v>
                </c:pt>
                <c:pt idx="156">
                  <c:v>83</c:v>
                </c:pt>
                <c:pt idx="157">
                  <c:v>81</c:v>
                </c:pt>
                <c:pt idx="158">
                  <c:v>80</c:v>
                </c:pt>
                <c:pt idx="159">
                  <c:v>78</c:v>
                </c:pt>
                <c:pt idx="160">
                  <c:v>70</c:v>
                </c:pt>
                <c:pt idx="161">
                  <c:v>77</c:v>
                </c:pt>
                <c:pt idx="162">
                  <c:v>74</c:v>
                </c:pt>
                <c:pt idx="163">
                  <c:v>65</c:v>
                </c:pt>
                <c:pt idx="164">
                  <c:v>76</c:v>
                </c:pt>
                <c:pt idx="165">
                  <c:v>84</c:v>
                </c:pt>
                <c:pt idx="166">
                  <c:v>83</c:v>
                </c:pt>
                <c:pt idx="167">
                  <c:v>76</c:v>
                </c:pt>
                <c:pt idx="168">
                  <c:v>75</c:v>
                </c:pt>
                <c:pt idx="169">
                  <c:v>72</c:v>
                </c:pt>
                <c:pt idx="170">
                  <c:v>78</c:v>
                </c:pt>
                <c:pt idx="171">
                  <c:v>78</c:v>
                </c:pt>
                <c:pt idx="172">
                  <c:v>80</c:v>
                </c:pt>
                <c:pt idx="173">
                  <c:v>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787056"/>
        <c:axId val="315785488"/>
      </c:lineChart>
      <c:dateAx>
        <c:axId val="315785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87448"/>
        <c:crosses val="autoZero"/>
        <c:auto val="1"/>
        <c:lblOffset val="100"/>
        <c:baseTimeUnit val="days"/>
      </c:dateAx>
      <c:valAx>
        <c:axId val="31578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85096"/>
        <c:crosses val="autoZero"/>
        <c:crossBetween val="between"/>
      </c:valAx>
      <c:valAx>
        <c:axId val="3157854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87056"/>
        <c:crosses val="max"/>
        <c:crossBetween val="between"/>
      </c:valAx>
      <c:dateAx>
        <c:axId val="3157870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578548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227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353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5627 registrations</a:t>
            </a:r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32139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76.14%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4446"/>
              </p:ext>
            </p:extLst>
          </p:nvPr>
        </p:nvGraphicFramePr>
        <p:xfrm>
          <a:off x="14286" y="3432554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757914"/>
              </p:ext>
            </p:extLst>
          </p:nvPr>
        </p:nvGraphicFramePr>
        <p:xfrm>
          <a:off x="-14286" y="19653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13240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133</cp:revision>
  <dcterms:created xsi:type="dcterms:W3CDTF">2018-05-14T17:44:28Z</dcterms:created>
  <dcterms:modified xsi:type="dcterms:W3CDTF">2019-06-28T20:08:25Z</dcterms:modified>
</cp:coreProperties>
</file>