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D5217CC-5CC2-41D5-BEB1-2B9D75372E61}">
  <a:tblStyle styleId="{7D5217CC-5CC2-41D5-BEB1-2B9D75372E6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수치 : 200000</a:t>
            </a:r>
          </a:p>
        </p:txBody>
      </p:sp>
      <p:sp>
        <p:nvSpPr>
          <p:cNvPr id="434" name="Shape 43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주둔 중</a:t>
            </a:r>
          </a:p>
        </p:txBody>
      </p:sp>
      <p:sp>
        <p:nvSpPr>
          <p:cNvPr id="484" name="Shape 48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" name="Shape 62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주둔 중</a:t>
            </a:r>
          </a:p>
        </p:txBody>
      </p:sp>
      <p:sp>
        <p:nvSpPr>
          <p:cNvPr id="674" name="Shape 67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9" name="Shape 72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" name="Shape 77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1" name="Shape 81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1" name="Shape 86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주둔 중</a:t>
            </a:r>
          </a:p>
        </p:txBody>
      </p:sp>
      <p:sp>
        <p:nvSpPr>
          <p:cNvPr id="862" name="Shape 86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1" name="Shape 92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2" name="Shape 96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공격 정보 , 방어 정보, 연맹 집결 공격 정보를 확인 할 수 있는 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3" name="Shape 10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Shape 105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3" name="Shape 105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주둔 중</a:t>
            </a:r>
          </a:p>
        </p:txBody>
      </p:sp>
      <p:sp>
        <p:nvSpPr>
          <p:cNvPr id="1054" name="Shape 105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Shape 111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3" name="Shape 111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배치 불가 영역 상태</a:t>
            </a:r>
          </a:p>
        </p:txBody>
      </p:sp>
      <p:sp>
        <p:nvSpPr>
          <p:cNvPr id="1114" name="Shape 111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Shape 113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0" name="Shape 114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(KOR)연맹타워1(건설중)</a:t>
            </a:r>
          </a:p>
        </p:txBody>
      </p:sp>
      <p:sp>
        <p:nvSpPr>
          <p:cNvPr id="1141" name="Shape 114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Shape 123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5" name="Shape 123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(KOR)연맹타워1(건설중)</a:t>
            </a:r>
          </a:p>
        </p:txBody>
      </p:sp>
      <p:sp>
        <p:nvSpPr>
          <p:cNvPr id="1236" name="Shape 123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Shape 125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0" name="Shape 126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Shape 126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Shape 131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5" name="Shape 131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클릭하여 연맹요새를 방어 할 수 있습니다.</a:t>
            </a:r>
          </a:p>
        </p:txBody>
      </p:sp>
      <p:sp>
        <p:nvSpPr>
          <p:cNvPr id="1316" name="Shape 131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Shape 142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4" name="Shape 142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클릭하여 연맹요새를 방어 할 수 있습니다.</a:t>
            </a:r>
          </a:p>
        </p:txBody>
      </p:sp>
      <p:sp>
        <p:nvSpPr>
          <p:cNvPr id="1425" name="Shape 142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hape 152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8" name="Shape 152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연맹원이 나의 연맹원을 선택 시 나오는 UI</a:t>
            </a:r>
          </a:p>
        </p:txBody>
      </p:sp>
      <p:sp>
        <p:nvSpPr>
          <p:cNvPr id="1529" name="Shape 152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Shape 168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8" name="Shape 168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병사가 있는 상태</a:t>
            </a:r>
          </a:p>
        </p:txBody>
      </p:sp>
      <p:sp>
        <p:nvSpPr>
          <p:cNvPr id="1689" name="Shape 168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Shape 175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7" name="Shape 175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건설 완료</a:t>
            </a:r>
          </a:p>
        </p:txBody>
      </p:sp>
      <p:sp>
        <p:nvSpPr>
          <p:cNvPr id="1758" name="Shape 175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Shape 189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9" name="Shape 189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병사를 파견하여 연맹 타워 진입</a:t>
            </a:r>
          </a:p>
        </p:txBody>
      </p:sp>
      <p:sp>
        <p:nvSpPr>
          <p:cNvPr id="1900" name="Shape 190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Shape 194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6" name="Shape 194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클릭하여 연맹요새를 방어 할 수 있습니다.</a:t>
            </a:r>
          </a:p>
        </p:txBody>
      </p:sp>
      <p:sp>
        <p:nvSpPr>
          <p:cNvPr id="1947" name="Shape 194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Shape 204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3" name="Shape 204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 kill 정보가 없습니다</a:t>
            </a:r>
          </a:p>
        </p:txBody>
      </p:sp>
      <p:sp>
        <p:nvSpPr>
          <p:cNvPr id="2044" name="Shape 204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Shape 212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2" name="Shape 212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Shape 223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3" name="Shape 223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3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Shape 234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5" name="Shape 234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관련 정보를 확인 하실 수 있습니다연맹 관련 정보를 확인 하실 수 있습니다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6" name="Shape 234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9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Shape 242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1" name="Shape 242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클릭하여 연맹요새를 방어 할 수 있습니다.</a:t>
            </a:r>
          </a:p>
        </p:txBody>
      </p:sp>
      <p:sp>
        <p:nvSpPr>
          <p:cNvPr id="2422" name="Shape 242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Shape 250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1" name="Shape 250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 kill 정보가 없습니다</a:t>
            </a:r>
          </a:p>
        </p:txBody>
      </p:sp>
      <p:sp>
        <p:nvSpPr>
          <p:cNvPr id="2502" name="Shape 250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0" name="Shape 2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1" name="Shape 257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2" name="Shape 257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3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Shape 267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75" name="Shape 267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관련 정보를 확인 하실 수 있습니다연맹 관련 정보를 확인 하실 수 있습니다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6" name="Shape 267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9" name="Shape 2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0" name="Shape 275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51" name="Shape 275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클릭하여 연맹요새를 방어 할 수 있습니다.</a:t>
            </a:r>
          </a:p>
        </p:txBody>
      </p:sp>
      <p:sp>
        <p:nvSpPr>
          <p:cNvPr id="2752" name="Shape 275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7" name="Shape 2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8" name="Shape 284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49" name="Shape 284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 kill 정보가 없습니다</a:t>
            </a:r>
          </a:p>
        </p:txBody>
      </p:sp>
      <p:sp>
        <p:nvSpPr>
          <p:cNvPr id="2850" name="Shape 285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9" name="Shape 2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0" name="Shape 293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1" name="Shape 293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1" name="Shape 3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2" name="Shape 303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33" name="Shape 303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 저장</a:t>
            </a:r>
          </a:p>
        </p:txBody>
      </p:sp>
      <p:sp>
        <p:nvSpPr>
          <p:cNvPr id="3034" name="Shape 303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8" name="Shape 3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Shape 316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70" name="Shape 317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저장고에 있는 자원은 제한 없이 가지고 올 수 있습니다</a:t>
            </a:r>
          </a:p>
        </p:txBody>
      </p:sp>
      <p:sp>
        <p:nvSpPr>
          <p:cNvPr id="3171" name="Shape 317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연맹요새 개발 진행 시 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03.png"/><Relationship Id="rId10" Type="http://schemas.openxmlformats.org/officeDocument/2006/relationships/image" Target="../media/image02.jp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Relationship Id="rId4" Type="http://schemas.openxmlformats.org/officeDocument/2006/relationships/image" Target="../media/image05.png"/><Relationship Id="rId9" Type="http://schemas.openxmlformats.org/officeDocument/2006/relationships/image" Target="../media/image07.png"/><Relationship Id="rId15" Type="http://schemas.openxmlformats.org/officeDocument/2006/relationships/image" Target="../media/image06.png"/><Relationship Id="rId14" Type="http://schemas.openxmlformats.org/officeDocument/2006/relationships/image" Target="../media/image14.png"/><Relationship Id="rId17" Type="http://schemas.openxmlformats.org/officeDocument/2006/relationships/image" Target="../media/image10.png"/><Relationship Id="rId16" Type="http://schemas.openxmlformats.org/officeDocument/2006/relationships/image" Target="../media/image13.png"/><Relationship Id="rId5" Type="http://schemas.openxmlformats.org/officeDocument/2006/relationships/image" Target="../media/image08.png"/><Relationship Id="rId6" Type="http://schemas.openxmlformats.org/officeDocument/2006/relationships/image" Target="../media/image01.png"/><Relationship Id="rId18" Type="http://schemas.openxmlformats.org/officeDocument/2006/relationships/image" Target="../media/image16.png"/><Relationship Id="rId7" Type="http://schemas.openxmlformats.org/officeDocument/2006/relationships/image" Target="../media/image04.png"/><Relationship Id="rId8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7" Type="http://schemas.openxmlformats.org/officeDocument/2006/relationships/image" Target="../media/image20.png"/><Relationship Id="rId8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1.png"/><Relationship Id="rId8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5.png"/><Relationship Id="rId7" Type="http://schemas.openxmlformats.org/officeDocument/2006/relationships/image" Target="../media/image41.png"/><Relationship Id="rId8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Relationship Id="rId9" Type="http://schemas.openxmlformats.org/officeDocument/2006/relationships/image" Target="../media/image39.png"/><Relationship Id="rId5" Type="http://schemas.openxmlformats.org/officeDocument/2006/relationships/image" Target="../media/image32.png"/><Relationship Id="rId6" Type="http://schemas.openxmlformats.org/officeDocument/2006/relationships/image" Target="../media/image23.png"/><Relationship Id="rId7" Type="http://schemas.openxmlformats.org/officeDocument/2006/relationships/image" Target="../media/image38.png"/><Relationship Id="rId8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Relationship Id="rId5" Type="http://schemas.openxmlformats.org/officeDocument/2006/relationships/image" Target="../media/image32.png"/><Relationship Id="rId6" Type="http://schemas.openxmlformats.org/officeDocument/2006/relationships/image" Target="../media/image42.png"/><Relationship Id="rId7" Type="http://schemas.openxmlformats.org/officeDocument/2006/relationships/image" Target="../media/image44.png"/><Relationship Id="rId8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image" Target="../media/image46.png"/><Relationship Id="rId10" Type="http://schemas.openxmlformats.org/officeDocument/2006/relationships/image" Target="../media/image4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Relationship Id="rId9" Type="http://schemas.openxmlformats.org/officeDocument/2006/relationships/image" Target="../media/image47.png"/><Relationship Id="rId5" Type="http://schemas.openxmlformats.org/officeDocument/2006/relationships/image" Target="../media/image32.png"/><Relationship Id="rId6" Type="http://schemas.openxmlformats.org/officeDocument/2006/relationships/image" Target="../media/image42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../media/image45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4.png"/><Relationship Id="rId8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1.png"/><Relationship Id="rId4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1" Type="http://schemas.openxmlformats.org/officeDocument/2006/relationships/image" Target="../media/image38.png"/><Relationship Id="rId1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Relationship Id="rId9" Type="http://schemas.openxmlformats.org/officeDocument/2006/relationships/image" Target="../media/image48.png"/><Relationship Id="rId5" Type="http://schemas.openxmlformats.org/officeDocument/2006/relationships/image" Target="../media/image32.png"/><Relationship Id="rId6" Type="http://schemas.openxmlformats.org/officeDocument/2006/relationships/image" Target="../media/image51.png"/><Relationship Id="rId7" Type="http://schemas.openxmlformats.org/officeDocument/2006/relationships/image" Target="../media/image31.png"/><Relationship Id="rId8" Type="http://schemas.openxmlformats.org/officeDocument/2006/relationships/image" Target="../media/image4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Relationship Id="rId5" Type="http://schemas.openxmlformats.org/officeDocument/2006/relationships/image" Target="../media/image32.png"/><Relationship Id="rId6" Type="http://schemas.openxmlformats.org/officeDocument/2006/relationships/image" Target="../media/image36.png"/><Relationship Id="rId7" Type="http://schemas.openxmlformats.org/officeDocument/2006/relationships/image" Target="../media/image5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Relationship Id="rId9" Type="http://schemas.openxmlformats.org/officeDocument/2006/relationships/image" Target="../media/image23.png"/><Relationship Id="rId5" Type="http://schemas.openxmlformats.org/officeDocument/2006/relationships/image" Target="../media/image32.png"/><Relationship Id="rId6" Type="http://schemas.openxmlformats.org/officeDocument/2006/relationships/image" Target="../media/image45.png"/><Relationship Id="rId7" Type="http://schemas.openxmlformats.org/officeDocument/2006/relationships/image" Target="../media/image44.png"/><Relationship Id="rId8" Type="http://schemas.openxmlformats.org/officeDocument/2006/relationships/image" Target="../media/image5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Relationship Id="rId5" Type="http://schemas.openxmlformats.org/officeDocument/2006/relationships/image" Target="../media/image32.png"/><Relationship Id="rId6" Type="http://schemas.openxmlformats.org/officeDocument/2006/relationships/image" Target="../media/image44.png"/><Relationship Id="rId7" Type="http://schemas.openxmlformats.org/officeDocument/2006/relationships/image" Target="../media/image53.png"/><Relationship Id="rId8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3.png"/><Relationship Id="rId10" Type="http://schemas.openxmlformats.org/officeDocument/2006/relationships/image" Target="../media/image44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5" Type="http://schemas.openxmlformats.org/officeDocument/2006/relationships/image" Target="../media/image32.png"/><Relationship Id="rId6" Type="http://schemas.openxmlformats.org/officeDocument/2006/relationships/image" Target="../media/image45.png"/><Relationship Id="rId7" Type="http://schemas.openxmlformats.org/officeDocument/2006/relationships/image" Target="../media/image47.png"/><Relationship Id="rId8" Type="http://schemas.openxmlformats.org/officeDocument/2006/relationships/image" Target="../media/image43.png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image" Target="../media/image53.png"/><Relationship Id="rId10" Type="http://schemas.openxmlformats.org/officeDocument/2006/relationships/image" Target="../media/image44.png"/><Relationship Id="rId13" Type="http://schemas.openxmlformats.org/officeDocument/2006/relationships/image" Target="../media/image52.jp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5" Type="http://schemas.openxmlformats.org/officeDocument/2006/relationships/image" Target="../media/image32.png"/><Relationship Id="rId6" Type="http://schemas.openxmlformats.org/officeDocument/2006/relationships/image" Target="../media/image45.png"/><Relationship Id="rId7" Type="http://schemas.openxmlformats.org/officeDocument/2006/relationships/image" Target="../media/image47.png"/><Relationship Id="rId8" Type="http://schemas.openxmlformats.org/officeDocument/2006/relationships/image" Target="../media/image43.png"/></Relationships>
</file>

<file path=ppt/slides/_rels/slide4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0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Relationship Id="rId9" Type="http://schemas.openxmlformats.org/officeDocument/2006/relationships/image" Target="../media/image01.png"/><Relationship Id="rId5" Type="http://schemas.openxmlformats.org/officeDocument/2006/relationships/image" Target="../media/image32.png"/><Relationship Id="rId6" Type="http://schemas.openxmlformats.org/officeDocument/2006/relationships/image" Target="../media/image36.png"/><Relationship Id="rId7" Type="http://schemas.openxmlformats.org/officeDocument/2006/relationships/image" Target="../media/image05.png"/><Relationship Id="rId8" Type="http://schemas.openxmlformats.org/officeDocument/2006/relationships/image" Target="../media/image0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Relationship Id="rId5" Type="http://schemas.openxmlformats.org/officeDocument/2006/relationships/image" Target="../media/image32.png"/><Relationship Id="rId6" Type="http://schemas.openxmlformats.org/officeDocument/2006/relationships/image" Target="../media/image44.png"/><Relationship Id="rId7" Type="http://schemas.openxmlformats.org/officeDocument/2006/relationships/image" Target="../media/image5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Relationship Id="rId5" Type="http://schemas.openxmlformats.org/officeDocument/2006/relationships/image" Target="../media/image40.png"/><Relationship Id="rId6" Type="http://schemas.openxmlformats.org/officeDocument/2006/relationships/image" Target="../media/image32.png"/><Relationship Id="rId7" Type="http://schemas.openxmlformats.org/officeDocument/2006/relationships/image" Target="../media/image44.png"/><Relationship Id="rId8" Type="http://schemas.openxmlformats.org/officeDocument/2006/relationships/image" Target="../media/image54.png"/></Relationships>
</file>

<file path=ppt/slides/_rels/slide49.xml.rels><?xml version="1.0" encoding="UTF-8" standalone="yes"?><Relationships xmlns="http://schemas.openxmlformats.org/package/2006/relationships"><Relationship Id="rId11" Type="http://schemas.openxmlformats.org/officeDocument/2006/relationships/image" Target="../media/image43.png"/><Relationship Id="rId10" Type="http://schemas.openxmlformats.org/officeDocument/2006/relationships/image" Target="../media/image47.png"/><Relationship Id="rId1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Relationship Id="rId9" Type="http://schemas.openxmlformats.org/officeDocument/2006/relationships/image" Target="../media/image54.png"/><Relationship Id="rId5" Type="http://schemas.openxmlformats.org/officeDocument/2006/relationships/image" Target="../media/image40.png"/><Relationship Id="rId6" Type="http://schemas.openxmlformats.org/officeDocument/2006/relationships/image" Target="../media/image32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1" Type="http://schemas.openxmlformats.org/officeDocument/2006/relationships/image" Target="../media/image04.png"/><Relationship Id="rId10" Type="http://schemas.openxmlformats.org/officeDocument/2006/relationships/image" Target="../media/image0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Relationship Id="rId9" Type="http://schemas.openxmlformats.org/officeDocument/2006/relationships/image" Target="../media/image08.png"/><Relationship Id="rId5" Type="http://schemas.openxmlformats.org/officeDocument/2006/relationships/image" Target="../media/image40.png"/><Relationship Id="rId6" Type="http://schemas.openxmlformats.org/officeDocument/2006/relationships/image" Target="../media/image32.png"/><Relationship Id="rId7" Type="http://schemas.openxmlformats.org/officeDocument/2006/relationships/image" Target="../media/image36.png"/><Relationship Id="rId8" Type="http://schemas.openxmlformats.org/officeDocument/2006/relationships/image" Target="../media/image0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Relationship Id="rId9" Type="http://schemas.openxmlformats.org/officeDocument/2006/relationships/image" Target="../media/image28.png"/><Relationship Id="rId5" Type="http://schemas.openxmlformats.org/officeDocument/2006/relationships/image" Target="../media/image32.png"/><Relationship Id="rId6" Type="http://schemas.openxmlformats.org/officeDocument/2006/relationships/image" Target="../media/image45.png"/><Relationship Id="rId7" Type="http://schemas.openxmlformats.org/officeDocument/2006/relationships/image" Target="../media/image44.png"/><Relationship Id="rId8" Type="http://schemas.openxmlformats.org/officeDocument/2006/relationships/image" Target="../media/image3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Relationship Id="rId5" Type="http://schemas.openxmlformats.org/officeDocument/2006/relationships/image" Target="../media/image32.png"/><Relationship Id="rId6" Type="http://schemas.openxmlformats.org/officeDocument/2006/relationships/image" Target="../media/image44.png"/><Relationship Id="rId7" Type="http://schemas.openxmlformats.org/officeDocument/2006/relationships/image" Target="../media/image39.png"/><Relationship Id="rId8" Type="http://schemas.openxmlformats.org/officeDocument/2006/relationships/image" Target="../media/image28.png"/></Relationships>
</file>

<file path=ppt/slides/_rels/slide53.xml.rels><?xml version="1.0" encoding="UTF-8" standalone="yes"?><Relationships xmlns="http://schemas.openxmlformats.org/package/2006/relationships"><Relationship Id="rId11" Type="http://schemas.openxmlformats.org/officeDocument/2006/relationships/image" Target="../media/image48.png"/><Relationship Id="rId10" Type="http://schemas.openxmlformats.org/officeDocument/2006/relationships/image" Target="../media/image49.png"/><Relationship Id="rId13" Type="http://schemas.openxmlformats.org/officeDocument/2006/relationships/image" Target="../media/image56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Relationship Id="rId9" Type="http://schemas.openxmlformats.org/officeDocument/2006/relationships/image" Target="../media/image28.png"/><Relationship Id="rId5" Type="http://schemas.openxmlformats.org/officeDocument/2006/relationships/image" Target="../media/image32.png"/><Relationship Id="rId6" Type="http://schemas.openxmlformats.org/officeDocument/2006/relationships/image" Target="../media/image45.png"/><Relationship Id="rId7" Type="http://schemas.openxmlformats.org/officeDocument/2006/relationships/image" Target="../media/image44.png"/><Relationship Id="rId8" Type="http://schemas.openxmlformats.org/officeDocument/2006/relationships/image" Target="../media/image39.png"/></Relationships>
</file>

<file path=ppt/slides/_rels/slide5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5.png"/><Relationship Id="rId1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Relationship Id="rId9" Type="http://schemas.openxmlformats.org/officeDocument/2006/relationships/image" Target="../media/image50.png"/><Relationship Id="rId5" Type="http://schemas.openxmlformats.org/officeDocument/2006/relationships/image" Target="../media/image32.png"/><Relationship Id="rId6" Type="http://schemas.openxmlformats.org/officeDocument/2006/relationships/image" Target="../media/image28.png"/><Relationship Id="rId7" Type="http://schemas.openxmlformats.org/officeDocument/2006/relationships/image" Target="../media/image49.png"/><Relationship Id="rId8" Type="http://schemas.openxmlformats.org/officeDocument/2006/relationships/image" Target="../media/image48.png"/></Relationships>
</file>

<file path=ppt/slides/_rels/slide55.xml.rels><?xml version="1.0" encoding="UTF-8" standalone="yes"?><Relationships xmlns="http://schemas.openxmlformats.org/package/2006/relationships"><Relationship Id="rId11" Type="http://schemas.openxmlformats.org/officeDocument/2006/relationships/image" Target="../media/image55.png"/><Relationship Id="rId1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Relationship Id="rId9" Type="http://schemas.openxmlformats.org/officeDocument/2006/relationships/image" Target="../media/image50.png"/><Relationship Id="rId5" Type="http://schemas.openxmlformats.org/officeDocument/2006/relationships/image" Target="../media/image32.png"/><Relationship Id="rId6" Type="http://schemas.openxmlformats.org/officeDocument/2006/relationships/image" Target="../media/image28.png"/><Relationship Id="rId7" Type="http://schemas.openxmlformats.org/officeDocument/2006/relationships/image" Target="../media/image49.png"/><Relationship Id="rId8" Type="http://schemas.openxmlformats.org/officeDocument/2006/relationships/image" Target="../media/image4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연맹영지 1.0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1013629" y="667910"/>
            <a:ext cx="11178369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화살탑을 건설 하기 위해서는 연맹요새를 건설 하여야 하는 필수 조건이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화살탑은 연맹 요새 건설 개수에 따라 화살탑 건설 개수도 상승 하게 되어집니다.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※ 연맹 영지 조건 테이블 정의 필요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화살탑은 최대 XXX 까지 건설이 가능 합니다.(이 부분은 체크 필요)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건물은 동시에 1개 이상 건설 할 수 없습니다.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 동시에 여러 개의 연맹 요새 건설이 불가능 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화살탑 건설은 RANK5, RANK4 권한을 보유 하고 있는 연맹원만 사용할 수 있는 기능 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화살탑 건설 하기 위해서는 시간이 필요 합니다(건축 속도는 병사수량 및 병사 등급에 따라 변경 되어집니다)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화살탑은 연맹원들이 건물에 병사를 지원하여 건축 속도를 줄일 수 있습니다(모든 연맹원이 가능 합니다)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화살탑 건설 시 건설 속도는 틀리게 데이터 테이블에 정의 하도록 합니다.(화살탑 1 : 20일 걸림 , 화살탑 2 : 40일 걸림)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화살탑 철거는 RANK5, RANK4 권한을 가진 연맹원이 철거를 할 수 있습니다.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연맹 화살탑을 철거 하게 되어지면 바로 철거가 진행 됩니다.(철거 시간은 존재 하지 않습니다)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화살탑을 철거 시 화살탑 해당 효과는 받을 수 없습니다.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요새가 파괴 되어지면 화살탑도 파괴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화살탑은 같은 연맹 영역안에 여러 개를 지을 수 있으나, 사거리가 겹치지 않도록만 지을 수 있습니다.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690464" y="289248"/>
            <a:ext cx="3132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및 건설 기능 정의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1013629" y="667910"/>
            <a:ext cx="11178369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 공격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화살탑은 적군을 공격 하는 건물로 적군이 연맹원을 공격 시 발동 되어지게 됩니다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내 연맹원이 위치 하지 않더라도 화살탑 사정거리 안에 있다면 적군을 공격 하게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화살탑 배치가 사정 거리 안에 두 개를 배치 할 수 없기 때문에 동시 화살탑이 발동 하지는 않습니다.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화살탑 공격은 타일 하나에 공격력 XXXX 를 XXX 화살 개수로 공격을 진행 하게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화살탑 영역에 5번 들어 왔다면 5번의 공격을 진행 하게 되어집니다.(타일 한번에 한번에 공격 진행)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화살탑 공격은 등급이 낮은 병사 기준으로 공격을 진행 하게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등급이 동일 시 석궁병 &gt; 궁병 &gt; 궁기병 &gt; 기병 &gt; 창병 &gt; 검병 &gt; 공성병기 순서로 공격 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화살탑 공격은 타일 개수 반경으로 처리 하며, 화살탑 건설 위치를 포함 한 10X10 칸으로 우선 정의 하도록 합니다.(밸런스 하면서 변동 진행)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화살탑은 자신의 연맹원이 공격을 받지 않는 경우 발동 하지 않습니다.(다른 연맹원을 공격 하여 지나 가는 경우)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690464" y="289248"/>
            <a:ext cx="3132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및 건설 기능 정의</a:t>
            </a:r>
          </a:p>
        </p:txBody>
      </p:sp>
      <p:graphicFrame>
        <p:nvGraphicFramePr>
          <p:cNvPr id="161" name="Shape 161"/>
          <p:cNvGraphicFramePr/>
          <p:nvPr/>
        </p:nvGraphicFramePr>
        <p:xfrm>
          <a:off x="2043948" y="40789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{7D5217CC-5CC2-41D5-BEB1-2B9D75372E61}</a:tableStyleId>
              </a:tblPr>
              <a:tblGrid>
                <a:gridCol w="240750"/>
                <a:gridCol w="240750"/>
                <a:gridCol w="240750"/>
                <a:gridCol w="240750"/>
                <a:gridCol w="240750"/>
                <a:gridCol w="240750"/>
                <a:gridCol w="240750"/>
                <a:gridCol w="240750"/>
                <a:gridCol w="240750"/>
                <a:gridCol w="240750"/>
                <a:gridCol w="240750"/>
              </a:tblGrid>
              <a:tr h="250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1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2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3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4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5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6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7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8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9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10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1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2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3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4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5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6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7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8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9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10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</a:tbl>
          </a:graphicData>
        </a:graphic>
      </p:graphicFrame>
      <p:sp>
        <p:nvSpPr>
          <p:cNvPr id="162" name="Shape 162"/>
          <p:cNvSpPr/>
          <p:nvPr/>
        </p:nvSpPr>
        <p:spPr>
          <a:xfrm>
            <a:off x="5960605" y="5925783"/>
            <a:ext cx="763837" cy="20595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 rot="1646001">
            <a:off x="4826202" y="5464408"/>
            <a:ext cx="474977" cy="32598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5081316" y="5876675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165" name="Shape 165"/>
          <p:cNvSpPr/>
          <p:nvPr/>
        </p:nvSpPr>
        <p:spPr>
          <a:xfrm>
            <a:off x="5969571" y="6359326"/>
            <a:ext cx="763837" cy="20595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081316" y="6310217"/>
            <a:ext cx="80021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공격범위</a:t>
            </a:r>
          </a:p>
        </p:txBody>
      </p:sp>
      <p:sp>
        <p:nvSpPr>
          <p:cNvPr id="167" name="Shape 167"/>
          <p:cNvSpPr/>
          <p:nvPr/>
        </p:nvSpPr>
        <p:spPr>
          <a:xfrm>
            <a:off x="7013270" y="6359326"/>
            <a:ext cx="763837" cy="205955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6709020" y="6274357"/>
            <a:ext cx="346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1013629" y="667910"/>
            <a:ext cx="11178369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자원고를 건설 하기 위해서는 연맹요새를 건설 하여야 하는 필수 조건이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자원고는 한 개의 건물만 건설 할 수 있습니다.(기능이 한 개 받게 없기 때문에 여러 개의 건물이 추가 되지 않습니다)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건물은 동시에 1개 이상 건설 할 수 없습니다.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건물을 건설을 진행 하게 되어지면 연맹 자원고에 자원을 저장 할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자원은 4개의 자원을 저장 할 수 있습니다(식량, 목재, 철광, 미스릴)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자원고 건설은 RANK5, RANK4 권한을 보유 하고 있는 연맹원만 사용할 수 있는 기능 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자원고 건설 하기 위해서는 시간이 필요 합니다(건축 속도는 병사수량 및 병사 등급에 따라 변경 되어집니다)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자원고는 연맹원들이 건물에 병사를 지원하여 건축 속도를 줄일 수 있습니다(모든 연맹원이 가능 합니다)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자원고에 저장 할 수 있는 기능은 두 개로 정의 합니다(매일 저장량, 최대 MAX 량)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매일 저장량 : 매일 저장 량은 하루에 저장 할 수 있는 량을 의미 합니다.(국내 서버 기준 00시 초기화 되어져 사용 가능)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MAX 저장량 : MAX 저장량을 초과 시 더 이상 자원을 연맹 자원고에 보관 할 수 없습니다.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매일 저장량 , 최대 MAX 저장량은 영주 레벨 레벨이 상승 시 상승 하게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 철거는 RANK5, RANK4 권한을 가진 연맹원이 철거를 할 수 있습니다.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연맹 자원고를 철거 하게 되어지면 바로 철거가 진행 됩니다.(철거 시간은 존재 하지 않습니다)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자원고를 철거 하게 되어지면 자원고에 있는 자원은 모두 즉시 연맹원에게 지급 되어지게 됩니다.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자신이 연맹 자원고에 저장한 자원만 복구 하게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요새가 파괴 되어지면 연맹 자원고도 파괴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자원고에 자원을 보내면 병사는 보내지 않고 행동 슬롯을 한 개만 사용하여 자원을 저장 하고 빼 올 수 있습니다.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※연맹 자원고 저장하기 , 빼오기 시간은 동일 하며, 거리에 따라 시간이 변경 되어집니다.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690464" y="289248"/>
            <a:ext cx="3132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및 건설 기능 정의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4962525" y="2465332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연맹 공지(or 인사글)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svsfsfsfsdfsddddddddddddd</a:t>
            </a:r>
          </a:p>
        </p:txBody>
      </p:sp>
      <p:sp>
        <p:nvSpPr>
          <p:cNvPr id="183" name="Shape 183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5486400" y="2255482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2016.03.03  23:23</a:t>
            </a:r>
          </a:p>
        </p:txBody>
      </p:sp>
      <p:grpSp>
        <p:nvGrpSpPr>
          <p:cNvPr id="185" name="Shape 185"/>
          <p:cNvGrpSpPr/>
          <p:nvPr/>
        </p:nvGrpSpPr>
        <p:grpSpPr>
          <a:xfrm>
            <a:off x="4433885" y="2428113"/>
            <a:ext cx="437906" cy="428289"/>
            <a:chOff x="4433885" y="2820000"/>
            <a:chExt cx="437906" cy="428289"/>
          </a:xfrm>
        </p:grpSpPr>
        <p:sp>
          <p:nvSpPr>
            <p:cNvPr id="186" name="Shape 186"/>
            <p:cNvSpPr/>
            <p:nvPr/>
          </p:nvSpPr>
          <p:spPr>
            <a:xfrm>
              <a:off x="4433885" y="2839958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orig06.deviantart.net/d4b0/f/2015/269/4/7/spike_s__scroll_and_quill__icon_by_janswer-d9b1mdl.png" id="187" name="Shape 18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3503" y="2820000"/>
              <a:ext cx="428289" cy="4282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upload.wikimedia.org/wikipedia/commons/9/92/Battle_for_Wesnoth.png" id="188" name="Shape 1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189" name="Shape 1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190" name="Shape 1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191" name="Shape 19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/>
          <p:nvPr/>
        </p:nvSpPr>
        <p:spPr>
          <a:xfrm>
            <a:off x="4343575" y="596506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descr="http://icons.iconarchive.com/icons/hopstarter/scrap/256/Mail-icon.png" id="194" name="Shape 19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16101" y="6001864"/>
            <a:ext cx="36245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4946183" y="6303544"/>
            <a:ext cx="51296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전체메일</a:t>
            </a:r>
          </a:p>
        </p:txBody>
      </p:sp>
      <p:pic>
        <p:nvPicPr>
          <p:cNvPr descr="https://unitedteach.com/assets/people-icon-17a98255a47fa3723a771aed932867ef.png" id="196" name="Shape 19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64880" y="6018548"/>
            <a:ext cx="376893" cy="28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/>
          <p:nvPr/>
        </p:nvSpPr>
        <p:spPr>
          <a:xfrm>
            <a:off x="6000937" y="6129650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5812301" y="6303544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</a:t>
            </a:r>
          </a:p>
        </p:txBody>
      </p:sp>
      <p:pic>
        <p:nvPicPr>
          <p:cNvPr descr="https://s-media-cache-ak0.pinimg.com/564x/9e/32/f6/9e32f602e2869e809d46c2d1b1a5da88.jpg" id="199" name="Shape 19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72440" y="5970844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6525730" y="6297321"/>
            <a:ext cx="384721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pic>
        <p:nvPicPr>
          <p:cNvPr descr="https://unitedteach.com/assets/people-icon-17a98255a47fa3723a771aed932867ef.png" id="201" name="Shape 201"/>
          <p:cNvPicPr preferRelativeResize="0"/>
          <p:nvPr/>
        </p:nvPicPr>
        <p:blipFill rotWithShape="1">
          <a:blip r:embed="rId11">
            <a:alphaModFix/>
          </a:blip>
          <a:srcRect b="11062" l="0" r="0" t="13343"/>
          <a:stretch/>
        </p:blipFill>
        <p:spPr>
          <a:xfrm>
            <a:off x="6724060" y="6141789"/>
            <a:ext cx="234021" cy="176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-media-cache-ak0.pinimg.com/564x/9e/32/f6/9e32f602e2869e809d46c2d1b1a5da88.jpg" id="202" name="Shape 20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99234" y="5973871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7311418" y="6300430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</a:p>
        </p:txBody>
      </p:sp>
      <p:pic>
        <p:nvPicPr>
          <p:cNvPr descr="http://icons.iconarchive.com/icons/hydrattz/multipurpose-alphabet/256/Letter-M-black-icon.png" id="204" name="Shape 20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99164" y="6174837"/>
            <a:ext cx="139740" cy="13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>
            <a:off x="4527482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5628903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6725010" y="29581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4526821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628242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6724349" y="39768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4645235" y="3645858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연맹전쟁</a:t>
            </a:r>
          </a:p>
        </p:txBody>
      </p:sp>
      <p:sp>
        <p:nvSpPr>
          <p:cNvPr id="212" name="Shape 212"/>
          <p:cNvSpPr/>
          <p:nvPr/>
        </p:nvSpPr>
        <p:spPr>
          <a:xfrm>
            <a:off x="5725512" y="3641560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213" name="Shape 213"/>
          <p:cNvSpPr/>
          <p:nvPr/>
        </p:nvSpPr>
        <p:spPr>
          <a:xfrm>
            <a:off x="6834542" y="3626205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</a:t>
            </a:r>
          </a:p>
        </p:txBody>
      </p:sp>
      <p:sp>
        <p:nvSpPr>
          <p:cNvPr id="214" name="Shape 214"/>
          <p:cNvSpPr/>
          <p:nvPr/>
        </p:nvSpPr>
        <p:spPr>
          <a:xfrm>
            <a:off x="4626716" y="466263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</a:t>
            </a:r>
          </a:p>
        </p:txBody>
      </p:sp>
      <p:sp>
        <p:nvSpPr>
          <p:cNvPr id="215" name="Shape 215"/>
          <p:cNvSpPr/>
          <p:nvPr/>
        </p:nvSpPr>
        <p:spPr>
          <a:xfrm>
            <a:off x="5730839" y="4665746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</a:t>
            </a:r>
          </a:p>
        </p:txBody>
      </p:sp>
      <p:sp>
        <p:nvSpPr>
          <p:cNvPr id="216" name="Shape 216"/>
          <p:cNvSpPr/>
          <p:nvPr/>
        </p:nvSpPr>
        <p:spPr>
          <a:xfrm>
            <a:off x="6758542" y="4654196"/>
            <a:ext cx="87075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596089" y="3001409"/>
            <a:ext cx="810255" cy="733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49178" y="2999375"/>
            <a:ext cx="694064" cy="697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791057" y="2975257"/>
            <a:ext cx="609883" cy="6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626175" y="4016098"/>
            <a:ext cx="755391" cy="72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 rotWithShape="1">
          <a:blip r:embed="rId17">
            <a:alphaModFix/>
          </a:blip>
          <a:srcRect b="13811" l="0" r="23580" t="24413"/>
          <a:stretch/>
        </p:blipFill>
        <p:spPr>
          <a:xfrm>
            <a:off x="5642800" y="4073478"/>
            <a:ext cx="786134" cy="653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820479" y="4008232"/>
            <a:ext cx="772877" cy="70847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/>
          <p:nvPr/>
        </p:nvSpPr>
        <p:spPr>
          <a:xfrm>
            <a:off x="4383755" y="286211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224" name="Shape 224"/>
          <p:cNvSpPr/>
          <p:nvPr/>
        </p:nvSpPr>
        <p:spPr>
          <a:xfrm>
            <a:off x="6122637" y="281072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584420" y="667910"/>
            <a:ext cx="332510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메인 UI 구성 화면 입니다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길드 창설 이후 확인이 가능 한 화면 입니다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영지를 클릭 하여 연맹영지 화면으로 이동 할 수 있습니다.</a:t>
            </a:r>
          </a:p>
        </p:txBody>
      </p:sp>
      <p:sp>
        <p:nvSpPr>
          <p:cNvPr id="226" name="Shape 226"/>
          <p:cNvSpPr/>
          <p:nvPr/>
        </p:nvSpPr>
        <p:spPr>
          <a:xfrm>
            <a:off x="215538" y="142595"/>
            <a:ext cx="20553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메인 UI 구성</a:t>
            </a:r>
          </a:p>
        </p:txBody>
      </p:sp>
      <p:sp>
        <p:nvSpPr>
          <p:cNvPr id="227" name="Shape 227"/>
          <p:cNvSpPr/>
          <p:nvPr/>
        </p:nvSpPr>
        <p:spPr>
          <a:xfrm rot="-3458165">
            <a:off x="5369146" y="2669471"/>
            <a:ext cx="412721" cy="63305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Shape 228"/>
          <p:cNvCxnSpPr/>
          <p:nvPr/>
        </p:nvCxnSpPr>
        <p:spPr>
          <a:xfrm>
            <a:off x="5197675" y="159200"/>
            <a:ext cx="1725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29" name="Shape 229"/>
          <p:cNvSpPr txBox="1"/>
          <p:nvPr/>
        </p:nvSpPr>
        <p:spPr>
          <a:xfrm>
            <a:off x="8077850" y="992775"/>
            <a:ext cx="2446500" cy="64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</a:rPr>
              <a:t>좌/우 슬라이드로 탭 이동 가능 (이하 상단에 탭이 존재하는 모든 경우에 해당)</a:t>
            </a:r>
          </a:p>
        </p:txBody>
      </p:sp>
      <p:cxnSp>
        <p:nvCxnSpPr>
          <p:cNvPr id="230" name="Shape 230"/>
          <p:cNvCxnSpPr>
            <a:stCxn id="229" idx="1"/>
          </p:cNvCxnSpPr>
          <p:nvPr/>
        </p:nvCxnSpPr>
        <p:spPr>
          <a:xfrm rot="10800000">
            <a:off x="6126650" y="228675"/>
            <a:ext cx="1951200" cy="1087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4336028" y="241188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237" name="Shape 237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238" name="Shape 238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239" name="Shape 239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240" name="Shape 240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241" name="Shape 241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42" name="Shape 242"/>
          <p:cNvSpPr/>
          <p:nvPr/>
        </p:nvSpPr>
        <p:spPr>
          <a:xfrm>
            <a:off x="4828675" y="5999900"/>
            <a:ext cx="2541000" cy="405000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243" name="Shape 243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4495594" y="110627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</a:t>
            </a:r>
          </a:p>
        </p:txBody>
      </p:sp>
      <p:sp>
        <p:nvSpPr>
          <p:cNvPr id="245" name="Shape 245"/>
          <p:cNvSpPr/>
          <p:nvPr/>
        </p:nvSpPr>
        <p:spPr>
          <a:xfrm>
            <a:off x="4425991" y="2437517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자원을 저장</a:t>
            </a:r>
          </a:p>
        </p:txBody>
      </p:sp>
      <p:sp>
        <p:nvSpPr>
          <p:cNvPr id="246" name="Shape 246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6212876" y="1107991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II</a:t>
            </a:r>
          </a:p>
        </p:txBody>
      </p:sp>
      <p:sp>
        <p:nvSpPr>
          <p:cNvPr id="248" name="Shape 248"/>
          <p:cNvSpPr/>
          <p:nvPr/>
        </p:nvSpPr>
        <p:spPr>
          <a:xfrm>
            <a:off x="6143273" y="2439239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자원을 저장</a:t>
            </a:r>
          </a:p>
        </p:txBody>
      </p:sp>
      <p:sp>
        <p:nvSpPr>
          <p:cNvPr id="249" name="Shape 249"/>
          <p:cNvSpPr/>
          <p:nvPr/>
        </p:nvSpPr>
        <p:spPr>
          <a:xfrm>
            <a:off x="4476932" y="2765723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250" name="Shape 250"/>
          <p:cNvSpPr/>
          <p:nvPr/>
        </p:nvSpPr>
        <p:spPr>
          <a:xfrm>
            <a:off x="6215644" y="2770116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251" name="Shape 251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4491589" y="324266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III</a:t>
            </a:r>
          </a:p>
        </p:txBody>
      </p:sp>
      <p:sp>
        <p:nvSpPr>
          <p:cNvPr id="253" name="Shape 253"/>
          <p:cNvSpPr/>
          <p:nvPr/>
        </p:nvSpPr>
        <p:spPr>
          <a:xfrm>
            <a:off x="4421985" y="4573912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자원을 저장</a:t>
            </a:r>
          </a:p>
        </p:txBody>
      </p:sp>
      <p:sp>
        <p:nvSpPr>
          <p:cNvPr id="254" name="Shape 254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6208871" y="324438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IV</a:t>
            </a:r>
          </a:p>
        </p:txBody>
      </p:sp>
      <p:sp>
        <p:nvSpPr>
          <p:cNvPr id="256" name="Shape 256"/>
          <p:cNvSpPr/>
          <p:nvPr/>
        </p:nvSpPr>
        <p:spPr>
          <a:xfrm>
            <a:off x="6139269" y="4575632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자원을 저장</a:t>
            </a:r>
          </a:p>
        </p:txBody>
      </p:sp>
      <p:sp>
        <p:nvSpPr>
          <p:cNvPr id="257" name="Shape 257"/>
          <p:cNvSpPr/>
          <p:nvPr/>
        </p:nvSpPr>
        <p:spPr>
          <a:xfrm>
            <a:off x="4472926" y="49021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258" name="Shape 258"/>
          <p:cNvSpPr/>
          <p:nvPr/>
        </p:nvSpPr>
        <p:spPr>
          <a:xfrm>
            <a:off x="6211639" y="49065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8130" y="1302208"/>
            <a:ext cx="1233471" cy="123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0603" y="1329200"/>
            <a:ext cx="1233471" cy="123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5978" y="3405098"/>
            <a:ext cx="1233471" cy="123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9064" y="3427551"/>
            <a:ext cx="1233471" cy="123347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/>
        </p:nvSpPr>
        <p:spPr>
          <a:xfrm>
            <a:off x="584420" y="667910"/>
            <a:ext cx="332510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영지 TAP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영지를 선택 시 나오는 화면 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TAP 기능을 사용 하여 요새, 광산, 화살탑, 자원고를 선택 할 수 있습니다.</a:t>
            </a:r>
          </a:p>
        </p:txBody>
      </p:sp>
      <p:sp>
        <p:nvSpPr>
          <p:cNvPr id="264" name="Shape 264"/>
          <p:cNvSpPr/>
          <p:nvPr/>
        </p:nvSpPr>
        <p:spPr>
          <a:xfrm>
            <a:off x="215538" y="142595"/>
            <a:ext cx="28121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영지_TAP 기능_공통</a:t>
            </a: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7555" y="2449283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3010" y="24392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7555" y="45841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3010" y="4574094"/>
            <a:ext cx="270295" cy="24583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/>
          <p:nvPr/>
        </p:nvSpPr>
        <p:spPr>
          <a:xfrm flipH="1">
            <a:off x="7934892" y="674758"/>
            <a:ext cx="744071" cy="33898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8044157" y="1106270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TAP 기능을 사용 하여 요새, 광산, 화살탑, 자원고를 선택 할 수 있습니다.</a:t>
            </a:r>
          </a:p>
        </p:txBody>
      </p:sp>
      <p:sp>
        <p:nvSpPr>
          <p:cNvPr id="271" name="Shape 271"/>
          <p:cNvSpPr/>
          <p:nvPr/>
        </p:nvSpPr>
        <p:spPr>
          <a:xfrm flipH="1">
            <a:off x="7904568" y="6032891"/>
            <a:ext cx="744071" cy="33898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8067514" y="5304594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요새에 대한 팁 내용 입니다.</a:t>
            </a:r>
          </a:p>
        </p:txBody>
      </p:sp>
      <p:sp>
        <p:nvSpPr>
          <p:cNvPr id="273" name="Shape 273"/>
          <p:cNvSpPr/>
          <p:nvPr/>
        </p:nvSpPr>
        <p:spPr>
          <a:xfrm>
            <a:off x="3378705" y="6065889"/>
            <a:ext cx="744071" cy="33898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345821" y="5304594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뒤로가 가기 버튼을 클릭 하여 연맹 메인 UI 화면으로 복귀 할 수 있습니다.</a:t>
            </a:r>
          </a:p>
        </p:txBody>
      </p:sp>
      <p:sp>
        <p:nvSpPr>
          <p:cNvPr id="275" name="Shape 275"/>
          <p:cNvSpPr/>
          <p:nvPr/>
        </p:nvSpPr>
        <p:spPr>
          <a:xfrm>
            <a:off x="7406869" y="5994531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?</a:t>
            </a:r>
          </a:p>
        </p:txBody>
      </p:sp>
      <p:cxnSp>
        <p:nvCxnSpPr>
          <p:cNvPr id="276" name="Shape 276"/>
          <p:cNvCxnSpPr/>
          <p:nvPr/>
        </p:nvCxnSpPr>
        <p:spPr>
          <a:xfrm>
            <a:off x="5121975" y="5623425"/>
            <a:ext cx="1725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77" name="Shape 277"/>
          <p:cNvSpPr txBox="1"/>
          <p:nvPr/>
        </p:nvSpPr>
        <p:spPr>
          <a:xfrm>
            <a:off x="1182325" y="3927700"/>
            <a:ext cx="2955600" cy="64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</a:rPr>
              <a:t>좌/우 슬라이드로 탭 이동 가능</a:t>
            </a:r>
            <a:br>
              <a:rPr lang="en-US" sz="1100">
                <a:solidFill>
                  <a:srgbClr val="FFFFFF"/>
                </a:solidFill>
              </a:rPr>
            </a:br>
            <a:r>
              <a:rPr lang="en-US" sz="1100">
                <a:solidFill>
                  <a:srgbClr val="FFFFFF"/>
                </a:solidFill>
              </a:rPr>
              <a:t>(이하 상단에 탭이 존재하는 모든 경우에 해당)</a:t>
            </a:r>
          </a:p>
        </p:txBody>
      </p:sp>
      <p:cxnSp>
        <p:nvCxnSpPr>
          <p:cNvPr id="278" name="Shape 278"/>
          <p:cNvCxnSpPr/>
          <p:nvPr/>
        </p:nvCxnSpPr>
        <p:spPr>
          <a:xfrm>
            <a:off x="2489075" y="4565437"/>
            <a:ext cx="3462900" cy="995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4336028" y="241188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285" name="Shape 285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286" name="Shape 286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287" name="Shape 287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288" name="Shape 288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289" name="Shape 289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90" name="Shape 290"/>
          <p:cNvSpPr/>
          <p:nvPr/>
        </p:nvSpPr>
        <p:spPr>
          <a:xfrm>
            <a:off x="4828673" y="5999894"/>
            <a:ext cx="2949718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291" name="Shape 291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4495594" y="110627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</a:t>
            </a:r>
          </a:p>
        </p:txBody>
      </p:sp>
      <p:sp>
        <p:nvSpPr>
          <p:cNvPr id="293" name="Shape 293"/>
          <p:cNvSpPr/>
          <p:nvPr/>
        </p:nvSpPr>
        <p:spPr>
          <a:xfrm>
            <a:off x="4425991" y="2437517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294" name="Shape 294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6212876" y="1107991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II</a:t>
            </a:r>
          </a:p>
        </p:txBody>
      </p:sp>
      <p:sp>
        <p:nvSpPr>
          <p:cNvPr id="296" name="Shape 296"/>
          <p:cNvSpPr/>
          <p:nvPr/>
        </p:nvSpPr>
        <p:spPr>
          <a:xfrm>
            <a:off x="6143273" y="2439239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297" name="Shape 297"/>
          <p:cNvSpPr/>
          <p:nvPr/>
        </p:nvSpPr>
        <p:spPr>
          <a:xfrm>
            <a:off x="4476932" y="2765723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298" name="Shape 298"/>
          <p:cNvSpPr/>
          <p:nvPr/>
        </p:nvSpPr>
        <p:spPr>
          <a:xfrm>
            <a:off x="6215644" y="2770116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299" name="Shape 299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4491589" y="324266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III</a:t>
            </a:r>
          </a:p>
        </p:txBody>
      </p:sp>
      <p:sp>
        <p:nvSpPr>
          <p:cNvPr id="301" name="Shape 301"/>
          <p:cNvSpPr/>
          <p:nvPr/>
        </p:nvSpPr>
        <p:spPr>
          <a:xfrm>
            <a:off x="4421985" y="4573912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302" name="Shape 302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6208871" y="324438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IV</a:t>
            </a:r>
          </a:p>
        </p:txBody>
      </p:sp>
      <p:sp>
        <p:nvSpPr>
          <p:cNvPr id="304" name="Shape 304"/>
          <p:cNvSpPr/>
          <p:nvPr/>
        </p:nvSpPr>
        <p:spPr>
          <a:xfrm>
            <a:off x="6139269" y="4575632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305" name="Shape 305"/>
          <p:cNvSpPr/>
          <p:nvPr/>
        </p:nvSpPr>
        <p:spPr>
          <a:xfrm>
            <a:off x="4472926" y="49021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306" name="Shape 306"/>
          <p:cNvSpPr/>
          <p:nvPr/>
        </p:nvSpPr>
        <p:spPr>
          <a:xfrm>
            <a:off x="6211639" y="49065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pic>
        <p:nvPicPr>
          <p:cNvPr id="307" name="Shape 3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8130" y="1302208"/>
            <a:ext cx="1233471" cy="123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0603" y="1329200"/>
            <a:ext cx="1233471" cy="123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5978" y="3405098"/>
            <a:ext cx="1233471" cy="123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9064" y="3427551"/>
            <a:ext cx="1233471" cy="123347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/>
          <p:nvPr/>
        </p:nvSpPr>
        <p:spPr>
          <a:xfrm>
            <a:off x="584420" y="667910"/>
            <a:ext cx="3325104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영지 배치 불가 공통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요새, 광산, 화살탑, 자원고를 선택 하여 배치가 가능 한 상태에서 배치를 진행 시 에러 내용 처리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RANK5 ,RANK4 인원만 건물 배치를 진행 할 수 있습니다.</a:t>
            </a:r>
          </a:p>
        </p:txBody>
      </p:sp>
      <p:sp>
        <p:nvSpPr>
          <p:cNvPr id="312" name="Shape 312"/>
          <p:cNvSpPr/>
          <p:nvPr/>
        </p:nvSpPr>
        <p:spPr>
          <a:xfrm>
            <a:off x="215538" y="142595"/>
            <a:ext cx="2920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영지_배치 불가(공통)</a:t>
            </a:r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7555" y="2449283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3010" y="24392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7555" y="45841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3010" y="4574094"/>
            <a:ext cx="270295" cy="24583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/>
          <p:nvPr/>
        </p:nvSpPr>
        <p:spPr>
          <a:xfrm>
            <a:off x="4346578" y="239645"/>
            <a:ext cx="3527555" cy="6225214"/>
          </a:xfrm>
          <a:prstGeom prst="rect">
            <a:avLst/>
          </a:prstGeom>
          <a:solidFill>
            <a:schemeClr val="dk1">
              <a:alpha val="47843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4336028" y="3057078"/>
            <a:ext cx="3527555" cy="51193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FBE4D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RANK5, RANK4 계급만 해당 기능을 사용 할 수 있습니다.</a:t>
            </a:r>
          </a:p>
        </p:txBody>
      </p:sp>
      <p:sp>
        <p:nvSpPr>
          <p:cNvPr id="319" name="Shape 319"/>
          <p:cNvSpPr/>
          <p:nvPr/>
        </p:nvSpPr>
        <p:spPr>
          <a:xfrm>
            <a:off x="7942786" y="3645796"/>
            <a:ext cx="3962341" cy="1858531"/>
          </a:xfrm>
          <a:prstGeom prst="roundRect">
            <a:avLst>
              <a:gd fmla="val 8979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배치 버튼을 클릭 시 등급이 RANK5, RANK4 연맹원이 아닌 경우 나오는 내용 입니다.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RANK5, RANK4 계급만 해당 기능을 사용 할 수 있습니다. 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배치가 불가능 연맹원의 경우 배치 버튼이 비활성화 처리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배치가 가능한 연맹원의 경우 배치 버튼이 활성화 처리</a:t>
            </a:r>
          </a:p>
        </p:txBody>
      </p:sp>
      <p:sp>
        <p:nvSpPr>
          <p:cNvPr id="320" name="Shape 320"/>
          <p:cNvSpPr/>
          <p:nvPr/>
        </p:nvSpPr>
        <p:spPr>
          <a:xfrm>
            <a:off x="8080821" y="3197494"/>
            <a:ext cx="510988" cy="3312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6043" y="3847689"/>
            <a:ext cx="245723" cy="22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4336028" y="241188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328" name="Shape 328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329" name="Shape 329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330" name="Shape 330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331" name="Shape 331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332" name="Shape 332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33" name="Shape 333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4495594" y="110627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</a:t>
            </a:r>
          </a:p>
        </p:txBody>
      </p:sp>
      <p:sp>
        <p:nvSpPr>
          <p:cNvPr id="335" name="Shape 335"/>
          <p:cNvSpPr/>
          <p:nvPr/>
        </p:nvSpPr>
        <p:spPr>
          <a:xfrm>
            <a:off x="4425991" y="2437517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조건 달성 완료</a:t>
            </a:r>
          </a:p>
        </p:txBody>
      </p:sp>
      <p:sp>
        <p:nvSpPr>
          <p:cNvPr id="336" name="Shape 336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6212876" y="1107991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II</a:t>
            </a:r>
          </a:p>
        </p:txBody>
      </p:sp>
      <p:sp>
        <p:nvSpPr>
          <p:cNvPr id="338" name="Shape 338"/>
          <p:cNvSpPr/>
          <p:nvPr/>
        </p:nvSpPr>
        <p:spPr>
          <a:xfrm>
            <a:off x="6143273" y="2439239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339" name="Shape 339"/>
          <p:cNvSpPr/>
          <p:nvPr/>
        </p:nvSpPr>
        <p:spPr>
          <a:xfrm>
            <a:off x="4476932" y="2765723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가능</a:t>
            </a:r>
          </a:p>
        </p:txBody>
      </p:sp>
      <p:sp>
        <p:nvSpPr>
          <p:cNvPr id="340" name="Shape 340"/>
          <p:cNvSpPr/>
          <p:nvPr/>
        </p:nvSpPr>
        <p:spPr>
          <a:xfrm>
            <a:off x="6215644" y="2770116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341" name="Shape 341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4491589" y="324266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III</a:t>
            </a:r>
          </a:p>
        </p:txBody>
      </p:sp>
      <p:sp>
        <p:nvSpPr>
          <p:cNvPr id="343" name="Shape 343"/>
          <p:cNvSpPr/>
          <p:nvPr/>
        </p:nvSpPr>
        <p:spPr>
          <a:xfrm>
            <a:off x="4421985" y="4573912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344" name="Shape 344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6208871" y="324438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IV</a:t>
            </a:r>
          </a:p>
        </p:txBody>
      </p:sp>
      <p:sp>
        <p:nvSpPr>
          <p:cNvPr id="346" name="Shape 346"/>
          <p:cNvSpPr/>
          <p:nvPr/>
        </p:nvSpPr>
        <p:spPr>
          <a:xfrm>
            <a:off x="6139269" y="4575632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347" name="Shape 347"/>
          <p:cNvSpPr/>
          <p:nvPr/>
        </p:nvSpPr>
        <p:spPr>
          <a:xfrm>
            <a:off x="4472926" y="49021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348" name="Shape 348"/>
          <p:cNvSpPr/>
          <p:nvPr/>
        </p:nvSpPr>
        <p:spPr>
          <a:xfrm>
            <a:off x="6211639" y="49065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pic>
        <p:nvPicPr>
          <p:cNvPr id="349" name="Shape 3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8130" y="1302208"/>
            <a:ext cx="1233471" cy="123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0603" y="1329200"/>
            <a:ext cx="1233471" cy="123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5978" y="3405098"/>
            <a:ext cx="1233471" cy="123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9064" y="3427551"/>
            <a:ext cx="1233471" cy="123347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/>
        </p:nvSpPr>
        <p:spPr>
          <a:xfrm>
            <a:off x="584420" y="667910"/>
            <a:ext cx="3325104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요새는 화면에 최대 5개 까지 나올 수 있어서 스크롤 가능 하게 제작 필요 합니다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조건이 만족 하면 배치 가능, 불가능 한 경우 배치 불가로 표기 해주도록 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조건이 만족 하면 “ 조건 달성 완료 “ 표시를 해주며, 조건이 만족 하지 못한 경우는 “ 조건 달성 필요“ 표시를 해줍니다.</a:t>
            </a:r>
          </a:p>
        </p:txBody>
      </p:sp>
      <p:sp>
        <p:nvSpPr>
          <p:cNvPr id="354" name="Shape 354"/>
          <p:cNvSpPr/>
          <p:nvPr/>
        </p:nvSpPr>
        <p:spPr>
          <a:xfrm>
            <a:off x="215538" y="142595"/>
            <a:ext cx="2292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영지_요새 기능</a:t>
            </a:r>
          </a:p>
        </p:txBody>
      </p:sp>
      <p:pic>
        <p:nvPicPr>
          <p:cNvPr id="355" name="Shape 3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67555" y="2449283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73010" y="24392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67555" y="45841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73010" y="4574094"/>
            <a:ext cx="270295" cy="24583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/>
          <p:nvPr/>
        </p:nvSpPr>
        <p:spPr>
          <a:xfrm>
            <a:off x="7751128" y="4424646"/>
            <a:ext cx="510988" cy="3312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7929196" y="1075763"/>
            <a:ext cx="3975931" cy="1650849"/>
          </a:xfrm>
          <a:prstGeom prst="roundRect">
            <a:avLst>
              <a:gd fmla="val 5639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조건이 만족 하지 못하는 경우 배치 불가 상태로 보여집니다 (배치 불가 상태에서는 버튼 비활성화 처리)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건물 이미지 비활성화 처리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조건을 달성 하게 되어지면 배치 가능으로 표기 되어집니다. (배치 가능 상태에서는 버튼 활성화 처리)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건물 이미지 활성화 처리</a:t>
            </a:r>
          </a:p>
        </p:txBody>
      </p:sp>
      <p:sp>
        <p:nvSpPr>
          <p:cNvPr id="361" name="Shape 361"/>
          <p:cNvSpPr/>
          <p:nvPr/>
        </p:nvSpPr>
        <p:spPr>
          <a:xfrm>
            <a:off x="7958249" y="4829789"/>
            <a:ext cx="3975931" cy="1650849"/>
          </a:xfrm>
          <a:prstGeom prst="roundRect">
            <a:avLst>
              <a:gd fmla="val 5639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조건이 달성이 안되어 있는 상태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조건 달성 필요 “ 텍스트 처리 하며, 색상은 하얀색으로 표기 해주도록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조건이 달성을 완료 한 상태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</a:t>
            </a:r>
            <a:r>
              <a:rPr lang="en-US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조건 달성 완료 </a:t>
            </a: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텍스트 처리 하며, 색상은 파란색으로 표기 해주도록 합니다.</a:t>
            </a:r>
          </a:p>
        </p:txBody>
      </p:sp>
      <p:sp>
        <p:nvSpPr>
          <p:cNvPr id="362" name="Shape 362"/>
          <p:cNvSpPr/>
          <p:nvPr/>
        </p:nvSpPr>
        <p:spPr>
          <a:xfrm>
            <a:off x="7760661" y="2745768"/>
            <a:ext cx="510988" cy="3312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4828675" y="5999900"/>
            <a:ext cx="2541000" cy="405000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364" name="Shape 364"/>
          <p:cNvSpPr/>
          <p:nvPr/>
        </p:nvSpPr>
        <p:spPr>
          <a:xfrm>
            <a:off x="7406869" y="5994531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/>
        </p:nvSpPr>
        <p:spPr>
          <a:xfrm>
            <a:off x="584420" y="667910"/>
            <a:ext cx="3325104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화면에서 “ 물음표 “ 버튼을 클릭 시 해당 하는 화면이 나오게 되어집니다.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조건을 만족 하여야 건설이 가능 하며, 연명 요새 마다 조건이 틀립니다.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215538" y="142595"/>
            <a:ext cx="2292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영지_요새 조건</a:t>
            </a:r>
          </a:p>
        </p:txBody>
      </p:sp>
      <p:sp>
        <p:nvSpPr>
          <p:cNvPr id="371" name="Shape 371"/>
          <p:cNvSpPr/>
          <p:nvPr/>
        </p:nvSpPr>
        <p:spPr>
          <a:xfrm>
            <a:off x="7956896" y="3305439"/>
            <a:ext cx="4037880" cy="1982387"/>
          </a:xfrm>
          <a:prstGeom prst="roundRect">
            <a:avLst>
              <a:gd fmla="val 7623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물음표 표시를 클릭 시 해당 요새 오픈 조건이 보여지게 되어집니다.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지금 현재 달성 / 최대 MAX로 게이지를 표기 해주도록 합니다.(최대 MAX/ 진행 상태)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최대 3가지 조건을 가집니다.(조건이 늘어 날 수 있는 부분을 대비 하여 스크롤 가능 하게 처리 부탁드립니다</a:t>
            </a:r>
          </a:p>
        </p:txBody>
      </p:sp>
      <p:sp>
        <p:nvSpPr>
          <p:cNvPr id="372" name="Shape 372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4336028" y="241188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374" name="Shape 374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375" name="Shape 375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376" name="Shape 376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377" name="Shape 377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378" name="Shape 378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79" name="Shape 379"/>
          <p:cNvSpPr/>
          <p:nvPr/>
        </p:nvSpPr>
        <p:spPr>
          <a:xfrm>
            <a:off x="4828673" y="5999894"/>
            <a:ext cx="2949718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380" name="Shape 380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4495594" y="110627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</a:t>
            </a:r>
          </a:p>
        </p:txBody>
      </p:sp>
      <p:sp>
        <p:nvSpPr>
          <p:cNvPr id="382" name="Shape 382"/>
          <p:cNvSpPr/>
          <p:nvPr/>
        </p:nvSpPr>
        <p:spPr>
          <a:xfrm>
            <a:off x="4425991" y="2437517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자원을 저장</a:t>
            </a:r>
          </a:p>
        </p:txBody>
      </p:sp>
      <p:sp>
        <p:nvSpPr>
          <p:cNvPr id="383" name="Shape 383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6212876" y="1107991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II</a:t>
            </a:r>
          </a:p>
        </p:txBody>
      </p:sp>
      <p:sp>
        <p:nvSpPr>
          <p:cNvPr id="385" name="Shape 385"/>
          <p:cNvSpPr/>
          <p:nvPr/>
        </p:nvSpPr>
        <p:spPr>
          <a:xfrm>
            <a:off x="6143273" y="2439239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자원을 저장</a:t>
            </a:r>
          </a:p>
        </p:txBody>
      </p:sp>
      <p:sp>
        <p:nvSpPr>
          <p:cNvPr id="386" name="Shape 386"/>
          <p:cNvSpPr/>
          <p:nvPr/>
        </p:nvSpPr>
        <p:spPr>
          <a:xfrm>
            <a:off x="4476932" y="2765723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387" name="Shape 387"/>
          <p:cNvSpPr/>
          <p:nvPr/>
        </p:nvSpPr>
        <p:spPr>
          <a:xfrm>
            <a:off x="6215644" y="2770116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388" name="Shape 388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4491589" y="324266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III</a:t>
            </a:r>
          </a:p>
        </p:txBody>
      </p:sp>
      <p:sp>
        <p:nvSpPr>
          <p:cNvPr id="390" name="Shape 390"/>
          <p:cNvSpPr/>
          <p:nvPr/>
        </p:nvSpPr>
        <p:spPr>
          <a:xfrm>
            <a:off x="4421985" y="4573912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자원을 저장</a:t>
            </a:r>
          </a:p>
        </p:txBody>
      </p:sp>
      <p:sp>
        <p:nvSpPr>
          <p:cNvPr id="391" name="Shape 391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6208871" y="324438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IV</a:t>
            </a:r>
          </a:p>
        </p:txBody>
      </p:sp>
      <p:sp>
        <p:nvSpPr>
          <p:cNvPr id="393" name="Shape 393"/>
          <p:cNvSpPr/>
          <p:nvPr/>
        </p:nvSpPr>
        <p:spPr>
          <a:xfrm>
            <a:off x="6139269" y="4575632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연맹의 자원을 저장</a:t>
            </a:r>
          </a:p>
        </p:txBody>
      </p:sp>
      <p:sp>
        <p:nvSpPr>
          <p:cNvPr id="394" name="Shape 394"/>
          <p:cNvSpPr/>
          <p:nvPr/>
        </p:nvSpPr>
        <p:spPr>
          <a:xfrm>
            <a:off x="4472926" y="49021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395" name="Shape 395"/>
          <p:cNvSpPr/>
          <p:nvPr/>
        </p:nvSpPr>
        <p:spPr>
          <a:xfrm>
            <a:off x="6211639" y="49065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8130" y="1302208"/>
            <a:ext cx="1233471" cy="123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Shape 3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0603" y="1329200"/>
            <a:ext cx="1233471" cy="123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Shape 3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5978" y="3405098"/>
            <a:ext cx="1233471" cy="123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Shape 3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9064" y="3427551"/>
            <a:ext cx="1233471" cy="123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Shape 4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7555" y="2449283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Shape 4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3010" y="24392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Shape 4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7555" y="45841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Shape 4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3010" y="4574094"/>
            <a:ext cx="270295" cy="245839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Shape 404"/>
          <p:cNvSpPr/>
          <p:nvPr/>
        </p:nvSpPr>
        <p:spPr>
          <a:xfrm>
            <a:off x="4336028" y="250519"/>
            <a:ext cx="3527555" cy="6225214"/>
          </a:xfrm>
          <a:prstGeom prst="rect">
            <a:avLst/>
          </a:prstGeom>
          <a:solidFill>
            <a:schemeClr val="dk1">
              <a:alpha val="47843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4623458" y="1141320"/>
            <a:ext cx="3041362" cy="3672725"/>
          </a:xfrm>
          <a:prstGeom prst="roundRect">
            <a:avLst>
              <a:gd fmla="val 2314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6" name="Shape 406"/>
          <p:cNvCxnSpPr/>
          <p:nvPr/>
        </p:nvCxnSpPr>
        <p:spPr>
          <a:xfrm>
            <a:off x="4703242" y="1471283"/>
            <a:ext cx="285077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07" name="Shape 407"/>
          <p:cNvSpPr/>
          <p:nvPr/>
        </p:nvSpPr>
        <p:spPr>
          <a:xfrm>
            <a:off x="5647671" y="1173163"/>
            <a:ext cx="93968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연맹타워 1</a:t>
            </a:r>
          </a:p>
        </p:txBody>
      </p:sp>
      <p:sp>
        <p:nvSpPr>
          <p:cNvPr id="408" name="Shape 408"/>
          <p:cNvSpPr/>
          <p:nvPr/>
        </p:nvSpPr>
        <p:spPr>
          <a:xfrm>
            <a:off x="4727875" y="1501150"/>
            <a:ext cx="2843828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모든 조건을 만족하면 해당 연맹요새를 건설할 수 있습니다</a:t>
            </a:r>
          </a:p>
        </p:txBody>
      </p:sp>
      <p:sp>
        <p:nvSpPr>
          <p:cNvPr id="409" name="Shape 409"/>
          <p:cNvSpPr/>
          <p:nvPr/>
        </p:nvSpPr>
        <p:spPr>
          <a:xfrm>
            <a:off x="4727875" y="2016475"/>
            <a:ext cx="2843828" cy="66039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4751780" y="2030602"/>
            <a:ext cx="656902" cy="61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Shape 4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3708" y="2058830"/>
            <a:ext cx="529739" cy="62354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Shape 412"/>
          <p:cNvSpPr/>
          <p:nvPr/>
        </p:nvSpPr>
        <p:spPr>
          <a:xfrm>
            <a:off x="5475405" y="2096851"/>
            <a:ext cx="136447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인원 40명 달성</a:t>
            </a:r>
          </a:p>
        </p:txBody>
      </p:sp>
      <p:sp>
        <p:nvSpPr>
          <p:cNvPr id="413" name="Shape 413"/>
          <p:cNvSpPr/>
          <p:nvPr/>
        </p:nvSpPr>
        <p:spPr>
          <a:xfrm>
            <a:off x="5592162" y="2405899"/>
            <a:ext cx="1692000" cy="16729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1/40</a:t>
            </a:r>
          </a:p>
        </p:txBody>
      </p:sp>
      <p:sp>
        <p:nvSpPr>
          <p:cNvPr id="414" name="Shape 414"/>
          <p:cNvSpPr/>
          <p:nvPr/>
        </p:nvSpPr>
        <p:spPr>
          <a:xfrm>
            <a:off x="5588812" y="2405615"/>
            <a:ext cx="468000" cy="163394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4739289" y="2752906"/>
            <a:ext cx="2843828" cy="66039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4763194" y="2767033"/>
            <a:ext cx="656902" cy="61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Shape 4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75123" y="2795259"/>
            <a:ext cx="529739" cy="62354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/>
          <p:nvPr/>
        </p:nvSpPr>
        <p:spPr>
          <a:xfrm>
            <a:off x="5486819" y="2833282"/>
            <a:ext cx="168507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총 전투력 5000 달성</a:t>
            </a:r>
          </a:p>
        </p:txBody>
      </p:sp>
      <p:sp>
        <p:nvSpPr>
          <p:cNvPr id="419" name="Shape 419"/>
          <p:cNvSpPr/>
          <p:nvPr/>
        </p:nvSpPr>
        <p:spPr>
          <a:xfrm>
            <a:off x="5603578" y="3142328"/>
            <a:ext cx="1692000" cy="16729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1000/5000</a:t>
            </a:r>
          </a:p>
        </p:txBody>
      </p:sp>
      <p:sp>
        <p:nvSpPr>
          <p:cNvPr id="420" name="Shape 420"/>
          <p:cNvSpPr/>
          <p:nvPr/>
        </p:nvSpPr>
        <p:spPr>
          <a:xfrm>
            <a:off x="5600226" y="3142044"/>
            <a:ext cx="468000" cy="163394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4739291" y="3496978"/>
            <a:ext cx="2843828" cy="66039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4763196" y="3511105"/>
            <a:ext cx="656902" cy="61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Shape 4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75125" y="3539332"/>
            <a:ext cx="529739" cy="62354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Shape 424"/>
          <p:cNvSpPr/>
          <p:nvPr/>
        </p:nvSpPr>
        <p:spPr>
          <a:xfrm>
            <a:off x="5486821" y="3577355"/>
            <a:ext cx="153759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 60 달성</a:t>
            </a:r>
          </a:p>
        </p:txBody>
      </p:sp>
      <p:sp>
        <p:nvSpPr>
          <p:cNvPr id="425" name="Shape 425"/>
          <p:cNvSpPr/>
          <p:nvPr/>
        </p:nvSpPr>
        <p:spPr>
          <a:xfrm>
            <a:off x="5603578" y="3886401"/>
            <a:ext cx="1692000" cy="16729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20/60</a:t>
            </a:r>
          </a:p>
        </p:txBody>
      </p:sp>
      <p:sp>
        <p:nvSpPr>
          <p:cNvPr id="426" name="Shape 426"/>
          <p:cNvSpPr/>
          <p:nvPr/>
        </p:nvSpPr>
        <p:spPr>
          <a:xfrm>
            <a:off x="5600228" y="3886117"/>
            <a:ext cx="468000" cy="163394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Shape 4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06380" y="3867789"/>
            <a:ext cx="267591" cy="2690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nitedteach.com/assets/people-icon-17a98255a47fa3723a771aed932867ef.png" id="428" name="Shape 4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86776" y="3152357"/>
            <a:ext cx="311483" cy="235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Shape 4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09551" y="2319990"/>
            <a:ext cx="415788" cy="376334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/>
          <p:nvPr/>
        </p:nvSpPr>
        <p:spPr>
          <a:xfrm>
            <a:off x="7604150" y="3046131"/>
            <a:ext cx="510988" cy="3312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4336028" y="241188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438" name="Shape 438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439" name="Shape 439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440" name="Shape 440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441" name="Shape 441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442" name="Shape 442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43" name="Shape 443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4495594" y="110627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</a:t>
            </a:r>
          </a:p>
        </p:txBody>
      </p:sp>
      <p:sp>
        <p:nvSpPr>
          <p:cNvPr id="445" name="Shape 445"/>
          <p:cNvSpPr/>
          <p:nvPr/>
        </p:nvSpPr>
        <p:spPr>
          <a:xfrm>
            <a:off x="4425991" y="2437517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6212876" y="1107991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II</a:t>
            </a:r>
          </a:p>
        </p:txBody>
      </p:sp>
      <p:sp>
        <p:nvSpPr>
          <p:cNvPr id="448" name="Shape 448"/>
          <p:cNvSpPr/>
          <p:nvPr/>
        </p:nvSpPr>
        <p:spPr>
          <a:xfrm>
            <a:off x="6143273" y="2439239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4476932" y="2765723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X:645 Y545</a:t>
            </a:r>
          </a:p>
        </p:txBody>
      </p:sp>
      <p:sp>
        <p:nvSpPr>
          <p:cNvPr id="450" name="Shape 450"/>
          <p:cNvSpPr/>
          <p:nvPr/>
        </p:nvSpPr>
        <p:spPr>
          <a:xfrm>
            <a:off x="6215644" y="2770116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X:645 Y545</a:t>
            </a:r>
          </a:p>
        </p:txBody>
      </p:sp>
      <p:sp>
        <p:nvSpPr>
          <p:cNvPr id="451" name="Shape 451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4491589" y="324266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III</a:t>
            </a:r>
          </a:p>
        </p:txBody>
      </p:sp>
      <p:sp>
        <p:nvSpPr>
          <p:cNvPr id="453" name="Shape 453"/>
          <p:cNvSpPr/>
          <p:nvPr/>
        </p:nvSpPr>
        <p:spPr>
          <a:xfrm>
            <a:off x="4421985" y="4573912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6208871" y="324438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IV</a:t>
            </a:r>
          </a:p>
        </p:txBody>
      </p:sp>
      <p:sp>
        <p:nvSpPr>
          <p:cNvPr id="456" name="Shape 456"/>
          <p:cNvSpPr/>
          <p:nvPr/>
        </p:nvSpPr>
        <p:spPr>
          <a:xfrm>
            <a:off x="6139269" y="4575632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4472926" y="49021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X:645 Y545</a:t>
            </a:r>
          </a:p>
        </p:txBody>
      </p:sp>
      <p:sp>
        <p:nvSpPr>
          <p:cNvPr id="458" name="Shape 458"/>
          <p:cNvSpPr/>
          <p:nvPr/>
        </p:nvSpPr>
        <p:spPr>
          <a:xfrm>
            <a:off x="6211639" y="49065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X:645 Y545</a:t>
            </a:r>
          </a:p>
        </p:txBody>
      </p:sp>
      <p:pic>
        <p:nvPicPr>
          <p:cNvPr id="459" name="Shape 4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5167" y="1310629"/>
            <a:ext cx="1019396" cy="101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Shape 4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7641" y="1337623"/>
            <a:ext cx="1019396" cy="101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Shape 4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3016" y="3413521"/>
            <a:ext cx="1019396" cy="101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Shape 4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6101" y="3435973"/>
            <a:ext cx="1019396" cy="1019396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Shape 463"/>
          <p:cNvSpPr txBox="1"/>
          <p:nvPr/>
        </p:nvSpPr>
        <p:spPr>
          <a:xfrm>
            <a:off x="584420" y="667910"/>
            <a:ext cx="3325104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건설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건설 완료 시 변경 되어지는 UI 부분 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배치 기능 &gt; 좌표 이동으로 변경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설명 &gt; 건물에 대한 수치 정보로 변경</a:t>
            </a:r>
          </a:p>
        </p:txBody>
      </p:sp>
      <p:sp>
        <p:nvSpPr>
          <p:cNvPr id="464" name="Shape 464"/>
          <p:cNvSpPr/>
          <p:nvPr/>
        </p:nvSpPr>
        <p:spPr>
          <a:xfrm>
            <a:off x="215538" y="142595"/>
            <a:ext cx="2292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영지_요새 건설</a:t>
            </a:r>
          </a:p>
        </p:txBody>
      </p:sp>
      <p:sp>
        <p:nvSpPr>
          <p:cNvPr id="465" name="Shape 465"/>
          <p:cNvSpPr/>
          <p:nvPr/>
        </p:nvSpPr>
        <p:spPr>
          <a:xfrm>
            <a:off x="7787500" y="2873914"/>
            <a:ext cx="510988" cy="3312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7929197" y="717174"/>
            <a:ext cx="3792069" cy="2101400"/>
          </a:xfrm>
          <a:prstGeom prst="roundRect">
            <a:avLst>
              <a:gd fmla="val 5992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건물 수치를 확인 할 수 있습니다.(건물에 내구도 정보입니다.)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건물 건설 진행 중 건설 시간에 비례 하여 건물 수치(내구도)가 상승 하게 보여지도록 처리 합니다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해당 건물이 건설 되어있는 좌표를 보여줍니다.(해당 버튼을 클릭 시 오픈 월드 건물로 이동 하게 되어집니다)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오픈월드로 이동 시 건물을 클릭 했을 때 나오는 UI가 나오도록 처리 합니다.</a:t>
            </a:r>
          </a:p>
        </p:txBody>
      </p:sp>
      <p:pic>
        <p:nvPicPr>
          <p:cNvPr id="467" name="Shape 4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4067" y="2826481"/>
            <a:ext cx="199294" cy="20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Shape 4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2939" y="2826918"/>
            <a:ext cx="199294" cy="20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Shape 4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5103" y="4951117"/>
            <a:ext cx="199294" cy="20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Shape 4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3223" y="4960082"/>
            <a:ext cx="199294" cy="200989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Shape 471"/>
          <p:cNvSpPr/>
          <p:nvPr/>
        </p:nvSpPr>
        <p:spPr>
          <a:xfrm>
            <a:off x="4589719" y="2438367"/>
            <a:ext cx="128432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수치 : 200000</a:t>
            </a:r>
          </a:p>
        </p:txBody>
      </p:sp>
      <p:sp>
        <p:nvSpPr>
          <p:cNvPr id="472" name="Shape 472"/>
          <p:cNvSpPr/>
          <p:nvPr/>
        </p:nvSpPr>
        <p:spPr>
          <a:xfrm>
            <a:off x="6319908" y="2456296"/>
            <a:ext cx="128432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수치 : 200000</a:t>
            </a:r>
          </a:p>
        </p:txBody>
      </p:sp>
      <p:sp>
        <p:nvSpPr>
          <p:cNvPr id="473" name="Shape 473"/>
          <p:cNvSpPr/>
          <p:nvPr/>
        </p:nvSpPr>
        <p:spPr>
          <a:xfrm>
            <a:off x="4616612" y="4589896"/>
            <a:ext cx="128432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수치 : 200000</a:t>
            </a:r>
          </a:p>
        </p:txBody>
      </p:sp>
      <p:sp>
        <p:nvSpPr>
          <p:cNvPr id="474" name="Shape 474"/>
          <p:cNvSpPr/>
          <p:nvPr/>
        </p:nvSpPr>
        <p:spPr>
          <a:xfrm>
            <a:off x="6284051" y="4580932"/>
            <a:ext cx="128432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수치 : 200000</a:t>
            </a:r>
          </a:p>
        </p:txBody>
      </p:sp>
      <p:sp>
        <p:nvSpPr>
          <p:cNvPr id="475" name="Shape 475"/>
          <p:cNvSpPr/>
          <p:nvPr/>
        </p:nvSpPr>
        <p:spPr>
          <a:xfrm>
            <a:off x="6442971" y="2186093"/>
            <a:ext cx="110799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건설 진행 중 ….</a:t>
            </a:r>
          </a:p>
        </p:txBody>
      </p:sp>
      <p:sp>
        <p:nvSpPr>
          <p:cNvPr id="476" name="Shape 476"/>
          <p:cNvSpPr/>
          <p:nvPr/>
        </p:nvSpPr>
        <p:spPr>
          <a:xfrm>
            <a:off x="6477823" y="4330157"/>
            <a:ext cx="103171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병사 주둔 중</a:t>
            </a:r>
          </a:p>
        </p:txBody>
      </p:sp>
      <p:sp>
        <p:nvSpPr>
          <p:cNvPr id="477" name="Shape 477"/>
          <p:cNvSpPr/>
          <p:nvPr/>
        </p:nvSpPr>
        <p:spPr>
          <a:xfrm>
            <a:off x="4787432" y="4330157"/>
            <a:ext cx="103171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병사 미 주둔</a:t>
            </a:r>
          </a:p>
        </p:txBody>
      </p:sp>
      <p:sp>
        <p:nvSpPr>
          <p:cNvPr id="478" name="Shape 478"/>
          <p:cNvSpPr/>
          <p:nvPr/>
        </p:nvSpPr>
        <p:spPr>
          <a:xfrm>
            <a:off x="4757373" y="2216078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건설 미 완료</a:t>
            </a:r>
          </a:p>
        </p:txBody>
      </p:sp>
      <p:sp>
        <p:nvSpPr>
          <p:cNvPr id="479" name="Shape 479"/>
          <p:cNvSpPr/>
          <p:nvPr/>
        </p:nvSpPr>
        <p:spPr>
          <a:xfrm>
            <a:off x="4828675" y="5999900"/>
            <a:ext cx="2541000" cy="405000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480" name="Shape 480"/>
          <p:cNvSpPr/>
          <p:nvPr/>
        </p:nvSpPr>
        <p:spPr>
          <a:xfrm>
            <a:off x="7406869" y="5994531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4336028" y="241188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488" name="Shape 488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489" name="Shape 489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490" name="Shape 490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491" name="Shape 491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492" name="Shape 492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93" name="Shape 493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4495594" y="110627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</a:t>
            </a:r>
          </a:p>
        </p:txBody>
      </p:sp>
      <p:sp>
        <p:nvSpPr>
          <p:cNvPr id="495" name="Shape 495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6212876" y="1107991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II</a:t>
            </a:r>
          </a:p>
        </p:txBody>
      </p:sp>
      <p:sp>
        <p:nvSpPr>
          <p:cNvPr id="497" name="Shape 497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4491589" y="324266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III</a:t>
            </a:r>
          </a:p>
        </p:txBody>
      </p:sp>
      <p:sp>
        <p:nvSpPr>
          <p:cNvPr id="499" name="Shape 499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6208871" y="324438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IV</a:t>
            </a:r>
          </a:p>
        </p:txBody>
      </p:sp>
      <p:pic>
        <p:nvPicPr>
          <p:cNvPr id="501" name="Shape 5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9923" y="1331250"/>
            <a:ext cx="1019396" cy="1019396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/>
          <p:nvPr/>
        </p:nvSpPr>
        <p:spPr>
          <a:xfrm>
            <a:off x="584420" y="667910"/>
            <a:ext cx="332510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 건설 상태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건설이 진행 중 상태, 건설이 완료 되어진 상태에서 변경 되는 UI 내용 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건설 미완료, 건설 진행 중, 주둔 중, 미 주둔, 파괴 됨 5가지 표기가 존재 합니다.</a:t>
            </a:r>
          </a:p>
        </p:txBody>
      </p:sp>
      <p:sp>
        <p:nvSpPr>
          <p:cNvPr id="503" name="Shape 503"/>
          <p:cNvSpPr/>
          <p:nvPr/>
        </p:nvSpPr>
        <p:spPr>
          <a:xfrm>
            <a:off x="215538" y="142595"/>
            <a:ext cx="2836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영지_요새 건설 상태</a:t>
            </a:r>
          </a:p>
        </p:txBody>
      </p:sp>
      <p:sp>
        <p:nvSpPr>
          <p:cNvPr id="504" name="Shape 504"/>
          <p:cNvSpPr/>
          <p:nvPr/>
        </p:nvSpPr>
        <p:spPr>
          <a:xfrm flipH="1">
            <a:off x="7887065" y="2212989"/>
            <a:ext cx="744071" cy="33898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7996332" y="2632380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건설을 진행 중 인 상태를 표시 해주도록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건설을 진행 중 상태 파란색으로 표기.</a:t>
            </a:r>
          </a:p>
        </p:txBody>
      </p:sp>
      <p:sp>
        <p:nvSpPr>
          <p:cNvPr id="506" name="Shape 506"/>
          <p:cNvSpPr/>
          <p:nvPr/>
        </p:nvSpPr>
        <p:spPr>
          <a:xfrm flipH="1">
            <a:off x="7887064" y="4332701"/>
            <a:ext cx="744071" cy="33898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8067514" y="4721885"/>
            <a:ext cx="3792069" cy="881056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건설 완료 상태 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병사가 주둔 중 인 상태를 표시 해주도록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병사 주둔 중 상태 파란색으로 표기.</a:t>
            </a:r>
          </a:p>
        </p:txBody>
      </p:sp>
      <p:sp>
        <p:nvSpPr>
          <p:cNvPr id="508" name="Shape 508"/>
          <p:cNvSpPr/>
          <p:nvPr/>
        </p:nvSpPr>
        <p:spPr>
          <a:xfrm>
            <a:off x="3537489" y="4326948"/>
            <a:ext cx="744071" cy="33898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455691" y="4762066"/>
            <a:ext cx="3792069" cy="94845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건설 완료 상태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미 주둔 상태를 표시 해주도록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병사 미 주둔 상태 빨간색으로 표기.</a:t>
            </a:r>
          </a:p>
        </p:txBody>
      </p:sp>
      <p:sp>
        <p:nvSpPr>
          <p:cNvPr id="510" name="Shape 510"/>
          <p:cNvSpPr/>
          <p:nvPr/>
        </p:nvSpPr>
        <p:spPr>
          <a:xfrm>
            <a:off x="4425991" y="2464413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6143273" y="2466133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476932" y="27926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X:645 Y545</a:t>
            </a:r>
          </a:p>
        </p:txBody>
      </p:sp>
      <p:sp>
        <p:nvSpPr>
          <p:cNvPr id="513" name="Shape 513"/>
          <p:cNvSpPr/>
          <p:nvPr/>
        </p:nvSpPr>
        <p:spPr>
          <a:xfrm>
            <a:off x="6215644" y="27970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X:645 Y545</a:t>
            </a:r>
          </a:p>
        </p:txBody>
      </p:sp>
      <p:sp>
        <p:nvSpPr>
          <p:cNvPr id="514" name="Shape 514"/>
          <p:cNvSpPr/>
          <p:nvPr/>
        </p:nvSpPr>
        <p:spPr>
          <a:xfrm>
            <a:off x="4421985" y="4600807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6139269" y="4602528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4472926" y="4929012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X:645 Y545</a:t>
            </a:r>
          </a:p>
        </p:txBody>
      </p:sp>
      <p:sp>
        <p:nvSpPr>
          <p:cNvPr id="517" name="Shape 517"/>
          <p:cNvSpPr/>
          <p:nvPr/>
        </p:nvSpPr>
        <p:spPr>
          <a:xfrm>
            <a:off x="6211639" y="4933405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X:645 Y545</a:t>
            </a:r>
          </a:p>
        </p:txBody>
      </p:sp>
      <p:pic>
        <p:nvPicPr>
          <p:cNvPr id="518" name="Shape 5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4067" y="2853375"/>
            <a:ext cx="199294" cy="20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Shape 5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2939" y="2853814"/>
            <a:ext cx="199294" cy="20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Shape 5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5103" y="4978012"/>
            <a:ext cx="199294" cy="20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Shape 5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3223" y="4986976"/>
            <a:ext cx="199294" cy="200989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Shape 522"/>
          <p:cNvSpPr/>
          <p:nvPr/>
        </p:nvSpPr>
        <p:spPr>
          <a:xfrm>
            <a:off x="4589719" y="2465263"/>
            <a:ext cx="128432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수치 : 200000</a:t>
            </a:r>
          </a:p>
        </p:txBody>
      </p:sp>
      <p:sp>
        <p:nvSpPr>
          <p:cNvPr id="523" name="Shape 523"/>
          <p:cNvSpPr/>
          <p:nvPr/>
        </p:nvSpPr>
        <p:spPr>
          <a:xfrm>
            <a:off x="6319908" y="2483191"/>
            <a:ext cx="128432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수치 : 200000</a:t>
            </a:r>
          </a:p>
        </p:txBody>
      </p:sp>
      <p:sp>
        <p:nvSpPr>
          <p:cNvPr id="524" name="Shape 524"/>
          <p:cNvSpPr/>
          <p:nvPr/>
        </p:nvSpPr>
        <p:spPr>
          <a:xfrm>
            <a:off x="4616612" y="4616792"/>
            <a:ext cx="128432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수치 : 200000</a:t>
            </a:r>
          </a:p>
        </p:txBody>
      </p:sp>
      <p:sp>
        <p:nvSpPr>
          <p:cNvPr id="525" name="Shape 525"/>
          <p:cNvSpPr/>
          <p:nvPr/>
        </p:nvSpPr>
        <p:spPr>
          <a:xfrm>
            <a:off x="6284051" y="4607826"/>
            <a:ext cx="128432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수치 : 200000</a:t>
            </a:r>
          </a:p>
        </p:txBody>
      </p:sp>
      <p:sp>
        <p:nvSpPr>
          <p:cNvPr id="526" name="Shape 526"/>
          <p:cNvSpPr/>
          <p:nvPr/>
        </p:nvSpPr>
        <p:spPr>
          <a:xfrm>
            <a:off x="6442971" y="2212989"/>
            <a:ext cx="110799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건설 진행 중 ….</a:t>
            </a:r>
          </a:p>
        </p:txBody>
      </p:sp>
      <p:pic>
        <p:nvPicPr>
          <p:cNvPr id="527" name="Shape 5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7257" y="1331250"/>
            <a:ext cx="1019396" cy="101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Shape 5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9553" y="3421669"/>
            <a:ext cx="1019396" cy="101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Shape 5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1612" y="3477042"/>
            <a:ext cx="1019396" cy="1019396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Shape 530"/>
          <p:cNvSpPr/>
          <p:nvPr/>
        </p:nvSpPr>
        <p:spPr>
          <a:xfrm>
            <a:off x="6477823" y="4357051"/>
            <a:ext cx="103171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병사 주둔 중</a:t>
            </a:r>
          </a:p>
        </p:txBody>
      </p:sp>
      <p:sp>
        <p:nvSpPr>
          <p:cNvPr id="531" name="Shape 531"/>
          <p:cNvSpPr/>
          <p:nvPr/>
        </p:nvSpPr>
        <p:spPr>
          <a:xfrm>
            <a:off x="4787432" y="4357051"/>
            <a:ext cx="103171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병사 미 주둔</a:t>
            </a:r>
          </a:p>
        </p:txBody>
      </p:sp>
      <p:sp>
        <p:nvSpPr>
          <p:cNvPr id="532" name="Shape 532"/>
          <p:cNvSpPr/>
          <p:nvPr/>
        </p:nvSpPr>
        <p:spPr>
          <a:xfrm>
            <a:off x="513722" y="3163727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배치만 하고 병사가 건설 하고 있지 않은 상태.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건설을 미 완료 상태 빨간색으로 표기.</a:t>
            </a:r>
          </a:p>
        </p:txBody>
      </p:sp>
      <p:sp>
        <p:nvSpPr>
          <p:cNvPr id="533" name="Shape 533"/>
          <p:cNvSpPr/>
          <p:nvPr/>
        </p:nvSpPr>
        <p:spPr>
          <a:xfrm rot="-1806457">
            <a:off x="3607241" y="2585991"/>
            <a:ext cx="744071" cy="33898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4757373" y="2216078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건설 미 완료</a:t>
            </a:r>
          </a:p>
        </p:txBody>
      </p:sp>
      <p:sp>
        <p:nvSpPr>
          <p:cNvPr id="535" name="Shape 535"/>
          <p:cNvSpPr/>
          <p:nvPr/>
        </p:nvSpPr>
        <p:spPr>
          <a:xfrm>
            <a:off x="8067514" y="5763214"/>
            <a:ext cx="3792069" cy="881056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’파괴 됨’ 상태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연맹 타워가 공격을 받아 파괴된 상태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파괴 됨 상태 붉은색으로 표기.</a:t>
            </a:r>
          </a:p>
        </p:txBody>
      </p:sp>
      <p:sp>
        <p:nvSpPr>
          <p:cNvPr id="536" name="Shape 536"/>
          <p:cNvSpPr/>
          <p:nvPr/>
        </p:nvSpPr>
        <p:spPr>
          <a:xfrm>
            <a:off x="4828675" y="5999900"/>
            <a:ext cx="2541000" cy="405000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537" name="Shape 537"/>
          <p:cNvSpPr/>
          <p:nvPr/>
        </p:nvSpPr>
        <p:spPr>
          <a:xfrm>
            <a:off x="7406869" y="5994531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802433" y="391886"/>
            <a:ext cx="11389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2016.03.10 초안 작성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>
            <a:off x="4336028" y="250517"/>
            <a:ext cx="3520799" cy="6225216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4336028" y="25051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544" name="Shape 544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545" name="Shape 545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546" name="Shape 546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547" name="Shape 547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548" name="Shape 548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549" name="Shape 549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4495594" y="110627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농지 건설</a:t>
            </a:r>
          </a:p>
        </p:txBody>
      </p:sp>
      <p:sp>
        <p:nvSpPr>
          <p:cNvPr id="551" name="Shape 551"/>
          <p:cNvSpPr/>
          <p:nvPr/>
        </p:nvSpPr>
        <p:spPr>
          <a:xfrm>
            <a:off x="4425991" y="2437517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조건달성  완료</a:t>
            </a:r>
          </a:p>
        </p:txBody>
      </p:sp>
      <p:sp>
        <p:nvSpPr>
          <p:cNvPr id="552" name="Shape 552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6212876" y="1107991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목재소 건설</a:t>
            </a:r>
          </a:p>
        </p:txBody>
      </p:sp>
      <p:sp>
        <p:nvSpPr>
          <p:cNvPr id="554" name="Shape 554"/>
          <p:cNvSpPr/>
          <p:nvPr/>
        </p:nvSpPr>
        <p:spPr>
          <a:xfrm>
            <a:off x="6143273" y="2439239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555" name="Shape 555"/>
          <p:cNvSpPr/>
          <p:nvPr/>
        </p:nvSpPr>
        <p:spPr>
          <a:xfrm>
            <a:off x="4476932" y="2765723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가능</a:t>
            </a:r>
          </a:p>
        </p:txBody>
      </p:sp>
      <p:sp>
        <p:nvSpPr>
          <p:cNvPr id="556" name="Shape 556"/>
          <p:cNvSpPr/>
          <p:nvPr/>
        </p:nvSpPr>
        <p:spPr>
          <a:xfrm>
            <a:off x="6215644" y="2770116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557" name="Shape 557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/>
          <p:nvPr/>
        </p:nvSpPr>
        <p:spPr>
          <a:xfrm>
            <a:off x="4491589" y="324266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철광석 건설</a:t>
            </a:r>
          </a:p>
        </p:txBody>
      </p:sp>
      <p:sp>
        <p:nvSpPr>
          <p:cNvPr id="559" name="Shape 559"/>
          <p:cNvSpPr/>
          <p:nvPr/>
        </p:nvSpPr>
        <p:spPr>
          <a:xfrm>
            <a:off x="4421985" y="4573912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560" name="Shape 560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Shape 561"/>
          <p:cNvSpPr/>
          <p:nvPr/>
        </p:nvSpPr>
        <p:spPr>
          <a:xfrm>
            <a:off x="6208871" y="324438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목재소 건설</a:t>
            </a:r>
          </a:p>
        </p:txBody>
      </p:sp>
      <p:sp>
        <p:nvSpPr>
          <p:cNvPr id="562" name="Shape 562"/>
          <p:cNvSpPr/>
          <p:nvPr/>
        </p:nvSpPr>
        <p:spPr>
          <a:xfrm>
            <a:off x="6139269" y="4575632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563" name="Shape 563"/>
          <p:cNvSpPr/>
          <p:nvPr/>
        </p:nvSpPr>
        <p:spPr>
          <a:xfrm>
            <a:off x="4472926" y="49021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564" name="Shape 564"/>
          <p:cNvSpPr/>
          <p:nvPr/>
        </p:nvSpPr>
        <p:spPr>
          <a:xfrm>
            <a:off x="6211639" y="49065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pic>
        <p:nvPicPr>
          <p:cNvPr id="565" name="Shape 565"/>
          <p:cNvPicPr preferRelativeResize="0"/>
          <p:nvPr/>
        </p:nvPicPr>
        <p:blipFill rotWithShape="1">
          <a:blip r:embed="rId3">
            <a:alphaModFix/>
          </a:blip>
          <a:srcRect b="16624" l="19675" r="20226" t="41028"/>
          <a:stretch/>
        </p:blipFill>
        <p:spPr>
          <a:xfrm>
            <a:off x="4644789" y="1617598"/>
            <a:ext cx="1166247" cy="76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Shape 566"/>
          <p:cNvPicPr preferRelativeResize="0"/>
          <p:nvPr/>
        </p:nvPicPr>
        <p:blipFill rotWithShape="1">
          <a:blip r:embed="rId4">
            <a:alphaModFix/>
          </a:blip>
          <a:srcRect b="14693" l="19822" r="15730" t="21769"/>
          <a:stretch/>
        </p:blipFill>
        <p:spPr>
          <a:xfrm>
            <a:off x="6383498" y="1388042"/>
            <a:ext cx="1136941" cy="104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Shape 567"/>
          <p:cNvPicPr preferRelativeResize="0"/>
          <p:nvPr/>
        </p:nvPicPr>
        <p:blipFill rotWithShape="1">
          <a:blip r:embed="rId5">
            <a:alphaModFix/>
          </a:blip>
          <a:srcRect b="20815" l="8867" r="14807" t="18367"/>
          <a:stretch/>
        </p:blipFill>
        <p:spPr>
          <a:xfrm>
            <a:off x="4580660" y="3569010"/>
            <a:ext cx="1253091" cy="998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Shape 568"/>
          <p:cNvPicPr preferRelativeResize="0"/>
          <p:nvPr/>
        </p:nvPicPr>
        <p:blipFill rotWithShape="1">
          <a:blip r:embed="rId6">
            <a:alphaModFix/>
          </a:blip>
          <a:srcRect b="19999" l="21849" r="19022" t="29795"/>
          <a:stretch/>
        </p:blipFill>
        <p:spPr>
          <a:xfrm>
            <a:off x="6364117" y="3590132"/>
            <a:ext cx="1147439" cy="906648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Shape 569"/>
          <p:cNvSpPr/>
          <p:nvPr/>
        </p:nvSpPr>
        <p:spPr>
          <a:xfrm>
            <a:off x="215538" y="142595"/>
            <a:ext cx="2292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영지_광산 기능</a:t>
            </a:r>
          </a:p>
        </p:txBody>
      </p:sp>
      <p:pic>
        <p:nvPicPr>
          <p:cNvPr id="570" name="Shape 57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67555" y="2449283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Shape 57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73010" y="24392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Shape 5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67555" y="45841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Shape 57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73010" y="4574094"/>
            <a:ext cx="270295" cy="245839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Shape 574"/>
          <p:cNvSpPr txBox="1"/>
          <p:nvPr/>
        </p:nvSpPr>
        <p:spPr>
          <a:xfrm>
            <a:off x="584420" y="667910"/>
            <a:ext cx="3325104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광산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요새는 화면에 최대 4개 까지 나올 수 있어서 스크롤 가능 하게 제작 필요 합니다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조건이 만족 하면 “ 조건 달성 완료 “ 표시를 해주며, 조건이 만족 하지 못한 경우는 “ 조건 달성 필요“ 표시를 해줍니다.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연맹 요새를 건설 시 슈퍼광산은 모두 건설이 가능한 상태로 변경 되어집니다.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한 개의 건물을 건설 시 나머지 건물은 모두 배치 불가 상태로 처리 되어집니다.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7929196" y="1210234"/>
            <a:ext cx="3975931" cy="1650849"/>
          </a:xfrm>
          <a:prstGeom prst="roundRect">
            <a:avLst>
              <a:gd fmla="val 5639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조건이 만족 하지 못하는 경우 배치 불가 상태로 보여집니다 (배치 불가 상태에서는 버튼 비활성화 처리)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건물 이미지 비활성화 처리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조건을 달성 하게 되어지면 배치 가능으로 표기 되어집니다. (배치 가능 상태에서는 버튼 활성화 처리)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건물 이미지 활성화 처리</a:t>
            </a:r>
          </a:p>
        </p:txBody>
      </p:sp>
      <p:sp>
        <p:nvSpPr>
          <p:cNvPr id="576" name="Shape 576"/>
          <p:cNvSpPr/>
          <p:nvPr/>
        </p:nvSpPr>
        <p:spPr>
          <a:xfrm>
            <a:off x="7787500" y="2873914"/>
            <a:ext cx="510988" cy="3312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4828675" y="5999900"/>
            <a:ext cx="2541000" cy="405000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578" name="Shape 578"/>
          <p:cNvSpPr/>
          <p:nvPr/>
        </p:nvSpPr>
        <p:spPr>
          <a:xfrm>
            <a:off x="7406869" y="5994531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/>
        </p:nvSpPr>
        <p:spPr>
          <a:xfrm>
            <a:off x="4336028" y="250517"/>
            <a:ext cx="3520799" cy="6225216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4336028" y="25051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585" name="Shape 585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586" name="Shape 586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587" name="Shape 587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588" name="Shape 588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589" name="Shape 589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590" name="Shape 590"/>
          <p:cNvSpPr/>
          <p:nvPr/>
        </p:nvSpPr>
        <p:spPr>
          <a:xfrm>
            <a:off x="4828673" y="5999894"/>
            <a:ext cx="2949718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591" name="Shape 591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4495594" y="110627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농지 건설</a:t>
            </a:r>
          </a:p>
        </p:txBody>
      </p:sp>
      <p:sp>
        <p:nvSpPr>
          <p:cNvPr id="593" name="Shape 593"/>
          <p:cNvSpPr/>
          <p:nvPr/>
        </p:nvSpPr>
        <p:spPr>
          <a:xfrm>
            <a:off x="4425991" y="2437517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조건달성 완료</a:t>
            </a:r>
          </a:p>
        </p:txBody>
      </p:sp>
      <p:sp>
        <p:nvSpPr>
          <p:cNvPr id="594" name="Shape 594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Shape 595"/>
          <p:cNvSpPr/>
          <p:nvPr/>
        </p:nvSpPr>
        <p:spPr>
          <a:xfrm>
            <a:off x="6212876" y="1107991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목재소 건설</a:t>
            </a:r>
          </a:p>
        </p:txBody>
      </p:sp>
      <p:sp>
        <p:nvSpPr>
          <p:cNvPr id="596" name="Shape 596"/>
          <p:cNvSpPr/>
          <p:nvPr/>
        </p:nvSpPr>
        <p:spPr>
          <a:xfrm>
            <a:off x="6143273" y="2439239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597" name="Shape 597"/>
          <p:cNvSpPr/>
          <p:nvPr/>
        </p:nvSpPr>
        <p:spPr>
          <a:xfrm>
            <a:off x="4476932" y="2765723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598" name="Shape 598"/>
          <p:cNvSpPr/>
          <p:nvPr/>
        </p:nvSpPr>
        <p:spPr>
          <a:xfrm>
            <a:off x="6215644" y="2770116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599" name="Shape 599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4491589" y="324266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철광석 건설</a:t>
            </a:r>
          </a:p>
        </p:txBody>
      </p:sp>
      <p:sp>
        <p:nvSpPr>
          <p:cNvPr id="601" name="Shape 601"/>
          <p:cNvSpPr/>
          <p:nvPr/>
        </p:nvSpPr>
        <p:spPr>
          <a:xfrm>
            <a:off x="4421985" y="4573912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602" name="Shape 602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Shape 603"/>
          <p:cNvSpPr/>
          <p:nvPr/>
        </p:nvSpPr>
        <p:spPr>
          <a:xfrm>
            <a:off x="6208871" y="324438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목재소 건설</a:t>
            </a:r>
          </a:p>
        </p:txBody>
      </p:sp>
      <p:sp>
        <p:nvSpPr>
          <p:cNvPr id="604" name="Shape 604"/>
          <p:cNvSpPr/>
          <p:nvPr/>
        </p:nvSpPr>
        <p:spPr>
          <a:xfrm>
            <a:off x="6139269" y="4575632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605" name="Shape 605"/>
          <p:cNvSpPr/>
          <p:nvPr/>
        </p:nvSpPr>
        <p:spPr>
          <a:xfrm>
            <a:off x="4472926" y="49021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606" name="Shape 606"/>
          <p:cNvSpPr/>
          <p:nvPr/>
        </p:nvSpPr>
        <p:spPr>
          <a:xfrm>
            <a:off x="6211639" y="49065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pic>
        <p:nvPicPr>
          <p:cNvPr id="607" name="Shape 607"/>
          <p:cNvPicPr preferRelativeResize="0"/>
          <p:nvPr/>
        </p:nvPicPr>
        <p:blipFill rotWithShape="1">
          <a:blip r:embed="rId3">
            <a:alphaModFix/>
          </a:blip>
          <a:srcRect b="16624" l="19675" r="20226" t="41028"/>
          <a:stretch/>
        </p:blipFill>
        <p:spPr>
          <a:xfrm>
            <a:off x="4644789" y="1617598"/>
            <a:ext cx="1166247" cy="76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Shape 608"/>
          <p:cNvPicPr preferRelativeResize="0"/>
          <p:nvPr/>
        </p:nvPicPr>
        <p:blipFill rotWithShape="1">
          <a:blip r:embed="rId4">
            <a:alphaModFix/>
          </a:blip>
          <a:srcRect b="14693" l="19822" r="15730" t="21769"/>
          <a:stretch/>
        </p:blipFill>
        <p:spPr>
          <a:xfrm>
            <a:off x="6383498" y="1388042"/>
            <a:ext cx="1136941" cy="104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Shape 609"/>
          <p:cNvPicPr preferRelativeResize="0"/>
          <p:nvPr/>
        </p:nvPicPr>
        <p:blipFill rotWithShape="1">
          <a:blip r:embed="rId5">
            <a:alphaModFix/>
          </a:blip>
          <a:srcRect b="20815" l="8867" r="14807" t="18367"/>
          <a:stretch/>
        </p:blipFill>
        <p:spPr>
          <a:xfrm>
            <a:off x="4580660" y="3569010"/>
            <a:ext cx="1253091" cy="998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Shape 610"/>
          <p:cNvPicPr preferRelativeResize="0"/>
          <p:nvPr/>
        </p:nvPicPr>
        <p:blipFill rotWithShape="1">
          <a:blip r:embed="rId6">
            <a:alphaModFix/>
          </a:blip>
          <a:srcRect b="19999" l="21849" r="19022" t="29795"/>
          <a:stretch/>
        </p:blipFill>
        <p:spPr>
          <a:xfrm>
            <a:off x="6364117" y="3590132"/>
            <a:ext cx="1147439" cy="906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Shape 6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67555" y="2449283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Shape 6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73010" y="24392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Shape 6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67555" y="45841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Shape 6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73010" y="4574094"/>
            <a:ext cx="270295" cy="245839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Shape 615"/>
          <p:cNvSpPr txBox="1"/>
          <p:nvPr/>
        </p:nvSpPr>
        <p:spPr>
          <a:xfrm>
            <a:off x="584420" y="667910"/>
            <a:ext cx="3325104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광산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 물음표 버튼을 클릭 시 지금 현재 상태를 확인 할 수 있습니다.</a:t>
            </a:r>
          </a:p>
        </p:txBody>
      </p:sp>
      <p:sp>
        <p:nvSpPr>
          <p:cNvPr id="616" name="Shape 616"/>
          <p:cNvSpPr/>
          <p:nvPr/>
        </p:nvSpPr>
        <p:spPr>
          <a:xfrm>
            <a:off x="215538" y="142595"/>
            <a:ext cx="2292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영지_광산 조건</a:t>
            </a:r>
          </a:p>
        </p:txBody>
      </p:sp>
      <p:sp>
        <p:nvSpPr>
          <p:cNvPr id="617" name="Shape 617"/>
          <p:cNvSpPr/>
          <p:nvPr/>
        </p:nvSpPr>
        <p:spPr>
          <a:xfrm>
            <a:off x="7942786" y="2946548"/>
            <a:ext cx="3792069" cy="2127475"/>
          </a:xfrm>
          <a:prstGeom prst="roundRect">
            <a:avLst>
              <a:gd fmla="val 8979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물음표 표시를 클릭 시 해당 요새 오픈 조건이 보여지게 되어집니다.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연맹 요새가 건설이 안되어있는 상태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연맹 요새 건설이 필요 합니다. 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 다른 광산이 건설 되어져 있는 상태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연맹 광산은 한 개만 배치 가능 합니다“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슈퍼 광산 건설이 가능 한 상태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슈퍼 광산을 건설 할 수 있는 상태 입니다 “</a:t>
            </a:r>
          </a:p>
        </p:txBody>
      </p:sp>
      <p:pic>
        <p:nvPicPr>
          <p:cNvPr id="618" name="Shape 6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37609" y="3019174"/>
            <a:ext cx="245723" cy="22349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Shape 619"/>
          <p:cNvSpPr/>
          <p:nvPr/>
        </p:nvSpPr>
        <p:spPr>
          <a:xfrm>
            <a:off x="4344994" y="260223"/>
            <a:ext cx="3527555" cy="6225214"/>
          </a:xfrm>
          <a:prstGeom prst="rect">
            <a:avLst/>
          </a:prstGeom>
          <a:solidFill>
            <a:schemeClr val="dk1">
              <a:alpha val="47843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4336028" y="3057078"/>
            <a:ext cx="3527555" cy="51193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FBE4D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요새 건설이 필요 합니다</a:t>
            </a:r>
          </a:p>
        </p:txBody>
      </p:sp>
      <p:sp>
        <p:nvSpPr>
          <p:cNvPr id="621" name="Shape 621"/>
          <p:cNvSpPr/>
          <p:nvPr/>
        </p:nvSpPr>
        <p:spPr>
          <a:xfrm>
            <a:off x="7827502" y="2585928"/>
            <a:ext cx="510988" cy="3312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4336028" y="250517"/>
            <a:ext cx="3520799" cy="6225216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4336028" y="25051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628" name="Shape 628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629" name="Shape 629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630" name="Shape 630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631" name="Shape 631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632" name="Shape 632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633" name="Shape 633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Shape 634"/>
          <p:cNvSpPr/>
          <p:nvPr/>
        </p:nvSpPr>
        <p:spPr>
          <a:xfrm>
            <a:off x="4495594" y="110627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농지 건설</a:t>
            </a:r>
          </a:p>
        </p:txBody>
      </p:sp>
      <p:sp>
        <p:nvSpPr>
          <p:cNvPr id="635" name="Shape 635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6212876" y="1107991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목재소 건설</a:t>
            </a:r>
          </a:p>
        </p:txBody>
      </p:sp>
      <p:sp>
        <p:nvSpPr>
          <p:cNvPr id="637" name="Shape 637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Shape 638"/>
          <p:cNvSpPr/>
          <p:nvPr/>
        </p:nvSpPr>
        <p:spPr>
          <a:xfrm>
            <a:off x="4491589" y="324266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철광석 건설</a:t>
            </a:r>
          </a:p>
        </p:txBody>
      </p:sp>
      <p:sp>
        <p:nvSpPr>
          <p:cNvPr id="639" name="Shape 639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6208871" y="324438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목재소 건설</a:t>
            </a:r>
          </a:p>
        </p:txBody>
      </p:sp>
      <p:pic>
        <p:nvPicPr>
          <p:cNvPr id="641" name="Shape 641"/>
          <p:cNvPicPr preferRelativeResize="0"/>
          <p:nvPr/>
        </p:nvPicPr>
        <p:blipFill rotWithShape="1">
          <a:blip r:embed="rId3">
            <a:alphaModFix/>
          </a:blip>
          <a:srcRect b="16624" l="19675" r="20226" t="41028"/>
          <a:stretch/>
        </p:blipFill>
        <p:spPr>
          <a:xfrm>
            <a:off x="4644789" y="1617598"/>
            <a:ext cx="1166247" cy="76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Shape 642"/>
          <p:cNvPicPr preferRelativeResize="0"/>
          <p:nvPr/>
        </p:nvPicPr>
        <p:blipFill rotWithShape="1">
          <a:blip r:embed="rId4">
            <a:alphaModFix/>
          </a:blip>
          <a:srcRect b="14693" l="19822" r="15730" t="21769"/>
          <a:stretch/>
        </p:blipFill>
        <p:spPr>
          <a:xfrm>
            <a:off x="6383498" y="1388042"/>
            <a:ext cx="1136941" cy="104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Shape 643"/>
          <p:cNvPicPr preferRelativeResize="0"/>
          <p:nvPr/>
        </p:nvPicPr>
        <p:blipFill rotWithShape="1">
          <a:blip r:embed="rId5">
            <a:alphaModFix/>
          </a:blip>
          <a:srcRect b="20815" l="8867" r="14807" t="18367"/>
          <a:stretch/>
        </p:blipFill>
        <p:spPr>
          <a:xfrm>
            <a:off x="4580660" y="3569010"/>
            <a:ext cx="1253091" cy="998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Shape 644"/>
          <p:cNvPicPr preferRelativeResize="0"/>
          <p:nvPr/>
        </p:nvPicPr>
        <p:blipFill rotWithShape="1">
          <a:blip r:embed="rId6">
            <a:alphaModFix/>
          </a:blip>
          <a:srcRect b="19999" l="21849" r="19022" t="29795"/>
          <a:stretch/>
        </p:blipFill>
        <p:spPr>
          <a:xfrm>
            <a:off x="6364117" y="3590132"/>
            <a:ext cx="1147439" cy="906648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Shape 645"/>
          <p:cNvSpPr/>
          <p:nvPr/>
        </p:nvSpPr>
        <p:spPr>
          <a:xfrm>
            <a:off x="4425991" y="2437517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6143273" y="2439239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Shape 647"/>
          <p:cNvSpPr/>
          <p:nvPr/>
        </p:nvSpPr>
        <p:spPr>
          <a:xfrm>
            <a:off x="4476932" y="2765723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648" name="Shape 648"/>
          <p:cNvSpPr/>
          <p:nvPr/>
        </p:nvSpPr>
        <p:spPr>
          <a:xfrm>
            <a:off x="6215644" y="2770116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X:645 Y545</a:t>
            </a:r>
          </a:p>
        </p:txBody>
      </p:sp>
      <p:sp>
        <p:nvSpPr>
          <p:cNvPr id="649" name="Shape 649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4421985" y="4573912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6139269" y="4575632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Shape 653"/>
          <p:cNvSpPr/>
          <p:nvPr/>
        </p:nvSpPr>
        <p:spPr>
          <a:xfrm>
            <a:off x="4472926" y="49021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654" name="Shape 654"/>
          <p:cNvSpPr/>
          <p:nvPr/>
        </p:nvSpPr>
        <p:spPr>
          <a:xfrm>
            <a:off x="6211639" y="49065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pic>
        <p:nvPicPr>
          <p:cNvPr id="655" name="Shape 6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82939" y="2826918"/>
            <a:ext cx="199294" cy="200989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Shape 656"/>
          <p:cNvSpPr/>
          <p:nvPr/>
        </p:nvSpPr>
        <p:spPr>
          <a:xfrm>
            <a:off x="4580660" y="2438367"/>
            <a:ext cx="128601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건설 불가</a:t>
            </a:r>
          </a:p>
        </p:txBody>
      </p:sp>
      <p:sp>
        <p:nvSpPr>
          <p:cNvPr id="657" name="Shape 657"/>
          <p:cNvSpPr/>
          <p:nvPr/>
        </p:nvSpPr>
        <p:spPr>
          <a:xfrm>
            <a:off x="6194403" y="2456296"/>
            <a:ext cx="148309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남은 자원 : 12,159,062</a:t>
            </a:r>
          </a:p>
        </p:txBody>
      </p:sp>
      <p:sp>
        <p:nvSpPr>
          <p:cNvPr id="658" name="Shape 658"/>
          <p:cNvSpPr/>
          <p:nvPr/>
        </p:nvSpPr>
        <p:spPr>
          <a:xfrm>
            <a:off x="4661437" y="4589896"/>
            <a:ext cx="104524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건설 불가</a:t>
            </a:r>
          </a:p>
        </p:txBody>
      </p:sp>
      <p:sp>
        <p:nvSpPr>
          <p:cNvPr id="659" name="Shape 659"/>
          <p:cNvSpPr/>
          <p:nvPr/>
        </p:nvSpPr>
        <p:spPr>
          <a:xfrm>
            <a:off x="6284051" y="4580932"/>
            <a:ext cx="124568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건설 불가</a:t>
            </a:r>
          </a:p>
        </p:txBody>
      </p:sp>
      <p:pic>
        <p:nvPicPr>
          <p:cNvPr id="660" name="Shape 66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67555" y="2449283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Shape 66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67555" y="45841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Shape 66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73010" y="4574094"/>
            <a:ext cx="270295" cy="245839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Shape 663"/>
          <p:cNvSpPr txBox="1"/>
          <p:nvPr/>
        </p:nvSpPr>
        <p:spPr>
          <a:xfrm>
            <a:off x="584420" y="667910"/>
            <a:ext cx="3325104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광산 건설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광산 건설 시 변경 되어지는 UI 부분 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배치 기능 &gt; 좌표 이동으로 변경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설명 &gt; 건물에 대한 남은 자원 정보로 변경.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 개의 건물을 건설 시 나머지는 “ 건물 건설 불가 “ 로 표기 되어지도록 처리 합니다.</a:t>
            </a:r>
          </a:p>
        </p:txBody>
      </p:sp>
      <p:sp>
        <p:nvSpPr>
          <p:cNvPr id="664" name="Shape 664"/>
          <p:cNvSpPr/>
          <p:nvPr/>
        </p:nvSpPr>
        <p:spPr>
          <a:xfrm>
            <a:off x="7787500" y="2873914"/>
            <a:ext cx="510988" cy="3312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Shape 665"/>
          <p:cNvSpPr/>
          <p:nvPr/>
        </p:nvSpPr>
        <p:spPr>
          <a:xfrm>
            <a:off x="7963636" y="643079"/>
            <a:ext cx="3792069" cy="2201332"/>
          </a:xfrm>
          <a:prstGeom prst="roundRect">
            <a:avLst>
              <a:gd fmla="val 5992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건물 자원 정보를 확인 할 수 있습니다.(건물에 남아 있는 자원 정보)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건물 건설 진행 중 건설 시간에 비례 하여 건물 자원이 상승 하게 보여지도록 처리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해당 건물이 건설 되어있는 좌표를 보여줍니다.(해당 버튼을 클릭 시 오픈 월드 건물로 이동 하게 되어집니다)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오픈월드로 이동 시 건물을 클릭 했을 때 나오는 UI가 나오도록 처리 합니다.</a:t>
            </a:r>
          </a:p>
        </p:txBody>
      </p:sp>
      <p:sp>
        <p:nvSpPr>
          <p:cNvPr id="666" name="Shape 666"/>
          <p:cNvSpPr/>
          <p:nvPr/>
        </p:nvSpPr>
        <p:spPr>
          <a:xfrm>
            <a:off x="215538" y="142595"/>
            <a:ext cx="2292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영지_광산 건설</a:t>
            </a:r>
          </a:p>
        </p:txBody>
      </p:sp>
      <p:pic>
        <p:nvPicPr>
          <p:cNvPr id="667" name="Shape 667"/>
          <p:cNvPicPr preferRelativeResize="0"/>
          <p:nvPr/>
        </p:nvPicPr>
        <p:blipFill rotWithShape="1">
          <a:blip r:embed="rId9">
            <a:alphaModFix/>
          </a:blip>
          <a:srcRect b="20815" l="8867" r="14807" t="18367"/>
          <a:stretch/>
        </p:blipFill>
        <p:spPr>
          <a:xfrm>
            <a:off x="4598837" y="3425525"/>
            <a:ext cx="1253091" cy="998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Shape 668"/>
          <p:cNvPicPr preferRelativeResize="0"/>
          <p:nvPr/>
        </p:nvPicPr>
        <p:blipFill rotWithShape="1">
          <a:blip r:embed="rId10">
            <a:alphaModFix/>
          </a:blip>
          <a:srcRect b="19999" l="21849" r="19022" t="29795"/>
          <a:stretch/>
        </p:blipFill>
        <p:spPr>
          <a:xfrm>
            <a:off x="6382294" y="3446646"/>
            <a:ext cx="1147439" cy="906648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Shape 669"/>
          <p:cNvSpPr/>
          <p:nvPr/>
        </p:nvSpPr>
        <p:spPr>
          <a:xfrm>
            <a:off x="4828675" y="5999900"/>
            <a:ext cx="2541000" cy="405000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670" name="Shape 670"/>
          <p:cNvSpPr/>
          <p:nvPr/>
        </p:nvSpPr>
        <p:spPr>
          <a:xfrm>
            <a:off x="7406869" y="5994531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Shape 677"/>
          <p:cNvSpPr/>
          <p:nvPr/>
        </p:nvSpPr>
        <p:spPr>
          <a:xfrm>
            <a:off x="4336028" y="241188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678" name="Shape 678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679" name="Shape 679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680" name="Shape 680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681" name="Shape 681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682" name="Shape 682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683" name="Shape 683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Shape 684"/>
          <p:cNvSpPr/>
          <p:nvPr/>
        </p:nvSpPr>
        <p:spPr>
          <a:xfrm>
            <a:off x="4495594" y="110627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</a:t>
            </a:r>
          </a:p>
        </p:txBody>
      </p:sp>
      <p:sp>
        <p:nvSpPr>
          <p:cNvPr id="685" name="Shape 685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Shape 686"/>
          <p:cNvSpPr/>
          <p:nvPr/>
        </p:nvSpPr>
        <p:spPr>
          <a:xfrm>
            <a:off x="6212876" y="1107991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II</a:t>
            </a:r>
          </a:p>
        </p:txBody>
      </p:sp>
      <p:sp>
        <p:nvSpPr>
          <p:cNvPr id="687" name="Shape 687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Shape 688"/>
          <p:cNvSpPr/>
          <p:nvPr/>
        </p:nvSpPr>
        <p:spPr>
          <a:xfrm>
            <a:off x="4491589" y="324266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III</a:t>
            </a:r>
          </a:p>
        </p:txBody>
      </p:sp>
      <p:sp>
        <p:nvSpPr>
          <p:cNvPr id="689" name="Shape 689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Shape 690"/>
          <p:cNvSpPr/>
          <p:nvPr/>
        </p:nvSpPr>
        <p:spPr>
          <a:xfrm>
            <a:off x="6208871" y="3244385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 IV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584420" y="667910"/>
            <a:ext cx="332510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광산 건설 상태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광산 건설이 진행 중 상태, 건설이 완료 되어진 상태에서 변경 되는 UI 내용 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건설 미 완료, 건설 진행 중, 채집 진행 중 , 채집 미 진행 중 4가지 표기가 존재 합니다.</a:t>
            </a:r>
          </a:p>
        </p:txBody>
      </p:sp>
      <p:sp>
        <p:nvSpPr>
          <p:cNvPr id="692" name="Shape 692"/>
          <p:cNvSpPr/>
          <p:nvPr/>
        </p:nvSpPr>
        <p:spPr>
          <a:xfrm>
            <a:off x="215538" y="142595"/>
            <a:ext cx="2836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영지_광산 건설 상태</a:t>
            </a:r>
          </a:p>
        </p:txBody>
      </p:sp>
      <p:sp>
        <p:nvSpPr>
          <p:cNvPr id="693" name="Shape 693"/>
          <p:cNvSpPr/>
          <p:nvPr/>
        </p:nvSpPr>
        <p:spPr>
          <a:xfrm flipH="1">
            <a:off x="7887065" y="2212989"/>
            <a:ext cx="744071" cy="33898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Shape 694"/>
          <p:cNvSpPr/>
          <p:nvPr/>
        </p:nvSpPr>
        <p:spPr>
          <a:xfrm>
            <a:off x="7996332" y="2632380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건설을 진행 중 인 상태를 표시 해주도록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건설을 진행 중 상태 파란색으로 표기.</a:t>
            </a:r>
          </a:p>
        </p:txBody>
      </p:sp>
      <p:sp>
        <p:nvSpPr>
          <p:cNvPr id="695" name="Shape 695"/>
          <p:cNvSpPr/>
          <p:nvPr/>
        </p:nvSpPr>
        <p:spPr>
          <a:xfrm flipH="1">
            <a:off x="7887064" y="4332701"/>
            <a:ext cx="744071" cy="33898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8067514" y="4721885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채집 진행 중 상태를 표시 해주도록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채집 진행 중 상태 파란색으로 표기.</a:t>
            </a:r>
          </a:p>
        </p:txBody>
      </p:sp>
      <p:sp>
        <p:nvSpPr>
          <p:cNvPr id="697" name="Shape 697"/>
          <p:cNvSpPr/>
          <p:nvPr/>
        </p:nvSpPr>
        <p:spPr>
          <a:xfrm>
            <a:off x="3537489" y="4326948"/>
            <a:ext cx="744071" cy="33898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Shape 698"/>
          <p:cNvSpPr/>
          <p:nvPr/>
        </p:nvSpPr>
        <p:spPr>
          <a:xfrm>
            <a:off x="455691" y="4762066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채집 미 진행 중 상태를 표시 해주도록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채집 미 진행 중 상태 빨간색으로 표기.</a:t>
            </a:r>
          </a:p>
        </p:txBody>
      </p:sp>
      <p:sp>
        <p:nvSpPr>
          <p:cNvPr id="699" name="Shape 699"/>
          <p:cNvSpPr/>
          <p:nvPr/>
        </p:nvSpPr>
        <p:spPr>
          <a:xfrm>
            <a:off x="4425991" y="2464413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Shape 700"/>
          <p:cNvSpPr/>
          <p:nvPr/>
        </p:nvSpPr>
        <p:spPr>
          <a:xfrm>
            <a:off x="6143273" y="2466133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Shape 701"/>
          <p:cNvSpPr/>
          <p:nvPr/>
        </p:nvSpPr>
        <p:spPr>
          <a:xfrm>
            <a:off x="4476932" y="27926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X:645 Y545</a:t>
            </a:r>
          </a:p>
        </p:txBody>
      </p:sp>
      <p:sp>
        <p:nvSpPr>
          <p:cNvPr id="702" name="Shape 702"/>
          <p:cNvSpPr/>
          <p:nvPr/>
        </p:nvSpPr>
        <p:spPr>
          <a:xfrm>
            <a:off x="6215644" y="27970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X:645 Y545</a:t>
            </a:r>
          </a:p>
        </p:txBody>
      </p:sp>
      <p:sp>
        <p:nvSpPr>
          <p:cNvPr id="703" name="Shape 703"/>
          <p:cNvSpPr/>
          <p:nvPr/>
        </p:nvSpPr>
        <p:spPr>
          <a:xfrm>
            <a:off x="4421985" y="4600807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Shape 704"/>
          <p:cNvSpPr/>
          <p:nvPr/>
        </p:nvSpPr>
        <p:spPr>
          <a:xfrm>
            <a:off x="6139269" y="4602528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Shape 705"/>
          <p:cNvSpPr/>
          <p:nvPr/>
        </p:nvSpPr>
        <p:spPr>
          <a:xfrm>
            <a:off x="4472926" y="4929012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X:645 Y545</a:t>
            </a:r>
          </a:p>
        </p:txBody>
      </p:sp>
      <p:sp>
        <p:nvSpPr>
          <p:cNvPr id="706" name="Shape 706"/>
          <p:cNvSpPr/>
          <p:nvPr/>
        </p:nvSpPr>
        <p:spPr>
          <a:xfrm>
            <a:off x="6211639" y="4933405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X:645 Y545</a:t>
            </a:r>
          </a:p>
        </p:txBody>
      </p:sp>
      <p:pic>
        <p:nvPicPr>
          <p:cNvPr id="707" name="Shape 7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4067" y="2853375"/>
            <a:ext cx="199294" cy="20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Shape 7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2939" y="2853814"/>
            <a:ext cx="199294" cy="20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Shape 7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5103" y="4978012"/>
            <a:ext cx="199294" cy="20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Shape 7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3223" y="4986976"/>
            <a:ext cx="199294" cy="200989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Shape 711"/>
          <p:cNvSpPr/>
          <p:nvPr/>
        </p:nvSpPr>
        <p:spPr>
          <a:xfrm>
            <a:off x="4518000" y="2465263"/>
            <a:ext cx="148309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남은 자원 : 12,159,062</a:t>
            </a:r>
          </a:p>
        </p:txBody>
      </p:sp>
      <p:sp>
        <p:nvSpPr>
          <p:cNvPr id="712" name="Shape 712"/>
          <p:cNvSpPr/>
          <p:nvPr/>
        </p:nvSpPr>
        <p:spPr>
          <a:xfrm>
            <a:off x="6239223" y="2483191"/>
            <a:ext cx="148309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남은 자원 : 12,159,062</a:t>
            </a:r>
          </a:p>
        </p:txBody>
      </p:sp>
      <p:sp>
        <p:nvSpPr>
          <p:cNvPr id="713" name="Shape 713"/>
          <p:cNvSpPr/>
          <p:nvPr/>
        </p:nvSpPr>
        <p:spPr>
          <a:xfrm>
            <a:off x="4500073" y="4616792"/>
            <a:ext cx="148309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남은 자원 : 12,159,062</a:t>
            </a:r>
          </a:p>
        </p:txBody>
      </p:sp>
      <p:sp>
        <p:nvSpPr>
          <p:cNvPr id="714" name="Shape 714"/>
          <p:cNvSpPr/>
          <p:nvPr/>
        </p:nvSpPr>
        <p:spPr>
          <a:xfrm>
            <a:off x="6221298" y="4607826"/>
            <a:ext cx="148309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남은 자원 : 12,159,062</a:t>
            </a:r>
          </a:p>
        </p:txBody>
      </p:sp>
      <p:sp>
        <p:nvSpPr>
          <p:cNvPr id="715" name="Shape 715"/>
          <p:cNvSpPr/>
          <p:nvPr/>
        </p:nvSpPr>
        <p:spPr>
          <a:xfrm>
            <a:off x="6442971" y="2212989"/>
            <a:ext cx="110799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건설 진행 중 ….</a:t>
            </a:r>
          </a:p>
        </p:txBody>
      </p:sp>
      <p:sp>
        <p:nvSpPr>
          <p:cNvPr id="716" name="Shape 716"/>
          <p:cNvSpPr/>
          <p:nvPr/>
        </p:nvSpPr>
        <p:spPr>
          <a:xfrm>
            <a:off x="6128632" y="4339121"/>
            <a:ext cx="162249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채집 진행 중 …..</a:t>
            </a:r>
          </a:p>
        </p:txBody>
      </p:sp>
      <p:sp>
        <p:nvSpPr>
          <p:cNvPr id="717" name="Shape 717"/>
          <p:cNvSpPr/>
          <p:nvPr/>
        </p:nvSpPr>
        <p:spPr>
          <a:xfrm>
            <a:off x="4651646" y="4357051"/>
            <a:ext cx="128404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채집 미 진행 중…</a:t>
            </a:r>
          </a:p>
        </p:txBody>
      </p:sp>
      <p:pic>
        <p:nvPicPr>
          <p:cNvPr id="718" name="Shape 718"/>
          <p:cNvPicPr preferRelativeResize="0"/>
          <p:nvPr/>
        </p:nvPicPr>
        <p:blipFill rotWithShape="1">
          <a:blip r:embed="rId4">
            <a:alphaModFix/>
          </a:blip>
          <a:srcRect b="16624" l="19675" r="20226" t="41028"/>
          <a:stretch/>
        </p:blipFill>
        <p:spPr>
          <a:xfrm>
            <a:off x="4745992" y="1630170"/>
            <a:ext cx="963840" cy="63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Shape 719"/>
          <p:cNvPicPr preferRelativeResize="0"/>
          <p:nvPr/>
        </p:nvPicPr>
        <p:blipFill rotWithShape="1">
          <a:blip r:embed="rId5">
            <a:alphaModFix/>
          </a:blip>
          <a:srcRect b="14693" l="19822" r="15730" t="21769"/>
          <a:stretch/>
        </p:blipFill>
        <p:spPr>
          <a:xfrm>
            <a:off x="6482157" y="1424773"/>
            <a:ext cx="939621" cy="862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Shape 720"/>
          <p:cNvPicPr preferRelativeResize="0"/>
          <p:nvPr/>
        </p:nvPicPr>
        <p:blipFill rotWithShape="1">
          <a:blip r:embed="rId6">
            <a:alphaModFix/>
          </a:blip>
          <a:srcRect b="20815" l="8867" r="14807" t="18367"/>
          <a:stretch/>
        </p:blipFill>
        <p:spPr>
          <a:xfrm>
            <a:off x="4707576" y="3583885"/>
            <a:ext cx="1035612" cy="82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Shape 721"/>
          <p:cNvPicPr preferRelativeResize="0"/>
          <p:nvPr/>
        </p:nvPicPr>
        <p:blipFill rotWithShape="1">
          <a:blip r:embed="rId7">
            <a:alphaModFix/>
          </a:blip>
          <a:srcRect b="19999" l="21849" r="19022" t="29795"/>
          <a:stretch/>
        </p:blipFill>
        <p:spPr>
          <a:xfrm>
            <a:off x="6481866" y="3597041"/>
            <a:ext cx="948295" cy="749296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Shape 722"/>
          <p:cNvSpPr/>
          <p:nvPr/>
        </p:nvSpPr>
        <p:spPr>
          <a:xfrm>
            <a:off x="513722" y="3163727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배치만 하고 병사가 건설 하고 있지 않은 상태.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건설을 미 완료 상태 빨간색으로 표기.</a:t>
            </a:r>
          </a:p>
        </p:txBody>
      </p:sp>
      <p:sp>
        <p:nvSpPr>
          <p:cNvPr id="723" name="Shape 723"/>
          <p:cNvSpPr/>
          <p:nvPr/>
        </p:nvSpPr>
        <p:spPr>
          <a:xfrm rot="-1806457">
            <a:off x="3607241" y="2585991"/>
            <a:ext cx="744071" cy="33898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Shape 724"/>
          <p:cNvSpPr/>
          <p:nvPr/>
        </p:nvSpPr>
        <p:spPr>
          <a:xfrm>
            <a:off x="4757373" y="2216078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건설 미 완료</a:t>
            </a:r>
          </a:p>
        </p:txBody>
      </p:sp>
      <p:sp>
        <p:nvSpPr>
          <p:cNvPr id="725" name="Shape 725"/>
          <p:cNvSpPr/>
          <p:nvPr/>
        </p:nvSpPr>
        <p:spPr>
          <a:xfrm>
            <a:off x="4828675" y="5999900"/>
            <a:ext cx="2541000" cy="405000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726" name="Shape 726"/>
          <p:cNvSpPr/>
          <p:nvPr/>
        </p:nvSpPr>
        <p:spPr>
          <a:xfrm>
            <a:off x="7406869" y="5994531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/>
        </p:nvSpPr>
        <p:spPr>
          <a:xfrm>
            <a:off x="4336028" y="250517"/>
            <a:ext cx="3520799" cy="6225216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Shape 732"/>
          <p:cNvSpPr/>
          <p:nvPr/>
        </p:nvSpPr>
        <p:spPr>
          <a:xfrm>
            <a:off x="4336028" y="25051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733" name="Shape 733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734" name="Shape 734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735" name="Shape 735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736" name="Shape 736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737" name="Shape 737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738" name="Shape 738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Shape 739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Shape 740"/>
          <p:cNvSpPr/>
          <p:nvPr/>
        </p:nvSpPr>
        <p:spPr>
          <a:xfrm>
            <a:off x="4476932" y="2765723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741" name="Shape 741"/>
          <p:cNvSpPr/>
          <p:nvPr/>
        </p:nvSpPr>
        <p:spPr>
          <a:xfrm>
            <a:off x="6215644" y="2770116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742" name="Shape 742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Shape 743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Shape 744"/>
          <p:cNvSpPr/>
          <p:nvPr/>
        </p:nvSpPr>
        <p:spPr>
          <a:xfrm>
            <a:off x="4472926" y="49021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745" name="Shape 745"/>
          <p:cNvSpPr/>
          <p:nvPr/>
        </p:nvSpPr>
        <p:spPr>
          <a:xfrm>
            <a:off x="6211639" y="49065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746" name="Shape 746"/>
          <p:cNvSpPr/>
          <p:nvPr/>
        </p:nvSpPr>
        <p:spPr>
          <a:xfrm>
            <a:off x="215538" y="142595"/>
            <a:ext cx="2523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영지_화살탑 기능</a:t>
            </a:r>
          </a:p>
        </p:txBody>
      </p:sp>
      <p:sp>
        <p:nvSpPr>
          <p:cNvPr id="747" name="Shape 747"/>
          <p:cNvSpPr txBox="1"/>
          <p:nvPr/>
        </p:nvSpPr>
        <p:spPr>
          <a:xfrm>
            <a:off x="584420" y="667910"/>
            <a:ext cx="3325104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화살탑은 화면에 최대 11개 까지 나올 수 있어서 스크롤 가능 하게 제작 필요 합니다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조건이 만족 하면 “ 조건 달성 완료 “ 표시를 해주며, 조건이 만족 하지 못한 경우는 “ 조건 달성 필요“ 표시를 해줍니다.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화살탑은 연맹 요새 건설 개수에 따라 건설 할 수 있는 개수가 늘어나게 되어집니다</a:t>
            </a:r>
          </a:p>
        </p:txBody>
      </p:sp>
      <p:sp>
        <p:nvSpPr>
          <p:cNvPr id="748" name="Shape 748"/>
          <p:cNvSpPr/>
          <p:nvPr/>
        </p:nvSpPr>
        <p:spPr>
          <a:xfrm>
            <a:off x="7929196" y="1210234"/>
            <a:ext cx="3975931" cy="1650849"/>
          </a:xfrm>
          <a:prstGeom prst="roundRect">
            <a:avLst>
              <a:gd fmla="val 5639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조건이 만족 하지 못하는 경우 배치 불가 상태로 보여집니다 (배치 불가 상태에서는 버튼 비활성화 처리)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건물 이미지 비활성화 처리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조건을 달성 하게 되어지면 배치 가능으로 표기 되어집니다. (배치 가능 상태에서는 버튼 활성화 처리)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건물 이미지 활성화 처리</a:t>
            </a:r>
          </a:p>
        </p:txBody>
      </p:sp>
      <p:sp>
        <p:nvSpPr>
          <p:cNvPr id="749" name="Shape 749"/>
          <p:cNvSpPr/>
          <p:nvPr/>
        </p:nvSpPr>
        <p:spPr>
          <a:xfrm>
            <a:off x="7787500" y="2873914"/>
            <a:ext cx="510988" cy="3312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4495594" y="1123469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</a:t>
            </a:r>
          </a:p>
        </p:txBody>
      </p:sp>
      <p:sp>
        <p:nvSpPr>
          <p:cNvPr id="751" name="Shape 751"/>
          <p:cNvSpPr/>
          <p:nvPr/>
        </p:nvSpPr>
        <p:spPr>
          <a:xfrm>
            <a:off x="4425991" y="2454716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조건 달성 완료</a:t>
            </a:r>
          </a:p>
        </p:txBody>
      </p:sp>
      <p:sp>
        <p:nvSpPr>
          <p:cNvPr id="752" name="Shape 752"/>
          <p:cNvSpPr/>
          <p:nvPr/>
        </p:nvSpPr>
        <p:spPr>
          <a:xfrm>
            <a:off x="6212876" y="112519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II</a:t>
            </a:r>
          </a:p>
        </p:txBody>
      </p:sp>
      <p:sp>
        <p:nvSpPr>
          <p:cNvPr id="753" name="Shape 753"/>
          <p:cNvSpPr/>
          <p:nvPr/>
        </p:nvSpPr>
        <p:spPr>
          <a:xfrm>
            <a:off x="6125344" y="2456436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pic>
        <p:nvPicPr>
          <p:cNvPr id="754" name="Shape 7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1760" y="1429725"/>
            <a:ext cx="757614" cy="997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Shape 7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9890" y="1420407"/>
            <a:ext cx="757614" cy="997117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Shape 756"/>
          <p:cNvSpPr/>
          <p:nvPr/>
        </p:nvSpPr>
        <p:spPr>
          <a:xfrm>
            <a:off x="4491589" y="3259863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III</a:t>
            </a:r>
          </a:p>
        </p:txBody>
      </p:sp>
      <p:sp>
        <p:nvSpPr>
          <p:cNvPr id="757" name="Shape 757"/>
          <p:cNvSpPr/>
          <p:nvPr/>
        </p:nvSpPr>
        <p:spPr>
          <a:xfrm>
            <a:off x="4421985" y="4591110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758" name="Shape 758"/>
          <p:cNvSpPr/>
          <p:nvPr/>
        </p:nvSpPr>
        <p:spPr>
          <a:xfrm>
            <a:off x="6208871" y="3261583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IV</a:t>
            </a:r>
          </a:p>
        </p:txBody>
      </p:sp>
      <p:sp>
        <p:nvSpPr>
          <p:cNvPr id="759" name="Shape 759"/>
          <p:cNvSpPr/>
          <p:nvPr/>
        </p:nvSpPr>
        <p:spPr>
          <a:xfrm>
            <a:off x="6139269" y="4592830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pic>
        <p:nvPicPr>
          <p:cNvPr id="760" name="Shape 7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7755" y="3566119"/>
            <a:ext cx="757614" cy="997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Shape 7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5885" y="3556801"/>
            <a:ext cx="757614" cy="997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Shape 7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7555" y="2485143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Shape 7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3010" y="247509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Shape 7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9382" y="4587828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Shape 7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4838" y="4577782"/>
            <a:ext cx="270295" cy="245839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Shape 766"/>
          <p:cNvSpPr/>
          <p:nvPr/>
        </p:nvSpPr>
        <p:spPr>
          <a:xfrm>
            <a:off x="4828675" y="5999900"/>
            <a:ext cx="2541000" cy="405000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767" name="Shape 767"/>
          <p:cNvSpPr/>
          <p:nvPr/>
        </p:nvSpPr>
        <p:spPr>
          <a:xfrm>
            <a:off x="7406869" y="5994531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/>
        </p:nvSpPr>
        <p:spPr>
          <a:xfrm>
            <a:off x="584420" y="667910"/>
            <a:ext cx="3325104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 물음표 버튼을 클릭 시 지금 현재 상태를 확인 할 수 있습니다.</a:t>
            </a:r>
          </a:p>
        </p:txBody>
      </p:sp>
      <p:sp>
        <p:nvSpPr>
          <p:cNvPr id="773" name="Shape 773"/>
          <p:cNvSpPr/>
          <p:nvPr/>
        </p:nvSpPr>
        <p:spPr>
          <a:xfrm>
            <a:off x="215538" y="142595"/>
            <a:ext cx="2523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영지_화살탑 조건</a:t>
            </a:r>
          </a:p>
        </p:txBody>
      </p:sp>
      <p:sp>
        <p:nvSpPr>
          <p:cNvPr id="774" name="Shape 774"/>
          <p:cNvSpPr/>
          <p:nvPr/>
        </p:nvSpPr>
        <p:spPr>
          <a:xfrm>
            <a:off x="7942785" y="2946549"/>
            <a:ext cx="4016130" cy="1910431"/>
          </a:xfrm>
          <a:prstGeom prst="roundRect">
            <a:avLst>
              <a:gd fmla="val 8979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물음표 표시를 클릭 시 해당 요새 오픈 조건이 보여지게 되어집니다.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연맹 요새가 건설이 하나도 안되어있는 상태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연맹 요새 건설이 필요 합니다. 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 연맹 요새 건설이 더 필요 한 상태(요새 건설로 인한 조건이 안 맞는 경우)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연맹 요새를 더 많이 건설 하여야 건설이 가능 합니다.“</a:t>
            </a:r>
          </a:p>
        </p:txBody>
      </p:sp>
      <p:pic>
        <p:nvPicPr>
          <p:cNvPr id="775" name="Shape 7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1957" y="3068655"/>
            <a:ext cx="245723" cy="22349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Shape 776"/>
          <p:cNvSpPr/>
          <p:nvPr/>
        </p:nvSpPr>
        <p:spPr>
          <a:xfrm>
            <a:off x="7827502" y="2585928"/>
            <a:ext cx="510988" cy="3312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Shape 777"/>
          <p:cNvSpPr/>
          <p:nvPr/>
        </p:nvSpPr>
        <p:spPr>
          <a:xfrm>
            <a:off x="4336028" y="250517"/>
            <a:ext cx="3520799" cy="6225216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Shape 778"/>
          <p:cNvSpPr/>
          <p:nvPr/>
        </p:nvSpPr>
        <p:spPr>
          <a:xfrm>
            <a:off x="4336028" y="25051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779" name="Shape 779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780" name="Shape 780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781" name="Shape 781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782" name="Shape 782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783" name="Shape 783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784" name="Shape 784"/>
          <p:cNvSpPr/>
          <p:nvPr/>
        </p:nvSpPr>
        <p:spPr>
          <a:xfrm>
            <a:off x="4828673" y="5999894"/>
            <a:ext cx="2949718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785" name="Shape 785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Shape 786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Shape 787"/>
          <p:cNvSpPr/>
          <p:nvPr/>
        </p:nvSpPr>
        <p:spPr>
          <a:xfrm>
            <a:off x="4476932" y="2765723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788" name="Shape 788"/>
          <p:cNvSpPr/>
          <p:nvPr/>
        </p:nvSpPr>
        <p:spPr>
          <a:xfrm>
            <a:off x="6215644" y="2770116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789" name="Shape 789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Shape 790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Shape 791"/>
          <p:cNvSpPr/>
          <p:nvPr/>
        </p:nvSpPr>
        <p:spPr>
          <a:xfrm>
            <a:off x="4472926" y="49021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792" name="Shape 792"/>
          <p:cNvSpPr/>
          <p:nvPr/>
        </p:nvSpPr>
        <p:spPr>
          <a:xfrm>
            <a:off x="6211639" y="49065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793" name="Shape 793"/>
          <p:cNvSpPr/>
          <p:nvPr/>
        </p:nvSpPr>
        <p:spPr>
          <a:xfrm>
            <a:off x="4495594" y="1123469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</a:t>
            </a:r>
          </a:p>
        </p:txBody>
      </p:sp>
      <p:sp>
        <p:nvSpPr>
          <p:cNvPr id="794" name="Shape 794"/>
          <p:cNvSpPr/>
          <p:nvPr/>
        </p:nvSpPr>
        <p:spPr>
          <a:xfrm>
            <a:off x="4425991" y="2454716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조건 달성 완료</a:t>
            </a:r>
          </a:p>
        </p:txBody>
      </p:sp>
      <p:sp>
        <p:nvSpPr>
          <p:cNvPr id="795" name="Shape 795"/>
          <p:cNvSpPr/>
          <p:nvPr/>
        </p:nvSpPr>
        <p:spPr>
          <a:xfrm>
            <a:off x="6212876" y="112519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II</a:t>
            </a:r>
          </a:p>
        </p:txBody>
      </p:sp>
      <p:sp>
        <p:nvSpPr>
          <p:cNvPr id="796" name="Shape 796"/>
          <p:cNvSpPr/>
          <p:nvPr/>
        </p:nvSpPr>
        <p:spPr>
          <a:xfrm>
            <a:off x="6125344" y="2456436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1760" y="1429725"/>
            <a:ext cx="757614" cy="997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9890" y="1420407"/>
            <a:ext cx="757614" cy="997117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/>
          <p:nvPr/>
        </p:nvSpPr>
        <p:spPr>
          <a:xfrm>
            <a:off x="4491589" y="3259863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III</a:t>
            </a:r>
          </a:p>
        </p:txBody>
      </p:sp>
      <p:sp>
        <p:nvSpPr>
          <p:cNvPr id="800" name="Shape 800"/>
          <p:cNvSpPr/>
          <p:nvPr/>
        </p:nvSpPr>
        <p:spPr>
          <a:xfrm>
            <a:off x="4421985" y="4591110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801" name="Shape 801"/>
          <p:cNvSpPr/>
          <p:nvPr/>
        </p:nvSpPr>
        <p:spPr>
          <a:xfrm>
            <a:off x="6208871" y="3261583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IV</a:t>
            </a:r>
          </a:p>
        </p:txBody>
      </p:sp>
      <p:sp>
        <p:nvSpPr>
          <p:cNvPr id="802" name="Shape 802"/>
          <p:cNvSpPr/>
          <p:nvPr/>
        </p:nvSpPr>
        <p:spPr>
          <a:xfrm>
            <a:off x="6139269" y="4592830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pic>
        <p:nvPicPr>
          <p:cNvPr id="803" name="Shape 8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7755" y="3566119"/>
            <a:ext cx="757614" cy="997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Shape 8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5885" y="3556801"/>
            <a:ext cx="757614" cy="997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Shape 8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7555" y="2485143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Shape 8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3010" y="2475099"/>
            <a:ext cx="270295" cy="245839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Shape 807"/>
          <p:cNvSpPr/>
          <p:nvPr/>
        </p:nvSpPr>
        <p:spPr>
          <a:xfrm>
            <a:off x="4326937" y="250517"/>
            <a:ext cx="3527555" cy="6225214"/>
          </a:xfrm>
          <a:prstGeom prst="rect">
            <a:avLst/>
          </a:prstGeom>
          <a:solidFill>
            <a:schemeClr val="dk1">
              <a:alpha val="47843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Shape 808"/>
          <p:cNvSpPr/>
          <p:nvPr/>
        </p:nvSpPr>
        <p:spPr>
          <a:xfrm>
            <a:off x="4336028" y="3111377"/>
            <a:ext cx="3527555" cy="51193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FBE4D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요새를 더 많이 건설 하여야 건설이 가능 합니다.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/>
          <p:nvPr/>
        </p:nvSpPr>
        <p:spPr>
          <a:xfrm>
            <a:off x="4336028" y="250517"/>
            <a:ext cx="3520799" cy="6225216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Shape 814"/>
          <p:cNvSpPr/>
          <p:nvPr/>
        </p:nvSpPr>
        <p:spPr>
          <a:xfrm>
            <a:off x="4336028" y="25051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815" name="Shape 815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816" name="Shape 816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817" name="Shape 817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818" name="Shape 818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819" name="Shape 819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820" name="Shape 820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Shape 821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Shape 822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Shape 823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Shape 824"/>
          <p:cNvSpPr/>
          <p:nvPr/>
        </p:nvSpPr>
        <p:spPr>
          <a:xfrm>
            <a:off x="4425991" y="2437517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Shape 825"/>
          <p:cNvSpPr/>
          <p:nvPr/>
        </p:nvSpPr>
        <p:spPr>
          <a:xfrm>
            <a:off x="6143273" y="2439239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Shape 826"/>
          <p:cNvSpPr/>
          <p:nvPr/>
        </p:nvSpPr>
        <p:spPr>
          <a:xfrm>
            <a:off x="4476932" y="2765723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X:645 Y545</a:t>
            </a:r>
          </a:p>
        </p:txBody>
      </p:sp>
      <p:sp>
        <p:nvSpPr>
          <p:cNvPr id="827" name="Shape 827"/>
          <p:cNvSpPr/>
          <p:nvPr/>
        </p:nvSpPr>
        <p:spPr>
          <a:xfrm>
            <a:off x="6215644" y="2770116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828" name="Shape 828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Shape 829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Shape 830"/>
          <p:cNvSpPr/>
          <p:nvPr/>
        </p:nvSpPr>
        <p:spPr>
          <a:xfrm>
            <a:off x="4472926" y="49021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831" name="Shape 831"/>
          <p:cNvSpPr/>
          <p:nvPr/>
        </p:nvSpPr>
        <p:spPr>
          <a:xfrm>
            <a:off x="6211639" y="49065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pic>
        <p:nvPicPr>
          <p:cNvPr id="832" name="Shape 8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4067" y="2826481"/>
            <a:ext cx="199294" cy="200989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Shape 833"/>
          <p:cNvSpPr/>
          <p:nvPr/>
        </p:nvSpPr>
        <p:spPr>
          <a:xfrm>
            <a:off x="4616612" y="2438367"/>
            <a:ext cx="141677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공격력 : 200,0000</a:t>
            </a:r>
          </a:p>
        </p:txBody>
      </p:sp>
      <p:sp>
        <p:nvSpPr>
          <p:cNvPr id="834" name="Shape 834"/>
          <p:cNvSpPr/>
          <p:nvPr/>
        </p:nvSpPr>
        <p:spPr>
          <a:xfrm>
            <a:off x="6275085" y="2456296"/>
            <a:ext cx="129112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835" name="Shape 835"/>
          <p:cNvSpPr/>
          <p:nvPr/>
        </p:nvSpPr>
        <p:spPr>
          <a:xfrm>
            <a:off x="4616612" y="4589896"/>
            <a:ext cx="104524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배치 불가</a:t>
            </a:r>
          </a:p>
        </p:txBody>
      </p:sp>
      <p:sp>
        <p:nvSpPr>
          <p:cNvPr id="836" name="Shape 836"/>
          <p:cNvSpPr/>
          <p:nvPr/>
        </p:nvSpPr>
        <p:spPr>
          <a:xfrm>
            <a:off x="6284051" y="4580932"/>
            <a:ext cx="96693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배치 불가</a:t>
            </a:r>
          </a:p>
        </p:txBody>
      </p:sp>
      <p:pic>
        <p:nvPicPr>
          <p:cNvPr id="837" name="Shape 8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7555" y="2449283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Shape 8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7555" y="45841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Shape 8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3010" y="4574094"/>
            <a:ext cx="270295" cy="245839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Shape 840"/>
          <p:cNvSpPr txBox="1"/>
          <p:nvPr/>
        </p:nvSpPr>
        <p:spPr>
          <a:xfrm>
            <a:off x="584420" y="667910"/>
            <a:ext cx="3325104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 건설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 건설 시 변경 되어지는 UI 부분 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배치 기능 &gt; 좌표 이동으로 변경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설명 &gt; 건물에 대한 공격력을 보여 주도록 합니다.</a:t>
            </a:r>
          </a:p>
        </p:txBody>
      </p:sp>
      <p:sp>
        <p:nvSpPr>
          <p:cNvPr id="841" name="Shape 841"/>
          <p:cNvSpPr/>
          <p:nvPr/>
        </p:nvSpPr>
        <p:spPr>
          <a:xfrm>
            <a:off x="7787500" y="2873914"/>
            <a:ext cx="510988" cy="3312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Shape 842"/>
          <p:cNvSpPr/>
          <p:nvPr/>
        </p:nvSpPr>
        <p:spPr>
          <a:xfrm>
            <a:off x="7929197" y="667910"/>
            <a:ext cx="3792069" cy="2162377"/>
          </a:xfrm>
          <a:prstGeom prst="roundRect">
            <a:avLst>
              <a:gd fmla="val 5992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건물 공격 정보를 확인 할 수 있습니다.</a:t>
            </a:r>
            <a:r>
              <a:rPr lang="en-US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(건물에 공격 정보 입니다 이 수치는 정확히 확인 불가)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건물 건설 진행 중 건설 시간에 비례 하여 건물 공격력 수치가 상승 하게 보여지도록 처리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해당 건물이 건설 되어있는 좌표를 보여줍니다.(해당 버튼을 클릭 시 오픈 월드 건물로 이동 하게 되어집니다)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오픈월드로 이동 시 건물을 클릭 했을 때 나오는 UI가 나오도록 처리 합니다.</a:t>
            </a:r>
          </a:p>
        </p:txBody>
      </p:sp>
      <p:sp>
        <p:nvSpPr>
          <p:cNvPr id="843" name="Shape 843"/>
          <p:cNvSpPr/>
          <p:nvPr/>
        </p:nvSpPr>
        <p:spPr>
          <a:xfrm>
            <a:off x="215538" y="142595"/>
            <a:ext cx="2523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영지_화살탑 건설</a:t>
            </a:r>
          </a:p>
        </p:txBody>
      </p:sp>
      <p:sp>
        <p:nvSpPr>
          <p:cNvPr id="844" name="Shape 844"/>
          <p:cNvSpPr/>
          <p:nvPr/>
        </p:nvSpPr>
        <p:spPr>
          <a:xfrm>
            <a:off x="4495594" y="1123469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</a:t>
            </a:r>
          </a:p>
        </p:txBody>
      </p:sp>
      <p:sp>
        <p:nvSpPr>
          <p:cNvPr id="845" name="Shape 845"/>
          <p:cNvSpPr/>
          <p:nvPr/>
        </p:nvSpPr>
        <p:spPr>
          <a:xfrm>
            <a:off x="6212876" y="112519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II</a:t>
            </a:r>
          </a:p>
        </p:txBody>
      </p:sp>
      <p:pic>
        <p:nvPicPr>
          <p:cNvPr id="846" name="Shape 8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21760" y="1429725"/>
            <a:ext cx="757614" cy="997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Shape 8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9890" y="1420407"/>
            <a:ext cx="757614" cy="997117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Shape 848"/>
          <p:cNvSpPr/>
          <p:nvPr/>
        </p:nvSpPr>
        <p:spPr>
          <a:xfrm>
            <a:off x="4491589" y="3259863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III</a:t>
            </a:r>
          </a:p>
        </p:txBody>
      </p:sp>
      <p:sp>
        <p:nvSpPr>
          <p:cNvPr id="849" name="Shape 849"/>
          <p:cNvSpPr/>
          <p:nvPr/>
        </p:nvSpPr>
        <p:spPr>
          <a:xfrm>
            <a:off x="4421985" y="4591110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850" name="Shape 850"/>
          <p:cNvSpPr/>
          <p:nvPr/>
        </p:nvSpPr>
        <p:spPr>
          <a:xfrm>
            <a:off x="6208871" y="3261583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IV</a:t>
            </a:r>
          </a:p>
        </p:txBody>
      </p:sp>
      <p:sp>
        <p:nvSpPr>
          <p:cNvPr id="851" name="Shape 851"/>
          <p:cNvSpPr/>
          <p:nvPr/>
        </p:nvSpPr>
        <p:spPr>
          <a:xfrm>
            <a:off x="6139269" y="4592830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pic>
        <p:nvPicPr>
          <p:cNvPr id="852" name="Shape 8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7755" y="3566119"/>
            <a:ext cx="757614" cy="997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Shape 8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5885" y="3556801"/>
            <a:ext cx="757614" cy="997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Shape 8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3010" y="247509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Shape 8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5378" y="4601266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Shape 8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0832" y="4591221"/>
            <a:ext cx="270295" cy="245839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Shape 857"/>
          <p:cNvSpPr/>
          <p:nvPr/>
        </p:nvSpPr>
        <p:spPr>
          <a:xfrm>
            <a:off x="4828675" y="5999900"/>
            <a:ext cx="2541000" cy="405000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858" name="Shape 858"/>
          <p:cNvSpPr/>
          <p:nvPr/>
        </p:nvSpPr>
        <p:spPr>
          <a:xfrm>
            <a:off x="7406869" y="5994531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Shape 865"/>
          <p:cNvSpPr/>
          <p:nvPr/>
        </p:nvSpPr>
        <p:spPr>
          <a:xfrm>
            <a:off x="4336028" y="241188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866" name="Shape 866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867" name="Shape 867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868" name="Shape 868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869" name="Shape 869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870" name="Shape 870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871" name="Shape 871"/>
          <p:cNvSpPr txBox="1"/>
          <p:nvPr/>
        </p:nvSpPr>
        <p:spPr>
          <a:xfrm>
            <a:off x="584420" y="667910"/>
            <a:ext cx="3325104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화살탑 건설 상태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 건설이 진행 중 상태, 건설이 완료 되어진 상태에서 변경 되는 UI 내용 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건설 미 완료 , 건설 진행 중 , 방어 진행 중 , 3가지 표기가 존재 합니다.</a:t>
            </a:r>
          </a:p>
        </p:txBody>
      </p:sp>
      <p:sp>
        <p:nvSpPr>
          <p:cNvPr id="872" name="Shape 872"/>
          <p:cNvSpPr/>
          <p:nvPr/>
        </p:nvSpPr>
        <p:spPr>
          <a:xfrm>
            <a:off x="215538" y="142595"/>
            <a:ext cx="30668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영지_화살탑 건설 상태</a:t>
            </a:r>
          </a:p>
        </p:txBody>
      </p:sp>
      <p:sp>
        <p:nvSpPr>
          <p:cNvPr id="873" name="Shape 873"/>
          <p:cNvSpPr/>
          <p:nvPr/>
        </p:nvSpPr>
        <p:spPr>
          <a:xfrm flipH="1">
            <a:off x="7887065" y="2212989"/>
            <a:ext cx="744071" cy="33898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Shape 874"/>
          <p:cNvSpPr/>
          <p:nvPr/>
        </p:nvSpPr>
        <p:spPr>
          <a:xfrm>
            <a:off x="7996332" y="2632380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건설을 진행 중 인 상태를 표시 해주도록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건설을 진행 중 상태 파란색으로 표기.</a:t>
            </a:r>
          </a:p>
        </p:txBody>
      </p:sp>
      <p:sp>
        <p:nvSpPr>
          <p:cNvPr id="875" name="Shape 875"/>
          <p:cNvSpPr/>
          <p:nvPr/>
        </p:nvSpPr>
        <p:spPr>
          <a:xfrm flipH="1">
            <a:off x="7887064" y="4332701"/>
            <a:ext cx="744071" cy="33898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8067514" y="4721885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방어 진행 중 상태를 표시 해주도록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방어 진행 중 상태 파란색으로 표기.</a:t>
            </a:r>
          </a:p>
        </p:txBody>
      </p:sp>
      <p:sp>
        <p:nvSpPr>
          <p:cNvPr id="877" name="Shape 877"/>
          <p:cNvSpPr/>
          <p:nvPr/>
        </p:nvSpPr>
        <p:spPr>
          <a:xfrm>
            <a:off x="3537489" y="4326948"/>
            <a:ext cx="744071" cy="33898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Shape 878"/>
          <p:cNvSpPr/>
          <p:nvPr/>
        </p:nvSpPr>
        <p:spPr>
          <a:xfrm>
            <a:off x="455691" y="4762066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화살 탑은 병사를 보내는 부분이 없어서 무조건 방어 진행 중 상태만 있습니다.</a:t>
            </a:r>
          </a:p>
        </p:txBody>
      </p:sp>
      <p:sp>
        <p:nvSpPr>
          <p:cNvPr id="879" name="Shape 879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Shape 880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Shape 881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Shape 882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Shape 883"/>
          <p:cNvSpPr/>
          <p:nvPr/>
        </p:nvSpPr>
        <p:spPr>
          <a:xfrm>
            <a:off x="4425991" y="2437517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Shape 884"/>
          <p:cNvSpPr/>
          <p:nvPr/>
        </p:nvSpPr>
        <p:spPr>
          <a:xfrm>
            <a:off x="6143273" y="2439239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4476932" y="2765723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X:645 Y545</a:t>
            </a:r>
          </a:p>
        </p:txBody>
      </p:sp>
      <p:sp>
        <p:nvSpPr>
          <p:cNvPr id="886" name="Shape 886"/>
          <p:cNvSpPr/>
          <p:nvPr/>
        </p:nvSpPr>
        <p:spPr>
          <a:xfrm>
            <a:off x="6215644" y="2770116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X:645 Y545</a:t>
            </a:r>
          </a:p>
        </p:txBody>
      </p:sp>
      <p:sp>
        <p:nvSpPr>
          <p:cNvPr id="887" name="Shape 887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Shape 888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Shape 889"/>
          <p:cNvSpPr/>
          <p:nvPr/>
        </p:nvSpPr>
        <p:spPr>
          <a:xfrm>
            <a:off x="4472926" y="49021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X:645 Y545</a:t>
            </a:r>
          </a:p>
        </p:txBody>
      </p:sp>
      <p:sp>
        <p:nvSpPr>
          <p:cNvPr id="890" name="Shape 890"/>
          <p:cNvSpPr/>
          <p:nvPr/>
        </p:nvSpPr>
        <p:spPr>
          <a:xfrm>
            <a:off x="6211639" y="49065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X:645 Y545</a:t>
            </a:r>
          </a:p>
        </p:txBody>
      </p:sp>
      <p:pic>
        <p:nvPicPr>
          <p:cNvPr id="891" name="Shape 8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4067" y="2826481"/>
            <a:ext cx="199294" cy="20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Shape 8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2939" y="2826918"/>
            <a:ext cx="199294" cy="20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Shape 8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5103" y="4951117"/>
            <a:ext cx="199294" cy="20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Shape 8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3223" y="4960082"/>
            <a:ext cx="199294" cy="200989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Shape 895"/>
          <p:cNvSpPr/>
          <p:nvPr/>
        </p:nvSpPr>
        <p:spPr>
          <a:xfrm>
            <a:off x="4706260" y="2438367"/>
            <a:ext cx="114005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공격력 : 200,000</a:t>
            </a:r>
          </a:p>
        </p:txBody>
      </p:sp>
      <p:sp>
        <p:nvSpPr>
          <p:cNvPr id="896" name="Shape 896"/>
          <p:cNvSpPr/>
          <p:nvPr/>
        </p:nvSpPr>
        <p:spPr>
          <a:xfrm>
            <a:off x="6364732" y="2456296"/>
            <a:ext cx="114005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공격력 : 200,000</a:t>
            </a:r>
          </a:p>
        </p:txBody>
      </p:sp>
      <p:sp>
        <p:nvSpPr>
          <p:cNvPr id="897" name="Shape 897"/>
          <p:cNvSpPr/>
          <p:nvPr/>
        </p:nvSpPr>
        <p:spPr>
          <a:xfrm>
            <a:off x="4616612" y="4589896"/>
            <a:ext cx="104524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배치 불가</a:t>
            </a:r>
          </a:p>
        </p:txBody>
      </p:sp>
      <p:sp>
        <p:nvSpPr>
          <p:cNvPr id="898" name="Shape 898"/>
          <p:cNvSpPr/>
          <p:nvPr/>
        </p:nvSpPr>
        <p:spPr>
          <a:xfrm>
            <a:off x="6284051" y="4580932"/>
            <a:ext cx="96693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배치 불가</a:t>
            </a:r>
          </a:p>
        </p:txBody>
      </p:sp>
      <p:pic>
        <p:nvPicPr>
          <p:cNvPr id="899" name="Shape 8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7555" y="45841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Shape 9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3010" y="4574094"/>
            <a:ext cx="270295" cy="245839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Shape 901"/>
          <p:cNvSpPr/>
          <p:nvPr/>
        </p:nvSpPr>
        <p:spPr>
          <a:xfrm>
            <a:off x="4495594" y="1123469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</a:t>
            </a:r>
          </a:p>
        </p:txBody>
      </p:sp>
      <p:sp>
        <p:nvSpPr>
          <p:cNvPr id="902" name="Shape 902"/>
          <p:cNvSpPr/>
          <p:nvPr/>
        </p:nvSpPr>
        <p:spPr>
          <a:xfrm>
            <a:off x="6212876" y="112519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II</a:t>
            </a:r>
          </a:p>
        </p:txBody>
      </p:sp>
      <p:pic>
        <p:nvPicPr>
          <p:cNvPr id="903" name="Shape 9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87503" y="1444533"/>
            <a:ext cx="626127" cy="824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Shape 9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5634" y="1435215"/>
            <a:ext cx="626127" cy="824064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Shape 905"/>
          <p:cNvSpPr/>
          <p:nvPr/>
        </p:nvSpPr>
        <p:spPr>
          <a:xfrm>
            <a:off x="4491589" y="3259863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III</a:t>
            </a:r>
          </a:p>
        </p:txBody>
      </p:sp>
      <p:sp>
        <p:nvSpPr>
          <p:cNvPr id="906" name="Shape 906"/>
          <p:cNvSpPr/>
          <p:nvPr/>
        </p:nvSpPr>
        <p:spPr>
          <a:xfrm>
            <a:off x="4421985" y="4591110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공격력 : 200,000</a:t>
            </a:r>
          </a:p>
        </p:txBody>
      </p:sp>
      <p:sp>
        <p:nvSpPr>
          <p:cNvPr id="907" name="Shape 907"/>
          <p:cNvSpPr/>
          <p:nvPr/>
        </p:nvSpPr>
        <p:spPr>
          <a:xfrm>
            <a:off x="6208871" y="3261583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IV</a:t>
            </a:r>
          </a:p>
        </p:txBody>
      </p:sp>
      <p:sp>
        <p:nvSpPr>
          <p:cNvPr id="908" name="Shape 908"/>
          <p:cNvSpPr/>
          <p:nvPr/>
        </p:nvSpPr>
        <p:spPr>
          <a:xfrm>
            <a:off x="6139269" y="4592830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공격력 : 200,000</a:t>
            </a:r>
          </a:p>
        </p:txBody>
      </p:sp>
      <p:pic>
        <p:nvPicPr>
          <p:cNvPr id="909" name="Shape 9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83498" y="3580928"/>
            <a:ext cx="626127" cy="824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Shape 9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1628" y="3571608"/>
            <a:ext cx="626127" cy="824064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Shape 911"/>
          <p:cNvSpPr/>
          <p:nvPr/>
        </p:nvSpPr>
        <p:spPr>
          <a:xfrm>
            <a:off x="6442971" y="2212989"/>
            <a:ext cx="110799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건설 진행 중 ….</a:t>
            </a:r>
          </a:p>
        </p:txBody>
      </p:sp>
      <p:sp>
        <p:nvSpPr>
          <p:cNvPr id="912" name="Shape 912"/>
          <p:cNvSpPr/>
          <p:nvPr/>
        </p:nvSpPr>
        <p:spPr>
          <a:xfrm>
            <a:off x="6128632" y="4339121"/>
            <a:ext cx="162249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방어 진행 중 …..</a:t>
            </a:r>
          </a:p>
        </p:txBody>
      </p:sp>
      <p:sp>
        <p:nvSpPr>
          <p:cNvPr id="913" name="Shape 913"/>
          <p:cNvSpPr/>
          <p:nvPr/>
        </p:nvSpPr>
        <p:spPr>
          <a:xfrm>
            <a:off x="4606821" y="4357051"/>
            <a:ext cx="128404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방어 진행 중 …..</a:t>
            </a:r>
          </a:p>
        </p:txBody>
      </p:sp>
      <p:sp>
        <p:nvSpPr>
          <p:cNvPr id="914" name="Shape 914"/>
          <p:cNvSpPr/>
          <p:nvPr/>
        </p:nvSpPr>
        <p:spPr>
          <a:xfrm>
            <a:off x="513722" y="3163727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배치만 하고 병사가 건설 하고 있지 않은 상태.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건설을 미 완료 상태 빨간색으로 표기.</a:t>
            </a:r>
          </a:p>
        </p:txBody>
      </p:sp>
      <p:sp>
        <p:nvSpPr>
          <p:cNvPr id="915" name="Shape 915"/>
          <p:cNvSpPr/>
          <p:nvPr/>
        </p:nvSpPr>
        <p:spPr>
          <a:xfrm rot="-1806457">
            <a:off x="3607241" y="2585991"/>
            <a:ext cx="744071" cy="33898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Shape 916"/>
          <p:cNvSpPr/>
          <p:nvPr/>
        </p:nvSpPr>
        <p:spPr>
          <a:xfrm>
            <a:off x="4757373" y="2216078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건설 미 완료</a:t>
            </a:r>
          </a:p>
        </p:txBody>
      </p:sp>
      <p:sp>
        <p:nvSpPr>
          <p:cNvPr id="917" name="Shape 917"/>
          <p:cNvSpPr/>
          <p:nvPr/>
        </p:nvSpPr>
        <p:spPr>
          <a:xfrm>
            <a:off x="4828675" y="5999900"/>
            <a:ext cx="2541000" cy="405000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918" name="Shape 918"/>
          <p:cNvSpPr/>
          <p:nvPr/>
        </p:nvSpPr>
        <p:spPr>
          <a:xfrm>
            <a:off x="7406869" y="5994531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/>
          <p:nvPr/>
        </p:nvSpPr>
        <p:spPr>
          <a:xfrm>
            <a:off x="4336028" y="250517"/>
            <a:ext cx="3520799" cy="6225216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Shape 924"/>
          <p:cNvSpPr/>
          <p:nvPr/>
        </p:nvSpPr>
        <p:spPr>
          <a:xfrm>
            <a:off x="4336028" y="25051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925" name="Shape 925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926" name="Shape 926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927" name="Shape 927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928" name="Shape 928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929" name="Shape 929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930" name="Shape 930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Shape 931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Shape 932"/>
          <p:cNvSpPr/>
          <p:nvPr/>
        </p:nvSpPr>
        <p:spPr>
          <a:xfrm>
            <a:off x="4476932" y="2765723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933" name="Shape 933"/>
          <p:cNvSpPr/>
          <p:nvPr/>
        </p:nvSpPr>
        <p:spPr>
          <a:xfrm>
            <a:off x="6215644" y="2770116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934" name="Shape 934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Shape 935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Shape 936"/>
          <p:cNvSpPr/>
          <p:nvPr/>
        </p:nvSpPr>
        <p:spPr>
          <a:xfrm>
            <a:off x="4472926" y="49021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937" name="Shape 937"/>
          <p:cNvSpPr/>
          <p:nvPr/>
        </p:nvSpPr>
        <p:spPr>
          <a:xfrm>
            <a:off x="6211639" y="49065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938" name="Shape 938"/>
          <p:cNvSpPr/>
          <p:nvPr/>
        </p:nvSpPr>
        <p:spPr>
          <a:xfrm>
            <a:off x="215538" y="142595"/>
            <a:ext cx="2523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영지_자원고 기능</a:t>
            </a:r>
          </a:p>
        </p:txBody>
      </p:sp>
      <p:sp>
        <p:nvSpPr>
          <p:cNvPr id="939" name="Shape 939"/>
          <p:cNvSpPr txBox="1"/>
          <p:nvPr/>
        </p:nvSpPr>
        <p:spPr>
          <a:xfrm>
            <a:off x="584420" y="667910"/>
            <a:ext cx="3325104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자원고는 화면에 최대 1개 까지 나올 수 있어서 스크롤 기능은 없어도 되지만 동일 하게 제작 하도록 합니다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조건이 만족 하면 “ 조건 달성 완료 “ 표시를 해주며, 조건이 만족 하지 못한 경우는 “ 조건 달성 필요“ 표시를 해줍니다.</a:t>
            </a:r>
          </a:p>
        </p:txBody>
      </p:sp>
      <p:sp>
        <p:nvSpPr>
          <p:cNvPr id="940" name="Shape 940"/>
          <p:cNvSpPr/>
          <p:nvPr/>
        </p:nvSpPr>
        <p:spPr>
          <a:xfrm>
            <a:off x="7929196" y="1210234"/>
            <a:ext cx="3975931" cy="1650849"/>
          </a:xfrm>
          <a:prstGeom prst="roundRect">
            <a:avLst>
              <a:gd fmla="val 5639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조건이 만족 하지 못하는 경우 배치 불가 상태로 보여집니다 (배치 불가 상태에서는 버튼 비활성화 처리)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건물 이미지 비활성화 처리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조건을 달성 하게 되어지면 배치 가능으로 표기 되어집니다. (배치 가능 상태에서는 버튼 활성화 처리)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건물 이미지 활성화 처리</a:t>
            </a:r>
          </a:p>
        </p:txBody>
      </p:sp>
      <p:sp>
        <p:nvSpPr>
          <p:cNvPr id="941" name="Shape 941"/>
          <p:cNvSpPr/>
          <p:nvPr/>
        </p:nvSpPr>
        <p:spPr>
          <a:xfrm>
            <a:off x="7787500" y="2873914"/>
            <a:ext cx="510988" cy="3312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Shape 942"/>
          <p:cNvSpPr/>
          <p:nvPr/>
        </p:nvSpPr>
        <p:spPr>
          <a:xfrm>
            <a:off x="4495594" y="1123469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 I</a:t>
            </a:r>
          </a:p>
        </p:txBody>
      </p:sp>
      <p:sp>
        <p:nvSpPr>
          <p:cNvPr id="943" name="Shape 943"/>
          <p:cNvSpPr/>
          <p:nvPr/>
        </p:nvSpPr>
        <p:spPr>
          <a:xfrm>
            <a:off x="4425991" y="2454716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조건 달성 완료</a:t>
            </a:r>
          </a:p>
        </p:txBody>
      </p:sp>
      <p:sp>
        <p:nvSpPr>
          <p:cNvPr id="944" name="Shape 944"/>
          <p:cNvSpPr/>
          <p:nvPr/>
        </p:nvSpPr>
        <p:spPr>
          <a:xfrm>
            <a:off x="6212876" y="112519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 I</a:t>
            </a:r>
          </a:p>
        </p:txBody>
      </p:sp>
      <p:sp>
        <p:nvSpPr>
          <p:cNvPr id="945" name="Shape 945"/>
          <p:cNvSpPr/>
          <p:nvPr/>
        </p:nvSpPr>
        <p:spPr>
          <a:xfrm>
            <a:off x="6125344" y="2456436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946" name="Shape 946"/>
          <p:cNvSpPr/>
          <p:nvPr/>
        </p:nvSpPr>
        <p:spPr>
          <a:xfrm>
            <a:off x="4491589" y="3259863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 I</a:t>
            </a:r>
          </a:p>
        </p:txBody>
      </p:sp>
      <p:sp>
        <p:nvSpPr>
          <p:cNvPr id="947" name="Shape 947"/>
          <p:cNvSpPr/>
          <p:nvPr/>
        </p:nvSpPr>
        <p:spPr>
          <a:xfrm>
            <a:off x="4421985" y="4591110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948" name="Shape 948"/>
          <p:cNvSpPr/>
          <p:nvPr/>
        </p:nvSpPr>
        <p:spPr>
          <a:xfrm>
            <a:off x="6208871" y="3261583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 I</a:t>
            </a:r>
          </a:p>
        </p:txBody>
      </p:sp>
      <p:sp>
        <p:nvSpPr>
          <p:cNvPr id="949" name="Shape 949"/>
          <p:cNvSpPr/>
          <p:nvPr/>
        </p:nvSpPr>
        <p:spPr>
          <a:xfrm>
            <a:off x="6139269" y="4592830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pic>
        <p:nvPicPr>
          <p:cNvPr id="950" name="Shape 9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7555" y="2485143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Shape 9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3010" y="247509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Shape 9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9382" y="4587828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Shape 9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4838" y="4577782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Shape 954"/>
          <p:cNvPicPr preferRelativeResize="0"/>
          <p:nvPr/>
        </p:nvPicPr>
        <p:blipFill rotWithShape="1">
          <a:blip r:embed="rId4">
            <a:alphaModFix/>
          </a:blip>
          <a:srcRect b="19999" l="21849" r="19022" t="29795"/>
          <a:stretch/>
        </p:blipFill>
        <p:spPr>
          <a:xfrm>
            <a:off x="4578857" y="1366866"/>
            <a:ext cx="1262183" cy="99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Shape 955"/>
          <p:cNvPicPr preferRelativeResize="0"/>
          <p:nvPr/>
        </p:nvPicPr>
        <p:blipFill rotWithShape="1">
          <a:blip r:embed="rId4">
            <a:alphaModFix/>
          </a:blip>
          <a:srcRect b="19999" l="21849" r="19022" t="29795"/>
          <a:stretch/>
        </p:blipFill>
        <p:spPr>
          <a:xfrm>
            <a:off x="6316248" y="1379020"/>
            <a:ext cx="1262183" cy="99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Shape 956"/>
          <p:cNvPicPr preferRelativeResize="0"/>
          <p:nvPr/>
        </p:nvPicPr>
        <p:blipFill rotWithShape="1">
          <a:blip r:embed="rId4">
            <a:alphaModFix/>
          </a:blip>
          <a:srcRect b="19999" l="21849" r="19022" t="29795"/>
          <a:stretch/>
        </p:blipFill>
        <p:spPr>
          <a:xfrm>
            <a:off x="4609328" y="3522894"/>
            <a:ext cx="1262183" cy="99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Shape 957"/>
          <p:cNvPicPr preferRelativeResize="0"/>
          <p:nvPr/>
        </p:nvPicPr>
        <p:blipFill rotWithShape="1">
          <a:blip r:embed="rId4">
            <a:alphaModFix/>
          </a:blip>
          <a:srcRect b="19999" l="21849" r="19022" t="29795"/>
          <a:stretch/>
        </p:blipFill>
        <p:spPr>
          <a:xfrm>
            <a:off x="6298544" y="3525789"/>
            <a:ext cx="1262183" cy="997313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Shape 958"/>
          <p:cNvSpPr/>
          <p:nvPr/>
        </p:nvSpPr>
        <p:spPr>
          <a:xfrm>
            <a:off x="4828675" y="5999900"/>
            <a:ext cx="2541000" cy="405000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959" name="Shape 959"/>
          <p:cNvSpPr/>
          <p:nvPr/>
        </p:nvSpPr>
        <p:spPr>
          <a:xfrm>
            <a:off x="7406869" y="5994531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hape 964"/>
          <p:cNvSpPr txBox="1"/>
          <p:nvPr/>
        </p:nvSpPr>
        <p:spPr>
          <a:xfrm>
            <a:off x="584420" y="667910"/>
            <a:ext cx="3325104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 물음표 버튼을 클릭 시 지금 현재 상태를 확인 할 수 있습니다.</a:t>
            </a:r>
          </a:p>
        </p:txBody>
      </p:sp>
      <p:sp>
        <p:nvSpPr>
          <p:cNvPr id="965" name="Shape 965"/>
          <p:cNvSpPr/>
          <p:nvPr/>
        </p:nvSpPr>
        <p:spPr>
          <a:xfrm>
            <a:off x="215538" y="142595"/>
            <a:ext cx="2523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영지_자원고 조건</a:t>
            </a:r>
          </a:p>
        </p:txBody>
      </p:sp>
      <p:sp>
        <p:nvSpPr>
          <p:cNvPr id="966" name="Shape 966"/>
          <p:cNvSpPr/>
          <p:nvPr/>
        </p:nvSpPr>
        <p:spPr>
          <a:xfrm>
            <a:off x="7942785" y="2946549"/>
            <a:ext cx="4016130" cy="1239968"/>
          </a:xfrm>
          <a:prstGeom prst="roundRect">
            <a:avLst>
              <a:gd fmla="val 8979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물음표 표시를 클릭 시 해당 요새 오픈 조건이 보여지게 되어집니다.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연맹 요새가 건설이 하나도 안되어있는 상태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연맹 요새 건설이 필요 합니다. “</a:t>
            </a:r>
          </a:p>
        </p:txBody>
      </p:sp>
      <p:pic>
        <p:nvPicPr>
          <p:cNvPr id="967" name="Shape 9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4027" y="3086584"/>
            <a:ext cx="245723" cy="22349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Shape 968"/>
          <p:cNvSpPr/>
          <p:nvPr/>
        </p:nvSpPr>
        <p:spPr>
          <a:xfrm>
            <a:off x="7827502" y="2585928"/>
            <a:ext cx="510988" cy="3312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Shape 969"/>
          <p:cNvSpPr/>
          <p:nvPr/>
        </p:nvSpPr>
        <p:spPr>
          <a:xfrm>
            <a:off x="4336028" y="250517"/>
            <a:ext cx="3520799" cy="6225216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Shape 970"/>
          <p:cNvSpPr/>
          <p:nvPr/>
        </p:nvSpPr>
        <p:spPr>
          <a:xfrm>
            <a:off x="4336028" y="25051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971" name="Shape 971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972" name="Shape 972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973" name="Shape 973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974" name="Shape 974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975" name="Shape 975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976" name="Shape 976"/>
          <p:cNvSpPr/>
          <p:nvPr/>
        </p:nvSpPr>
        <p:spPr>
          <a:xfrm>
            <a:off x="4828673" y="5999894"/>
            <a:ext cx="2949718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977" name="Shape 977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Shape 978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Shape 979"/>
          <p:cNvSpPr/>
          <p:nvPr/>
        </p:nvSpPr>
        <p:spPr>
          <a:xfrm>
            <a:off x="4476932" y="2765723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980" name="Shape 980"/>
          <p:cNvSpPr/>
          <p:nvPr/>
        </p:nvSpPr>
        <p:spPr>
          <a:xfrm>
            <a:off x="6215644" y="2770116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981" name="Shape 981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Shape 982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Shape 983"/>
          <p:cNvSpPr/>
          <p:nvPr/>
        </p:nvSpPr>
        <p:spPr>
          <a:xfrm>
            <a:off x="4472926" y="49021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984" name="Shape 984"/>
          <p:cNvSpPr/>
          <p:nvPr/>
        </p:nvSpPr>
        <p:spPr>
          <a:xfrm>
            <a:off x="6211639" y="49065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985" name="Shape 985"/>
          <p:cNvSpPr/>
          <p:nvPr/>
        </p:nvSpPr>
        <p:spPr>
          <a:xfrm>
            <a:off x="4495594" y="1123469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 I</a:t>
            </a:r>
          </a:p>
        </p:txBody>
      </p:sp>
      <p:sp>
        <p:nvSpPr>
          <p:cNvPr id="986" name="Shape 986"/>
          <p:cNvSpPr/>
          <p:nvPr/>
        </p:nvSpPr>
        <p:spPr>
          <a:xfrm>
            <a:off x="4425991" y="2454716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조건 달성 완료</a:t>
            </a:r>
          </a:p>
        </p:txBody>
      </p:sp>
      <p:sp>
        <p:nvSpPr>
          <p:cNvPr id="987" name="Shape 987"/>
          <p:cNvSpPr/>
          <p:nvPr/>
        </p:nvSpPr>
        <p:spPr>
          <a:xfrm>
            <a:off x="6212876" y="112519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 I</a:t>
            </a:r>
          </a:p>
        </p:txBody>
      </p:sp>
      <p:sp>
        <p:nvSpPr>
          <p:cNvPr id="988" name="Shape 988"/>
          <p:cNvSpPr/>
          <p:nvPr/>
        </p:nvSpPr>
        <p:spPr>
          <a:xfrm>
            <a:off x="6125344" y="2456436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989" name="Shape 989"/>
          <p:cNvSpPr/>
          <p:nvPr/>
        </p:nvSpPr>
        <p:spPr>
          <a:xfrm>
            <a:off x="4491589" y="3259863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III</a:t>
            </a:r>
          </a:p>
        </p:txBody>
      </p:sp>
      <p:sp>
        <p:nvSpPr>
          <p:cNvPr id="990" name="Shape 990"/>
          <p:cNvSpPr/>
          <p:nvPr/>
        </p:nvSpPr>
        <p:spPr>
          <a:xfrm>
            <a:off x="4421985" y="4591110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991" name="Shape 991"/>
          <p:cNvSpPr/>
          <p:nvPr/>
        </p:nvSpPr>
        <p:spPr>
          <a:xfrm>
            <a:off x="6208871" y="3261583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 IV</a:t>
            </a:r>
          </a:p>
        </p:txBody>
      </p:sp>
      <p:sp>
        <p:nvSpPr>
          <p:cNvPr id="992" name="Shape 992"/>
          <p:cNvSpPr/>
          <p:nvPr/>
        </p:nvSpPr>
        <p:spPr>
          <a:xfrm>
            <a:off x="6139269" y="4592830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pic>
        <p:nvPicPr>
          <p:cNvPr id="993" name="Shape 9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7555" y="2485143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Shape 9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3010" y="247509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Shape 995"/>
          <p:cNvPicPr preferRelativeResize="0"/>
          <p:nvPr/>
        </p:nvPicPr>
        <p:blipFill rotWithShape="1">
          <a:blip r:embed="rId4">
            <a:alphaModFix/>
          </a:blip>
          <a:srcRect b="19999" l="21849" r="19022" t="29795"/>
          <a:stretch/>
        </p:blipFill>
        <p:spPr>
          <a:xfrm>
            <a:off x="4578857" y="1366866"/>
            <a:ext cx="1262183" cy="99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Shape 996"/>
          <p:cNvPicPr preferRelativeResize="0"/>
          <p:nvPr/>
        </p:nvPicPr>
        <p:blipFill rotWithShape="1">
          <a:blip r:embed="rId4">
            <a:alphaModFix/>
          </a:blip>
          <a:srcRect b="19999" l="21849" r="19022" t="29795"/>
          <a:stretch/>
        </p:blipFill>
        <p:spPr>
          <a:xfrm>
            <a:off x="6316248" y="1379020"/>
            <a:ext cx="1262183" cy="99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7" name="Shape 997"/>
          <p:cNvPicPr preferRelativeResize="0"/>
          <p:nvPr/>
        </p:nvPicPr>
        <p:blipFill rotWithShape="1">
          <a:blip r:embed="rId4">
            <a:alphaModFix/>
          </a:blip>
          <a:srcRect b="19999" l="21849" r="19022" t="29795"/>
          <a:stretch/>
        </p:blipFill>
        <p:spPr>
          <a:xfrm>
            <a:off x="4609328" y="3522894"/>
            <a:ext cx="1262183" cy="99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Shape 998"/>
          <p:cNvPicPr preferRelativeResize="0"/>
          <p:nvPr/>
        </p:nvPicPr>
        <p:blipFill rotWithShape="1">
          <a:blip r:embed="rId4">
            <a:alphaModFix/>
          </a:blip>
          <a:srcRect b="19999" l="21849" r="19022" t="29795"/>
          <a:stretch/>
        </p:blipFill>
        <p:spPr>
          <a:xfrm>
            <a:off x="6298544" y="3525789"/>
            <a:ext cx="1262183" cy="997313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Shape 999"/>
          <p:cNvSpPr/>
          <p:nvPr/>
        </p:nvSpPr>
        <p:spPr>
          <a:xfrm>
            <a:off x="4336028" y="250517"/>
            <a:ext cx="3527555" cy="6225214"/>
          </a:xfrm>
          <a:prstGeom prst="rect">
            <a:avLst/>
          </a:prstGeom>
          <a:solidFill>
            <a:schemeClr val="dk1">
              <a:alpha val="47843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Shape 1000"/>
          <p:cNvSpPr/>
          <p:nvPr/>
        </p:nvSpPr>
        <p:spPr>
          <a:xfrm>
            <a:off x="4336028" y="3111377"/>
            <a:ext cx="3527555" cy="511932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FBE4D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요새 건설이 필요 합니다.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690464" y="289248"/>
            <a:ext cx="2589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및 건설 정의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013629" y="667910"/>
            <a:ext cx="11178369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연맹영지는 자신의 영지를 구축 하고 건물을 건설 하여 연맹을 발전 시켜 가게 되어집니다.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요새는 연맹 영지를 만들어 주는 역할을 하게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요새를 건설 하게 되어지면 나의 연맹 영지가 생기게 되어집니다. 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슈퍼 광산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슈퍼 광산은 연맹원들이 손쉽게 자원을 획득 할 수 있게 해주는 역할을 하게 되어집니다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슈퍼 광산을 건설 하게 되어지면 연맹원들이 슈퍼 광산에서 채집을 진행할 수 있습니다.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화살탑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화살탑은 연맹 영지에 화살탑을 배치 하여 연맹원을 공격 하는 적군을 방어 해주는 역학을 하게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화살탑을 건설 하게 되어지면 적군이 연맹원을 공격 시 공격을 막아주게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자원고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자원고는 연맹원들이 적군에 공격을 받았을 때 자원을 모두 잃는 것을 방지 하기 위한 역할을 하게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자원고를 건설 하게 되어지면 연맹원들이 연맹 자원고에 자원을 보관 할 수 있습니다.(적군 자원 약탈 불가)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/>
          <p:nvPr/>
        </p:nvSpPr>
        <p:spPr>
          <a:xfrm>
            <a:off x="4336028" y="250517"/>
            <a:ext cx="3520799" cy="6225216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Shape 1006"/>
          <p:cNvSpPr/>
          <p:nvPr/>
        </p:nvSpPr>
        <p:spPr>
          <a:xfrm>
            <a:off x="4336028" y="25051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1007" name="Shape 1007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1008" name="Shape 1008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1009" name="Shape 1009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1010" name="Shape 1010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1011" name="Shape 1011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012" name="Shape 1012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Shape 1013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Shape 1014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Shape 1015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Shape 1016"/>
          <p:cNvSpPr/>
          <p:nvPr/>
        </p:nvSpPr>
        <p:spPr>
          <a:xfrm>
            <a:off x="4425991" y="2437517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Shape 1017"/>
          <p:cNvSpPr/>
          <p:nvPr/>
        </p:nvSpPr>
        <p:spPr>
          <a:xfrm>
            <a:off x="6143273" y="2439239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Shape 1018"/>
          <p:cNvSpPr/>
          <p:nvPr/>
        </p:nvSpPr>
        <p:spPr>
          <a:xfrm>
            <a:off x="4476932" y="2765723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X:645 Y545</a:t>
            </a:r>
          </a:p>
        </p:txBody>
      </p:sp>
      <p:sp>
        <p:nvSpPr>
          <p:cNvPr id="1019" name="Shape 1019"/>
          <p:cNvSpPr/>
          <p:nvPr/>
        </p:nvSpPr>
        <p:spPr>
          <a:xfrm>
            <a:off x="6215644" y="2770116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1020" name="Shape 1020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Shape 1021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Shape 1022"/>
          <p:cNvSpPr/>
          <p:nvPr/>
        </p:nvSpPr>
        <p:spPr>
          <a:xfrm>
            <a:off x="4472926" y="49021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sp>
        <p:nvSpPr>
          <p:cNvPr id="1023" name="Shape 1023"/>
          <p:cNvSpPr/>
          <p:nvPr/>
        </p:nvSpPr>
        <p:spPr>
          <a:xfrm>
            <a:off x="6211639" y="49065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배치 불가</a:t>
            </a:r>
          </a:p>
        </p:txBody>
      </p:sp>
      <p:pic>
        <p:nvPicPr>
          <p:cNvPr id="1024" name="Shape 10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4067" y="2826481"/>
            <a:ext cx="199294" cy="200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Shape 1025"/>
          <p:cNvSpPr/>
          <p:nvPr/>
        </p:nvSpPr>
        <p:spPr>
          <a:xfrm>
            <a:off x="4616612" y="2438367"/>
            <a:ext cx="141677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 자원 : 200,000</a:t>
            </a:r>
          </a:p>
        </p:txBody>
      </p:sp>
      <p:sp>
        <p:nvSpPr>
          <p:cNvPr id="1026" name="Shape 1026"/>
          <p:cNvSpPr/>
          <p:nvPr/>
        </p:nvSpPr>
        <p:spPr>
          <a:xfrm>
            <a:off x="6275085" y="2456296"/>
            <a:ext cx="129112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1027" name="Shape 1027"/>
          <p:cNvSpPr/>
          <p:nvPr/>
        </p:nvSpPr>
        <p:spPr>
          <a:xfrm>
            <a:off x="4616612" y="4589896"/>
            <a:ext cx="104524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배치 불가</a:t>
            </a:r>
          </a:p>
        </p:txBody>
      </p:sp>
      <p:sp>
        <p:nvSpPr>
          <p:cNvPr id="1028" name="Shape 1028"/>
          <p:cNvSpPr/>
          <p:nvPr/>
        </p:nvSpPr>
        <p:spPr>
          <a:xfrm>
            <a:off x="6284051" y="4580932"/>
            <a:ext cx="96693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배치 불가</a:t>
            </a:r>
          </a:p>
        </p:txBody>
      </p:sp>
      <p:pic>
        <p:nvPicPr>
          <p:cNvPr id="1029" name="Shape 10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7555" y="2449283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Shape 10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7555" y="45841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Shape 10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3010" y="4574094"/>
            <a:ext cx="270295" cy="245839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Shape 1032"/>
          <p:cNvSpPr txBox="1"/>
          <p:nvPr/>
        </p:nvSpPr>
        <p:spPr>
          <a:xfrm>
            <a:off x="584420" y="667910"/>
            <a:ext cx="3325104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 건설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 건설 시 변경 되어지는 UI 부분 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배치 기능 &gt; 좌표 이동으로 변경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 설명 &gt; 자원고에 저장 되어있는 저장량.</a:t>
            </a:r>
          </a:p>
        </p:txBody>
      </p:sp>
      <p:sp>
        <p:nvSpPr>
          <p:cNvPr id="1033" name="Shape 1033"/>
          <p:cNvSpPr/>
          <p:nvPr/>
        </p:nvSpPr>
        <p:spPr>
          <a:xfrm>
            <a:off x="7787500" y="2873914"/>
            <a:ext cx="510988" cy="33126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Shape 1034"/>
          <p:cNvSpPr/>
          <p:nvPr/>
        </p:nvSpPr>
        <p:spPr>
          <a:xfrm>
            <a:off x="7929197" y="667910"/>
            <a:ext cx="3792069" cy="2162377"/>
          </a:xfrm>
          <a:prstGeom prst="roundRect">
            <a:avLst>
              <a:gd fmla="val 5992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건물에 지금 현재 저장한 자원 정보를 확인 할 수 있습니다.</a:t>
            </a:r>
            <a:r>
              <a:rPr lang="en-US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(연매원이 저장한 자원 량 입니다)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건물 건설 진행 상태에서는 자원 량이 없기 때문에 자원 량은 0으로 표기 해주도록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해당 건물이 건설 되어있는 좌표를 보여줍니다.(해당 버튼을 클릭 시 오픈 월드 건물로 이동 하게 되어집니다)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오픈월드로 이동 시 건물을 클릭 했을 때 나오는 UI가 나오도록 처리 합니다.</a:t>
            </a:r>
          </a:p>
        </p:txBody>
      </p:sp>
      <p:sp>
        <p:nvSpPr>
          <p:cNvPr id="1035" name="Shape 1035"/>
          <p:cNvSpPr/>
          <p:nvPr/>
        </p:nvSpPr>
        <p:spPr>
          <a:xfrm>
            <a:off x="215538" y="142595"/>
            <a:ext cx="2523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영지_자원고 건설</a:t>
            </a:r>
          </a:p>
        </p:txBody>
      </p:sp>
      <p:sp>
        <p:nvSpPr>
          <p:cNvPr id="1036" name="Shape 1036"/>
          <p:cNvSpPr/>
          <p:nvPr/>
        </p:nvSpPr>
        <p:spPr>
          <a:xfrm>
            <a:off x="4495594" y="1123469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 I</a:t>
            </a:r>
          </a:p>
        </p:txBody>
      </p:sp>
      <p:sp>
        <p:nvSpPr>
          <p:cNvPr id="1037" name="Shape 1037"/>
          <p:cNvSpPr/>
          <p:nvPr/>
        </p:nvSpPr>
        <p:spPr>
          <a:xfrm>
            <a:off x="6212876" y="112519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 I</a:t>
            </a:r>
          </a:p>
        </p:txBody>
      </p:sp>
      <p:sp>
        <p:nvSpPr>
          <p:cNvPr id="1038" name="Shape 1038"/>
          <p:cNvSpPr/>
          <p:nvPr/>
        </p:nvSpPr>
        <p:spPr>
          <a:xfrm>
            <a:off x="4491589" y="3259863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 I</a:t>
            </a:r>
          </a:p>
        </p:txBody>
      </p:sp>
      <p:sp>
        <p:nvSpPr>
          <p:cNvPr id="1039" name="Shape 1039"/>
          <p:cNvSpPr/>
          <p:nvPr/>
        </p:nvSpPr>
        <p:spPr>
          <a:xfrm>
            <a:off x="4421985" y="4591110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sp>
        <p:nvSpPr>
          <p:cNvPr id="1040" name="Shape 1040"/>
          <p:cNvSpPr/>
          <p:nvPr/>
        </p:nvSpPr>
        <p:spPr>
          <a:xfrm>
            <a:off x="6208871" y="3261583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 I</a:t>
            </a:r>
          </a:p>
        </p:txBody>
      </p:sp>
      <p:sp>
        <p:nvSpPr>
          <p:cNvPr id="1041" name="Shape 1041"/>
          <p:cNvSpPr/>
          <p:nvPr/>
        </p:nvSpPr>
        <p:spPr>
          <a:xfrm>
            <a:off x="6139269" y="4592830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조건 달성 필요</a:t>
            </a:r>
          </a:p>
        </p:txBody>
      </p:sp>
      <p:pic>
        <p:nvPicPr>
          <p:cNvPr id="1042" name="Shape 10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3010" y="247509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Shape 10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5378" y="4601266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Shape 10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0832" y="4591221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Shape 1045"/>
          <p:cNvPicPr preferRelativeResize="0"/>
          <p:nvPr/>
        </p:nvPicPr>
        <p:blipFill rotWithShape="1">
          <a:blip r:embed="rId5">
            <a:alphaModFix/>
          </a:blip>
          <a:srcRect b="19999" l="21849" r="19022" t="29795"/>
          <a:stretch/>
        </p:blipFill>
        <p:spPr>
          <a:xfrm>
            <a:off x="4578857" y="1366866"/>
            <a:ext cx="1262183" cy="99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6" name="Shape 1046"/>
          <p:cNvPicPr preferRelativeResize="0"/>
          <p:nvPr/>
        </p:nvPicPr>
        <p:blipFill rotWithShape="1">
          <a:blip r:embed="rId5">
            <a:alphaModFix/>
          </a:blip>
          <a:srcRect b="19999" l="21849" r="19022" t="29795"/>
          <a:stretch/>
        </p:blipFill>
        <p:spPr>
          <a:xfrm>
            <a:off x="6316248" y="1379020"/>
            <a:ext cx="1262183" cy="99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" name="Shape 1047"/>
          <p:cNvPicPr preferRelativeResize="0"/>
          <p:nvPr/>
        </p:nvPicPr>
        <p:blipFill rotWithShape="1">
          <a:blip r:embed="rId5">
            <a:alphaModFix/>
          </a:blip>
          <a:srcRect b="19999" l="21849" r="19022" t="29795"/>
          <a:stretch/>
        </p:blipFill>
        <p:spPr>
          <a:xfrm>
            <a:off x="4609328" y="3522894"/>
            <a:ext cx="1262183" cy="99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Shape 1048"/>
          <p:cNvPicPr preferRelativeResize="0"/>
          <p:nvPr/>
        </p:nvPicPr>
        <p:blipFill rotWithShape="1">
          <a:blip r:embed="rId5">
            <a:alphaModFix/>
          </a:blip>
          <a:srcRect b="19999" l="21849" r="19022" t="29795"/>
          <a:stretch/>
        </p:blipFill>
        <p:spPr>
          <a:xfrm>
            <a:off x="6298544" y="3525789"/>
            <a:ext cx="1262183" cy="99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Shape 1049"/>
          <p:cNvSpPr/>
          <p:nvPr/>
        </p:nvSpPr>
        <p:spPr>
          <a:xfrm>
            <a:off x="4828675" y="5999900"/>
            <a:ext cx="2541000" cy="405000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1050" name="Shape 1050"/>
          <p:cNvSpPr/>
          <p:nvPr/>
        </p:nvSpPr>
        <p:spPr>
          <a:xfrm>
            <a:off x="7406869" y="5994531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Shape 1057"/>
          <p:cNvSpPr/>
          <p:nvPr/>
        </p:nvSpPr>
        <p:spPr>
          <a:xfrm>
            <a:off x="4336028" y="241188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1058" name="Shape 1058"/>
          <p:cNvSpPr/>
          <p:nvPr/>
        </p:nvSpPr>
        <p:spPr>
          <a:xfrm>
            <a:off x="4399353" y="647862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요새</a:t>
            </a:r>
          </a:p>
        </p:txBody>
      </p:sp>
      <p:sp>
        <p:nvSpPr>
          <p:cNvPr id="1059" name="Shape 1059"/>
          <p:cNvSpPr/>
          <p:nvPr/>
        </p:nvSpPr>
        <p:spPr>
          <a:xfrm>
            <a:off x="6128632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sp>
        <p:nvSpPr>
          <p:cNvPr id="1060" name="Shape 1060"/>
          <p:cNvSpPr/>
          <p:nvPr/>
        </p:nvSpPr>
        <p:spPr>
          <a:xfrm>
            <a:off x="5262714" y="650968"/>
            <a:ext cx="827999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광산</a:t>
            </a:r>
          </a:p>
        </p:txBody>
      </p:sp>
      <p:sp>
        <p:nvSpPr>
          <p:cNvPr id="1061" name="Shape 1061"/>
          <p:cNvSpPr/>
          <p:nvPr/>
        </p:nvSpPr>
        <p:spPr>
          <a:xfrm>
            <a:off x="7001310" y="654072"/>
            <a:ext cx="827999" cy="3780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</a:t>
            </a:r>
          </a:p>
        </p:txBody>
      </p:sp>
      <p:sp>
        <p:nvSpPr>
          <p:cNvPr id="1062" name="Shape 1062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063" name="Shape 1063"/>
          <p:cNvSpPr txBox="1"/>
          <p:nvPr/>
        </p:nvSpPr>
        <p:spPr>
          <a:xfrm>
            <a:off x="584420" y="667910"/>
            <a:ext cx="332510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자원고 건설 상태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 건설이 진행 중 상태, 건설이 완료 되어진 상태에서 변경 되는 UI 내용 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건설 미 완료 , 건설 진행 중 , 자원 미 저장, 자원 저장 중.. 4가지 표기가 존재 합니다.</a:t>
            </a:r>
          </a:p>
        </p:txBody>
      </p:sp>
      <p:sp>
        <p:nvSpPr>
          <p:cNvPr id="1064" name="Shape 1064"/>
          <p:cNvSpPr/>
          <p:nvPr/>
        </p:nvSpPr>
        <p:spPr>
          <a:xfrm>
            <a:off x="215538" y="142595"/>
            <a:ext cx="30668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영지_자원고 건설 상태</a:t>
            </a:r>
          </a:p>
        </p:txBody>
      </p:sp>
      <p:sp>
        <p:nvSpPr>
          <p:cNvPr id="1065" name="Shape 1065"/>
          <p:cNvSpPr/>
          <p:nvPr/>
        </p:nvSpPr>
        <p:spPr>
          <a:xfrm flipH="1">
            <a:off x="7887065" y="2212989"/>
            <a:ext cx="744071" cy="33898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Shape 1066"/>
          <p:cNvSpPr/>
          <p:nvPr/>
        </p:nvSpPr>
        <p:spPr>
          <a:xfrm>
            <a:off x="7996332" y="2632380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건설을 진행 중 인 상태를 표시 해주도록 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건설을 진행 중 상태 파란색으로 표기.</a:t>
            </a:r>
          </a:p>
        </p:txBody>
      </p:sp>
      <p:sp>
        <p:nvSpPr>
          <p:cNvPr id="1067" name="Shape 1067"/>
          <p:cNvSpPr/>
          <p:nvPr/>
        </p:nvSpPr>
        <p:spPr>
          <a:xfrm flipH="1">
            <a:off x="7887064" y="4332701"/>
            <a:ext cx="744071" cy="33898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Shape 1068"/>
          <p:cNvSpPr/>
          <p:nvPr/>
        </p:nvSpPr>
        <p:spPr>
          <a:xfrm>
            <a:off x="8067514" y="4721885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자원이 저장이 되어 있는 상태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자원 저장 중 .. 상태 파란색으로 표기.</a:t>
            </a:r>
          </a:p>
        </p:txBody>
      </p:sp>
      <p:sp>
        <p:nvSpPr>
          <p:cNvPr id="1069" name="Shape 1069"/>
          <p:cNvSpPr/>
          <p:nvPr/>
        </p:nvSpPr>
        <p:spPr>
          <a:xfrm>
            <a:off x="3537489" y="4326948"/>
            <a:ext cx="744071" cy="33898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Shape 1070"/>
          <p:cNvSpPr/>
          <p:nvPr/>
        </p:nvSpPr>
        <p:spPr>
          <a:xfrm>
            <a:off x="455691" y="4762066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자원이 저장이 되어있지 않은 상태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자원 미 저장 상태 빨간색으로 표기.</a:t>
            </a:r>
          </a:p>
        </p:txBody>
      </p:sp>
      <p:sp>
        <p:nvSpPr>
          <p:cNvPr id="1071" name="Shape 1071"/>
          <p:cNvSpPr/>
          <p:nvPr/>
        </p:nvSpPr>
        <p:spPr>
          <a:xfrm>
            <a:off x="4425992" y="1074090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Shape 1072"/>
          <p:cNvSpPr/>
          <p:nvPr/>
        </p:nvSpPr>
        <p:spPr>
          <a:xfrm>
            <a:off x="6143275" y="1075811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Shape 1073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Shape 1074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Shape 1075"/>
          <p:cNvSpPr/>
          <p:nvPr/>
        </p:nvSpPr>
        <p:spPr>
          <a:xfrm>
            <a:off x="4425991" y="2437517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Shape 1076"/>
          <p:cNvSpPr/>
          <p:nvPr/>
        </p:nvSpPr>
        <p:spPr>
          <a:xfrm>
            <a:off x="6143273" y="2439239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Shape 1077"/>
          <p:cNvSpPr/>
          <p:nvPr/>
        </p:nvSpPr>
        <p:spPr>
          <a:xfrm>
            <a:off x="4476932" y="2765723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X:645 Y545</a:t>
            </a:r>
          </a:p>
        </p:txBody>
      </p:sp>
      <p:sp>
        <p:nvSpPr>
          <p:cNvPr id="1078" name="Shape 1078"/>
          <p:cNvSpPr/>
          <p:nvPr/>
        </p:nvSpPr>
        <p:spPr>
          <a:xfrm>
            <a:off x="6215644" y="2770116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X:645 Y545</a:t>
            </a:r>
          </a:p>
        </p:txBody>
      </p:sp>
      <p:sp>
        <p:nvSpPr>
          <p:cNvPr id="1079" name="Shape 1079"/>
          <p:cNvSpPr/>
          <p:nvPr/>
        </p:nvSpPr>
        <p:spPr>
          <a:xfrm>
            <a:off x="4421987" y="3210483"/>
            <a:ext cx="1611857" cy="2094110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Shape 1080"/>
          <p:cNvSpPr/>
          <p:nvPr/>
        </p:nvSpPr>
        <p:spPr>
          <a:xfrm>
            <a:off x="6139269" y="3212205"/>
            <a:ext cx="1611857" cy="2092447"/>
          </a:xfrm>
          <a:prstGeom prst="roundRect">
            <a:avLst>
              <a:gd fmla="val 2541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Shape 1081"/>
          <p:cNvSpPr/>
          <p:nvPr/>
        </p:nvSpPr>
        <p:spPr>
          <a:xfrm>
            <a:off x="4472926" y="4902117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X:645 Y545</a:t>
            </a:r>
          </a:p>
        </p:txBody>
      </p:sp>
      <p:sp>
        <p:nvSpPr>
          <p:cNvPr id="1082" name="Shape 1082"/>
          <p:cNvSpPr/>
          <p:nvPr/>
        </p:nvSpPr>
        <p:spPr>
          <a:xfrm>
            <a:off x="6211639" y="4906510"/>
            <a:ext cx="1472649" cy="291356"/>
          </a:xfrm>
          <a:prstGeom prst="roundRect">
            <a:avLst>
              <a:gd fmla="val 32025" name="adj"/>
            </a:avLst>
          </a:prstGeom>
          <a:solidFill>
            <a:srgbClr val="3A3838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X:645 Y545</a:t>
            </a:r>
          </a:p>
        </p:txBody>
      </p:sp>
      <p:pic>
        <p:nvPicPr>
          <p:cNvPr id="1083" name="Shape 10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4067" y="2826481"/>
            <a:ext cx="199294" cy="20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Shape 10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2939" y="2826918"/>
            <a:ext cx="199294" cy="20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Shape 10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5103" y="4951117"/>
            <a:ext cx="199294" cy="20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Shape 10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3223" y="4960082"/>
            <a:ext cx="199294" cy="200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Shape 1087"/>
          <p:cNvSpPr/>
          <p:nvPr/>
        </p:nvSpPr>
        <p:spPr>
          <a:xfrm>
            <a:off x="4625578" y="2438367"/>
            <a:ext cx="13131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 자원 : 200,000</a:t>
            </a:r>
          </a:p>
        </p:txBody>
      </p:sp>
      <p:sp>
        <p:nvSpPr>
          <p:cNvPr id="1088" name="Shape 1088"/>
          <p:cNvSpPr/>
          <p:nvPr/>
        </p:nvSpPr>
        <p:spPr>
          <a:xfrm>
            <a:off x="6301978" y="2456296"/>
            <a:ext cx="13131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 자원 : 200,000</a:t>
            </a:r>
          </a:p>
        </p:txBody>
      </p:sp>
      <p:sp>
        <p:nvSpPr>
          <p:cNvPr id="1089" name="Shape 1089"/>
          <p:cNvSpPr/>
          <p:nvPr/>
        </p:nvSpPr>
        <p:spPr>
          <a:xfrm>
            <a:off x="4616612" y="4589896"/>
            <a:ext cx="104524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배치 불가</a:t>
            </a:r>
          </a:p>
        </p:txBody>
      </p:sp>
      <p:sp>
        <p:nvSpPr>
          <p:cNvPr id="1090" name="Shape 1090"/>
          <p:cNvSpPr/>
          <p:nvPr/>
        </p:nvSpPr>
        <p:spPr>
          <a:xfrm>
            <a:off x="6284051" y="4580932"/>
            <a:ext cx="96693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배치 불가</a:t>
            </a:r>
          </a:p>
        </p:txBody>
      </p:sp>
      <p:pic>
        <p:nvPicPr>
          <p:cNvPr id="1091" name="Shape 10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7555" y="4584139"/>
            <a:ext cx="270295" cy="24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2" name="Shape 10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3010" y="4574094"/>
            <a:ext cx="270295" cy="245839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Shape 1093"/>
          <p:cNvSpPr/>
          <p:nvPr/>
        </p:nvSpPr>
        <p:spPr>
          <a:xfrm>
            <a:off x="4495594" y="1123469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 I</a:t>
            </a:r>
          </a:p>
        </p:txBody>
      </p:sp>
      <p:sp>
        <p:nvSpPr>
          <p:cNvPr id="1094" name="Shape 1094"/>
          <p:cNvSpPr/>
          <p:nvPr/>
        </p:nvSpPr>
        <p:spPr>
          <a:xfrm>
            <a:off x="6212876" y="1125190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 I</a:t>
            </a:r>
          </a:p>
        </p:txBody>
      </p:sp>
      <p:sp>
        <p:nvSpPr>
          <p:cNvPr id="1095" name="Shape 1095"/>
          <p:cNvSpPr/>
          <p:nvPr/>
        </p:nvSpPr>
        <p:spPr>
          <a:xfrm>
            <a:off x="4491589" y="3259863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 I</a:t>
            </a:r>
          </a:p>
        </p:txBody>
      </p:sp>
      <p:sp>
        <p:nvSpPr>
          <p:cNvPr id="1096" name="Shape 1096"/>
          <p:cNvSpPr/>
          <p:nvPr/>
        </p:nvSpPr>
        <p:spPr>
          <a:xfrm>
            <a:off x="4421985" y="4591110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 자원 : 200,000</a:t>
            </a:r>
          </a:p>
        </p:txBody>
      </p:sp>
      <p:sp>
        <p:nvSpPr>
          <p:cNvPr id="1097" name="Shape 1097"/>
          <p:cNvSpPr/>
          <p:nvPr/>
        </p:nvSpPr>
        <p:spPr>
          <a:xfrm>
            <a:off x="6208871" y="3261583"/>
            <a:ext cx="1472649" cy="2188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자원고 I</a:t>
            </a:r>
          </a:p>
        </p:txBody>
      </p:sp>
      <p:sp>
        <p:nvSpPr>
          <p:cNvPr id="1098" name="Shape 1098"/>
          <p:cNvSpPr/>
          <p:nvPr/>
        </p:nvSpPr>
        <p:spPr>
          <a:xfrm>
            <a:off x="6139269" y="4592830"/>
            <a:ext cx="1611859" cy="25587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 자원 : 200,000</a:t>
            </a:r>
          </a:p>
        </p:txBody>
      </p:sp>
      <p:sp>
        <p:nvSpPr>
          <p:cNvPr id="1099" name="Shape 1099"/>
          <p:cNvSpPr/>
          <p:nvPr/>
        </p:nvSpPr>
        <p:spPr>
          <a:xfrm>
            <a:off x="6442971" y="2212989"/>
            <a:ext cx="110799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건설 진행 중 ….</a:t>
            </a:r>
          </a:p>
        </p:txBody>
      </p:sp>
      <p:sp>
        <p:nvSpPr>
          <p:cNvPr id="1100" name="Shape 1100"/>
          <p:cNvSpPr/>
          <p:nvPr/>
        </p:nvSpPr>
        <p:spPr>
          <a:xfrm>
            <a:off x="6128632" y="4339121"/>
            <a:ext cx="162249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자원 저장 중….</a:t>
            </a:r>
          </a:p>
        </p:txBody>
      </p:sp>
      <p:sp>
        <p:nvSpPr>
          <p:cNvPr id="1101" name="Shape 1101"/>
          <p:cNvSpPr/>
          <p:nvPr/>
        </p:nvSpPr>
        <p:spPr>
          <a:xfrm>
            <a:off x="4606821" y="4357051"/>
            <a:ext cx="128404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자원 미 저장</a:t>
            </a:r>
          </a:p>
        </p:txBody>
      </p:sp>
      <p:sp>
        <p:nvSpPr>
          <p:cNvPr id="1102" name="Shape 1102"/>
          <p:cNvSpPr/>
          <p:nvPr/>
        </p:nvSpPr>
        <p:spPr>
          <a:xfrm>
            <a:off x="513722" y="3163727"/>
            <a:ext cx="3792069" cy="65081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배치만 하고 병사가 건설 하고 있지 않은 상태.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건설을 미 완료 상태 빨간색으로 표기.</a:t>
            </a:r>
          </a:p>
        </p:txBody>
      </p:sp>
      <p:sp>
        <p:nvSpPr>
          <p:cNvPr id="1103" name="Shape 1103"/>
          <p:cNvSpPr/>
          <p:nvPr/>
        </p:nvSpPr>
        <p:spPr>
          <a:xfrm rot="-1806457">
            <a:off x="3607241" y="2585991"/>
            <a:ext cx="744071" cy="33898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Shape 1104"/>
          <p:cNvSpPr/>
          <p:nvPr/>
        </p:nvSpPr>
        <p:spPr>
          <a:xfrm>
            <a:off x="4757373" y="2216078"/>
            <a:ext cx="91563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건설 미 완료</a:t>
            </a:r>
          </a:p>
        </p:txBody>
      </p:sp>
      <p:pic>
        <p:nvPicPr>
          <p:cNvPr id="1105" name="Shape 1105"/>
          <p:cNvPicPr preferRelativeResize="0"/>
          <p:nvPr/>
        </p:nvPicPr>
        <p:blipFill rotWithShape="1">
          <a:blip r:embed="rId5">
            <a:alphaModFix/>
          </a:blip>
          <a:srcRect b="19999" l="21849" r="19022" t="29795"/>
          <a:stretch/>
        </p:blipFill>
        <p:spPr>
          <a:xfrm>
            <a:off x="4636230" y="1375624"/>
            <a:ext cx="1147439" cy="906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Shape 1106"/>
          <p:cNvPicPr preferRelativeResize="0"/>
          <p:nvPr/>
        </p:nvPicPr>
        <p:blipFill rotWithShape="1">
          <a:blip r:embed="rId5">
            <a:alphaModFix/>
          </a:blip>
          <a:srcRect b="19999" l="21849" r="19022" t="29795"/>
          <a:stretch/>
        </p:blipFill>
        <p:spPr>
          <a:xfrm>
            <a:off x="6373619" y="1387778"/>
            <a:ext cx="1147439" cy="906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Shape 1107"/>
          <p:cNvPicPr preferRelativeResize="0"/>
          <p:nvPr/>
        </p:nvPicPr>
        <p:blipFill rotWithShape="1">
          <a:blip r:embed="rId5">
            <a:alphaModFix/>
          </a:blip>
          <a:srcRect b="19999" l="21849" r="19022" t="29795"/>
          <a:stretch/>
        </p:blipFill>
        <p:spPr>
          <a:xfrm>
            <a:off x="4666700" y="3531651"/>
            <a:ext cx="1147439" cy="906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Shape 1108"/>
          <p:cNvPicPr preferRelativeResize="0"/>
          <p:nvPr/>
        </p:nvPicPr>
        <p:blipFill rotWithShape="1">
          <a:blip r:embed="rId5">
            <a:alphaModFix/>
          </a:blip>
          <a:srcRect b="19999" l="21849" r="19022" t="29795"/>
          <a:stretch/>
        </p:blipFill>
        <p:spPr>
          <a:xfrm>
            <a:off x="6355917" y="3534546"/>
            <a:ext cx="1147439" cy="906648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Shape 1109"/>
          <p:cNvSpPr/>
          <p:nvPr/>
        </p:nvSpPr>
        <p:spPr>
          <a:xfrm>
            <a:off x="4828675" y="5999900"/>
            <a:ext cx="2541000" cy="405000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연맹요새를 건설 완료하여야만 연장자원고를 배치할 수 있습니다.</a:t>
            </a:r>
          </a:p>
        </p:txBody>
      </p:sp>
      <p:sp>
        <p:nvSpPr>
          <p:cNvPr id="1110" name="Shape 1110"/>
          <p:cNvSpPr/>
          <p:nvPr/>
        </p:nvSpPr>
        <p:spPr>
          <a:xfrm>
            <a:off x="7406869" y="5994531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" name="Shape 1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Shape 1117"/>
          <p:cNvSpPr txBox="1"/>
          <p:nvPr/>
        </p:nvSpPr>
        <p:spPr>
          <a:xfrm>
            <a:off x="584420" y="667910"/>
            <a:ext cx="3325104" cy="480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영지(연맹 요새, 연맹 광산, 연맹 화살탑, 연맹 자원고) 배치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UI에서 배치 버튼을 클릭 시 오픈 월드로 이동 하며, 모든 건물이 동일한 UI 구성으로 건물을 건설 할 수 있습니다.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오픈월드 이동 시 연맹 영지 내 건설이 가능한 부분으로 이동 처리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오픈 월드에서 배치 버튼을 클릭 시 건물이 건설이 가능 지역이면 건설이 진행 되어지게 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오픈 월드에서 취소 버튼을 클릭 시 건물 건설 UI는 취소 되어집니다.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배치가 불가능 한 지역에 배치 버튼을 클릭 시 “ 건물을 건설 할 수 없는 상태 입니다“ 3초간 알림 팝업 호출</a:t>
            </a:r>
          </a:p>
        </p:txBody>
      </p:sp>
      <p:sp>
        <p:nvSpPr>
          <p:cNvPr id="1118" name="Shape 1118"/>
          <p:cNvSpPr/>
          <p:nvPr/>
        </p:nvSpPr>
        <p:spPr>
          <a:xfrm>
            <a:off x="215538" y="142595"/>
            <a:ext cx="2699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영지_배치(공통 UI)</a:t>
            </a:r>
          </a:p>
        </p:txBody>
      </p:sp>
      <p:sp>
        <p:nvSpPr>
          <p:cNvPr id="1119" name="Shape 1119"/>
          <p:cNvSpPr/>
          <p:nvPr/>
        </p:nvSpPr>
        <p:spPr>
          <a:xfrm rot="-2987198">
            <a:off x="5544225" y="3398210"/>
            <a:ext cx="573741" cy="522032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Shape 1120"/>
          <p:cNvSpPr/>
          <p:nvPr/>
        </p:nvSpPr>
        <p:spPr>
          <a:xfrm rot="-2987198">
            <a:off x="5981625" y="3748585"/>
            <a:ext cx="573741" cy="522032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Shape 1121"/>
          <p:cNvSpPr/>
          <p:nvPr/>
        </p:nvSpPr>
        <p:spPr>
          <a:xfrm rot="-2987198">
            <a:off x="5951741" y="2941009"/>
            <a:ext cx="573741" cy="522032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Shape 1122"/>
          <p:cNvSpPr/>
          <p:nvPr/>
        </p:nvSpPr>
        <p:spPr>
          <a:xfrm rot="-2987198">
            <a:off x="6389141" y="3300349"/>
            <a:ext cx="573741" cy="522032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3" name="Shape 1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1885" y="2644816"/>
            <a:ext cx="1492500" cy="14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Shape 1124"/>
          <p:cNvSpPr/>
          <p:nvPr/>
        </p:nvSpPr>
        <p:spPr>
          <a:xfrm>
            <a:off x="5207671" y="4440712"/>
            <a:ext cx="2079812" cy="451128"/>
          </a:xfrm>
          <a:prstGeom prst="roundRect">
            <a:avLst>
              <a:gd fmla="val 16667" name="adj"/>
            </a:avLst>
          </a:prstGeom>
          <a:solidFill>
            <a:srgbClr val="EDEDED">
              <a:alpha val="3686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Shape 1125"/>
          <p:cNvSpPr/>
          <p:nvPr/>
        </p:nvSpPr>
        <p:spPr>
          <a:xfrm>
            <a:off x="5383801" y="4522698"/>
            <a:ext cx="769078" cy="2740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1126" name="Shape 1126"/>
          <p:cNvSpPr/>
          <p:nvPr/>
        </p:nvSpPr>
        <p:spPr>
          <a:xfrm>
            <a:off x="6354539" y="4522698"/>
            <a:ext cx="769078" cy="274058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pic>
        <p:nvPicPr>
          <p:cNvPr id="1127" name="Shape 1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9339" y="485262"/>
            <a:ext cx="3486150" cy="60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8" name="Shape 1128"/>
          <p:cNvSpPr/>
          <p:nvPr/>
        </p:nvSpPr>
        <p:spPr>
          <a:xfrm rot="-2987198">
            <a:off x="9231700" y="3427540"/>
            <a:ext cx="573741" cy="522032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Shape 1129"/>
          <p:cNvSpPr/>
          <p:nvPr/>
        </p:nvSpPr>
        <p:spPr>
          <a:xfrm rot="-2987198">
            <a:off x="9669100" y="3777915"/>
            <a:ext cx="573741" cy="52203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Shape 1130"/>
          <p:cNvSpPr/>
          <p:nvPr/>
        </p:nvSpPr>
        <p:spPr>
          <a:xfrm rot="-2987198">
            <a:off x="9639218" y="2970338"/>
            <a:ext cx="573741" cy="522032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Shape 1131"/>
          <p:cNvSpPr/>
          <p:nvPr/>
        </p:nvSpPr>
        <p:spPr>
          <a:xfrm rot="-2987198">
            <a:off x="10076618" y="3329679"/>
            <a:ext cx="573741" cy="522032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2" name="Shape 11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99361" y="2674147"/>
            <a:ext cx="1492500" cy="14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3" name="Shape 1133"/>
          <p:cNvSpPr/>
          <p:nvPr/>
        </p:nvSpPr>
        <p:spPr>
          <a:xfrm>
            <a:off x="8895146" y="4470042"/>
            <a:ext cx="2079812" cy="451128"/>
          </a:xfrm>
          <a:prstGeom prst="roundRect">
            <a:avLst>
              <a:gd fmla="val 16667" name="adj"/>
            </a:avLst>
          </a:prstGeom>
          <a:solidFill>
            <a:srgbClr val="EDEDED">
              <a:alpha val="3686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Shape 1134"/>
          <p:cNvSpPr/>
          <p:nvPr/>
        </p:nvSpPr>
        <p:spPr>
          <a:xfrm>
            <a:off x="9071278" y="4552028"/>
            <a:ext cx="769078" cy="2740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sp>
        <p:nvSpPr>
          <p:cNvPr id="1135" name="Shape 1135"/>
          <p:cNvSpPr/>
          <p:nvPr/>
        </p:nvSpPr>
        <p:spPr>
          <a:xfrm>
            <a:off x="10042015" y="4552028"/>
            <a:ext cx="769078" cy="2740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배치</a:t>
            </a:r>
          </a:p>
        </p:txBody>
      </p:sp>
      <p:sp>
        <p:nvSpPr>
          <p:cNvPr id="1136" name="Shape 1136"/>
          <p:cNvSpPr/>
          <p:nvPr/>
        </p:nvSpPr>
        <p:spPr>
          <a:xfrm>
            <a:off x="9011913" y="6499166"/>
            <a:ext cx="157927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배치 불가 영역 상태</a:t>
            </a:r>
          </a:p>
        </p:txBody>
      </p:sp>
      <p:sp>
        <p:nvSpPr>
          <p:cNvPr id="1137" name="Shape 1137"/>
          <p:cNvSpPr/>
          <p:nvPr/>
        </p:nvSpPr>
        <p:spPr>
          <a:xfrm>
            <a:off x="5325107" y="6483394"/>
            <a:ext cx="163378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배치 가능 영역 상태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Shape 1143"/>
          <p:cNvSpPr txBox="1"/>
          <p:nvPr/>
        </p:nvSpPr>
        <p:spPr>
          <a:xfrm>
            <a:off x="584420" y="667910"/>
            <a:ext cx="3325104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영지(연맹 요새, 연맹 광산, 연맹 화살탑, 연맹 자원고) 건설 진행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건물을 건설 하기 위해서 병사를 보내야 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건설이 안되어 있는 상태에서 건물을 선택 시 나오는 UI 화면으로 건설 버튼을 통해서 병사를 보낼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파병 버튼을 클릭 시 병력 선택 화면으로 이동 하며, 병력을 선택 하여 연맹 타워로 병사를 보내면 이후 행군 하여 연맹 타워 도착 시 건설을 진행 하게 되어집니다.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상세정보, 기능 보기는 건물 마다 틀린 UI 구성을 가지고 있기 때문에 공통 UI 구성을 사용 하지 않습니다</a:t>
            </a:r>
          </a:p>
        </p:txBody>
      </p:sp>
      <p:sp>
        <p:nvSpPr>
          <p:cNvPr id="1144" name="Shape 1144"/>
          <p:cNvSpPr/>
          <p:nvPr/>
        </p:nvSpPr>
        <p:spPr>
          <a:xfrm>
            <a:off x="215538" y="142595"/>
            <a:ext cx="33249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영지_건설 하기 (공통 UI)</a:t>
            </a:r>
          </a:p>
        </p:txBody>
      </p:sp>
      <p:pic>
        <p:nvPicPr>
          <p:cNvPr id="1145" name="Shape 1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6" name="Shape 1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9803" y="2353024"/>
            <a:ext cx="1492500" cy="14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Shape 1147"/>
          <p:cNvSpPr/>
          <p:nvPr/>
        </p:nvSpPr>
        <p:spPr>
          <a:xfrm>
            <a:off x="5276430" y="3600137"/>
            <a:ext cx="160813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(KOR)연맹타워1(건설중)</a:t>
            </a:r>
          </a:p>
        </p:txBody>
      </p:sp>
      <p:pic>
        <p:nvPicPr>
          <p:cNvPr id="1148" name="Shape 1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9648" y="3138126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9" name="Shape 11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7571" y="3266576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Shape 11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3789" y="2914008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1" name="Shape 11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09716" y="3290526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" name="Shape 11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6280" y="3290526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Shape 11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13882" y="3093302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" name="Shape 11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83458" y="2716784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5" name="Shape 11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5151127" y="2833325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Shape 11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31233" y="3269650"/>
            <a:ext cx="463579" cy="301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Shape 11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56876" y="3254599"/>
            <a:ext cx="463579" cy="301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8" name="Shape 11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65378" y="2724551"/>
            <a:ext cx="463579" cy="301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Shape 11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87401" y="2847476"/>
            <a:ext cx="463579" cy="301515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Shape 1160"/>
          <p:cNvSpPr/>
          <p:nvPr/>
        </p:nvSpPr>
        <p:spPr>
          <a:xfrm>
            <a:off x="5247151" y="2424532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Shape 1161"/>
          <p:cNvSpPr/>
          <p:nvPr/>
        </p:nvSpPr>
        <p:spPr>
          <a:xfrm>
            <a:off x="5501392" y="3845523"/>
            <a:ext cx="1164132" cy="164441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(KOR)연맹타워1</a:t>
            </a:r>
          </a:p>
        </p:txBody>
      </p:sp>
      <p:cxnSp>
        <p:nvCxnSpPr>
          <p:cNvPr id="1162" name="Shape 1162"/>
          <p:cNvCxnSpPr/>
          <p:nvPr/>
        </p:nvCxnSpPr>
        <p:spPr>
          <a:xfrm>
            <a:off x="5673873" y="4017683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63" name="Shape 1163"/>
          <p:cNvSpPr/>
          <p:nvPr/>
        </p:nvSpPr>
        <p:spPr>
          <a:xfrm>
            <a:off x="5786844" y="2038039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Shape 1164"/>
          <p:cNvSpPr/>
          <p:nvPr/>
        </p:nvSpPr>
        <p:spPr>
          <a:xfrm>
            <a:off x="6657703" y="3041599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Shape 1165"/>
          <p:cNvSpPr/>
          <p:nvPr/>
        </p:nvSpPr>
        <p:spPr>
          <a:xfrm>
            <a:off x="5014073" y="3047300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Shape 1166"/>
          <p:cNvSpPr/>
          <p:nvPr/>
        </p:nvSpPr>
        <p:spPr>
          <a:xfrm>
            <a:off x="5618901" y="4047294"/>
            <a:ext cx="945322" cy="15288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Shape 1167"/>
          <p:cNvSpPr/>
          <p:nvPr/>
        </p:nvSpPr>
        <p:spPr>
          <a:xfrm>
            <a:off x="5682160" y="4004614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1168" name="Shape 1168"/>
          <p:cNvSpPr/>
          <p:nvPr/>
        </p:nvSpPr>
        <p:spPr>
          <a:xfrm>
            <a:off x="6510451" y="4036355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Shape 1169"/>
          <p:cNvSpPr/>
          <p:nvPr/>
        </p:nvSpPr>
        <p:spPr>
          <a:xfrm>
            <a:off x="6532808" y="4062626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0" name="Shape 117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649684">
            <a:off x="5444044" y="4002777"/>
            <a:ext cx="312896" cy="301573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Shape 1171"/>
          <p:cNvSpPr/>
          <p:nvPr/>
        </p:nvSpPr>
        <p:spPr>
          <a:xfrm>
            <a:off x="5781212" y="2514940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Shape 1172"/>
          <p:cNvSpPr/>
          <p:nvPr/>
        </p:nvSpPr>
        <p:spPr>
          <a:xfrm>
            <a:off x="5762551" y="2479585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기능보기</a:t>
            </a:r>
          </a:p>
        </p:txBody>
      </p:sp>
      <p:cxnSp>
        <p:nvCxnSpPr>
          <p:cNvPr id="1173" name="Shape 1173"/>
          <p:cNvCxnSpPr/>
          <p:nvPr/>
        </p:nvCxnSpPr>
        <p:spPr>
          <a:xfrm>
            <a:off x="5670769" y="3845525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74" name="Shape 1174"/>
          <p:cNvCxnSpPr/>
          <p:nvPr/>
        </p:nvCxnSpPr>
        <p:spPr>
          <a:xfrm>
            <a:off x="5771010" y="2509238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75" name="Shape 1175"/>
          <p:cNvCxnSpPr/>
          <p:nvPr/>
        </p:nvCxnSpPr>
        <p:spPr>
          <a:xfrm>
            <a:off x="5783442" y="2670966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76" name="Shape 1176"/>
          <p:cNvSpPr/>
          <p:nvPr/>
        </p:nvSpPr>
        <p:spPr>
          <a:xfrm>
            <a:off x="6642739" y="3527830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7" name="Shape 1177"/>
          <p:cNvCxnSpPr/>
          <p:nvPr/>
        </p:nvCxnSpPr>
        <p:spPr>
          <a:xfrm>
            <a:off x="6632538" y="3522128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78" name="Shape 1178"/>
          <p:cNvCxnSpPr/>
          <p:nvPr/>
        </p:nvCxnSpPr>
        <p:spPr>
          <a:xfrm>
            <a:off x="6635642" y="3665198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79" name="Shape 1179"/>
          <p:cNvSpPr/>
          <p:nvPr/>
        </p:nvSpPr>
        <p:spPr>
          <a:xfrm>
            <a:off x="4999110" y="3533532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0" name="Shape 1180"/>
          <p:cNvCxnSpPr/>
          <p:nvPr/>
        </p:nvCxnSpPr>
        <p:spPr>
          <a:xfrm>
            <a:off x="4988908" y="3527830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81" name="Shape 1181"/>
          <p:cNvCxnSpPr/>
          <p:nvPr/>
        </p:nvCxnSpPr>
        <p:spPr>
          <a:xfrm>
            <a:off x="4992014" y="3680230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82" name="Shape 1182"/>
          <p:cNvSpPr/>
          <p:nvPr/>
        </p:nvSpPr>
        <p:spPr>
          <a:xfrm>
            <a:off x="4965696" y="3485785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상세정보</a:t>
            </a:r>
          </a:p>
        </p:txBody>
      </p:sp>
      <p:sp>
        <p:nvSpPr>
          <p:cNvPr id="1183" name="Shape 1183"/>
          <p:cNvSpPr/>
          <p:nvPr/>
        </p:nvSpPr>
        <p:spPr>
          <a:xfrm>
            <a:off x="6622575" y="3475166"/>
            <a:ext cx="57855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</a:t>
            </a:r>
          </a:p>
        </p:txBody>
      </p:sp>
      <p:pic>
        <p:nvPicPr>
          <p:cNvPr id="1184" name="Shape 1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2359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5" name="Shape 11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10300" y="2353024"/>
            <a:ext cx="1492500" cy="14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6" name="Shape 1186"/>
          <p:cNvSpPr/>
          <p:nvPr/>
        </p:nvSpPr>
        <p:spPr>
          <a:xfrm>
            <a:off x="8956927" y="3600137"/>
            <a:ext cx="160813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(KOR)연맹타워1(건설중)</a:t>
            </a:r>
          </a:p>
        </p:txBody>
      </p:sp>
      <p:pic>
        <p:nvPicPr>
          <p:cNvPr id="1187" name="Shape 11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70143" y="3138126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Shape 11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18067" y="3266576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9" name="Shape 11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34285" y="2914008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0" name="Shape 11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90211" y="3290526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1" name="Shape 11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46777" y="3290526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2" name="Shape 11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94378" y="3093302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3" name="Shape 11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63954" y="2716784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4" name="Shape 11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8831623" y="2833325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5" name="Shape 119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11729" y="3269650"/>
            <a:ext cx="463579" cy="301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6" name="Shape 11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37371" y="3254599"/>
            <a:ext cx="463579" cy="301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7" name="Shape 119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45874" y="2724551"/>
            <a:ext cx="463579" cy="301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8" name="Shape 11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67897" y="2847476"/>
            <a:ext cx="463579" cy="301515"/>
          </a:xfrm>
          <a:prstGeom prst="rect">
            <a:avLst/>
          </a:prstGeom>
          <a:noFill/>
          <a:ln>
            <a:noFill/>
          </a:ln>
        </p:spPr>
      </p:pic>
      <p:sp>
        <p:nvSpPr>
          <p:cNvPr id="1199" name="Shape 1199"/>
          <p:cNvSpPr/>
          <p:nvPr/>
        </p:nvSpPr>
        <p:spPr>
          <a:xfrm>
            <a:off x="8927647" y="2424532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Shape 1200"/>
          <p:cNvSpPr/>
          <p:nvPr/>
        </p:nvSpPr>
        <p:spPr>
          <a:xfrm>
            <a:off x="9181888" y="3845523"/>
            <a:ext cx="1164132" cy="164441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(KOR)연맹타워1</a:t>
            </a:r>
          </a:p>
        </p:txBody>
      </p:sp>
      <p:cxnSp>
        <p:nvCxnSpPr>
          <p:cNvPr id="1201" name="Shape 1201"/>
          <p:cNvCxnSpPr/>
          <p:nvPr/>
        </p:nvCxnSpPr>
        <p:spPr>
          <a:xfrm>
            <a:off x="9354370" y="4017683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02" name="Shape 1202"/>
          <p:cNvSpPr/>
          <p:nvPr/>
        </p:nvSpPr>
        <p:spPr>
          <a:xfrm>
            <a:off x="9467340" y="2038039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Shape 1203"/>
          <p:cNvSpPr/>
          <p:nvPr/>
        </p:nvSpPr>
        <p:spPr>
          <a:xfrm>
            <a:off x="10338199" y="3041599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Shape 1204"/>
          <p:cNvSpPr/>
          <p:nvPr/>
        </p:nvSpPr>
        <p:spPr>
          <a:xfrm>
            <a:off x="8694570" y="3047300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Shape 1205"/>
          <p:cNvSpPr/>
          <p:nvPr/>
        </p:nvSpPr>
        <p:spPr>
          <a:xfrm>
            <a:off x="9299396" y="4047294"/>
            <a:ext cx="945322" cy="15288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Shape 1206"/>
          <p:cNvSpPr/>
          <p:nvPr/>
        </p:nvSpPr>
        <p:spPr>
          <a:xfrm>
            <a:off x="9362657" y="4004614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1207" name="Shape 1207"/>
          <p:cNvSpPr/>
          <p:nvPr/>
        </p:nvSpPr>
        <p:spPr>
          <a:xfrm>
            <a:off x="10190947" y="4036355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Shape 1208"/>
          <p:cNvSpPr/>
          <p:nvPr/>
        </p:nvSpPr>
        <p:spPr>
          <a:xfrm>
            <a:off x="10213304" y="4062626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9" name="Shape 120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649684">
            <a:off x="9124539" y="4002777"/>
            <a:ext cx="312896" cy="301573"/>
          </a:xfrm>
          <a:prstGeom prst="rect">
            <a:avLst/>
          </a:prstGeom>
          <a:noFill/>
          <a:ln>
            <a:noFill/>
          </a:ln>
        </p:spPr>
      </p:pic>
      <p:sp>
        <p:nvSpPr>
          <p:cNvPr id="1210" name="Shape 1210"/>
          <p:cNvSpPr/>
          <p:nvPr/>
        </p:nvSpPr>
        <p:spPr>
          <a:xfrm>
            <a:off x="9461709" y="2514940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Shape 1211"/>
          <p:cNvSpPr/>
          <p:nvPr/>
        </p:nvSpPr>
        <p:spPr>
          <a:xfrm>
            <a:off x="9443046" y="2479585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기능보기</a:t>
            </a:r>
          </a:p>
        </p:txBody>
      </p:sp>
      <p:cxnSp>
        <p:nvCxnSpPr>
          <p:cNvPr id="1212" name="Shape 1212"/>
          <p:cNvCxnSpPr/>
          <p:nvPr/>
        </p:nvCxnSpPr>
        <p:spPr>
          <a:xfrm>
            <a:off x="9351264" y="3845525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13" name="Shape 1213"/>
          <p:cNvCxnSpPr/>
          <p:nvPr/>
        </p:nvCxnSpPr>
        <p:spPr>
          <a:xfrm>
            <a:off x="9451507" y="2509238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14" name="Shape 1214"/>
          <p:cNvCxnSpPr/>
          <p:nvPr/>
        </p:nvCxnSpPr>
        <p:spPr>
          <a:xfrm>
            <a:off x="9463938" y="2670966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15" name="Shape 1215"/>
          <p:cNvSpPr/>
          <p:nvPr/>
        </p:nvSpPr>
        <p:spPr>
          <a:xfrm>
            <a:off x="10323235" y="3527830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6" name="Shape 1216"/>
          <p:cNvCxnSpPr/>
          <p:nvPr/>
        </p:nvCxnSpPr>
        <p:spPr>
          <a:xfrm>
            <a:off x="10313034" y="3522128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17" name="Shape 1217"/>
          <p:cNvCxnSpPr/>
          <p:nvPr/>
        </p:nvCxnSpPr>
        <p:spPr>
          <a:xfrm>
            <a:off x="10316139" y="3665198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18" name="Shape 1218"/>
          <p:cNvSpPr/>
          <p:nvPr/>
        </p:nvSpPr>
        <p:spPr>
          <a:xfrm>
            <a:off x="8679607" y="3533532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9" name="Shape 1219"/>
          <p:cNvCxnSpPr/>
          <p:nvPr/>
        </p:nvCxnSpPr>
        <p:spPr>
          <a:xfrm>
            <a:off x="8669404" y="3527830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20" name="Shape 1220"/>
          <p:cNvCxnSpPr/>
          <p:nvPr/>
        </p:nvCxnSpPr>
        <p:spPr>
          <a:xfrm>
            <a:off x="8672510" y="3680230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21" name="Shape 1221"/>
          <p:cNvSpPr/>
          <p:nvPr/>
        </p:nvSpPr>
        <p:spPr>
          <a:xfrm>
            <a:off x="8646192" y="3485785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상세정보</a:t>
            </a:r>
          </a:p>
        </p:txBody>
      </p:sp>
      <p:sp>
        <p:nvSpPr>
          <p:cNvPr id="1222" name="Shape 1222"/>
          <p:cNvSpPr/>
          <p:nvPr/>
        </p:nvSpPr>
        <p:spPr>
          <a:xfrm>
            <a:off x="10303071" y="3475166"/>
            <a:ext cx="57855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</a:t>
            </a:r>
          </a:p>
        </p:txBody>
      </p:sp>
      <p:sp>
        <p:nvSpPr>
          <p:cNvPr id="1223" name="Shape 1223"/>
          <p:cNvSpPr/>
          <p:nvPr/>
        </p:nvSpPr>
        <p:spPr>
          <a:xfrm rot="3441937">
            <a:off x="10932592" y="2699880"/>
            <a:ext cx="274634" cy="68458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Shape 1224"/>
          <p:cNvSpPr/>
          <p:nvPr/>
        </p:nvSpPr>
        <p:spPr>
          <a:xfrm>
            <a:off x="8147285" y="2039833"/>
            <a:ext cx="3236258" cy="2018081"/>
          </a:xfrm>
          <a:prstGeom prst="roundRect">
            <a:avLst>
              <a:gd fmla="val 2896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5" name="Shape 12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75864" y="2068525"/>
            <a:ext cx="3207272" cy="373666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Shape 1226"/>
          <p:cNvSpPr/>
          <p:nvPr/>
        </p:nvSpPr>
        <p:spPr>
          <a:xfrm>
            <a:off x="8175456" y="2104284"/>
            <a:ext cx="320768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병사지원</a:t>
            </a:r>
          </a:p>
        </p:txBody>
      </p:sp>
      <p:sp>
        <p:nvSpPr>
          <p:cNvPr id="1227" name="Shape 1227"/>
          <p:cNvSpPr/>
          <p:nvPr/>
        </p:nvSpPr>
        <p:spPr>
          <a:xfrm>
            <a:off x="9191807" y="2514784"/>
            <a:ext cx="121700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지원 부대 용량</a:t>
            </a:r>
          </a:p>
        </p:txBody>
      </p:sp>
      <p:sp>
        <p:nvSpPr>
          <p:cNvPr id="1228" name="Shape 1228"/>
          <p:cNvSpPr/>
          <p:nvPr/>
        </p:nvSpPr>
        <p:spPr>
          <a:xfrm>
            <a:off x="8310272" y="2892191"/>
            <a:ext cx="2976283" cy="2510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5/177,601</a:t>
            </a:r>
          </a:p>
        </p:txBody>
      </p:sp>
      <p:sp>
        <p:nvSpPr>
          <p:cNvPr id="1229" name="Shape 1229"/>
          <p:cNvSpPr/>
          <p:nvPr/>
        </p:nvSpPr>
        <p:spPr>
          <a:xfrm>
            <a:off x="8822095" y="3222998"/>
            <a:ext cx="203132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병사를 파견하여 연맹 타워 진입</a:t>
            </a:r>
          </a:p>
        </p:txBody>
      </p:sp>
      <p:sp>
        <p:nvSpPr>
          <p:cNvPr id="1230" name="Shape 1230"/>
          <p:cNvSpPr/>
          <p:nvPr/>
        </p:nvSpPr>
        <p:spPr>
          <a:xfrm>
            <a:off x="9134034" y="3685537"/>
            <a:ext cx="1407600" cy="2799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파병</a:t>
            </a:r>
          </a:p>
        </p:txBody>
      </p:sp>
      <p:sp>
        <p:nvSpPr>
          <p:cNvPr id="1231" name="Shape 1231"/>
          <p:cNvSpPr/>
          <p:nvPr/>
        </p:nvSpPr>
        <p:spPr>
          <a:xfrm>
            <a:off x="7189104" y="3298191"/>
            <a:ext cx="967069" cy="35792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Shape 1232"/>
          <p:cNvSpPr/>
          <p:nvPr/>
        </p:nvSpPr>
        <p:spPr>
          <a:xfrm>
            <a:off x="6831614" y="2255358"/>
            <a:ext cx="492550" cy="837944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Shape 1238"/>
          <p:cNvSpPr txBox="1"/>
          <p:nvPr/>
        </p:nvSpPr>
        <p:spPr>
          <a:xfrm>
            <a:off x="584420" y="667910"/>
            <a:ext cx="3325104" cy="3693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영지(연맹 요새, 연맹 광산, 연맹 화살탑, 연맹 자원고) 배치 완료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건물을 건설 시 2가지 타입이 존재 하게 되어집니다.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건물을 건설 하고 있는 상태(병사를 보낸 경우)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건물을 건설 하고 있는 상태에서는 병사들이 건물 주위에 건설 하는 모습을 보여주도록 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건물을 건설 하지 않고 있는 상태(병사를 보내지 않은 상태)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건물이 건설 되어있지 않은 상태는 다른 변하는 없음</a:t>
            </a:r>
          </a:p>
        </p:txBody>
      </p:sp>
      <p:sp>
        <p:nvSpPr>
          <p:cNvPr id="1239" name="Shape 1239"/>
          <p:cNvSpPr/>
          <p:nvPr/>
        </p:nvSpPr>
        <p:spPr>
          <a:xfrm>
            <a:off x="215538" y="142595"/>
            <a:ext cx="33249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영지_건설 상태 (공통 UI)</a:t>
            </a:r>
          </a:p>
        </p:txBody>
      </p:sp>
      <p:pic>
        <p:nvPicPr>
          <p:cNvPr id="1240" name="Shape 1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1" name="Shape 1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8428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2" name="Shape 12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56717" y="2337880"/>
            <a:ext cx="1492500" cy="14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3" name="Shape 1243"/>
          <p:cNvSpPr/>
          <p:nvPr/>
        </p:nvSpPr>
        <p:spPr>
          <a:xfrm>
            <a:off x="8821499" y="3584994"/>
            <a:ext cx="160813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(KOR)연맹타워1(미완료)</a:t>
            </a:r>
          </a:p>
        </p:txBody>
      </p:sp>
      <p:pic>
        <p:nvPicPr>
          <p:cNvPr id="1244" name="Shape 12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0151" y="2337880"/>
            <a:ext cx="1492500" cy="14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Shape 1245"/>
          <p:cNvSpPr/>
          <p:nvPr/>
        </p:nvSpPr>
        <p:spPr>
          <a:xfrm>
            <a:off x="5136778" y="3584994"/>
            <a:ext cx="160813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(KOR)연맹타워1(건설중)</a:t>
            </a:r>
          </a:p>
        </p:txBody>
      </p:sp>
      <p:pic>
        <p:nvPicPr>
          <p:cNvPr id="1246" name="Shape 12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9996" y="3122983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7" name="Shape 12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7919" y="3251433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8" name="Shape 12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14137" y="2898864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9" name="Shape 12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70064" y="3275383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0" name="Shape 12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6628" y="3275383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1" name="Shape 12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4230" y="3078158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2" name="Shape 12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43807" y="2701641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3" name="Shape 12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5011475" y="2818182"/>
            <a:ext cx="748154" cy="47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4" name="Shape 12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91582" y="3254507"/>
            <a:ext cx="463579" cy="301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5" name="Shape 12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17223" y="3239455"/>
            <a:ext cx="463579" cy="301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6" name="Shape 12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25726" y="2709408"/>
            <a:ext cx="463579" cy="301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7" name="Shape 12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47750" y="2832333"/>
            <a:ext cx="463579" cy="301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Shape 1263"/>
          <p:cNvSpPr/>
          <p:nvPr/>
        </p:nvSpPr>
        <p:spPr>
          <a:xfrm>
            <a:off x="215538" y="142595"/>
            <a:ext cx="38683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영지_건물 상태 정보 (공통 UI)</a:t>
            </a:r>
          </a:p>
        </p:txBody>
      </p:sp>
      <p:pic>
        <p:nvPicPr>
          <p:cNvPr id="1264" name="Shape 12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031" y="827933"/>
            <a:ext cx="2619194" cy="452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5" name="Shape 1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369" y="827933"/>
            <a:ext cx="2619194" cy="452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" name="Shape 12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2407" y="827933"/>
            <a:ext cx="2619194" cy="452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7" name="Shape 1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2745" y="827933"/>
            <a:ext cx="2619194" cy="4522765"/>
          </a:xfrm>
          <a:prstGeom prst="rect">
            <a:avLst/>
          </a:prstGeom>
          <a:noFill/>
          <a:ln>
            <a:noFill/>
          </a:ln>
        </p:spPr>
      </p:pic>
      <p:sp>
        <p:nvSpPr>
          <p:cNvPr id="1268" name="Shape 1268"/>
          <p:cNvSpPr/>
          <p:nvPr/>
        </p:nvSpPr>
        <p:spPr>
          <a:xfrm>
            <a:off x="911274" y="3511905"/>
            <a:ext cx="1549461" cy="164441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(KOR)연맹타워1(건설중)</a:t>
            </a:r>
          </a:p>
        </p:txBody>
      </p:sp>
      <p:cxnSp>
        <p:nvCxnSpPr>
          <p:cNvPr id="1269" name="Shape 1269"/>
          <p:cNvCxnSpPr/>
          <p:nvPr/>
        </p:nvCxnSpPr>
        <p:spPr>
          <a:xfrm>
            <a:off x="1108699" y="3684066"/>
            <a:ext cx="1132559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70" name="Shape 1270"/>
          <p:cNvSpPr/>
          <p:nvPr/>
        </p:nvSpPr>
        <p:spPr>
          <a:xfrm>
            <a:off x="1221446" y="3702869"/>
            <a:ext cx="945322" cy="24622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Shape 1271"/>
          <p:cNvSpPr/>
          <p:nvPr/>
        </p:nvSpPr>
        <p:spPr>
          <a:xfrm>
            <a:off x="1284707" y="3751678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1272" name="Shape 1272"/>
          <p:cNvSpPr/>
          <p:nvPr/>
        </p:nvSpPr>
        <p:spPr>
          <a:xfrm>
            <a:off x="2112998" y="3765491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Shape 1273"/>
          <p:cNvSpPr/>
          <p:nvPr/>
        </p:nvSpPr>
        <p:spPr>
          <a:xfrm>
            <a:off x="2135351" y="3791762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4" name="Shape 12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49684">
            <a:off x="1017035" y="3709527"/>
            <a:ext cx="312896" cy="3015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5" name="Shape 1275"/>
          <p:cNvCxnSpPr/>
          <p:nvPr/>
        </p:nvCxnSpPr>
        <p:spPr>
          <a:xfrm>
            <a:off x="1132488" y="3511907"/>
            <a:ext cx="1132559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276" name="Shape 12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4121" y="2299911"/>
            <a:ext cx="1233471" cy="123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7" name="Shape 1277"/>
          <p:cNvPicPr preferRelativeResize="0"/>
          <p:nvPr/>
        </p:nvPicPr>
        <p:blipFill rotWithShape="1">
          <a:blip r:embed="rId6">
            <a:alphaModFix/>
          </a:blip>
          <a:srcRect b="16624" l="19675" r="20226" t="41028"/>
          <a:stretch/>
        </p:blipFill>
        <p:spPr>
          <a:xfrm>
            <a:off x="4012842" y="2747153"/>
            <a:ext cx="1166247" cy="764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Shape 1278"/>
          <p:cNvSpPr/>
          <p:nvPr/>
        </p:nvSpPr>
        <p:spPr>
          <a:xfrm>
            <a:off x="3847507" y="3511905"/>
            <a:ext cx="1549461" cy="164441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(KOR)연맹농지(채집중)</a:t>
            </a:r>
          </a:p>
        </p:txBody>
      </p:sp>
      <p:cxnSp>
        <p:nvCxnSpPr>
          <p:cNvPr id="1279" name="Shape 1279"/>
          <p:cNvCxnSpPr/>
          <p:nvPr/>
        </p:nvCxnSpPr>
        <p:spPr>
          <a:xfrm>
            <a:off x="3939025" y="3676346"/>
            <a:ext cx="1132559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80" name="Shape 1280"/>
          <p:cNvSpPr/>
          <p:nvPr/>
        </p:nvSpPr>
        <p:spPr>
          <a:xfrm>
            <a:off x="4157680" y="3702869"/>
            <a:ext cx="945322" cy="24622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Shape 1281"/>
          <p:cNvSpPr/>
          <p:nvPr/>
        </p:nvSpPr>
        <p:spPr>
          <a:xfrm>
            <a:off x="4220939" y="3751678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1282" name="Shape 1282"/>
          <p:cNvSpPr/>
          <p:nvPr/>
        </p:nvSpPr>
        <p:spPr>
          <a:xfrm>
            <a:off x="5049230" y="3765491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Shape 1283"/>
          <p:cNvSpPr/>
          <p:nvPr/>
        </p:nvSpPr>
        <p:spPr>
          <a:xfrm>
            <a:off x="5071585" y="3791762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4" name="Shape 12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49684">
            <a:off x="3953267" y="3709527"/>
            <a:ext cx="312896" cy="3015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5" name="Shape 1285"/>
          <p:cNvCxnSpPr/>
          <p:nvPr/>
        </p:nvCxnSpPr>
        <p:spPr>
          <a:xfrm>
            <a:off x="4068721" y="3511907"/>
            <a:ext cx="1132559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86" name="Shape 1286"/>
          <p:cNvSpPr/>
          <p:nvPr/>
        </p:nvSpPr>
        <p:spPr>
          <a:xfrm>
            <a:off x="6723889" y="3511905"/>
            <a:ext cx="1408600" cy="164441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(KOR)화살탑1(방어중)</a:t>
            </a:r>
          </a:p>
        </p:txBody>
      </p:sp>
      <p:cxnSp>
        <p:nvCxnSpPr>
          <p:cNvPr id="1287" name="Shape 1287"/>
          <p:cNvCxnSpPr/>
          <p:nvPr/>
        </p:nvCxnSpPr>
        <p:spPr>
          <a:xfrm>
            <a:off x="6850885" y="3684066"/>
            <a:ext cx="1132559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88" name="Shape 1288"/>
          <p:cNvSpPr/>
          <p:nvPr/>
        </p:nvSpPr>
        <p:spPr>
          <a:xfrm>
            <a:off x="6963632" y="3702869"/>
            <a:ext cx="945322" cy="24622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Shape 1289"/>
          <p:cNvSpPr/>
          <p:nvPr/>
        </p:nvSpPr>
        <p:spPr>
          <a:xfrm>
            <a:off x="7026892" y="3751678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1290" name="Shape 1290"/>
          <p:cNvSpPr/>
          <p:nvPr/>
        </p:nvSpPr>
        <p:spPr>
          <a:xfrm>
            <a:off x="7855184" y="3765491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Shape 1291"/>
          <p:cNvSpPr/>
          <p:nvPr/>
        </p:nvSpPr>
        <p:spPr>
          <a:xfrm>
            <a:off x="7877538" y="3791762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2" name="Shape 12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49684">
            <a:off x="6759220" y="3709527"/>
            <a:ext cx="312896" cy="3015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3" name="Shape 1293"/>
          <p:cNvCxnSpPr/>
          <p:nvPr/>
        </p:nvCxnSpPr>
        <p:spPr>
          <a:xfrm>
            <a:off x="6874675" y="3511907"/>
            <a:ext cx="1132559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94" name="Shape 1294"/>
          <p:cNvSpPr/>
          <p:nvPr/>
        </p:nvSpPr>
        <p:spPr>
          <a:xfrm>
            <a:off x="9588128" y="3511905"/>
            <a:ext cx="1704407" cy="164441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(KOR)연맹저장고(저장중)</a:t>
            </a:r>
          </a:p>
        </p:txBody>
      </p:sp>
      <p:cxnSp>
        <p:nvCxnSpPr>
          <p:cNvPr id="1295" name="Shape 1295"/>
          <p:cNvCxnSpPr/>
          <p:nvPr/>
        </p:nvCxnSpPr>
        <p:spPr>
          <a:xfrm>
            <a:off x="9863025" y="3684066"/>
            <a:ext cx="1132559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96" name="Shape 1296"/>
          <p:cNvSpPr/>
          <p:nvPr/>
        </p:nvSpPr>
        <p:spPr>
          <a:xfrm>
            <a:off x="9975774" y="3702869"/>
            <a:ext cx="945322" cy="24622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Shape 1297"/>
          <p:cNvSpPr/>
          <p:nvPr/>
        </p:nvSpPr>
        <p:spPr>
          <a:xfrm>
            <a:off x="10039034" y="3751678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1298" name="Shape 1298"/>
          <p:cNvSpPr/>
          <p:nvPr/>
        </p:nvSpPr>
        <p:spPr>
          <a:xfrm>
            <a:off x="10867325" y="3765491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Shape 1299"/>
          <p:cNvSpPr/>
          <p:nvPr/>
        </p:nvSpPr>
        <p:spPr>
          <a:xfrm>
            <a:off x="10889678" y="3791762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0" name="Shape 13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49684">
            <a:off x="9771362" y="3709527"/>
            <a:ext cx="312896" cy="3015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1" name="Shape 1301"/>
          <p:cNvCxnSpPr/>
          <p:nvPr/>
        </p:nvCxnSpPr>
        <p:spPr>
          <a:xfrm>
            <a:off x="9886815" y="3511907"/>
            <a:ext cx="1132559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02" name="Shape 130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95907" y="3702691"/>
            <a:ext cx="147720" cy="142248"/>
          </a:xfrm>
          <a:prstGeom prst="rect">
            <a:avLst/>
          </a:prstGeom>
          <a:noFill/>
          <a:ln>
            <a:noFill/>
          </a:ln>
        </p:spPr>
      </p:pic>
      <p:sp>
        <p:nvSpPr>
          <p:cNvPr id="1303" name="Shape 1303"/>
          <p:cNvSpPr/>
          <p:nvPr/>
        </p:nvSpPr>
        <p:spPr>
          <a:xfrm>
            <a:off x="4370621" y="3656712"/>
            <a:ext cx="62228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1,233,333</a:t>
            </a:r>
          </a:p>
        </p:txBody>
      </p:sp>
      <p:pic>
        <p:nvPicPr>
          <p:cNvPr id="1304" name="Shape 130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3900" y="3685764"/>
            <a:ext cx="151262" cy="149860"/>
          </a:xfrm>
          <a:prstGeom prst="rect">
            <a:avLst/>
          </a:prstGeom>
          <a:noFill/>
          <a:ln>
            <a:noFill/>
          </a:ln>
        </p:spPr>
      </p:pic>
      <p:sp>
        <p:nvSpPr>
          <p:cNvPr id="1305" name="Shape 1305"/>
          <p:cNvSpPr/>
          <p:nvPr/>
        </p:nvSpPr>
        <p:spPr>
          <a:xfrm>
            <a:off x="1421233" y="3647746"/>
            <a:ext cx="62228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1,233,333</a:t>
            </a:r>
          </a:p>
        </p:txBody>
      </p:sp>
      <p:sp>
        <p:nvSpPr>
          <p:cNvPr id="1306" name="Shape 1306"/>
          <p:cNvSpPr/>
          <p:nvPr/>
        </p:nvSpPr>
        <p:spPr>
          <a:xfrm>
            <a:off x="7176389" y="3655221"/>
            <a:ext cx="62228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1,233,333</a:t>
            </a:r>
          </a:p>
        </p:txBody>
      </p:sp>
      <p:sp>
        <p:nvSpPr>
          <p:cNvPr id="1307" name="Shape 1307"/>
          <p:cNvSpPr/>
          <p:nvPr/>
        </p:nvSpPr>
        <p:spPr>
          <a:xfrm>
            <a:off x="10206639" y="3665675"/>
            <a:ext cx="62228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1,233,333</a:t>
            </a:r>
          </a:p>
        </p:txBody>
      </p:sp>
      <p:pic>
        <p:nvPicPr>
          <p:cNvPr id="1308" name="Shape 130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63603" y="3676748"/>
            <a:ext cx="151262" cy="149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9" name="Shape 130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109585" y="3686112"/>
            <a:ext cx="151262" cy="149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0" name="Shape 13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568342" y="2369927"/>
            <a:ext cx="1547999" cy="1183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1" name="Shape 13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04985" y="2619566"/>
            <a:ext cx="688740" cy="906471"/>
          </a:xfrm>
          <a:prstGeom prst="rect">
            <a:avLst/>
          </a:prstGeom>
          <a:noFill/>
          <a:ln>
            <a:noFill/>
          </a:ln>
        </p:spPr>
      </p:pic>
      <p:sp>
        <p:nvSpPr>
          <p:cNvPr id="1312" name="Shape 1312"/>
          <p:cNvSpPr/>
          <p:nvPr/>
        </p:nvSpPr>
        <p:spPr>
          <a:xfrm>
            <a:off x="353744" y="5524091"/>
            <a:ext cx="9907103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(KOR) &gt; 맹주 약어 정보(맹주 권한으로 설정 가능)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건물 이름 &gt; 연맹타워1 / 연맹농지 / 화살탑1 / 연맹자원고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건물 상태 정보 : 건설중 , 방어중, 미 주둔 등 건물에 따라 상태 정보가 틀립니다.(이 부분은 해당 건물 기획 내용 참고)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건물 수치 : 건물에 내구도, 남은 자원정보 등 건물에 따라 상태가 정보가 틀려집니다. (이 부분은 해당 건물 기획 내용 참고)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8" name="Shape 13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9" name="Shape 1319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1320" name="Shape 1320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1321" name="Shape 1321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Shape 1322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1323" name="Shape 1323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324" name="Shape 1324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Shape 1325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Shape 1326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Shape 1327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Shape 1328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1329" name="Shape 1329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Shape 1330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31" name="Shape 13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32" name="Shape 1332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Shape 1333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1334" name="Shape 1334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335" name="Shape 1335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336" name="Shape 1336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337" name="Shape 1337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38" name="Shape 1338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339" name="Shape 1339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340" name="Shape 1340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41" name="Shape 1341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342" name="Shape 1342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343" name="Shape 1343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1344" name="Shape 1344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1345" name="Shape 13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6" name="Shape 1346"/>
          <p:cNvSpPr txBox="1"/>
          <p:nvPr/>
        </p:nvSpPr>
        <p:spPr>
          <a:xfrm>
            <a:off x="584420" y="667910"/>
            <a:ext cx="3325104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상세 정보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요새에 병사를 보내서 건물을 지킬 수 있습니다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병사를 보내면 병사가 행군을 하게 되어지고 도착 시 병사가 주둔을 하게 되어집니다.</a:t>
            </a:r>
          </a:p>
        </p:txBody>
      </p:sp>
      <p:sp>
        <p:nvSpPr>
          <p:cNvPr id="1347" name="Shape 1347"/>
          <p:cNvSpPr/>
          <p:nvPr/>
        </p:nvSpPr>
        <p:spPr>
          <a:xfrm>
            <a:off x="215538" y="142595"/>
            <a:ext cx="3629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영지_요새(상세정보)_연맹원</a:t>
            </a:r>
          </a:p>
        </p:txBody>
      </p:sp>
      <p:sp>
        <p:nvSpPr>
          <p:cNvPr id="1348" name="Shape 1348"/>
          <p:cNvSpPr/>
          <p:nvPr/>
        </p:nvSpPr>
        <p:spPr>
          <a:xfrm>
            <a:off x="914400" y="3658726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Shape 1349"/>
          <p:cNvSpPr/>
          <p:nvPr/>
        </p:nvSpPr>
        <p:spPr>
          <a:xfrm>
            <a:off x="1405508" y="415279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Shape 1350"/>
          <p:cNvSpPr/>
          <p:nvPr/>
        </p:nvSpPr>
        <p:spPr>
          <a:xfrm>
            <a:off x="1659749" y="5573787"/>
            <a:ext cx="1164132" cy="164441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(KOR)연맹타워1</a:t>
            </a:r>
          </a:p>
        </p:txBody>
      </p:sp>
      <p:cxnSp>
        <p:nvCxnSpPr>
          <p:cNvPr id="1351" name="Shape 1351"/>
          <p:cNvCxnSpPr/>
          <p:nvPr/>
        </p:nvCxnSpPr>
        <p:spPr>
          <a:xfrm>
            <a:off x="1832231" y="5745948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52" name="Shape 1352"/>
          <p:cNvSpPr/>
          <p:nvPr/>
        </p:nvSpPr>
        <p:spPr>
          <a:xfrm>
            <a:off x="1945201" y="3766303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Shape 1353"/>
          <p:cNvSpPr/>
          <p:nvPr/>
        </p:nvSpPr>
        <p:spPr>
          <a:xfrm>
            <a:off x="2816059" y="4769862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Shape 1354"/>
          <p:cNvSpPr/>
          <p:nvPr/>
        </p:nvSpPr>
        <p:spPr>
          <a:xfrm>
            <a:off x="1172430" y="4775564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Shape 1355"/>
          <p:cNvSpPr/>
          <p:nvPr/>
        </p:nvSpPr>
        <p:spPr>
          <a:xfrm>
            <a:off x="1777258" y="5775558"/>
            <a:ext cx="945322" cy="15288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Shape 1356"/>
          <p:cNvSpPr/>
          <p:nvPr/>
        </p:nvSpPr>
        <p:spPr>
          <a:xfrm>
            <a:off x="1840517" y="5732878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1357" name="Shape 1357"/>
          <p:cNvSpPr/>
          <p:nvPr/>
        </p:nvSpPr>
        <p:spPr>
          <a:xfrm>
            <a:off x="2668808" y="5764619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Shape 1358"/>
          <p:cNvSpPr/>
          <p:nvPr/>
        </p:nvSpPr>
        <p:spPr>
          <a:xfrm>
            <a:off x="2691166" y="5790891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9" name="Shape 13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49684">
            <a:off x="1602401" y="5731042"/>
            <a:ext cx="312896" cy="301573"/>
          </a:xfrm>
          <a:prstGeom prst="rect">
            <a:avLst/>
          </a:prstGeom>
          <a:noFill/>
          <a:ln>
            <a:noFill/>
          </a:ln>
        </p:spPr>
      </p:pic>
      <p:sp>
        <p:nvSpPr>
          <p:cNvPr id="1360" name="Shape 1360"/>
          <p:cNvSpPr/>
          <p:nvPr/>
        </p:nvSpPr>
        <p:spPr>
          <a:xfrm>
            <a:off x="1939569" y="4243203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Shape 1361"/>
          <p:cNvSpPr/>
          <p:nvPr/>
        </p:nvSpPr>
        <p:spPr>
          <a:xfrm>
            <a:off x="1920908" y="4207850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기능보기</a:t>
            </a:r>
          </a:p>
        </p:txBody>
      </p:sp>
      <p:cxnSp>
        <p:nvCxnSpPr>
          <p:cNvPr id="1362" name="Shape 1362"/>
          <p:cNvCxnSpPr/>
          <p:nvPr/>
        </p:nvCxnSpPr>
        <p:spPr>
          <a:xfrm>
            <a:off x="1829125" y="5546894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63" name="Shape 1363"/>
          <p:cNvCxnSpPr/>
          <p:nvPr/>
        </p:nvCxnSpPr>
        <p:spPr>
          <a:xfrm>
            <a:off x="1929367" y="4237501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64" name="Shape 1364"/>
          <p:cNvCxnSpPr/>
          <p:nvPr/>
        </p:nvCxnSpPr>
        <p:spPr>
          <a:xfrm>
            <a:off x="1941799" y="4399230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65" name="Shape 1365"/>
          <p:cNvSpPr/>
          <p:nvPr/>
        </p:nvSpPr>
        <p:spPr>
          <a:xfrm>
            <a:off x="2801097" y="5256094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6" name="Shape 1366"/>
          <p:cNvCxnSpPr/>
          <p:nvPr/>
        </p:nvCxnSpPr>
        <p:spPr>
          <a:xfrm>
            <a:off x="2790894" y="5250392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67" name="Shape 1367"/>
          <p:cNvCxnSpPr/>
          <p:nvPr/>
        </p:nvCxnSpPr>
        <p:spPr>
          <a:xfrm>
            <a:off x="2794000" y="5393462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68" name="Shape 1368"/>
          <p:cNvSpPr/>
          <p:nvPr/>
        </p:nvSpPr>
        <p:spPr>
          <a:xfrm>
            <a:off x="1157467" y="5261796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9" name="Shape 1369"/>
          <p:cNvCxnSpPr/>
          <p:nvPr/>
        </p:nvCxnSpPr>
        <p:spPr>
          <a:xfrm>
            <a:off x="1147266" y="5256094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70" name="Shape 1370"/>
          <p:cNvCxnSpPr/>
          <p:nvPr/>
        </p:nvCxnSpPr>
        <p:spPr>
          <a:xfrm>
            <a:off x="1150370" y="5408494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71" name="Shape 1371"/>
          <p:cNvSpPr/>
          <p:nvPr/>
        </p:nvSpPr>
        <p:spPr>
          <a:xfrm>
            <a:off x="1124054" y="5214050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상세정보</a:t>
            </a:r>
          </a:p>
        </p:txBody>
      </p:sp>
      <p:sp>
        <p:nvSpPr>
          <p:cNvPr id="1372" name="Shape 1372"/>
          <p:cNvSpPr/>
          <p:nvPr/>
        </p:nvSpPr>
        <p:spPr>
          <a:xfrm>
            <a:off x="2780933" y="5203430"/>
            <a:ext cx="57855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주둔</a:t>
            </a:r>
          </a:p>
        </p:txBody>
      </p:sp>
      <p:pic>
        <p:nvPicPr>
          <p:cNvPr id="1373" name="Shape 13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9933" y="4361794"/>
            <a:ext cx="1233471" cy="1233471"/>
          </a:xfrm>
          <a:prstGeom prst="rect">
            <a:avLst/>
          </a:prstGeom>
          <a:noFill/>
          <a:ln>
            <a:noFill/>
          </a:ln>
        </p:spPr>
      </p:pic>
      <p:sp>
        <p:nvSpPr>
          <p:cNvPr id="1374" name="Shape 1374"/>
          <p:cNvSpPr/>
          <p:nvPr/>
        </p:nvSpPr>
        <p:spPr>
          <a:xfrm rot="-2576127">
            <a:off x="769764" y="4307317"/>
            <a:ext cx="464218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Shape 1375"/>
          <p:cNvSpPr/>
          <p:nvPr/>
        </p:nvSpPr>
        <p:spPr>
          <a:xfrm>
            <a:off x="4336028" y="461762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6" name="Shape 13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7169" y="875479"/>
            <a:ext cx="1545755" cy="126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Shape 1377"/>
          <p:cNvSpPr/>
          <p:nvPr/>
        </p:nvSpPr>
        <p:spPr>
          <a:xfrm>
            <a:off x="5964160" y="940473"/>
            <a:ext cx="61427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미 주둔</a:t>
            </a:r>
          </a:p>
        </p:txBody>
      </p:sp>
      <p:sp>
        <p:nvSpPr>
          <p:cNvPr id="1378" name="Shape 1378"/>
          <p:cNvSpPr/>
          <p:nvPr/>
        </p:nvSpPr>
        <p:spPr>
          <a:xfrm>
            <a:off x="5955871" y="1164524"/>
            <a:ext cx="1082347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건물수치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180000/180000</a:t>
            </a:r>
          </a:p>
        </p:txBody>
      </p:sp>
      <p:sp>
        <p:nvSpPr>
          <p:cNvPr id="1379" name="Shape 1379"/>
          <p:cNvSpPr/>
          <p:nvPr/>
        </p:nvSpPr>
        <p:spPr>
          <a:xfrm>
            <a:off x="4470273" y="512291"/>
            <a:ext cx="3262016" cy="33817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(KOR)연맹타워 1</a:t>
            </a:r>
          </a:p>
        </p:txBody>
      </p:sp>
      <p:sp>
        <p:nvSpPr>
          <p:cNvPr id="1380" name="Shape 1380"/>
          <p:cNvSpPr/>
          <p:nvPr/>
        </p:nvSpPr>
        <p:spPr>
          <a:xfrm>
            <a:off x="5956975" y="1567065"/>
            <a:ext cx="1043875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주둔 부대 수량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20000/200000</a:t>
            </a:r>
          </a:p>
        </p:txBody>
      </p:sp>
      <p:sp>
        <p:nvSpPr>
          <p:cNvPr id="1381" name="Shape 1381"/>
          <p:cNvSpPr/>
          <p:nvPr/>
        </p:nvSpPr>
        <p:spPr>
          <a:xfrm>
            <a:off x="4497169" y="884863"/>
            <a:ext cx="3235121" cy="1263464"/>
          </a:xfrm>
          <a:prstGeom prst="roundRect">
            <a:avLst>
              <a:gd fmla="val 4411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Shape 1382"/>
          <p:cNvSpPr/>
          <p:nvPr/>
        </p:nvSpPr>
        <p:spPr>
          <a:xfrm>
            <a:off x="4715869" y="2159600"/>
            <a:ext cx="2032929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파견한 병사는 연맹 타워에 주둔 합니다.</a:t>
            </a:r>
          </a:p>
        </p:txBody>
      </p:sp>
      <p:pic>
        <p:nvPicPr>
          <p:cNvPr id="1383" name="Shape 138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1473" y="2174423"/>
            <a:ext cx="297976" cy="273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4" name="Shape 1384"/>
          <p:cNvCxnSpPr/>
          <p:nvPr/>
        </p:nvCxnSpPr>
        <p:spPr>
          <a:xfrm>
            <a:off x="4710555" y="2452817"/>
            <a:ext cx="2987999" cy="2914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85" name="Shape 1385"/>
          <p:cNvSpPr/>
          <p:nvPr/>
        </p:nvSpPr>
        <p:spPr>
          <a:xfrm>
            <a:off x="4497169" y="3935069"/>
            <a:ext cx="3235121" cy="59442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클릭하여 연맹요새를 방어 할 수 있습니다.</a:t>
            </a:r>
          </a:p>
        </p:txBody>
      </p:sp>
      <p:sp>
        <p:nvSpPr>
          <p:cNvPr id="1386" name="Shape 1386"/>
          <p:cNvSpPr/>
          <p:nvPr/>
        </p:nvSpPr>
        <p:spPr>
          <a:xfrm>
            <a:off x="4551405" y="4053253"/>
            <a:ext cx="364995" cy="359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Shape 1387"/>
          <p:cNvSpPr/>
          <p:nvPr/>
        </p:nvSpPr>
        <p:spPr>
          <a:xfrm>
            <a:off x="4587017" y="4086128"/>
            <a:ext cx="301036" cy="304956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Shape 1388"/>
          <p:cNvSpPr/>
          <p:nvPr/>
        </p:nvSpPr>
        <p:spPr>
          <a:xfrm>
            <a:off x="4497169" y="4563796"/>
            <a:ext cx="3235121" cy="59442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연맹 과학 기술연구로 더 많은 방어 인원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을 증가 시킬 수 있습니다</a:t>
            </a:r>
          </a:p>
        </p:txBody>
      </p:sp>
      <p:sp>
        <p:nvSpPr>
          <p:cNvPr id="1389" name="Shape 1389"/>
          <p:cNvSpPr/>
          <p:nvPr/>
        </p:nvSpPr>
        <p:spPr>
          <a:xfrm>
            <a:off x="4551405" y="4681982"/>
            <a:ext cx="364995" cy="359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0" name="Shape 139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82091" y="4704994"/>
            <a:ext cx="323785" cy="32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1" name="Shape 1391"/>
          <p:cNvSpPr/>
          <p:nvPr/>
        </p:nvSpPr>
        <p:spPr>
          <a:xfrm>
            <a:off x="4501369" y="2529927"/>
            <a:ext cx="3230921" cy="659585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Shape 1392"/>
          <p:cNvSpPr/>
          <p:nvPr/>
        </p:nvSpPr>
        <p:spPr>
          <a:xfrm>
            <a:off x="4560457" y="2603138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3" name="Shape 1393"/>
          <p:cNvPicPr preferRelativeResize="0"/>
          <p:nvPr/>
        </p:nvPicPr>
        <p:blipFill rotWithShape="1">
          <a:blip r:embed="rId9">
            <a:alphaModFix/>
          </a:blip>
          <a:srcRect b="47054" l="1" r="31546" t="2606"/>
          <a:stretch/>
        </p:blipFill>
        <p:spPr>
          <a:xfrm>
            <a:off x="4440796" y="2570172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1394" name="Shape 1394"/>
          <p:cNvSpPr/>
          <p:nvPr/>
        </p:nvSpPr>
        <p:spPr>
          <a:xfrm>
            <a:off x="6725714" y="2619733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행군중</a:t>
            </a:r>
          </a:p>
        </p:txBody>
      </p:sp>
      <p:sp>
        <p:nvSpPr>
          <p:cNvPr id="1395" name="Shape 1395"/>
          <p:cNvSpPr/>
          <p:nvPr/>
        </p:nvSpPr>
        <p:spPr>
          <a:xfrm>
            <a:off x="5129558" y="261225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Shape 1396"/>
          <p:cNvSpPr/>
          <p:nvPr/>
        </p:nvSpPr>
        <p:spPr>
          <a:xfrm>
            <a:off x="5129558" y="2878400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Shape 1397"/>
          <p:cNvSpPr/>
          <p:nvPr/>
        </p:nvSpPr>
        <p:spPr>
          <a:xfrm>
            <a:off x="5108326" y="2607097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1398" name="Shape 1398"/>
          <p:cNvSpPr/>
          <p:nvPr/>
        </p:nvSpPr>
        <p:spPr>
          <a:xfrm>
            <a:off x="7477779" y="2668946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Shape 1399"/>
          <p:cNvSpPr/>
          <p:nvPr/>
        </p:nvSpPr>
        <p:spPr>
          <a:xfrm>
            <a:off x="4519298" y="3229176"/>
            <a:ext cx="3230921" cy="659585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Shape 1400"/>
          <p:cNvSpPr/>
          <p:nvPr/>
        </p:nvSpPr>
        <p:spPr>
          <a:xfrm>
            <a:off x="4578387" y="3302387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1" name="Shape 1401"/>
          <p:cNvPicPr preferRelativeResize="0"/>
          <p:nvPr/>
        </p:nvPicPr>
        <p:blipFill rotWithShape="1">
          <a:blip r:embed="rId9">
            <a:alphaModFix/>
          </a:blip>
          <a:srcRect b="47054" l="1" r="31546" t="2606"/>
          <a:stretch/>
        </p:blipFill>
        <p:spPr>
          <a:xfrm>
            <a:off x="4458726" y="3269421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1402" name="Shape 1402"/>
          <p:cNvSpPr/>
          <p:nvPr/>
        </p:nvSpPr>
        <p:spPr>
          <a:xfrm>
            <a:off x="6743645" y="3318982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주둔중</a:t>
            </a:r>
          </a:p>
        </p:txBody>
      </p:sp>
      <p:sp>
        <p:nvSpPr>
          <p:cNvPr id="1403" name="Shape 1403"/>
          <p:cNvSpPr/>
          <p:nvPr/>
        </p:nvSpPr>
        <p:spPr>
          <a:xfrm>
            <a:off x="5147489" y="3311507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Shape 1404"/>
          <p:cNvSpPr/>
          <p:nvPr/>
        </p:nvSpPr>
        <p:spPr>
          <a:xfrm>
            <a:off x="5147489" y="357764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Shape 1405"/>
          <p:cNvSpPr/>
          <p:nvPr/>
        </p:nvSpPr>
        <p:spPr>
          <a:xfrm>
            <a:off x="5126255" y="3306346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1406" name="Shape 1406"/>
          <p:cNvSpPr/>
          <p:nvPr/>
        </p:nvSpPr>
        <p:spPr>
          <a:xfrm>
            <a:off x="7495710" y="3368194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Shape 1407"/>
          <p:cNvSpPr/>
          <p:nvPr/>
        </p:nvSpPr>
        <p:spPr>
          <a:xfrm>
            <a:off x="8060635" y="1907760"/>
            <a:ext cx="3792069" cy="86622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병사가 행군중 상태를 보여주게 되어집니다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화살표 버튼을 클릭 시 병사에 세부 정보를 보여줍니다.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(닉네임 정보 / 부대 수량 정보를 보여줍니다)</a:t>
            </a:r>
          </a:p>
        </p:txBody>
      </p:sp>
      <p:sp>
        <p:nvSpPr>
          <p:cNvPr id="1408" name="Shape 1408"/>
          <p:cNvSpPr/>
          <p:nvPr/>
        </p:nvSpPr>
        <p:spPr>
          <a:xfrm>
            <a:off x="8058517" y="2932843"/>
            <a:ext cx="3792069" cy="86622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병사가 주둔중 상태를 보여주게 되어집니다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화살표 버튼을 클릭 시 병사에 세부 정보를 보여줍니다.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(닉네임 정보 / 부대 수량 정보를 보여줍니다)</a:t>
            </a:r>
          </a:p>
        </p:txBody>
      </p:sp>
      <p:sp>
        <p:nvSpPr>
          <p:cNvPr id="1409" name="Shape 1409"/>
          <p:cNvSpPr/>
          <p:nvPr/>
        </p:nvSpPr>
        <p:spPr>
          <a:xfrm>
            <a:off x="7998890" y="393437"/>
            <a:ext cx="3792069" cy="139507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미 주둔 : 병사가 주둔 하지 않았다는 정보 입니다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주둔 하고 있으면 주둔 상태로 변경 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수치 : 연맹 요새의 건물 수치 정보를 보여줍니다.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주둔 부대 수량 : 연맹 지금 현재 총 주둔 부대를 보여줍니다</a:t>
            </a:r>
          </a:p>
        </p:txBody>
      </p:sp>
      <p:cxnSp>
        <p:nvCxnSpPr>
          <p:cNvPr id="1410" name="Shape 1410"/>
          <p:cNvCxnSpPr>
            <a:stCxn id="1409" idx="1"/>
          </p:cNvCxnSpPr>
          <p:nvPr/>
        </p:nvCxnSpPr>
        <p:spPr>
          <a:xfrm flipH="1">
            <a:off x="7625690" y="1090972"/>
            <a:ext cx="373200" cy="654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11" name="Shape 1411"/>
          <p:cNvSpPr/>
          <p:nvPr/>
        </p:nvSpPr>
        <p:spPr>
          <a:xfrm>
            <a:off x="8096663" y="3981932"/>
            <a:ext cx="3792069" cy="86622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클릭 하여 병사를 보낼 수 있습니다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클릭 시 병력 선택 화면으로 이동 합니다.</a:t>
            </a:r>
          </a:p>
        </p:txBody>
      </p:sp>
      <p:cxnSp>
        <p:nvCxnSpPr>
          <p:cNvPr id="1412" name="Shape 1412"/>
          <p:cNvCxnSpPr>
            <a:stCxn id="1411" idx="1"/>
            <a:endCxn id="1385" idx="3"/>
          </p:cNvCxnSpPr>
          <p:nvPr/>
        </p:nvCxnSpPr>
        <p:spPr>
          <a:xfrm rot="10800000">
            <a:off x="7732163" y="4232347"/>
            <a:ext cx="364500" cy="182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13" name="Shape 1413"/>
          <p:cNvSpPr/>
          <p:nvPr/>
        </p:nvSpPr>
        <p:spPr>
          <a:xfrm>
            <a:off x="8087697" y="4878403"/>
            <a:ext cx="3792069" cy="86622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클릭 하여 연맹 과학 연구 화면으로 바로 이동 할 수 있습니다.</a:t>
            </a:r>
          </a:p>
        </p:txBody>
      </p:sp>
      <p:cxnSp>
        <p:nvCxnSpPr>
          <p:cNvPr id="1414" name="Shape 1414"/>
          <p:cNvCxnSpPr>
            <a:stCxn id="1413" idx="1"/>
          </p:cNvCxnSpPr>
          <p:nvPr/>
        </p:nvCxnSpPr>
        <p:spPr>
          <a:xfrm rot="10800000">
            <a:off x="7723197" y="5128818"/>
            <a:ext cx="364500" cy="182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15" name="Shape 1415"/>
          <p:cNvSpPr/>
          <p:nvPr/>
        </p:nvSpPr>
        <p:spPr>
          <a:xfrm>
            <a:off x="497737" y="2559159"/>
            <a:ext cx="3561859" cy="100671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 설명 TEXT &gt;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건물 수치가 떨어진 상태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건물 수리를 위해 병사를 파병 해주세요. “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건물 수치가 떨어지지 않은 상태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파견한 병사는 연맹 타워에 주둔 합니다. “</a:t>
            </a:r>
          </a:p>
        </p:txBody>
      </p:sp>
      <p:cxnSp>
        <p:nvCxnSpPr>
          <p:cNvPr id="1416" name="Shape 1416"/>
          <p:cNvCxnSpPr>
            <a:stCxn id="1415" idx="3"/>
            <a:endCxn id="1383" idx="1"/>
          </p:cNvCxnSpPr>
          <p:nvPr/>
        </p:nvCxnSpPr>
        <p:spPr>
          <a:xfrm flipH="1" rot="10800000">
            <a:off x="4059596" y="2311015"/>
            <a:ext cx="411900" cy="751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17" name="Shape 1417"/>
          <p:cNvCxnSpPr>
            <a:stCxn id="1407" idx="1"/>
            <a:endCxn id="1391" idx="3"/>
          </p:cNvCxnSpPr>
          <p:nvPr/>
        </p:nvCxnSpPr>
        <p:spPr>
          <a:xfrm flipH="1">
            <a:off x="7732435" y="2340875"/>
            <a:ext cx="328200" cy="518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18" name="Shape 1418"/>
          <p:cNvCxnSpPr>
            <a:stCxn id="1408" idx="1"/>
          </p:cNvCxnSpPr>
          <p:nvPr/>
        </p:nvCxnSpPr>
        <p:spPr>
          <a:xfrm flipH="1">
            <a:off x="7698517" y="3365958"/>
            <a:ext cx="360000" cy="306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19" name="Shape 1419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Shape 1420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</a:t>
            </a:r>
          </a:p>
        </p:txBody>
      </p:sp>
      <p:sp>
        <p:nvSpPr>
          <p:cNvPr id="1421" name="Shape 1421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7" name="Shape 14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8" name="Shape 1428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1429" name="Shape 1429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1430" name="Shape 1430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Shape 1431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1432" name="Shape 1432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433" name="Shape 1433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4" name="Shape 1434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5" name="Shape 1435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6" name="Shape 1436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Shape 1437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1438" name="Shape 1438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Shape 1439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40" name="Shape 144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41" name="Shape 1441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Shape 1442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1443" name="Shape 1443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444" name="Shape 1444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445" name="Shape 1445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446" name="Shape 1446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47" name="Shape 1447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448" name="Shape 1448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449" name="Shape 1449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50" name="Shape 1450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451" name="Shape 1451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452" name="Shape 1452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1453" name="Shape 1453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1454" name="Shape 145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5" name="Shape 1455"/>
          <p:cNvSpPr txBox="1"/>
          <p:nvPr/>
        </p:nvSpPr>
        <p:spPr>
          <a:xfrm>
            <a:off x="584420" y="667910"/>
            <a:ext cx="33251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상세 정보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화살표 버튼을 클릭 하여 연맹 타워 주둔 중인 병사 , 행군중인 병사의 정보를 상세 하게 볼 수 있습니다</a:t>
            </a:r>
          </a:p>
        </p:txBody>
      </p:sp>
      <p:sp>
        <p:nvSpPr>
          <p:cNvPr id="1456" name="Shape 1456"/>
          <p:cNvSpPr/>
          <p:nvPr/>
        </p:nvSpPr>
        <p:spPr>
          <a:xfrm>
            <a:off x="215538" y="142595"/>
            <a:ext cx="3629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영지_요새(상세정보)_연맹원</a:t>
            </a:r>
          </a:p>
        </p:txBody>
      </p:sp>
      <p:sp>
        <p:nvSpPr>
          <p:cNvPr id="1457" name="Shape 1457"/>
          <p:cNvSpPr/>
          <p:nvPr/>
        </p:nvSpPr>
        <p:spPr>
          <a:xfrm>
            <a:off x="4336028" y="461762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8" name="Shape 14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7169" y="875479"/>
            <a:ext cx="1545755" cy="126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459" name="Shape 1459"/>
          <p:cNvSpPr/>
          <p:nvPr/>
        </p:nvSpPr>
        <p:spPr>
          <a:xfrm>
            <a:off x="5964160" y="940473"/>
            <a:ext cx="61427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미 주둔</a:t>
            </a:r>
          </a:p>
        </p:txBody>
      </p:sp>
      <p:sp>
        <p:nvSpPr>
          <p:cNvPr id="1460" name="Shape 1460"/>
          <p:cNvSpPr/>
          <p:nvPr/>
        </p:nvSpPr>
        <p:spPr>
          <a:xfrm>
            <a:off x="5955871" y="1164524"/>
            <a:ext cx="1082347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건물수치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180000/180000</a:t>
            </a:r>
          </a:p>
        </p:txBody>
      </p:sp>
      <p:sp>
        <p:nvSpPr>
          <p:cNvPr id="1461" name="Shape 1461"/>
          <p:cNvSpPr/>
          <p:nvPr/>
        </p:nvSpPr>
        <p:spPr>
          <a:xfrm>
            <a:off x="4470273" y="512291"/>
            <a:ext cx="3262016" cy="33817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(KOR)연맹타워 1</a:t>
            </a:r>
          </a:p>
        </p:txBody>
      </p:sp>
      <p:sp>
        <p:nvSpPr>
          <p:cNvPr id="1462" name="Shape 1462"/>
          <p:cNvSpPr/>
          <p:nvPr/>
        </p:nvSpPr>
        <p:spPr>
          <a:xfrm>
            <a:off x="5956975" y="1567065"/>
            <a:ext cx="1043875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주둔 부대 수량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20000/200000</a:t>
            </a:r>
          </a:p>
        </p:txBody>
      </p:sp>
      <p:sp>
        <p:nvSpPr>
          <p:cNvPr id="1463" name="Shape 1463"/>
          <p:cNvSpPr/>
          <p:nvPr/>
        </p:nvSpPr>
        <p:spPr>
          <a:xfrm>
            <a:off x="4497169" y="884863"/>
            <a:ext cx="3235121" cy="1263464"/>
          </a:xfrm>
          <a:prstGeom prst="roundRect">
            <a:avLst>
              <a:gd fmla="val 4411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4" name="Shape 1464"/>
          <p:cNvSpPr/>
          <p:nvPr/>
        </p:nvSpPr>
        <p:spPr>
          <a:xfrm>
            <a:off x="4715869" y="2159600"/>
            <a:ext cx="2032929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파견한 병사는 연맹 타워에 주둔 합니다.</a:t>
            </a:r>
          </a:p>
        </p:txBody>
      </p:sp>
      <p:pic>
        <p:nvPicPr>
          <p:cNvPr id="1465" name="Shape 146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1473" y="2174423"/>
            <a:ext cx="297976" cy="273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6" name="Shape 1466"/>
          <p:cNvCxnSpPr/>
          <p:nvPr/>
        </p:nvCxnSpPr>
        <p:spPr>
          <a:xfrm>
            <a:off x="4710555" y="2452817"/>
            <a:ext cx="2987999" cy="2914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67" name="Shape 1467"/>
          <p:cNvSpPr/>
          <p:nvPr/>
        </p:nvSpPr>
        <p:spPr>
          <a:xfrm>
            <a:off x="4501369" y="2548743"/>
            <a:ext cx="3230921" cy="1285347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Shape 1468"/>
          <p:cNvSpPr/>
          <p:nvPr/>
        </p:nvSpPr>
        <p:spPr>
          <a:xfrm>
            <a:off x="4560457" y="2603138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9" name="Shape 1469"/>
          <p:cNvPicPr preferRelativeResize="0"/>
          <p:nvPr/>
        </p:nvPicPr>
        <p:blipFill rotWithShape="1">
          <a:blip r:embed="rId8">
            <a:alphaModFix/>
          </a:blip>
          <a:srcRect b="47054" l="1" r="31546" t="2606"/>
          <a:stretch/>
        </p:blipFill>
        <p:spPr>
          <a:xfrm>
            <a:off x="4440796" y="2570172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1470" name="Shape 1470"/>
          <p:cNvSpPr/>
          <p:nvPr/>
        </p:nvSpPr>
        <p:spPr>
          <a:xfrm>
            <a:off x="6725714" y="2619733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주둔중</a:t>
            </a:r>
          </a:p>
        </p:txBody>
      </p:sp>
      <p:sp>
        <p:nvSpPr>
          <p:cNvPr id="1471" name="Shape 1471"/>
          <p:cNvSpPr/>
          <p:nvPr/>
        </p:nvSpPr>
        <p:spPr>
          <a:xfrm>
            <a:off x="5129558" y="261225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Shape 1472"/>
          <p:cNvSpPr/>
          <p:nvPr/>
        </p:nvSpPr>
        <p:spPr>
          <a:xfrm>
            <a:off x="5129558" y="2878400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Shape 1473"/>
          <p:cNvSpPr/>
          <p:nvPr/>
        </p:nvSpPr>
        <p:spPr>
          <a:xfrm>
            <a:off x="5108326" y="2607097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1474" name="Shape 1474"/>
          <p:cNvSpPr/>
          <p:nvPr/>
        </p:nvSpPr>
        <p:spPr>
          <a:xfrm>
            <a:off x="4533082" y="3194083"/>
            <a:ext cx="104399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5" name="Shape 147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37142" y="3180717"/>
            <a:ext cx="369817" cy="5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Shape 1476"/>
          <p:cNvSpPr/>
          <p:nvPr/>
        </p:nvSpPr>
        <p:spPr>
          <a:xfrm>
            <a:off x="4562794" y="3580678"/>
            <a:ext cx="333886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1477" name="Shape 1477"/>
          <p:cNvSpPr/>
          <p:nvPr/>
        </p:nvSpPr>
        <p:spPr>
          <a:xfrm>
            <a:off x="4812444" y="3269322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sp>
        <p:nvSpPr>
          <p:cNvPr id="1478" name="Shape 1478"/>
          <p:cNvSpPr/>
          <p:nvPr/>
        </p:nvSpPr>
        <p:spPr>
          <a:xfrm flipH="1" rot="10800000">
            <a:off x="7477779" y="2668946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9" name="Shape 1479"/>
          <p:cNvSpPr/>
          <p:nvPr/>
        </p:nvSpPr>
        <p:spPr>
          <a:xfrm>
            <a:off x="5599887" y="3194081"/>
            <a:ext cx="104399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Shape 1480"/>
          <p:cNvSpPr/>
          <p:nvPr/>
        </p:nvSpPr>
        <p:spPr>
          <a:xfrm>
            <a:off x="5879248" y="3269319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sp>
        <p:nvSpPr>
          <p:cNvPr id="1481" name="Shape 1481"/>
          <p:cNvSpPr/>
          <p:nvPr/>
        </p:nvSpPr>
        <p:spPr>
          <a:xfrm>
            <a:off x="6675653" y="3194082"/>
            <a:ext cx="104399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Shape 1482"/>
          <p:cNvSpPr/>
          <p:nvPr/>
        </p:nvSpPr>
        <p:spPr>
          <a:xfrm>
            <a:off x="6955014" y="3269321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pic>
        <p:nvPicPr>
          <p:cNvPr id="1483" name="Shape 148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76077" y="3170488"/>
            <a:ext cx="616769" cy="52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4" name="Shape 148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64751" y="3193589"/>
            <a:ext cx="404222" cy="5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1485" name="Shape 1485"/>
          <p:cNvSpPr/>
          <p:nvPr/>
        </p:nvSpPr>
        <p:spPr>
          <a:xfrm>
            <a:off x="5629598" y="3580676"/>
            <a:ext cx="333886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1486" name="Shape 1486"/>
          <p:cNvSpPr/>
          <p:nvPr/>
        </p:nvSpPr>
        <p:spPr>
          <a:xfrm>
            <a:off x="6705364" y="3580676"/>
            <a:ext cx="333886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1487" name="Shape 1487"/>
          <p:cNvSpPr/>
          <p:nvPr/>
        </p:nvSpPr>
        <p:spPr>
          <a:xfrm>
            <a:off x="4497169" y="3935069"/>
            <a:ext cx="3235121" cy="59442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클릭하여 연맹요새를 방어 할 수 있습니다.</a:t>
            </a:r>
          </a:p>
        </p:txBody>
      </p:sp>
      <p:sp>
        <p:nvSpPr>
          <p:cNvPr id="1488" name="Shape 1488"/>
          <p:cNvSpPr/>
          <p:nvPr/>
        </p:nvSpPr>
        <p:spPr>
          <a:xfrm>
            <a:off x="4551405" y="4053253"/>
            <a:ext cx="364995" cy="359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Shape 1489"/>
          <p:cNvSpPr/>
          <p:nvPr/>
        </p:nvSpPr>
        <p:spPr>
          <a:xfrm>
            <a:off x="4587017" y="4086128"/>
            <a:ext cx="301036" cy="304956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Shape 1490"/>
          <p:cNvSpPr/>
          <p:nvPr/>
        </p:nvSpPr>
        <p:spPr>
          <a:xfrm>
            <a:off x="4497169" y="4563796"/>
            <a:ext cx="3235121" cy="59442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연맹 과학 기술연구로 더 많은 방어 인원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을 증가 시킬 수 있습니다</a:t>
            </a:r>
          </a:p>
        </p:txBody>
      </p:sp>
      <p:sp>
        <p:nvSpPr>
          <p:cNvPr id="1491" name="Shape 1491"/>
          <p:cNvSpPr/>
          <p:nvPr/>
        </p:nvSpPr>
        <p:spPr>
          <a:xfrm>
            <a:off x="4551405" y="4681982"/>
            <a:ext cx="364995" cy="359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2" name="Shape 149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582091" y="4704994"/>
            <a:ext cx="323785" cy="32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3" name="Shape 1493"/>
          <p:cNvSpPr/>
          <p:nvPr/>
        </p:nvSpPr>
        <p:spPr>
          <a:xfrm>
            <a:off x="8375631" y="1931556"/>
            <a:ext cx="3441613" cy="209916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화살표를 눌러 부대 정보를 확인 할 수 있습니다. 부대 정보는 모든 병사를 보여줄 수 있기 때문에 병사 종류 하다고 동일 합니다.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화살표를 다시 누르면 상세 부대 정보는 보여지지 않도록 처리 합니다.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이미지 , 병사 등급 , 병사 이름 , 부대수를 표기 해줍니다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4" name="Shape 1494"/>
          <p:cNvCxnSpPr>
            <a:endCxn id="1493" idx="1"/>
          </p:cNvCxnSpPr>
          <p:nvPr/>
        </p:nvCxnSpPr>
        <p:spPr>
          <a:xfrm flipH="1" rot="10800000">
            <a:off x="7670631" y="2981140"/>
            <a:ext cx="705000" cy="323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495" name="Shape 1495"/>
          <p:cNvGrpSpPr/>
          <p:nvPr/>
        </p:nvGrpSpPr>
        <p:grpSpPr>
          <a:xfrm>
            <a:off x="914400" y="3658726"/>
            <a:ext cx="2605790" cy="2585687"/>
            <a:chOff x="914400" y="3658726"/>
            <a:chExt cx="2605790" cy="2585687"/>
          </a:xfrm>
        </p:grpSpPr>
        <p:sp>
          <p:nvSpPr>
            <p:cNvPr id="1496" name="Shape 1496"/>
            <p:cNvSpPr/>
            <p:nvPr/>
          </p:nvSpPr>
          <p:spPr>
            <a:xfrm>
              <a:off x="914400" y="3658726"/>
              <a:ext cx="2605790" cy="2585687"/>
            </a:xfrm>
            <a:prstGeom prst="roundRect">
              <a:avLst>
                <a:gd fmla="val 6568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405508" y="4152796"/>
              <a:ext cx="1698840" cy="169884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659749" y="5573787"/>
              <a:ext cx="1164132" cy="164441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(KOR)연맹타워1</a:t>
              </a:r>
            </a:p>
          </p:txBody>
        </p:sp>
        <p:cxnSp>
          <p:nvCxnSpPr>
            <p:cNvPr id="1499" name="Shape 1499"/>
            <p:cNvCxnSpPr/>
            <p:nvPr/>
          </p:nvCxnSpPr>
          <p:spPr>
            <a:xfrm>
              <a:off x="1832231" y="5745948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500" name="Shape 1500"/>
            <p:cNvSpPr/>
            <p:nvPr/>
          </p:nvSpPr>
          <p:spPr>
            <a:xfrm>
              <a:off x="1945201" y="3766303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Shape 1501"/>
            <p:cNvSpPr/>
            <p:nvPr/>
          </p:nvSpPr>
          <p:spPr>
            <a:xfrm>
              <a:off x="2816059" y="4769862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172430" y="4775564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777258" y="5775558"/>
              <a:ext cx="945322" cy="152884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840517" y="5732878"/>
              <a:ext cx="84350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X:826,Y:839</a:t>
              </a: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2668808" y="5764619"/>
              <a:ext cx="166489" cy="179867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Shape 1506"/>
            <p:cNvSpPr/>
            <p:nvPr/>
          </p:nvSpPr>
          <p:spPr>
            <a:xfrm>
              <a:off x="2691166" y="5790891"/>
              <a:ext cx="140434" cy="142265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07" name="Shape 150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649684">
              <a:off x="1602401" y="5731042"/>
              <a:ext cx="312896" cy="3015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8" name="Shape 1508"/>
            <p:cNvSpPr/>
            <p:nvPr/>
          </p:nvSpPr>
          <p:spPr>
            <a:xfrm>
              <a:off x="1939569" y="4243203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920908" y="420785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기능보기</a:t>
              </a:r>
            </a:p>
          </p:txBody>
        </p:sp>
        <p:cxnSp>
          <p:nvCxnSpPr>
            <p:cNvPr id="1510" name="Shape 1510"/>
            <p:cNvCxnSpPr/>
            <p:nvPr/>
          </p:nvCxnSpPr>
          <p:spPr>
            <a:xfrm>
              <a:off x="1829125" y="5546894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11" name="Shape 1511"/>
            <p:cNvCxnSpPr/>
            <p:nvPr/>
          </p:nvCxnSpPr>
          <p:spPr>
            <a:xfrm>
              <a:off x="1929367" y="4237501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12" name="Shape 1512"/>
            <p:cNvCxnSpPr/>
            <p:nvPr/>
          </p:nvCxnSpPr>
          <p:spPr>
            <a:xfrm>
              <a:off x="1941799" y="4399230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513" name="Shape 1513"/>
            <p:cNvSpPr/>
            <p:nvPr/>
          </p:nvSpPr>
          <p:spPr>
            <a:xfrm>
              <a:off x="2801097" y="5256094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4" name="Shape 1514"/>
            <p:cNvCxnSpPr/>
            <p:nvPr/>
          </p:nvCxnSpPr>
          <p:spPr>
            <a:xfrm>
              <a:off x="2790894" y="5250392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15" name="Shape 1515"/>
            <p:cNvCxnSpPr/>
            <p:nvPr/>
          </p:nvCxnSpPr>
          <p:spPr>
            <a:xfrm>
              <a:off x="2794000" y="5393462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516" name="Shape 1516"/>
            <p:cNvSpPr/>
            <p:nvPr/>
          </p:nvSpPr>
          <p:spPr>
            <a:xfrm>
              <a:off x="1157467" y="5261796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7" name="Shape 1517"/>
            <p:cNvCxnSpPr/>
            <p:nvPr/>
          </p:nvCxnSpPr>
          <p:spPr>
            <a:xfrm>
              <a:off x="1147266" y="5256094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18" name="Shape 1518"/>
            <p:cNvCxnSpPr/>
            <p:nvPr/>
          </p:nvCxnSpPr>
          <p:spPr>
            <a:xfrm>
              <a:off x="1150370" y="5408494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519" name="Shape 1519"/>
            <p:cNvSpPr/>
            <p:nvPr/>
          </p:nvSpPr>
          <p:spPr>
            <a:xfrm>
              <a:off x="1124054" y="521405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상세정보</a:t>
              </a:r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780933" y="5203430"/>
              <a:ext cx="57855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주둔</a:t>
              </a:r>
            </a:p>
          </p:txBody>
        </p:sp>
        <p:pic>
          <p:nvPicPr>
            <p:cNvPr id="1521" name="Shape 15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99933" y="4361794"/>
              <a:ext cx="1233471" cy="12334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22" name="Shape 1522"/>
          <p:cNvSpPr/>
          <p:nvPr/>
        </p:nvSpPr>
        <p:spPr>
          <a:xfrm rot="-2576127">
            <a:off x="769764" y="4307317"/>
            <a:ext cx="464218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Shape 1523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Shape 1524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</a:t>
            </a:r>
          </a:p>
        </p:txBody>
      </p:sp>
      <p:sp>
        <p:nvSpPr>
          <p:cNvPr id="1525" name="Shape 1525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1" name="Shape 15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2" name="Shape 15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0364" y="2491974"/>
            <a:ext cx="1492500" cy="149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3" name="Shape 1533"/>
          <p:cNvGrpSpPr/>
          <p:nvPr/>
        </p:nvGrpSpPr>
        <p:grpSpPr>
          <a:xfrm>
            <a:off x="5030955" y="2214230"/>
            <a:ext cx="2251129" cy="2126624"/>
            <a:chOff x="6712139" y="2416632"/>
            <a:chExt cx="2251129" cy="2126624"/>
          </a:xfrm>
        </p:grpSpPr>
        <p:sp>
          <p:nvSpPr>
            <p:cNvPr id="1534" name="Shape 1534"/>
            <p:cNvSpPr/>
            <p:nvPr/>
          </p:nvSpPr>
          <p:spPr>
            <a:xfrm>
              <a:off x="6993595" y="2636731"/>
              <a:ext cx="1698840" cy="169884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Shape 1535"/>
            <p:cNvSpPr/>
            <p:nvPr/>
          </p:nvSpPr>
          <p:spPr>
            <a:xfrm>
              <a:off x="7391271" y="4030828"/>
              <a:ext cx="902215" cy="195942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루피</a:t>
              </a:r>
            </a:p>
          </p:txBody>
        </p:sp>
        <p:cxnSp>
          <p:nvCxnSpPr>
            <p:cNvPr id="1536" name="Shape 1536"/>
            <p:cNvCxnSpPr/>
            <p:nvPr/>
          </p:nvCxnSpPr>
          <p:spPr>
            <a:xfrm>
              <a:off x="7420317" y="4229882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537" name="Shape 1537"/>
            <p:cNvSpPr/>
            <p:nvPr/>
          </p:nvSpPr>
          <p:spPr>
            <a:xfrm>
              <a:off x="7094756" y="2416632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Shape 1538"/>
            <p:cNvSpPr/>
            <p:nvPr/>
          </p:nvSpPr>
          <p:spPr>
            <a:xfrm>
              <a:off x="8037139" y="2418189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Shape 1539"/>
            <p:cNvSpPr/>
            <p:nvPr/>
          </p:nvSpPr>
          <p:spPr>
            <a:xfrm>
              <a:off x="8404146" y="3319114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Shape 1540"/>
            <p:cNvSpPr/>
            <p:nvPr/>
          </p:nvSpPr>
          <p:spPr>
            <a:xfrm>
              <a:off x="6760517" y="3324817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Shape 1541"/>
            <p:cNvSpPr/>
            <p:nvPr/>
          </p:nvSpPr>
          <p:spPr>
            <a:xfrm>
              <a:off x="7365343" y="4259494"/>
              <a:ext cx="945322" cy="152884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Shape 1542"/>
            <p:cNvSpPr/>
            <p:nvPr/>
          </p:nvSpPr>
          <p:spPr>
            <a:xfrm>
              <a:off x="7428603" y="4216814"/>
              <a:ext cx="84350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X:826,Y:839</a:t>
              </a:r>
            </a:p>
          </p:txBody>
        </p:sp>
        <p:sp>
          <p:nvSpPr>
            <p:cNvPr id="1543" name="Shape 1543"/>
            <p:cNvSpPr/>
            <p:nvPr/>
          </p:nvSpPr>
          <p:spPr>
            <a:xfrm>
              <a:off x="8256895" y="4248553"/>
              <a:ext cx="166489" cy="179867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Shape 1544"/>
            <p:cNvSpPr/>
            <p:nvPr/>
          </p:nvSpPr>
          <p:spPr>
            <a:xfrm>
              <a:off x="8279252" y="4274826"/>
              <a:ext cx="140434" cy="142265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5" name="Shape 15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649684">
              <a:off x="7190487" y="4214977"/>
              <a:ext cx="312896" cy="3015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6" name="Shape 1546"/>
            <p:cNvSpPr/>
            <p:nvPr/>
          </p:nvSpPr>
          <p:spPr>
            <a:xfrm>
              <a:off x="8022177" y="2904421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Shape 1547"/>
            <p:cNvSpPr/>
            <p:nvPr/>
          </p:nvSpPr>
          <p:spPr>
            <a:xfrm>
              <a:off x="8003514" y="2869066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선전포고</a:t>
              </a:r>
            </a:p>
          </p:txBody>
        </p:sp>
        <p:cxnSp>
          <p:nvCxnSpPr>
            <p:cNvPr id="1548" name="Shape 1548"/>
            <p:cNvCxnSpPr/>
            <p:nvPr/>
          </p:nvCxnSpPr>
          <p:spPr>
            <a:xfrm>
              <a:off x="7417211" y="4030828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549" name="Shape 1549"/>
            <p:cNvSpPr/>
            <p:nvPr/>
          </p:nvSpPr>
          <p:spPr>
            <a:xfrm>
              <a:off x="7079792" y="2902864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50" name="Shape 1550"/>
            <p:cNvCxnSpPr/>
            <p:nvPr/>
          </p:nvCxnSpPr>
          <p:spPr>
            <a:xfrm>
              <a:off x="7069590" y="2897161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51" name="Shape 1551"/>
            <p:cNvCxnSpPr/>
            <p:nvPr/>
          </p:nvCxnSpPr>
          <p:spPr>
            <a:xfrm>
              <a:off x="7072700" y="3049560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52" name="Shape 1552"/>
            <p:cNvCxnSpPr/>
            <p:nvPr/>
          </p:nvCxnSpPr>
          <p:spPr>
            <a:xfrm>
              <a:off x="8011975" y="2898718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53" name="Shape 1553"/>
            <p:cNvCxnSpPr/>
            <p:nvPr/>
          </p:nvCxnSpPr>
          <p:spPr>
            <a:xfrm>
              <a:off x="8024406" y="3060449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554" name="Shape 1554"/>
            <p:cNvSpPr/>
            <p:nvPr/>
          </p:nvSpPr>
          <p:spPr>
            <a:xfrm>
              <a:off x="8389182" y="3805346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55" name="Shape 1555"/>
            <p:cNvCxnSpPr/>
            <p:nvPr/>
          </p:nvCxnSpPr>
          <p:spPr>
            <a:xfrm>
              <a:off x="8378981" y="3799644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56" name="Shape 1556"/>
            <p:cNvCxnSpPr/>
            <p:nvPr/>
          </p:nvCxnSpPr>
          <p:spPr>
            <a:xfrm>
              <a:off x="8382085" y="3942714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557" name="Shape 1557"/>
            <p:cNvSpPr/>
            <p:nvPr/>
          </p:nvSpPr>
          <p:spPr>
            <a:xfrm>
              <a:off x="6745553" y="3811048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58" name="Shape 1558"/>
            <p:cNvCxnSpPr/>
            <p:nvPr/>
          </p:nvCxnSpPr>
          <p:spPr>
            <a:xfrm>
              <a:off x="6735352" y="3805346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59" name="Shape 1559"/>
            <p:cNvCxnSpPr/>
            <p:nvPr/>
          </p:nvCxnSpPr>
          <p:spPr>
            <a:xfrm>
              <a:off x="6738457" y="3957746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560" name="Shape 1560"/>
            <p:cNvSpPr/>
            <p:nvPr/>
          </p:nvSpPr>
          <p:spPr>
            <a:xfrm>
              <a:off x="7159874" y="2852943"/>
              <a:ext cx="41549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정찰</a:t>
              </a:r>
            </a:p>
          </p:txBody>
        </p:sp>
        <p:sp>
          <p:nvSpPr>
            <p:cNvPr id="1561" name="Shape 1561"/>
            <p:cNvSpPr/>
            <p:nvPr/>
          </p:nvSpPr>
          <p:spPr>
            <a:xfrm>
              <a:off x="6712139" y="376330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상세정보</a:t>
              </a:r>
            </a:p>
          </p:txBody>
        </p:sp>
        <p:sp>
          <p:nvSpPr>
            <p:cNvPr id="1562" name="Shape 1562"/>
            <p:cNvSpPr/>
            <p:nvPr/>
          </p:nvSpPr>
          <p:spPr>
            <a:xfrm>
              <a:off x="8490317" y="3752682"/>
              <a:ext cx="41549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공격</a:t>
              </a:r>
            </a:p>
          </p:txBody>
        </p:sp>
      </p:grpSp>
      <p:sp>
        <p:nvSpPr>
          <p:cNvPr id="1563" name="Shape 1563"/>
          <p:cNvSpPr/>
          <p:nvPr/>
        </p:nvSpPr>
        <p:spPr>
          <a:xfrm>
            <a:off x="914400" y="3658726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4" name="Shape 1564"/>
          <p:cNvSpPr txBox="1"/>
          <p:nvPr/>
        </p:nvSpPr>
        <p:spPr>
          <a:xfrm>
            <a:off x="584420" y="667910"/>
            <a:ext cx="3325104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상세 정보(적군이 보는 상태)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적군이 연맹 요새를 선택 하여 상세 정보를 확인 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현재 주둔 하고 있는 병사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정찰, 선전포고, 공격은 전투 부분에 공통 적인 부분으로 이 문서에서는 따로 정의 하지 않습니다</a:t>
            </a:r>
          </a:p>
        </p:txBody>
      </p:sp>
      <p:sp>
        <p:nvSpPr>
          <p:cNvPr id="1565" name="Shape 1565"/>
          <p:cNvSpPr/>
          <p:nvPr/>
        </p:nvSpPr>
        <p:spPr>
          <a:xfrm>
            <a:off x="215538" y="142595"/>
            <a:ext cx="33986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영지_요새(상세정보)_적군</a:t>
            </a:r>
          </a:p>
        </p:txBody>
      </p:sp>
      <p:pic>
        <p:nvPicPr>
          <p:cNvPr id="1566" name="Shape 15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5033" y="4133169"/>
            <a:ext cx="1492500" cy="149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7" name="Shape 1567"/>
          <p:cNvGrpSpPr/>
          <p:nvPr/>
        </p:nvGrpSpPr>
        <p:grpSpPr>
          <a:xfrm>
            <a:off x="1105623" y="3855425"/>
            <a:ext cx="2251129" cy="2126624"/>
            <a:chOff x="6712139" y="2416632"/>
            <a:chExt cx="2251129" cy="2126624"/>
          </a:xfrm>
        </p:grpSpPr>
        <p:sp>
          <p:nvSpPr>
            <p:cNvPr id="1568" name="Shape 1568"/>
            <p:cNvSpPr/>
            <p:nvPr/>
          </p:nvSpPr>
          <p:spPr>
            <a:xfrm>
              <a:off x="6993595" y="2636731"/>
              <a:ext cx="1698840" cy="169884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Shape 1569"/>
            <p:cNvSpPr/>
            <p:nvPr/>
          </p:nvSpPr>
          <p:spPr>
            <a:xfrm>
              <a:off x="7391271" y="4030828"/>
              <a:ext cx="902215" cy="195942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루피</a:t>
              </a:r>
            </a:p>
          </p:txBody>
        </p:sp>
        <p:cxnSp>
          <p:nvCxnSpPr>
            <p:cNvPr id="1570" name="Shape 1570"/>
            <p:cNvCxnSpPr/>
            <p:nvPr/>
          </p:nvCxnSpPr>
          <p:spPr>
            <a:xfrm>
              <a:off x="7420317" y="4229882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571" name="Shape 1571"/>
            <p:cNvSpPr/>
            <p:nvPr/>
          </p:nvSpPr>
          <p:spPr>
            <a:xfrm>
              <a:off x="7094756" y="2416632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Shape 1572"/>
            <p:cNvSpPr/>
            <p:nvPr/>
          </p:nvSpPr>
          <p:spPr>
            <a:xfrm>
              <a:off x="8037139" y="2418189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Shape 1573"/>
            <p:cNvSpPr/>
            <p:nvPr/>
          </p:nvSpPr>
          <p:spPr>
            <a:xfrm>
              <a:off x="8404146" y="3319114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Shape 1574"/>
            <p:cNvSpPr/>
            <p:nvPr/>
          </p:nvSpPr>
          <p:spPr>
            <a:xfrm>
              <a:off x="6760517" y="3324817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Shape 1575"/>
            <p:cNvSpPr/>
            <p:nvPr/>
          </p:nvSpPr>
          <p:spPr>
            <a:xfrm>
              <a:off x="7365343" y="4259494"/>
              <a:ext cx="945322" cy="152884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Shape 1576"/>
            <p:cNvSpPr/>
            <p:nvPr/>
          </p:nvSpPr>
          <p:spPr>
            <a:xfrm>
              <a:off x="7428603" y="4216814"/>
              <a:ext cx="84350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X:826,Y:839</a:t>
              </a:r>
            </a:p>
          </p:txBody>
        </p:sp>
        <p:sp>
          <p:nvSpPr>
            <p:cNvPr id="1577" name="Shape 1577"/>
            <p:cNvSpPr/>
            <p:nvPr/>
          </p:nvSpPr>
          <p:spPr>
            <a:xfrm>
              <a:off x="8256895" y="4248553"/>
              <a:ext cx="166489" cy="179867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Shape 1578"/>
            <p:cNvSpPr/>
            <p:nvPr/>
          </p:nvSpPr>
          <p:spPr>
            <a:xfrm>
              <a:off x="8279252" y="4274826"/>
              <a:ext cx="140434" cy="142265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9" name="Shape 157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649684">
              <a:off x="7190487" y="4214977"/>
              <a:ext cx="312896" cy="3015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0" name="Shape 1580"/>
            <p:cNvSpPr/>
            <p:nvPr/>
          </p:nvSpPr>
          <p:spPr>
            <a:xfrm>
              <a:off x="8022177" y="2904421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Shape 1581"/>
            <p:cNvSpPr/>
            <p:nvPr/>
          </p:nvSpPr>
          <p:spPr>
            <a:xfrm>
              <a:off x="8003514" y="2869066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선전포고</a:t>
              </a:r>
            </a:p>
          </p:txBody>
        </p:sp>
        <p:cxnSp>
          <p:nvCxnSpPr>
            <p:cNvPr id="1582" name="Shape 1582"/>
            <p:cNvCxnSpPr/>
            <p:nvPr/>
          </p:nvCxnSpPr>
          <p:spPr>
            <a:xfrm>
              <a:off x="7417211" y="4030828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583" name="Shape 1583"/>
            <p:cNvSpPr/>
            <p:nvPr/>
          </p:nvSpPr>
          <p:spPr>
            <a:xfrm>
              <a:off x="7079792" y="2902864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4" name="Shape 1584"/>
            <p:cNvCxnSpPr/>
            <p:nvPr/>
          </p:nvCxnSpPr>
          <p:spPr>
            <a:xfrm>
              <a:off x="7069590" y="2897161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85" name="Shape 1585"/>
            <p:cNvCxnSpPr/>
            <p:nvPr/>
          </p:nvCxnSpPr>
          <p:spPr>
            <a:xfrm>
              <a:off x="7072700" y="3049560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86" name="Shape 1586"/>
            <p:cNvCxnSpPr/>
            <p:nvPr/>
          </p:nvCxnSpPr>
          <p:spPr>
            <a:xfrm>
              <a:off x="8011975" y="2898718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87" name="Shape 1587"/>
            <p:cNvCxnSpPr/>
            <p:nvPr/>
          </p:nvCxnSpPr>
          <p:spPr>
            <a:xfrm>
              <a:off x="8024406" y="3060449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588" name="Shape 1588"/>
            <p:cNvSpPr/>
            <p:nvPr/>
          </p:nvSpPr>
          <p:spPr>
            <a:xfrm>
              <a:off x="8389182" y="3805346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9" name="Shape 1589"/>
            <p:cNvCxnSpPr/>
            <p:nvPr/>
          </p:nvCxnSpPr>
          <p:spPr>
            <a:xfrm>
              <a:off x="8378981" y="3799644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90" name="Shape 1590"/>
            <p:cNvCxnSpPr/>
            <p:nvPr/>
          </p:nvCxnSpPr>
          <p:spPr>
            <a:xfrm>
              <a:off x="8382085" y="3942714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591" name="Shape 1591"/>
            <p:cNvSpPr/>
            <p:nvPr/>
          </p:nvSpPr>
          <p:spPr>
            <a:xfrm>
              <a:off x="6745553" y="3811048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92" name="Shape 1592"/>
            <p:cNvCxnSpPr/>
            <p:nvPr/>
          </p:nvCxnSpPr>
          <p:spPr>
            <a:xfrm>
              <a:off x="6735352" y="3805346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593" name="Shape 1593"/>
            <p:cNvCxnSpPr/>
            <p:nvPr/>
          </p:nvCxnSpPr>
          <p:spPr>
            <a:xfrm>
              <a:off x="6738457" y="3957746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594" name="Shape 1594"/>
            <p:cNvSpPr/>
            <p:nvPr/>
          </p:nvSpPr>
          <p:spPr>
            <a:xfrm>
              <a:off x="7159874" y="2852943"/>
              <a:ext cx="41549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정찰</a:t>
              </a:r>
            </a:p>
          </p:txBody>
        </p:sp>
        <p:sp>
          <p:nvSpPr>
            <p:cNvPr id="1595" name="Shape 1595"/>
            <p:cNvSpPr/>
            <p:nvPr/>
          </p:nvSpPr>
          <p:spPr>
            <a:xfrm>
              <a:off x="6712139" y="376330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상세정보</a:t>
              </a:r>
            </a:p>
          </p:txBody>
        </p:sp>
        <p:sp>
          <p:nvSpPr>
            <p:cNvPr id="1596" name="Shape 1596"/>
            <p:cNvSpPr/>
            <p:nvPr/>
          </p:nvSpPr>
          <p:spPr>
            <a:xfrm>
              <a:off x="8490317" y="3752682"/>
              <a:ext cx="41549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공격</a:t>
              </a:r>
            </a:p>
          </p:txBody>
        </p:sp>
      </p:grpSp>
      <p:pic>
        <p:nvPicPr>
          <p:cNvPr id="1597" name="Shape 15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8" name="Shape 1598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1599" name="Shape 1599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1600" name="Shape 1600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Shape 1601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1602" name="Shape 1602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603" name="Shape 1603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Shape 1604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Shape 1605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Shape 1606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Shape 1607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1608" name="Shape 1608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9" name="Shape 1609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10" name="Shape 161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11" name="Shape 1611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Shape 1612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1613" name="Shape 1613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614" name="Shape 1614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615" name="Shape 1615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616" name="Shape 1616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17" name="Shape 1617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618" name="Shape 1618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619" name="Shape 1619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20" name="Shape 1620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621" name="Shape 1621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622" name="Shape 1622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1623" name="Shape 1623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1624" name="Shape 16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25" name="Shape 1625"/>
          <p:cNvSpPr/>
          <p:nvPr/>
        </p:nvSpPr>
        <p:spPr>
          <a:xfrm>
            <a:off x="4336028" y="461762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6" name="Shape 16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7169" y="875479"/>
            <a:ext cx="1545755" cy="126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627" name="Shape 1627"/>
          <p:cNvSpPr/>
          <p:nvPr/>
        </p:nvSpPr>
        <p:spPr>
          <a:xfrm>
            <a:off x="5964160" y="940473"/>
            <a:ext cx="61427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미 주둔</a:t>
            </a:r>
          </a:p>
        </p:txBody>
      </p:sp>
      <p:sp>
        <p:nvSpPr>
          <p:cNvPr id="1628" name="Shape 1628"/>
          <p:cNvSpPr/>
          <p:nvPr/>
        </p:nvSpPr>
        <p:spPr>
          <a:xfrm>
            <a:off x="5955871" y="1164524"/>
            <a:ext cx="1082347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건물수치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180000/180000</a:t>
            </a:r>
          </a:p>
        </p:txBody>
      </p:sp>
      <p:sp>
        <p:nvSpPr>
          <p:cNvPr id="1629" name="Shape 1629"/>
          <p:cNvSpPr/>
          <p:nvPr/>
        </p:nvSpPr>
        <p:spPr>
          <a:xfrm>
            <a:off x="4470273" y="512291"/>
            <a:ext cx="3262016" cy="33817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(KOR)연맹타워 1</a:t>
            </a:r>
          </a:p>
        </p:txBody>
      </p:sp>
      <p:sp>
        <p:nvSpPr>
          <p:cNvPr id="1630" name="Shape 1630"/>
          <p:cNvSpPr/>
          <p:nvPr/>
        </p:nvSpPr>
        <p:spPr>
          <a:xfrm>
            <a:off x="5956975" y="1567065"/>
            <a:ext cx="1043875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주둔 부대 수량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20000/200000</a:t>
            </a:r>
          </a:p>
        </p:txBody>
      </p:sp>
      <p:sp>
        <p:nvSpPr>
          <p:cNvPr id="1631" name="Shape 1631"/>
          <p:cNvSpPr/>
          <p:nvPr/>
        </p:nvSpPr>
        <p:spPr>
          <a:xfrm>
            <a:off x="4497169" y="884863"/>
            <a:ext cx="3235121" cy="1263464"/>
          </a:xfrm>
          <a:prstGeom prst="roundRect">
            <a:avLst>
              <a:gd fmla="val 4411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2" name="Shape 1632"/>
          <p:cNvSpPr/>
          <p:nvPr/>
        </p:nvSpPr>
        <p:spPr>
          <a:xfrm>
            <a:off x="4715869" y="2159600"/>
            <a:ext cx="2032929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파견한 병사는 연맹 타워에 주둔 합니다.</a:t>
            </a:r>
          </a:p>
        </p:txBody>
      </p:sp>
      <p:pic>
        <p:nvPicPr>
          <p:cNvPr id="1633" name="Shape 16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1473" y="2174423"/>
            <a:ext cx="297976" cy="273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4" name="Shape 1634"/>
          <p:cNvCxnSpPr/>
          <p:nvPr/>
        </p:nvCxnSpPr>
        <p:spPr>
          <a:xfrm>
            <a:off x="4710555" y="2452817"/>
            <a:ext cx="2987999" cy="2914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35" name="Shape 1635"/>
          <p:cNvSpPr/>
          <p:nvPr/>
        </p:nvSpPr>
        <p:spPr>
          <a:xfrm>
            <a:off x="4497169" y="3935069"/>
            <a:ext cx="3235121" cy="59442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클릭하여 연맹요새를 방어 할 수 있습니다.</a:t>
            </a:r>
          </a:p>
        </p:txBody>
      </p:sp>
      <p:sp>
        <p:nvSpPr>
          <p:cNvPr id="1636" name="Shape 1636"/>
          <p:cNvSpPr/>
          <p:nvPr/>
        </p:nvSpPr>
        <p:spPr>
          <a:xfrm>
            <a:off x="4551405" y="4053253"/>
            <a:ext cx="364995" cy="359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Shape 1637"/>
          <p:cNvSpPr/>
          <p:nvPr/>
        </p:nvSpPr>
        <p:spPr>
          <a:xfrm>
            <a:off x="4587017" y="4086128"/>
            <a:ext cx="301036" cy="304956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8" name="Shape 1638"/>
          <p:cNvSpPr/>
          <p:nvPr/>
        </p:nvSpPr>
        <p:spPr>
          <a:xfrm>
            <a:off x="4497169" y="4563796"/>
            <a:ext cx="3235121" cy="59442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연맹 과학 기술연구로 더 많은 방어 인원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을 증가 시킬 수 있습니다</a:t>
            </a:r>
          </a:p>
        </p:txBody>
      </p:sp>
      <p:sp>
        <p:nvSpPr>
          <p:cNvPr id="1639" name="Shape 1639"/>
          <p:cNvSpPr/>
          <p:nvPr/>
        </p:nvSpPr>
        <p:spPr>
          <a:xfrm>
            <a:off x="4551405" y="4681982"/>
            <a:ext cx="364995" cy="359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0" name="Shape 16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82091" y="4704994"/>
            <a:ext cx="323785" cy="32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1" name="Shape 1641"/>
          <p:cNvSpPr/>
          <p:nvPr/>
        </p:nvSpPr>
        <p:spPr>
          <a:xfrm>
            <a:off x="4501369" y="2529927"/>
            <a:ext cx="3230921" cy="659585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2" name="Shape 1642"/>
          <p:cNvSpPr/>
          <p:nvPr/>
        </p:nvSpPr>
        <p:spPr>
          <a:xfrm>
            <a:off x="4560457" y="2603138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3" name="Shape 1643"/>
          <p:cNvPicPr preferRelativeResize="0"/>
          <p:nvPr/>
        </p:nvPicPr>
        <p:blipFill rotWithShape="1">
          <a:blip r:embed="rId9">
            <a:alphaModFix/>
          </a:blip>
          <a:srcRect b="47054" l="1" r="31546" t="2606"/>
          <a:stretch/>
        </p:blipFill>
        <p:spPr>
          <a:xfrm>
            <a:off x="4440796" y="2570172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1644" name="Shape 1644"/>
          <p:cNvSpPr/>
          <p:nvPr/>
        </p:nvSpPr>
        <p:spPr>
          <a:xfrm>
            <a:off x="6725714" y="2619733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행군중</a:t>
            </a:r>
          </a:p>
        </p:txBody>
      </p:sp>
      <p:sp>
        <p:nvSpPr>
          <p:cNvPr id="1645" name="Shape 1645"/>
          <p:cNvSpPr/>
          <p:nvPr/>
        </p:nvSpPr>
        <p:spPr>
          <a:xfrm>
            <a:off x="5129558" y="261225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6" name="Shape 1646"/>
          <p:cNvSpPr/>
          <p:nvPr/>
        </p:nvSpPr>
        <p:spPr>
          <a:xfrm>
            <a:off x="5129558" y="2878400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Shape 1647"/>
          <p:cNvSpPr/>
          <p:nvPr/>
        </p:nvSpPr>
        <p:spPr>
          <a:xfrm>
            <a:off x="5108326" y="2607097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1648" name="Shape 1648"/>
          <p:cNvSpPr/>
          <p:nvPr/>
        </p:nvSpPr>
        <p:spPr>
          <a:xfrm>
            <a:off x="7477779" y="2668946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Shape 1649"/>
          <p:cNvSpPr/>
          <p:nvPr/>
        </p:nvSpPr>
        <p:spPr>
          <a:xfrm>
            <a:off x="4519298" y="3229176"/>
            <a:ext cx="3230921" cy="659585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Shape 1650"/>
          <p:cNvSpPr/>
          <p:nvPr/>
        </p:nvSpPr>
        <p:spPr>
          <a:xfrm>
            <a:off x="4578387" y="3302387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1" name="Shape 1651"/>
          <p:cNvPicPr preferRelativeResize="0"/>
          <p:nvPr/>
        </p:nvPicPr>
        <p:blipFill rotWithShape="1">
          <a:blip r:embed="rId9">
            <a:alphaModFix/>
          </a:blip>
          <a:srcRect b="47054" l="1" r="31546" t="2606"/>
          <a:stretch/>
        </p:blipFill>
        <p:spPr>
          <a:xfrm>
            <a:off x="4458726" y="3269421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1652" name="Shape 1652"/>
          <p:cNvSpPr/>
          <p:nvPr/>
        </p:nvSpPr>
        <p:spPr>
          <a:xfrm>
            <a:off x="6743645" y="3318982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파괴중</a:t>
            </a:r>
          </a:p>
        </p:txBody>
      </p:sp>
      <p:sp>
        <p:nvSpPr>
          <p:cNvPr id="1653" name="Shape 1653"/>
          <p:cNvSpPr/>
          <p:nvPr/>
        </p:nvSpPr>
        <p:spPr>
          <a:xfrm>
            <a:off x="5147489" y="3311507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Shape 1654"/>
          <p:cNvSpPr/>
          <p:nvPr/>
        </p:nvSpPr>
        <p:spPr>
          <a:xfrm>
            <a:off x="5147489" y="357764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Shape 1655"/>
          <p:cNvSpPr/>
          <p:nvPr/>
        </p:nvSpPr>
        <p:spPr>
          <a:xfrm>
            <a:off x="5126255" y="3306346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1656" name="Shape 1656"/>
          <p:cNvSpPr/>
          <p:nvPr/>
        </p:nvSpPr>
        <p:spPr>
          <a:xfrm>
            <a:off x="7495710" y="3368194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7" name="Shape 1657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8" name="Shape 1658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</a:t>
            </a:r>
          </a:p>
        </p:txBody>
      </p:sp>
      <p:sp>
        <p:nvSpPr>
          <p:cNvPr id="1659" name="Shape 1659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660" name="Shape 1660"/>
          <p:cNvSpPr/>
          <p:nvPr/>
        </p:nvSpPr>
        <p:spPr>
          <a:xfrm rot="-3148743">
            <a:off x="774732" y="4387790"/>
            <a:ext cx="464218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Shape 1661"/>
          <p:cNvSpPr/>
          <p:nvPr/>
        </p:nvSpPr>
        <p:spPr>
          <a:xfrm>
            <a:off x="8189714" y="1755107"/>
            <a:ext cx="3441613" cy="1230464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적군이 연맹 요새를 공격 시 2가지 타입이 존재 합니다.(행군중 , 파괴중)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행군 중 상태의 경우는 병사가 이동 중 상태 이며, 파괴중 상태의 경우는 병사가 도착 하여 건물을 파괴 하고 있는 상태 입니다.</a:t>
            </a:r>
          </a:p>
        </p:txBody>
      </p:sp>
      <p:cxnSp>
        <p:nvCxnSpPr>
          <p:cNvPr id="1662" name="Shape 1662"/>
          <p:cNvCxnSpPr>
            <a:stCxn id="1661" idx="1"/>
            <a:endCxn id="1649" idx="3"/>
          </p:cNvCxnSpPr>
          <p:nvPr/>
        </p:nvCxnSpPr>
        <p:spPr>
          <a:xfrm flipH="1">
            <a:off x="7750214" y="2370339"/>
            <a:ext cx="439500" cy="1188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63" name="Shape 1663"/>
          <p:cNvSpPr/>
          <p:nvPr/>
        </p:nvSpPr>
        <p:spPr>
          <a:xfrm>
            <a:off x="524650" y="6301298"/>
            <a:ext cx="348524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연맹원이 나의 연맹원을 선택 시 나오는 UI</a:t>
            </a:r>
          </a:p>
        </p:txBody>
      </p:sp>
      <p:sp>
        <p:nvSpPr>
          <p:cNvPr id="1664" name="Shape 1664"/>
          <p:cNvSpPr/>
          <p:nvPr/>
        </p:nvSpPr>
        <p:spPr>
          <a:xfrm>
            <a:off x="8551210" y="3670801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5" name="Shape 16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91842" y="4145244"/>
            <a:ext cx="1492500" cy="14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6" name="Shape 1666"/>
          <p:cNvSpPr/>
          <p:nvPr/>
        </p:nvSpPr>
        <p:spPr>
          <a:xfrm>
            <a:off x="9023889" y="4087598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Shape 1667"/>
          <p:cNvSpPr/>
          <p:nvPr/>
        </p:nvSpPr>
        <p:spPr>
          <a:xfrm>
            <a:off x="9421564" y="5481696"/>
            <a:ext cx="902215" cy="195942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루피</a:t>
            </a:r>
          </a:p>
        </p:txBody>
      </p:sp>
      <p:cxnSp>
        <p:nvCxnSpPr>
          <p:cNvPr id="1668" name="Shape 1668"/>
          <p:cNvCxnSpPr/>
          <p:nvPr/>
        </p:nvCxnSpPr>
        <p:spPr>
          <a:xfrm>
            <a:off x="9450610" y="5680751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69" name="Shape 1669"/>
          <p:cNvSpPr/>
          <p:nvPr/>
        </p:nvSpPr>
        <p:spPr>
          <a:xfrm>
            <a:off x="10434439" y="4769982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0" name="Shape 1670"/>
          <p:cNvSpPr/>
          <p:nvPr/>
        </p:nvSpPr>
        <p:spPr>
          <a:xfrm>
            <a:off x="8790810" y="4775685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Shape 1671"/>
          <p:cNvSpPr/>
          <p:nvPr/>
        </p:nvSpPr>
        <p:spPr>
          <a:xfrm>
            <a:off x="9395638" y="5710362"/>
            <a:ext cx="945322" cy="15288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Shape 1672"/>
          <p:cNvSpPr/>
          <p:nvPr/>
        </p:nvSpPr>
        <p:spPr>
          <a:xfrm>
            <a:off x="9458897" y="5667682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1673" name="Shape 1673"/>
          <p:cNvSpPr/>
          <p:nvPr/>
        </p:nvSpPr>
        <p:spPr>
          <a:xfrm>
            <a:off x="10287189" y="5699421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4" name="Shape 1674"/>
          <p:cNvSpPr/>
          <p:nvPr/>
        </p:nvSpPr>
        <p:spPr>
          <a:xfrm>
            <a:off x="10309546" y="5725694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5" name="Shape 16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649684">
            <a:off x="9220781" y="5665845"/>
            <a:ext cx="312896" cy="3015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6" name="Shape 1676"/>
          <p:cNvCxnSpPr/>
          <p:nvPr/>
        </p:nvCxnSpPr>
        <p:spPr>
          <a:xfrm>
            <a:off x="9447506" y="5481696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77" name="Shape 1677"/>
          <p:cNvSpPr/>
          <p:nvPr/>
        </p:nvSpPr>
        <p:spPr>
          <a:xfrm>
            <a:off x="10419477" y="5256214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8" name="Shape 1678"/>
          <p:cNvCxnSpPr/>
          <p:nvPr/>
        </p:nvCxnSpPr>
        <p:spPr>
          <a:xfrm>
            <a:off x="10409275" y="5250512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79" name="Shape 1679"/>
          <p:cNvCxnSpPr/>
          <p:nvPr/>
        </p:nvCxnSpPr>
        <p:spPr>
          <a:xfrm>
            <a:off x="10412379" y="5393582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80" name="Shape 1680"/>
          <p:cNvSpPr/>
          <p:nvPr/>
        </p:nvSpPr>
        <p:spPr>
          <a:xfrm>
            <a:off x="8775847" y="5261917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1" name="Shape 1681"/>
          <p:cNvCxnSpPr/>
          <p:nvPr/>
        </p:nvCxnSpPr>
        <p:spPr>
          <a:xfrm>
            <a:off x="8765646" y="5256214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82" name="Shape 1682"/>
          <p:cNvCxnSpPr/>
          <p:nvPr/>
        </p:nvCxnSpPr>
        <p:spPr>
          <a:xfrm>
            <a:off x="8768750" y="5408614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83" name="Shape 1683"/>
          <p:cNvSpPr/>
          <p:nvPr/>
        </p:nvSpPr>
        <p:spPr>
          <a:xfrm>
            <a:off x="8742434" y="5214169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상세정보</a:t>
            </a:r>
          </a:p>
        </p:txBody>
      </p:sp>
      <p:sp>
        <p:nvSpPr>
          <p:cNvPr id="1684" name="Shape 1684"/>
          <p:cNvSpPr/>
          <p:nvPr/>
        </p:nvSpPr>
        <p:spPr>
          <a:xfrm>
            <a:off x="10520611" y="5203550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귀환</a:t>
            </a:r>
          </a:p>
        </p:txBody>
      </p:sp>
      <p:sp>
        <p:nvSpPr>
          <p:cNvPr id="1685" name="Shape 1685"/>
          <p:cNvSpPr/>
          <p:nvPr/>
        </p:nvSpPr>
        <p:spPr>
          <a:xfrm>
            <a:off x="8432386" y="6290435"/>
            <a:ext cx="323966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 연맹 요새를 공격 하고 있는 상태 UI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Shape 1691"/>
          <p:cNvSpPr txBox="1"/>
          <p:nvPr/>
        </p:nvSpPr>
        <p:spPr>
          <a:xfrm>
            <a:off x="584420" y="667910"/>
            <a:ext cx="332510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상세 정보 기능(주둔 상태)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요새에 병사가 주둔 하고 있는 경우 ＂귀환” 버튼을 추가로 구성 되어집니다.(나의 병사가 주둔 한 상태의 경우만 나오는 버튼 입니다)</a:t>
            </a:r>
          </a:p>
        </p:txBody>
      </p:sp>
      <p:sp>
        <p:nvSpPr>
          <p:cNvPr id="1692" name="Shape 1692"/>
          <p:cNvSpPr/>
          <p:nvPr/>
        </p:nvSpPr>
        <p:spPr>
          <a:xfrm>
            <a:off x="215538" y="142595"/>
            <a:ext cx="3629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영지_요새(상세정보)_연맹원</a:t>
            </a:r>
          </a:p>
        </p:txBody>
      </p:sp>
      <p:sp>
        <p:nvSpPr>
          <p:cNvPr id="1693" name="Shape 1693"/>
          <p:cNvSpPr/>
          <p:nvPr/>
        </p:nvSpPr>
        <p:spPr>
          <a:xfrm>
            <a:off x="1126075" y="2547103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4" name="Shape 1694"/>
          <p:cNvSpPr/>
          <p:nvPr/>
        </p:nvSpPr>
        <p:spPr>
          <a:xfrm>
            <a:off x="1617183" y="3041173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5" name="Shape 1695"/>
          <p:cNvSpPr/>
          <p:nvPr/>
        </p:nvSpPr>
        <p:spPr>
          <a:xfrm>
            <a:off x="1871424" y="4462164"/>
            <a:ext cx="1164132" cy="164441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(KOR)연맹타워1</a:t>
            </a:r>
          </a:p>
        </p:txBody>
      </p:sp>
      <p:cxnSp>
        <p:nvCxnSpPr>
          <p:cNvPr id="1696" name="Shape 1696"/>
          <p:cNvCxnSpPr/>
          <p:nvPr/>
        </p:nvCxnSpPr>
        <p:spPr>
          <a:xfrm>
            <a:off x="2043906" y="4634325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97" name="Shape 1697"/>
          <p:cNvSpPr/>
          <p:nvPr/>
        </p:nvSpPr>
        <p:spPr>
          <a:xfrm>
            <a:off x="2156876" y="2654680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8" name="Shape 1698"/>
          <p:cNvSpPr/>
          <p:nvPr/>
        </p:nvSpPr>
        <p:spPr>
          <a:xfrm>
            <a:off x="3027734" y="3658239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9" name="Shape 1699"/>
          <p:cNvSpPr/>
          <p:nvPr/>
        </p:nvSpPr>
        <p:spPr>
          <a:xfrm>
            <a:off x="1384105" y="3663942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0" name="Shape 1700"/>
          <p:cNvSpPr/>
          <p:nvPr/>
        </p:nvSpPr>
        <p:spPr>
          <a:xfrm>
            <a:off x="1988933" y="4663935"/>
            <a:ext cx="945322" cy="15288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1" name="Shape 1701"/>
          <p:cNvSpPr/>
          <p:nvPr/>
        </p:nvSpPr>
        <p:spPr>
          <a:xfrm>
            <a:off x="2052192" y="4621255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1702" name="Shape 1702"/>
          <p:cNvSpPr/>
          <p:nvPr/>
        </p:nvSpPr>
        <p:spPr>
          <a:xfrm>
            <a:off x="2880483" y="4652996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3" name="Shape 1703"/>
          <p:cNvSpPr/>
          <p:nvPr/>
        </p:nvSpPr>
        <p:spPr>
          <a:xfrm>
            <a:off x="2902841" y="4679267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4" name="Shape 17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49684">
            <a:off x="1814076" y="4619418"/>
            <a:ext cx="312896" cy="301573"/>
          </a:xfrm>
          <a:prstGeom prst="rect">
            <a:avLst/>
          </a:prstGeom>
          <a:noFill/>
          <a:ln>
            <a:noFill/>
          </a:ln>
        </p:spPr>
      </p:pic>
      <p:sp>
        <p:nvSpPr>
          <p:cNvPr id="1705" name="Shape 1705"/>
          <p:cNvSpPr/>
          <p:nvPr/>
        </p:nvSpPr>
        <p:spPr>
          <a:xfrm>
            <a:off x="2151244" y="3131581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6" name="Shape 1706"/>
          <p:cNvSpPr/>
          <p:nvPr/>
        </p:nvSpPr>
        <p:spPr>
          <a:xfrm>
            <a:off x="2132583" y="3096226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기능보기</a:t>
            </a:r>
          </a:p>
        </p:txBody>
      </p:sp>
      <p:cxnSp>
        <p:nvCxnSpPr>
          <p:cNvPr id="1707" name="Shape 1707"/>
          <p:cNvCxnSpPr/>
          <p:nvPr/>
        </p:nvCxnSpPr>
        <p:spPr>
          <a:xfrm>
            <a:off x="2040800" y="4435271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708" name="Shape 1708"/>
          <p:cNvCxnSpPr/>
          <p:nvPr/>
        </p:nvCxnSpPr>
        <p:spPr>
          <a:xfrm>
            <a:off x="2141042" y="3125878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709" name="Shape 1709"/>
          <p:cNvCxnSpPr/>
          <p:nvPr/>
        </p:nvCxnSpPr>
        <p:spPr>
          <a:xfrm>
            <a:off x="2153474" y="3287607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10" name="Shape 1710"/>
          <p:cNvSpPr/>
          <p:nvPr/>
        </p:nvSpPr>
        <p:spPr>
          <a:xfrm>
            <a:off x="3012772" y="4144471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1" name="Shape 1711"/>
          <p:cNvCxnSpPr/>
          <p:nvPr/>
        </p:nvCxnSpPr>
        <p:spPr>
          <a:xfrm>
            <a:off x="3002569" y="4138769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712" name="Shape 1712"/>
          <p:cNvCxnSpPr/>
          <p:nvPr/>
        </p:nvCxnSpPr>
        <p:spPr>
          <a:xfrm>
            <a:off x="3005675" y="4281839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13" name="Shape 1713"/>
          <p:cNvSpPr/>
          <p:nvPr/>
        </p:nvSpPr>
        <p:spPr>
          <a:xfrm>
            <a:off x="1369142" y="4150173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4" name="Shape 1714"/>
          <p:cNvCxnSpPr/>
          <p:nvPr/>
        </p:nvCxnSpPr>
        <p:spPr>
          <a:xfrm>
            <a:off x="1358941" y="4144471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715" name="Shape 1715"/>
          <p:cNvCxnSpPr/>
          <p:nvPr/>
        </p:nvCxnSpPr>
        <p:spPr>
          <a:xfrm>
            <a:off x="1362045" y="4296871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16" name="Shape 1716"/>
          <p:cNvSpPr/>
          <p:nvPr/>
        </p:nvSpPr>
        <p:spPr>
          <a:xfrm>
            <a:off x="1335729" y="4102426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상세정보</a:t>
            </a:r>
          </a:p>
        </p:txBody>
      </p:sp>
      <p:sp>
        <p:nvSpPr>
          <p:cNvPr id="1717" name="Shape 1717"/>
          <p:cNvSpPr/>
          <p:nvPr/>
        </p:nvSpPr>
        <p:spPr>
          <a:xfrm>
            <a:off x="2992608" y="4091807"/>
            <a:ext cx="57855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주둔</a:t>
            </a:r>
          </a:p>
        </p:txBody>
      </p:sp>
      <p:pic>
        <p:nvPicPr>
          <p:cNvPr id="1718" name="Shape 17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1608" y="3250171"/>
            <a:ext cx="1233471" cy="1233471"/>
          </a:xfrm>
          <a:prstGeom prst="rect">
            <a:avLst/>
          </a:prstGeom>
          <a:noFill/>
          <a:ln>
            <a:noFill/>
          </a:ln>
        </p:spPr>
      </p:pic>
      <p:sp>
        <p:nvSpPr>
          <p:cNvPr id="1719" name="Shape 1719"/>
          <p:cNvSpPr/>
          <p:nvPr/>
        </p:nvSpPr>
        <p:spPr>
          <a:xfrm>
            <a:off x="4817853" y="2547103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0" name="Shape 1720"/>
          <p:cNvSpPr/>
          <p:nvPr/>
        </p:nvSpPr>
        <p:spPr>
          <a:xfrm>
            <a:off x="5308962" y="3041173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Shape 1721"/>
          <p:cNvSpPr/>
          <p:nvPr/>
        </p:nvSpPr>
        <p:spPr>
          <a:xfrm>
            <a:off x="5563201" y="4462164"/>
            <a:ext cx="1164132" cy="164441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(KOR)연맹타워1</a:t>
            </a:r>
          </a:p>
        </p:txBody>
      </p:sp>
      <p:cxnSp>
        <p:nvCxnSpPr>
          <p:cNvPr id="1722" name="Shape 1722"/>
          <p:cNvCxnSpPr/>
          <p:nvPr/>
        </p:nvCxnSpPr>
        <p:spPr>
          <a:xfrm>
            <a:off x="5735683" y="4634325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23" name="Shape 1723"/>
          <p:cNvSpPr/>
          <p:nvPr/>
        </p:nvSpPr>
        <p:spPr>
          <a:xfrm>
            <a:off x="5373526" y="2654680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Shape 1724"/>
          <p:cNvSpPr/>
          <p:nvPr/>
        </p:nvSpPr>
        <p:spPr>
          <a:xfrm>
            <a:off x="6719513" y="3658239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5" name="Shape 1725"/>
          <p:cNvSpPr/>
          <p:nvPr/>
        </p:nvSpPr>
        <p:spPr>
          <a:xfrm>
            <a:off x="5075883" y="3663942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Shape 1726"/>
          <p:cNvSpPr/>
          <p:nvPr/>
        </p:nvSpPr>
        <p:spPr>
          <a:xfrm>
            <a:off x="5680710" y="4663935"/>
            <a:ext cx="945322" cy="15288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Shape 1727"/>
          <p:cNvSpPr/>
          <p:nvPr/>
        </p:nvSpPr>
        <p:spPr>
          <a:xfrm>
            <a:off x="5743971" y="4621255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1728" name="Shape 1728"/>
          <p:cNvSpPr/>
          <p:nvPr/>
        </p:nvSpPr>
        <p:spPr>
          <a:xfrm>
            <a:off x="6572261" y="4652996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9" name="Shape 1729"/>
          <p:cNvSpPr/>
          <p:nvPr/>
        </p:nvSpPr>
        <p:spPr>
          <a:xfrm>
            <a:off x="6594618" y="4679267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0" name="Shape 17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49684">
            <a:off x="5505854" y="4619418"/>
            <a:ext cx="312896" cy="3015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1" name="Shape 1731"/>
          <p:cNvSpPr/>
          <p:nvPr/>
        </p:nvSpPr>
        <p:spPr>
          <a:xfrm>
            <a:off x="5367894" y="3131581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2" name="Shape 1732"/>
          <p:cNvSpPr/>
          <p:nvPr/>
        </p:nvSpPr>
        <p:spPr>
          <a:xfrm>
            <a:off x="5349232" y="3096226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기능보기</a:t>
            </a:r>
          </a:p>
        </p:txBody>
      </p:sp>
      <p:cxnSp>
        <p:nvCxnSpPr>
          <p:cNvPr id="1733" name="Shape 1733"/>
          <p:cNvCxnSpPr/>
          <p:nvPr/>
        </p:nvCxnSpPr>
        <p:spPr>
          <a:xfrm>
            <a:off x="5732578" y="4435271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734" name="Shape 1734"/>
          <p:cNvCxnSpPr/>
          <p:nvPr/>
        </p:nvCxnSpPr>
        <p:spPr>
          <a:xfrm>
            <a:off x="5357692" y="3125878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735" name="Shape 1735"/>
          <p:cNvCxnSpPr/>
          <p:nvPr/>
        </p:nvCxnSpPr>
        <p:spPr>
          <a:xfrm>
            <a:off x="5370123" y="3287607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36" name="Shape 1736"/>
          <p:cNvSpPr/>
          <p:nvPr/>
        </p:nvSpPr>
        <p:spPr>
          <a:xfrm>
            <a:off x="6704550" y="4144471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7" name="Shape 1737"/>
          <p:cNvCxnSpPr/>
          <p:nvPr/>
        </p:nvCxnSpPr>
        <p:spPr>
          <a:xfrm>
            <a:off x="6694347" y="4138769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738" name="Shape 1738"/>
          <p:cNvCxnSpPr/>
          <p:nvPr/>
        </p:nvCxnSpPr>
        <p:spPr>
          <a:xfrm>
            <a:off x="6697453" y="4281839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39" name="Shape 1739"/>
          <p:cNvSpPr/>
          <p:nvPr/>
        </p:nvSpPr>
        <p:spPr>
          <a:xfrm>
            <a:off x="5060921" y="4150173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0" name="Shape 1740"/>
          <p:cNvCxnSpPr/>
          <p:nvPr/>
        </p:nvCxnSpPr>
        <p:spPr>
          <a:xfrm>
            <a:off x="5050719" y="4144471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741" name="Shape 1741"/>
          <p:cNvCxnSpPr/>
          <p:nvPr/>
        </p:nvCxnSpPr>
        <p:spPr>
          <a:xfrm>
            <a:off x="5053823" y="4296871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42" name="Shape 1742"/>
          <p:cNvSpPr/>
          <p:nvPr/>
        </p:nvSpPr>
        <p:spPr>
          <a:xfrm>
            <a:off x="5027507" y="4102426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상세정보</a:t>
            </a:r>
          </a:p>
        </p:txBody>
      </p:sp>
      <p:sp>
        <p:nvSpPr>
          <p:cNvPr id="1743" name="Shape 1743"/>
          <p:cNvSpPr/>
          <p:nvPr/>
        </p:nvSpPr>
        <p:spPr>
          <a:xfrm>
            <a:off x="6684385" y="4091807"/>
            <a:ext cx="57855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귀환</a:t>
            </a:r>
          </a:p>
        </p:txBody>
      </p:sp>
      <p:pic>
        <p:nvPicPr>
          <p:cNvPr id="1744" name="Shape 17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3385" y="3250171"/>
            <a:ext cx="1233471" cy="1233471"/>
          </a:xfrm>
          <a:prstGeom prst="rect">
            <a:avLst/>
          </a:prstGeom>
          <a:noFill/>
          <a:ln>
            <a:noFill/>
          </a:ln>
        </p:spPr>
      </p:pic>
      <p:sp>
        <p:nvSpPr>
          <p:cNvPr id="1745" name="Shape 1745"/>
          <p:cNvSpPr/>
          <p:nvPr/>
        </p:nvSpPr>
        <p:spPr>
          <a:xfrm>
            <a:off x="3971364" y="3594846"/>
            <a:ext cx="546846" cy="54392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6" name="Shape 1746"/>
          <p:cNvSpPr/>
          <p:nvPr/>
        </p:nvSpPr>
        <p:spPr>
          <a:xfrm>
            <a:off x="6422396" y="2654680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7" name="Shape 1747"/>
          <p:cNvSpPr/>
          <p:nvPr/>
        </p:nvSpPr>
        <p:spPr>
          <a:xfrm>
            <a:off x="6416764" y="3131581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8" name="Shape 1748"/>
          <p:cNvSpPr/>
          <p:nvPr/>
        </p:nvSpPr>
        <p:spPr>
          <a:xfrm>
            <a:off x="6398103" y="3096226"/>
            <a:ext cx="5718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주둔</a:t>
            </a:r>
          </a:p>
        </p:txBody>
      </p:sp>
      <p:cxnSp>
        <p:nvCxnSpPr>
          <p:cNvPr id="1749" name="Shape 1749"/>
          <p:cNvCxnSpPr/>
          <p:nvPr/>
        </p:nvCxnSpPr>
        <p:spPr>
          <a:xfrm>
            <a:off x="6406562" y="3125878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750" name="Shape 1750"/>
          <p:cNvCxnSpPr/>
          <p:nvPr/>
        </p:nvCxnSpPr>
        <p:spPr>
          <a:xfrm>
            <a:off x="6418994" y="3287607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51" name="Shape 1751"/>
          <p:cNvSpPr/>
          <p:nvPr/>
        </p:nvSpPr>
        <p:spPr>
          <a:xfrm>
            <a:off x="1738649" y="5200651"/>
            <a:ext cx="147989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요새(미 주둔)</a:t>
            </a:r>
          </a:p>
        </p:txBody>
      </p:sp>
      <p:sp>
        <p:nvSpPr>
          <p:cNvPr id="1752" name="Shape 1752"/>
          <p:cNvSpPr/>
          <p:nvPr/>
        </p:nvSpPr>
        <p:spPr>
          <a:xfrm>
            <a:off x="5523185" y="5200651"/>
            <a:ext cx="147989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요새(주둔 중)</a:t>
            </a:r>
          </a:p>
        </p:txBody>
      </p:sp>
      <p:sp>
        <p:nvSpPr>
          <p:cNvPr id="1753" name="Shape 1753"/>
          <p:cNvSpPr/>
          <p:nvPr/>
        </p:nvSpPr>
        <p:spPr>
          <a:xfrm rot="-1901762">
            <a:off x="7360740" y="3489506"/>
            <a:ext cx="570135" cy="40908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Shape 1754"/>
          <p:cNvSpPr/>
          <p:nvPr/>
        </p:nvSpPr>
        <p:spPr>
          <a:xfrm>
            <a:off x="8030899" y="3208702"/>
            <a:ext cx="3441613" cy="608054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귀환 버튼을 클릭 시 나의 도시로 병력이 복귀 하게 되어집니다.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1013629" y="667910"/>
            <a:ext cx="10667382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기본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영지에 연맹원이 도시를 이동 하게 되어지면 특수한 버프를 보유 하게 되어집니다.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자원 보호고 상한 XX% 증가 하게 되어집니다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자원 생산량이 XX% 증가 하게 되어집니다.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자원 채집속도 XX% 증가 하게 되어집니다.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적군의 도시 불타는 속도 추가 XXXX% 증가 하게 되어집니다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영지에 도시가 없는 경우는 버프를 획득 하지 못하게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영지 내 건물 4칸이 모두 들어가야 버프를 획득 합니다.(반만 걸쳐 있다면 버프 획득이 불가능 합니다)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자원 보호고, 자원 생산량의 경우는 자신의 도시에도 적용 되는 버프 입니다.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자원 채집 속도는 연맹 영지에 적용 되는 버프로 영지 내 없는 자원 지는 채집속도가 증가 하지 않습니다.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도시에 반이 걸려 있는 자원도 도시 자원지로 구분 처리 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내 건설 비용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영지 건설 시 비용은 발생 하지 않습니다.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건설 시 시간만 존재 하게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철거 시 시간은 존재 하지 않습니다.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690464" y="289248"/>
            <a:ext cx="3132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및 건설 기능 정의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0" name="Shape 17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1" name="Shape 1761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1762" name="Shape 1762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1763" name="Shape 1763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4" name="Shape 1764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1765" name="Shape 1765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766" name="Shape 1766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7" name="Shape 1767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8" name="Shape 1768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9" name="Shape 1769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Shape 1770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1771" name="Shape 1771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Shape 1772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773" name="Shape 177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74" name="Shape 1774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5" name="Shape 1775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1776" name="Shape 1776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777" name="Shape 1777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778" name="Shape 1778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779" name="Shape 1779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80" name="Shape 1780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781" name="Shape 1781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782" name="Shape 1782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83" name="Shape 1783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784" name="Shape 1784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785" name="Shape 1785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1786" name="Shape 1786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1787" name="Shape 178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88" name="Shape 1788"/>
          <p:cNvSpPr txBox="1"/>
          <p:nvPr/>
        </p:nvSpPr>
        <p:spPr>
          <a:xfrm>
            <a:off x="584420" y="667910"/>
            <a:ext cx="332510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기능보기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보기 기능은 연맹요새 타워에 버프 정보를 확인 할 수 있습니다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요새가 건설 상태인 경우는 아이콘을 활성화 처리 해주며, 요새를 건설 진행 중인 경우는 비활성화 처리 해주도록 합니다. </a:t>
            </a:r>
          </a:p>
        </p:txBody>
      </p:sp>
      <p:sp>
        <p:nvSpPr>
          <p:cNvPr id="1789" name="Shape 1789"/>
          <p:cNvSpPr/>
          <p:nvPr/>
        </p:nvSpPr>
        <p:spPr>
          <a:xfrm>
            <a:off x="215538" y="142595"/>
            <a:ext cx="3629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영지_요새(기능보기)_연맹원</a:t>
            </a:r>
          </a:p>
        </p:txBody>
      </p:sp>
      <p:cxnSp>
        <p:nvCxnSpPr>
          <p:cNvPr id="1790" name="Shape 1790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91" name="Shape 1791"/>
          <p:cNvSpPr/>
          <p:nvPr/>
        </p:nvSpPr>
        <p:spPr>
          <a:xfrm>
            <a:off x="4336028" y="461762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2" name="Shape 1792"/>
          <p:cNvSpPr/>
          <p:nvPr/>
        </p:nvSpPr>
        <p:spPr>
          <a:xfrm>
            <a:off x="4470273" y="512291"/>
            <a:ext cx="3262016" cy="33817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기능</a:t>
            </a:r>
          </a:p>
        </p:txBody>
      </p:sp>
      <p:sp>
        <p:nvSpPr>
          <p:cNvPr id="1793" name="Shape 1793"/>
          <p:cNvSpPr/>
          <p:nvPr/>
        </p:nvSpPr>
        <p:spPr>
          <a:xfrm>
            <a:off x="4478848" y="884863"/>
            <a:ext cx="3271369" cy="630931"/>
          </a:xfrm>
          <a:prstGeom prst="roundRect">
            <a:avLst>
              <a:gd fmla="val 4411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요새의 주위가 연맹의 영지 입니다.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요새가 건설이 되지 않으면 해당 효과는 받을 수 없습니다.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연맹 영지 내 슈퍼광산, 화살탑, 자원고 건설이 가능 합니다</a:t>
            </a:r>
          </a:p>
        </p:txBody>
      </p:sp>
      <p:sp>
        <p:nvSpPr>
          <p:cNvPr id="1794" name="Shape 1794"/>
          <p:cNvSpPr/>
          <p:nvPr/>
        </p:nvSpPr>
        <p:spPr>
          <a:xfrm>
            <a:off x="4497169" y="1565558"/>
            <a:ext cx="3235121" cy="65386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연맹연소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적군의 도시 불타는 속도 추가 300%</a:t>
            </a:r>
          </a:p>
        </p:txBody>
      </p:sp>
      <p:pic>
        <p:nvPicPr>
          <p:cNvPr id="1795" name="Shape 17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41032" y="1509095"/>
            <a:ext cx="765887" cy="765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ipartbest.com/cliparts/yTo/M4r/yToM4rELc.png" id="1796" name="Shape 17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42612" y="1851576"/>
            <a:ext cx="256393" cy="281010"/>
          </a:xfrm>
          <a:prstGeom prst="rect">
            <a:avLst/>
          </a:prstGeom>
          <a:noFill/>
          <a:ln>
            <a:noFill/>
          </a:ln>
        </p:spPr>
      </p:pic>
      <p:sp>
        <p:nvSpPr>
          <p:cNvPr id="1797" name="Shape 1797"/>
          <p:cNvSpPr/>
          <p:nvPr/>
        </p:nvSpPr>
        <p:spPr>
          <a:xfrm>
            <a:off x="4506133" y="2283875"/>
            <a:ext cx="3235121" cy="65386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자원 보호고 보호 량 20% 증가</a:t>
            </a:r>
          </a:p>
        </p:txBody>
      </p:sp>
      <p:sp>
        <p:nvSpPr>
          <p:cNvPr id="1798" name="Shape 1798"/>
          <p:cNvSpPr/>
          <p:nvPr/>
        </p:nvSpPr>
        <p:spPr>
          <a:xfrm>
            <a:off x="4507667" y="3017627"/>
            <a:ext cx="3235121" cy="65386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연맹생산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자원 생산 속도 30% 증가</a:t>
            </a:r>
          </a:p>
        </p:txBody>
      </p:sp>
      <p:sp>
        <p:nvSpPr>
          <p:cNvPr id="1799" name="Shape 1799"/>
          <p:cNvSpPr/>
          <p:nvPr/>
        </p:nvSpPr>
        <p:spPr>
          <a:xfrm>
            <a:off x="4515096" y="3743982"/>
            <a:ext cx="3235121" cy="65386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연맹채집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채집 속도 15% 증가</a:t>
            </a:r>
          </a:p>
        </p:txBody>
      </p:sp>
      <p:sp>
        <p:nvSpPr>
          <p:cNvPr id="1800" name="Shape 1800"/>
          <p:cNvSpPr/>
          <p:nvPr/>
        </p:nvSpPr>
        <p:spPr>
          <a:xfrm>
            <a:off x="4383769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801" name="Shape 1801"/>
          <p:cNvSpPr/>
          <p:nvPr/>
        </p:nvSpPr>
        <p:spPr>
          <a:xfrm>
            <a:off x="4828674" y="5999900"/>
            <a:ext cx="2536500" cy="405000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영지 범위 내에서만 해당 효과가 발동 되어집니다.</a:t>
            </a:r>
          </a:p>
        </p:txBody>
      </p:sp>
      <p:pic>
        <p:nvPicPr>
          <p:cNvPr id="1802" name="Shape 1802"/>
          <p:cNvPicPr preferRelativeResize="0"/>
          <p:nvPr/>
        </p:nvPicPr>
        <p:blipFill rotWithShape="1">
          <a:blip r:embed="rId7">
            <a:alphaModFix/>
          </a:blip>
          <a:srcRect b="19999" l="21849" r="19022" t="29795"/>
          <a:stretch/>
        </p:blipFill>
        <p:spPr>
          <a:xfrm>
            <a:off x="4585253" y="2406606"/>
            <a:ext cx="535286" cy="422957"/>
          </a:xfrm>
          <a:prstGeom prst="rect">
            <a:avLst/>
          </a:prstGeom>
          <a:noFill/>
          <a:ln>
            <a:noFill/>
          </a:ln>
        </p:spPr>
      </p:pic>
      <p:sp>
        <p:nvSpPr>
          <p:cNvPr id="1803" name="Shape 1803"/>
          <p:cNvSpPr/>
          <p:nvPr/>
        </p:nvSpPr>
        <p:spPr>
          <a:xfrm>
            <a:off x="4552728" y="2678236"/>
            <a:ext cx="226173" cy="25203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4" name="Shape 180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62858" y="3308221"/>
            <a:ext cx="337840" cy="2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5" name="Shape 180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78430" y="3180698"/>
            <a:ext cx="336598" cy="2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6" name="Shape 180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793830" y="3161576"/>
            <a:ext cx="337840" cy="2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7" name="Shape 180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849635" y="3308221"/>
            <a:ext cx="287866" cy="27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8" name="Shape 1808"/>
          <p:cNvSpPr/>
          <p:nvPr/>
        </p:nvSpPr>
        <p:spPr>
          <a:xfrm>
            <a:off x="4552617" y="3395646"/>
            <a:ext cx="226173" cy="25203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9" name="Shape 180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54857" y="4024787"/>
            <a:ext cx="337840" cy="2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0" name="Shape 18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70430" y="3897262"/>
            <a:ext cx="336598" cy="2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1" name="Shape 18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785828" y="3878142"/>
            <a:ext cx="337840" cy="2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2" name="Shape 18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841635" y="4024787"/>
            <a:ext cx="287866" cy="27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3" name="Shape 1813"/>
          <p:cNvSpPr/>
          <p:nvPr/>
        </p:nvSpPr>
        <p:spPr>
          <a:xfrm>
            <a:off x="4544616" y="4112210"/>
            <a:ext cx="226173" cy="25203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4" name="Shape 1814"/>
          <p:cNvGrpSpPr/>
          <p:nvPr/>
        </p:nvGrpSpPr>
        <p:grpSpPr>
          <a:xfrm>
            <a:off x="914400" y="3658726"/>
            <a:ext cx="2605790" cy="2585687"/>
            <a:chOff x="914400" y="3658726"/>
            <a:chExt cx="2605790" cy="2585687"/>
          </a:xfrm>
        </p:grpSpPr>
        <p:sp>
          <p:nvSpPr>
            <p:cNvPr id="1815" name="Shape 1815"/>
            <p:cNvSpPr/>
            <p:nvPr/>
          </p:nvSpPr>
          <p:spPr>
            <a:xfrm>
              <a:off x="914400" y="3658726"/>
              <a:ext cx="2605790" cy="2585687"/>
            </a:xfrm>
            <a:prstGeom prst="roundRect">
              <a:avLst>
                <a:gd fmla="val 6568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Shape 1816"/>
            <p:cNvSpPr/>
            <p:nvPr/>
          </p:nvSpPr>
          <p:spPr>
            <a:xfrm>
              <a:off x="1405508" y="4152796"/>
              <a:ext cx="1698840" cy="169884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Shape 1817"/>
            <p:cNvSpPr/>
            <p:nvPr/>
          </p:nvSpPr>
          <p:spPr>
            <a:xfrm>
              <a:off x="1659749" y="5573787"/>
              <a:ext cx="1164132" cy="164441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(KOR)연맹타워1</a:t>
              </a:r>
            </a:p>
          </p:txBody>
        </p:sp>
        <p:cxnSp>
          <p:nvCxnSpPr>
            <p:cNvPr id="1818" name="Shape 1818"/>
            <p:cNvCxnSpPr/>
            <p:nvPr/>
          </p:nvCxnSpPr>
          <p:spPr>
            <a:xfrm>
              <a:off x="1832231" y="5745948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819" name="Shape 1819"/>
            <p:cNvSpPr/>
            <p:nvPr/>
          </p:nvSpPr>
          <p:spPr>
            <a:xfrm>
              <a:off x="1945201" y="3766303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Shape 1820"/>
            <p:cNvSpPr/>
            <p:nvPr/>
          </p:nvSpPr>
          <p:spPr>
            <a:xfrm>
              <a:off x="2816059" y="4769862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Shape 1821"/>
            <p:cNvSpPr/>
            <p:nvPr/>
          </p:nvSpPr>
          <p:spPr>
            <a:xfrm>
              <a:off x="1172430" y="4775564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Shape 1822"/>
            <p:cNvSpPr/>
            <p:nvPr/>
          </p:nvSpPr>
          <p:spPr>
            <a:xfrm>
              <a:off x="1777258" y="5775558"/>
              <a:ext cx="945322" cy="152884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Shape 1823"/>
            <p:cNvSpPr/>
            <p:nvPr/>
          </p:nvSpPr>
          <p:spPr>
            <a:xfrm>
              <a:off x="1840517" y="5732878"/>
              <a:ext cx="84350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X:826,Y:839</a:t>
              </a:r>
            </a:p>
          </p:txBody>
        </p:sp>
        <p:sp>
          <p:nvSpPr>
            <p:cNvPr id="1824" name="Shape 1824"/>
            <p:cNvSpPr/>
            <p:nvPr/>
          </p:nvSpPr>
          <p:spPr>
            <a:xfrm>
              <a:off x="2668808" y="5764619"/>
              <a:ext cx="166489" cy="179867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Shape 1825"/>
            <p:cNvSpPr/>
            <p:nvPr/>
          </p:nvSpPr>
          <p:spPr>
            <a:xfrm>
              <a:off x="2691166" y="5790891"/>
              <a:ext cx="140434" cy="142265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26" name="Shape 18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649684">
              <a:off x="1602401" y="5731042"/>
              <a:ext cx="312896" cy="3015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7" name="Shape 1827"/>
            <p:cNvSpPr/>
            <p:nvPr/>
          </p:nvSpPr>
          <p:spPr>
            <a:xfrm>
              <a:off x="1939569" y="4243203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Shape 1828"/>
            <p:cNvSpPr/>
            <p:nvPr/>
          </p:nvSpPr>
          <p:spPr>
            <a:xfrm>
              <a:off x="1920908" y="420785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기능보기</a:t>
              </a:r>
            </a:p>
          </p:txBody>
        </p:sp>
        <p:cxnSp>
          <p:nvCxnSpPr>
            <p:cNvPr id="1829" name="Shape 1829"/>
            <p:cNvCxnSpPr/>
            <p:nvPr/>
          </p:nvCxnSpPr>
          <p:spPr>
            <a:xfrm>
              <a:off x="1829125" y="5546894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30" name="Shape 1830"/>
            <p:cNvCxnSpPr/>
            <p:nvPr/>
          </p:nvCxnSpPr>
          <p:spPr>
            <a:xfrm>
              <a:off x="1929367" y="4237501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31" name="Shape 1831"/>
            <p:cNvCxnSpPr/>
            <p:nvPr/>
          </p:nvCxnSpPr>
          <p:spPr>
            <a:xfrm>
              <a:off x="1941799" y="4399230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832" name="Shape 1832"/>
            <p:cNvSpPr/>
            <p:nvPr/>
          </p:nvSpPr>
          <p:spPr>
            <a:xfrm>
              <a:off x="2801097" y="5256094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33" name="Shape 1833"/>
            <p:cNvCxnSpPr/>
            <p:nvPr/>
          </p:nvCxnSpPr>
          <p:spPr>
            <a:xfrm>
              <a:off x="2790894" y="5250392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34" name="Shape 1834"/>
            <p:cNvCxnSpPr/>
            <p:nvPr/>
          </p:nvCxnSpPr>
          <p:spPr>
            <a:xfrm>
              <a:off x="2794000" y="5393462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835" name="Shape 1835"/>
            <p:cNvSpPr/>
            <p:nvPr/>
          </p:nvSpPr>
          <p:spPr>
            <a:xfrm>
              <a:off x="1157467" y="5261796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36" name="Shape 1836"/>
            <p:cNvCxnSpPr/>
            <p:nvPr/>
          </p:nvCxnSpPr>
          <p:spPr>
            <a:xfrm>
              <a:off x="1147266" y="5256094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837" name="Shape 1837"/>
            <p:cNvCxnSpPr/>
            <p:nvPr/>
          </p:nvCxnSpPr>
          <p:spPr>
            <a:xfrm>
              <a:off x="1150370" y="5408494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838" name="Shape 1838"/>
            <p:cNvSpPr/>
            <p:nvPr/>
          </p:nvSpPr>
          <p:spPr>
            <a:xfrm>
              <a:off x="1124054" y="521405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상세정보</a:t>
              </a:r>
            </a:p>
          </p:txBody>
        </p:sp>
        <p:sp>
          <p:nvSpPr>
            <p:cNvPr id="1839" name="Shape 1839"/>
            <p:cNvSpPr/>
            <p:nvPr/>
          </p:nvSpPr>
          <p:spPr>
            <a:xfrm>
              <a:off x="2780933" y="5203430"/>
              <a:ext cx="57855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주둔</a:t>
              </a:r>
            </a:p>
          </p:txBody>
        </p:sp>
        <p:pic>
          <p:nvPicPr>
            <p:cNvPr id="1840" name="Shape 184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99933" y="4361794"/>
              <a:ext cx="1233471" cy="12334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1" name="Shape 1841"/>
          <p:cNvSpPr/>
          <p:nvPr/>
        </p:nvSpPr>
        <p:spPr>
          <a:xfrm rot="-2576127">
            <a:off x="1499840" y="3329860"/>
            <a:ext cx="464218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2" name="Shape 18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2243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3" name="Shape 1843"/>
          <p:cNvGrpSpPr/>
          <p:nvPr/>
        </p:nvGrpSpPr>
        <p:grpSpPr>
          <a:xfrm>
            <a:off x="8756425" y="2008697"/>
            <a:ext cx="2251129" cy="2293018"/>
            <a:chOff x="5026044" y="2008697"/>
            <a:chExt cx="2251129" cy="2293018"/>
          </a:xfrm>
        </p:grpSpPr>
        <p:grpSp>
          <p:nvGrpSpPr>
            <p:cNvPr id="1844" name="Shape 1844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1845" name="Shape 1845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6" name="Shape 1846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1847" name="Shape 1847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848" name="Shape 1848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9" name="Shape 1849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0" name="Shape 1850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1" name="Shape 1851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2" name="Shape 1852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1853" name="Shape 1853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4" name="Shape 1854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855" name="Shape 185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56" name="Shape 1856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7" name="Shape 1857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1858" name="Shape 1858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859" name="Shape 1859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860" name="Shape 1860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861" name="Shape 1861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62" name="Shape 1862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863" name="Shape 1863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864" name="Shape 1864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65" name="Shape 1865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866" name="Shape 1866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867" name="Shape 1867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1868" name="Shape 1868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1869" name="Shape 186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0" name="Shape 1870"/>
          <p:cNvSpPr/>
          <p:nvPr/>
        </p:nvSpPr>
        <p:spPr>
          <a:xfrm>
            <a:off x="8066410" y="461762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1" name="Shape 1871"/>
          <p:cNvSpPr/>
          <p:nvPr/>
        </p:nvSpPr>
        <p:spPr>
          <a:xfrm>
            <a:off x="8200654" y="512291"/>
            <a:ext cx="3262016" cy="33817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기능</a:t>
            </a:r>
          </a:p>
        </p:txBody>
      </p:sp>
      <p:sp>
        <p:nvSpPr>
          <p:cNvPr id="1872" name="Shape 1872"/>
          <p:cNvSpPr/>
          <p:nvPr/>
        </p:nvSpPr>
        <p:spPr>
          <a:xfrm>
            <a:off x="8209229" y="884863"/>
            <a:ext cx="3271369" cy="630931"/>
          </a:xfrm>
          <a:prstGeom prst="roundRect">
            <a:avLst>
              <a:gd fmla="val 4411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요새의 주위가 연맹의 영지 입니다.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요새가 건설이 되지 않으면 해당 효과는 받을 수 없습니다.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연맹 영지 내 슈퍼광산, 화살탑, 자원고 건설이 가능 합니다</a:t>
            </a:r>
          </a:p>
        </p:txBody>
      </p:sp>
      <p:sp>
        <p:nvSpPr>
          <p:cNvPr id="1873" name="Shape 1873"/>
          <p:cNvSpPr/>
          <p:nvPr/>
        </p:nvSpPr>
        <p:spPr>
          <a:xfrm>
            <a:off x="8227550" y="1565558"/>
            <a:ext cx="3235121" cy="65386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연맹연소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적군의 도시 불타는 속도 추가 300%</a:t>
            </a:r>
          </a:p>
        </p:txBody>
      </p:sp>
      <p:pic>
        <p:nvPicPr>
          <p:cNvPr id="1874" name="Shape 18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71413" y="1509095"/>
            <a:ext cx="765887" cy="765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ipartbest.com/cliparts/yTo/M4r/yToM4rELc.png" id="1875" name="Shape 18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72993" y="1851576"/>
            <a:ext cx="256393" cy="281010"/>
          </a:xfrm>
          <a:prstGeom prst="rect">
            <a:avLst/>
          </a:prstGeom>
          <a:noFill/>
          <a:ln>
            <a:noFill/>
          </a:ln>
        </p:spPr>
      </p:pic>
      <p:sp>
        <p:nvSpPr>
          <p:cNvPr id="1876" name="Shape 1876"/>
          <p:cNvSpPr/>
          <p:nvPr/>
        </p:nvSpPr>
        <p:spPr>
          <a:xfrm>
            <a:off x="8236514" y="2283875"/>
            <a:ext cx="3235121" cy="65386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자원 보호고 보호 량 20% 증가</a:t>
            </a:r>
          </a:p>
        </p:txBody>
      </p:sp>
      <p:sp>
        <p:nvSpPr>
          <p:cNvPr id="1877" name="Shape 1877"/>
          <p:cNvSpPr/>
          <p:nvPr/>
        </p:nvSpPr>
        <p:spPr>
          <a:xfrm>
            <a:off x="8238047" y="3017627"/>
            <a:ext cx="3235121" cy="65386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연맹생산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자원 생산 속도 30% 증가</a:t>
            </a:r>
          </a:p>
        </p:txBody>
      </p:sp>
      <p:sp>
        <p:nvSpPr>
          <p:cNvPr id="1878" name="Shape 1878"/>
          <p:cNvSpPr/>
          <p:nvPr/>
        </p:nvSpPr>
        <p:spPr>
          <a:xfrm>
            <a:off x="8245478" y="3743982"/>
            <a:ext cx="3235121" cy="65386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연맹채집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채집 속도 15% 증가</a:t>
            </a:r>
          </a:p>
        </p:txBody>
      </p:sp>
      <p:sp>
        <p:nvSpPr>
          <p:cNvPr id="1879" name="Shape 1879"/>
          <p:cNvSpPr/>
          <p:nvPr/>
        </p:nvSpPr>
        <p:spPr>
          <a:xfrm>
            <a:off x="8114150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880" name="Shape 1880"/>
          <p:cNvSpPr/>
          <p:nvPr/>
        </p:nvSpPr>
        <p:spPr>
          <a:xfrm>
            <a:off x="8559049" y="5999900"/>
            <a:ext cx="2536500" cy="405000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영지 범위 내에서만 해당 효과가 발동 되어집니다.</a:t>
            </a:r>
          </a:p>
        </p:txBody>
      </p:sp>
      <p:pic>
        <p:nvPicPr>
          <p:cNvPr id="1881" name="Shape 1881"/>
          <p:cNvPicPr preferRelativeResize="0"/>
          <p:nvPr/>
        </p:nvPicPr>
        <p:blipFill rotWithShape="1">
          <a:blip r:embed="rId7">
            <a:alphaModFix/>
          </a:blip>
          <a:srcRect b="19999" l="21849" r="19022" t="29795"/>
          <a:stretch/>
        </p:blipFill>
        <p:spPr>
          <a:xfrm>
            <a:off x="8315635" y="2406606"/>
            <a:ext cx="535286" cy="422957"/>
          </a:xfrm>
          <a:prstGeom prst="rect">
            <a:avLst/>
          </a:prstGeom>
          <a:noFill/>
          <a:ln>
            <a:noFill/>
          </a:ln>
        </p:spPr>
      </p:pic>
      <p:sp>
        <p:nvSpPr>
          <p:cNvPr id="1882" name="Shape 1882"/>
          <p:cNvSpPr/>
          <p:nvPr/>
        </p:nvSpPr>
        <p:spPr>
          <a:xfrm>
            <a:off x="8283110" y="2678236"/>
            <a:ext cx="226173" cy="25203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3" name="Shape 188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93239" y="3308221"/>
            <a:ext cx="337840" cy="2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4" name="Shape 188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08811" y="3180698"/>
            <a:ext cx="336598" cy="2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5" name="Shape 188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524210" y="3161576"/>
            <a:ext cx="337840" cy="2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6" name="Shape 188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580017" y="3308221"/>
            <a:ext cx="287866" cy="27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7" name="Shape 1887"/>
          <p:cNvSpPr/>
          <p:nvPr/>
        </p:nvSpPr>
        <p:spPr>
          <a:xfrm>
            <a:off x="8282997" y="3395646"/>
            <a:ext cx="226173" cy="25203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8" name="Shape 188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85239" y="4024787"/>
            <a:ext cx="337840" cy="2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9" name="Shape 188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00810" y="3897262"/>
            <a:ext cx="336598" cy="2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0" name="Shape 189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516210" y="3878142"/>
            <a:ext cx="337840" cy="2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1" name="Shape 189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572015" y="4024787"/>
            <a:ext cx="287866" cy="27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Shape 1892"/>
          <p:cNvSpPr/>
          <p:nvPr/>
        </p:nvSpPr>
        <p:spPr>
          <a:xfrm>
            <a:off x="8274996" y="4112210"/>
            <a:ext cx="226173" cy="25203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3" name="Shape 1893"/>
          <p:cNvSpPr/>
          <p:nvPr/>
        </p:nvSpPr>
        <p:spPr>
          <a:xfrm>
            <a:off x="5407410" y="6497778"/>
            <a:ext cx="157927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건설 완료</a:t>
            </a:r>
          </a:p>
        </p:txBody>
      </p:sp>
      <p:sp>
        <p:nvSpPr>
          <p:cNvPr id="1894" name="Shape 1894"/>
          <p:cNvSpPr/>
          <p:nvPr/>
        </p:nvSpPr>
        <p:spPr>
          <a:xfrm>
            <a:off x="8957435" y="6497776"/>
            <a:ext cx="178766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건설 진행 중</a:t>
            </a:r>
          </a:p>
        </p:txBody>
      </p:sp>
      <p:sp>
        <p:nvSpPr>
          <p:cNvPr id="1895" name="Shape 1895"/>
          <p:cNvSpPr/>
          <p:nvPr/>
        </p:nvSpPr>
        <p:spPr>
          <a:xfrm>
            <a:off x="7406869" y="5994531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?</a:t>
            </a:r>
          </a:p>
        </p:txBody>
      </p:sp>
      <p:sp>
        <p:nvSpPr>
          <p:cNvPr id="1896" name="Shape 1896"/>
          <p:cNvSpPr/>
          <p:nvPr/>
        </p:nvSpPr>
        <p:spPr>
          <a:xfrm>
            <a:off x="11124644" y="5994519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Shape 1902"/>
          <p:cNvSpPr/>
          <p:nvPr/>
        </p:nvSpPr>
        <p:spPr>
          <a:xfrm>
            <a:off x="914400" y="3658726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3" name="Shape 19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4" name="Shape 1904"/>
          <p:cNvSpPr txBox="1"/>
          <p:nvPr/>
        </p:nvSpPr>
        <p:spPr>
          <a:xfrm>
            <a:off x="584420" y="667910"/>
            <a:ext cx="3325104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주둔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&gt; 주둔 버튼을 클릭 하여 병사를 파병 보낼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파병 팝업 창에서 지금 현재 파병 인원 및 최대 파병 인원을 확인할 수 있습니다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파병 버튼을 클릭 시 병력 선택 화면으로 이동 하게 되어집니다.</a:t>
            </a:r>
          </a:p>
        </p:txBody>
      </p:sp>
      <p:sp>
        <p:nvSpPr>
          <p:cNvPr id="1905" name="Shape 1905"/>
          <p:cNvSpPr/>
          <p:nvPr/>
        </p:nvSpPr>
        <p:spPr>
          <a:xfrm>
            <a:off x="215538" y="142595"/>
            <a:ext cx="31678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영지_요새(주둔)_연맹원</a:t>
            </a:r>
          </a:p>
        </p:txBody>
      </p:sp>
      <p:cxnSp>
        <p:nvCxnSpPr>
          <p:cNvPr id="1906" name="Shape 1906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907" name="Shape 1907"/>
          <p:cNvGrpSpPr/>
          <p:nvPr/>
        </p:nvGrpSpPr>
        <p:grpSpPr>
          <a:xfrm>
            <a:off x="1124053" y="3766303"/>
            <a:ext cx="2251129" cy="2293018"/>
            <a:chOff x="5026044" y="2008697"/>
            <a:chExt cx="2251129" cy="2293018"/>
          </a:xfrm>
        </p:grpSpPr>
        <p:grpSp>
          <p:nvGrpSpPr>
            <p:cNvPr id="1908" name="Shape 1908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1909" name="Shape 1909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Shape 1910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1911" name="Shape 1911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912" name="Shape 1912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Shape 1913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Shape 1914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Shape 1915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Shape 1916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1917" name="Shape 1917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Shape 1918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19" name="Shape 191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20" name="Shape 1920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Shape 1921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1922" name="Shape 1922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23" name="Shape 1923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24" name="Shape 1924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925" name="Shape 1925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26" name="Shape 1926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27" name="Shape 1927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928" name="Shape 1928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29" name="Shape 1929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30" name="Shape 1930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931" name="Shape 1931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1932" name="Shape 1932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1933" name="Shape 19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34" name="Shape 1934"/>
          <p:cNvSpPr/>
          <p:nvPr/>
        </p:nvSpPr>
        <p:spPr>
          <a:xfrm rot="3346094">
            <a:off x="3292283" y="4451186"/>
            <a:ext cx="464219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5" name="Shape 1935"/>
          <p:cNvSpPr/>
          <p:nvPr/>
        </p:nvSpPr>
        <p:spPr>
          <a:xfrm>
            <a:off x="4498660" y="2231498"/>
            <a:ext cx="3236258" cy="2018081"/>
          </a:xfrm>
          <a:prstGeom prst="roundRect">
            <a:avLst>
              <a:gd fmla="val 2896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6" name="Shape 19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7237" y="2260190"/>
            <a:ext cx="3207272" cy="373666"/>
          </a:xfrm>
          <a:prstGeom prst="rect">
            <a:avLst/>
          </a:prstGeom>
          <a:noFill/>
          <a:ln>
            <a:noFill/>
          </a:ln>
        </p:spPr>
      </p:pic>
      <p:sp>
        <p:nvSpPr>
          <p:cNvPr id="1937" name="Shape 1937"/>
          <p:cNvSpPr/>
          <p:nvPr/>
        </p:nvSpPr>
        <p:spPr>
          <a:xfrm>
            <a:off x="4526830" y="2295950"/>
            <a:ext cx="320768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병사지원</a:t>
            </a:r>
          </a:p>
        </p:txBody>
      </p:sp>
      <p:sp>
        <p:nvSpPr>
          <p:cNvPr id="1938" name="Shape 1938"/>
          <p:cNvSpPr/>
          <p:nvPr/>
        </p:nvSpPr>
        <p:spPr>
          <a:xfrm>
            <a:off x="5543182" y="2706450"/>
            <a:ext cx="121700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지원 부대 용량</a:t>
            </a:r>
          </a:p>
        </p:txBody>
      </p:sp>
      <p:sp>
        <p:nvSpPr>
          <p:cNvPr id="1939" name="Shape 1939"/>
          <p:cNvSpPr/>
          <p:nvPr/>
        </p:nvSpPr>
        <p:spPr>
          <a:xfrm>
            <a:off x="4661646" y="3083856"/>
            <a:ext cx="2976283" cy="2510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5/177,601</a:t>
            </a:r>
          </a:p>
        </p:txBody>
      </p:sp>
      <p:sp>
        <p:nvSpPr>
          <p:cNvPr id="1940" name="Shape 1940"/>
          <p:cNvSpPr/>
          <p:nvPr/>
        </p:nvSpPr>
        <p:spPr>
          <a:xfrm>
            <a:off x="5173469" y="3414662"/>
            <a:ext cx="203132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병사를 파견하여 연맹 타워 진입</a:t>
            </a:r>
          </a:p>
        </p:txBody>
      </p:sp>
      <p:sp>
        <p:nvSpPr>
          <p:cNvPr id="1941" name="Shape 1941"/>
          <p:cNvSpPr/>
          <p:nvPr/>
        </p:nvSpPr>
        <p:spPr>
          <a:xfrm>
            <a:off x="5427145" y="3871565"/>
            <a:ext cx="1407600" cy="2799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파병</a:t>
            </a:r>
          </a:p>
        </p:txBody>
      </p:sp>
      <p:pic>
        <p:nvPicPr>
          <p:cNvPr id="1942" name="Shape 1942"/>
          <p:cNvPicPr preferRelativeResize="0"/>
          <p:nvPr/>
        </p:nvPicPr>
        <p:blipFill rotWithShape="1">
          <a:blip r:embed="rId7">
            <a:alphaModFix/>
          </a:blip>
          <a:srcRect b="0" l="0" r="0" t="3474"/>
          <a:stretch/>
        </p:blipFill>
        <p:spPr>
          <a:xfrm>
            <a:off x="8331825" y="667900"/>
            <a:ext cx="3477900" cy="58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3" name="Shape 1943"/>
          <p:cNvSpPr/>
          <p:nvPr/>
        </p:nvSpPr>
        <p:spPr>
          <a:xfrm>
            <a:off x="7785545" y="3815314"/>
            <a:ext cx="514805" cy="39253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Shape 19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0" name="Shape 1950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1951" name="Shape 1951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1952" name="Shape 1952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3" name="Shape 1953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1954" name="Shape 1954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955" name="Shape 1955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6" name="Shape 1956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7" name="Shape 1957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8" name="Shape 1958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9" name="Shape 1959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1960" name="Shape 1960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Shape 1961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62" name="Shape 196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63" name="Shape 1963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4" name="Shape 1964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1965" name="Shape 1965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66" name="Shape 1966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67" name="Shape 1967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968" name="Shape 1968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69" name="Shape 1969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70" name="Shape 1970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971" name="Shape 1971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72" name="Shape 1972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1973" name="Shape 1973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1974" name="Shape 1974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1975" name="Shape 1975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1976" name="Shape 197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77" name="Shape 1977"/>
          <p:cNvSpPr txBox="1"/>
          <p:nvPr/>
        </p:nvSpPr>
        <p:spPr>
          <a:xfrm>
            <a:off x="584420" y="667910"/>
            <a:ext cx="3325104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광산 상세 정보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광산에 병사를 자원을 채집 할 수 있습니다(식량, 목재, 철광, 미스릴)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광산 4가지 건물은 동일 한 기능을 가지고 자원만 틀리게 획득 되어집니다.</a:t>
            </a:r>
          </a:p>
        </p:txBody>
      </p:sp>
      <p:sp>
        <p:nvSpPr>
          <p:cNvPr id="1978" name="Shape 1978"/>
          <p:cNvSpPr/>
          <p:nvPr/>
        </p:nvSpPr>
        <p:spPr>
          <a:xfrm>
            <a:off x="215538" y="142595"/>
            <a:ext cx="3629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영지_광산(상세정보)_연맹원</a:t>
            </a:r>
          </a:p>
        </p:txBody>
      </p:sp>
      <p:sp>
        <p:nvSpPr>
          <p:cNvPr id="1979" name="Shape 1979"/>
          <p:cNvSpPr/>
          <p:nvPr/>
        </p:nvSpPr>
        <p:spPr>
          <a:xfrm>
            <a:off x="4336028" y="461762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Shape 1980"/>
          <p:cNvSpPr/>
          <p:nvPr/>
        </p:nvSpPr>
        <p:spPr>
          <a:xfrm>
            <a:off x="4501369" y="2529927"/>
            <a:ext cx="3230921" cy="659585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1" name="Shape 1981"/>
          <p:cNvSpPr/>
          <p:nvPr/>
        </p:nvSpPr>
        <p:spPr>
          <a:xfrm>
            <a:off x="4560457" y="2603138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2" name="Shape 1982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440796" y="2570172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1983" name="Shape 1983"/>
          <p:cNvSpPr/>
          <p:nvPr/>
        </p:nvSpPr>
        <p:spPr>
          <a:xfrm>
            <a:off x="6725714" y="2619733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행군중</a:t>
            </a:r>
          </a:p>
        </p:txBody>
      </p:sp>
      <p:sp>
        <p:nvSpPr>
          <p:cNvPr id="1984" name="Shape 1984"/>
          <p:cNvSpPr/>
          <p:nvPr/>
        </p:nvSpPr>
        <p:spPr>
          <a:xfrm>
            <a:off x="5129558" y="261225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5" name="Shape 1985"/>
          <p:cNvSpPr/>
          <p:nvPr/>
        </p:nvSpPr>
        <p:spPr>
          <a:xfrm>
            <a:off x="5129558" y="2878400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6" name="Shape 1986"/>
          <p:cNvSpPr/>
          <p:nvPr/>
        </p:nvSpPr>
        <p:spPr>
          <a:xfrm>
            <a:off x="5108326" y="2607097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1987" name="Shape 1987"/>
          <p:cNvSpPr/>
          <p:nvPr/>
        </p:nvSpPr>
        <p:spPr>
          <a:xfrm>
            <a:off x="7477779" y="2668946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8" name="Shape 1988"/>
          <p:cNvSpPr/>
          <p:nvPr/>
        </p:nvSpPr>
        <p:spPr>
          <a:xfrm>
            <a:off x="4519298" y="3229176"/>
            <a:ext cx="3230921" cy="659585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Shape 1989"/>
          <p:cNvSpPr/>
          <p:nvPr/>
        </p:nvSpPr>
        <p:spPr>
          <a:xfrm>
            <a:off x="4578387" y="3302387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0" name="Shape 1990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458726" y="3269421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1991" name="Shape 1991"/>
          <p:cNvSpPr/>
          <p:nvPr/>
        </p:nvSpPr>
        <p:spPr>
          <a:xfrm>
            <a:off x="6743645" y="3318982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채집중</a:t>
            </a:r>
          </a:p>
        </p:txBody>
      </p:sp>
      <p:sp>
        <p:nvSpPr>
          <p:cNvPr id="1992" name="Shape 1992"/>
          <p:cNvSpPr/>
          <p:nvPr/>
        </p:nvSpPr>
        <p:spPr>
          <a:xfrm>
            <a:off x="5147489" y="3311507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3" name="Shape 1993"/>
          <p:cNvSpPr/>
          <p:nvPr/>
        </p:nvSpPr>
        <p:spPr>
          <a:xfrm>
            <a:off x="5147489" y="357764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4" name="Shape 1994"/>
          <p:cNvSpPr/>
          <p:nvPr/>
        </p:nvSpPr>
        <p:spPr>
          <a:xfrm>
            <a:off x="5126255" y="3306346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1995" name="Shape 1995"/>
          <p:cNvSpPr/>
          <p:nvPr/>
        </p:nvSpPr>
        <p:spPr>
          <a:xfrm>
            <a:off x="7495710" y="3368194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6" name="Shape 1996"/>
          <p:cNvSpPr/>
          <p:nvPr/>
        </p:nvSpPr>
        <p:spPr>
          <a:xfrm>
            <a:off x="8060635" y="1907760"/>
            <a:ext cx="3792069" cy="86622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병사가 행군중 상태를 보여주게 되어집니다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화살표 버튼을 클릭 시 병사에 세부 정보를 보여줍니다.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(닉네임 정보 / 부대 수량 정보를 보여줍니다)</a:t>
            </a:r>
          </a:p>
        </p:txBody>
      </p:sp>
      <p:sp>
        <p:nvSpPr>
          <p:cNvPr id="1997" name="Shape 1997"/>
          <p:cNvSpPr/>
          <p:nvPr/>
        </p:nvSpPr>
        <p:spPr>
          <a:xfrm>
            <a:off x="8058517" y="2932843"/>
            <a:ext cx="3792069" cy="86622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병사가 채집중 상태를 보여주게 되어집니다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화살표 버튼을 클릭 시 병사에 세부 정보를 보여줍니다.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(닉네임 정보 / 부대 수량 정보를 보여줍니다)</a:t>
            </a:r>
          </a:p>
        </p:txBody>
      </p:sp>
      <p:sp>
        <p:nvSpPr>
          <p:cNvPr id="1998" name="Shape 1998"/>
          <p:cNvSpPr/>
          <p:nvPr/>
        </p:nvSpPr>
        <p:spPr>
          <a:xfrm>
            <a:off x="7998889" y="393437"/>
            <a:ext cx="4067602" cy="1395070"/>
          </a:xfrm>
          <a:prstGeom prst="roundRect">
            <a:avLst>
              <a:gd fmla="val 10884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채집중: 채집을 진행 하고 있는 상태 확인을 할 수 있습니다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채집을 진행 하지 않으면 “미 채집”으로 표기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남은 자원 : 해당 건물에 남은 자원을 표기 해줍니다.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채집속도 : 채집 진행 시 시간을 표기 해줍니다.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이미 채집: 병사를 보내 채집한 량을 보여줍니다.</a:t>
            </a:r>
          </a:p>
        </p:txBody>
      </p:sp>
      <p:cxnSp>
        <p:nvCxnSpPr>
          <p:cNvPr id="1999" name="Shape 1999"/>
          <p:cNvCxnSpPr>
            <a:stCxn id="1998" idx="1"/>
          </p:cNvCxnSpPr>
          <p:nvPr/>
        </p:nvCxnSpPr>
        <p:spPr>
          <a:xfrm flipH="1">
            <a:off x="7625689" y="1090972"/>
            <a:ext cx="373200" cy="654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00" name="Shape 2000"/>
          <p:cNvSpPr/>
          <p:nvPr/>
        </p:nvSpPr>
        <p:spPr>
          <a:xfrm>
            <a:off x="497737" y="2559159"/>
            <a:ext cx="3561859" cy="100671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 설명 TEXT &gt; 기능 설명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연맹 광산을 채집 시 채집속도 버프 효과가 있습니다.” </a:t>
            </a:r>
          </a:p>
        </p:txBody>
      </p:sp>
      <p:cxnSp>
        <p:nvCxnSpPr>
          <p:cNvPr id="2001" name="Shape 2001"/>
          <p:cNvCxnSpPr>
            <a:stCxn id="2000" idx="3"/>
          </p:cNvCxnSpPr>
          <p:nvPr/>
        </p:nvCxnSpPr>
        <p:spPr>
          <a:xfrm flipH="1" rot="10800000">
            <a:off x="4059596" y="2311015"/>
            <a:ext cx="411900" cy="751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02" name="Shape 2002"/>
          <p:cNvCxnSpPr>
            <a:stCxn id="1996" idx="1"/>
            <a:endCxn id="1980" idx="3"/>
          </p:cNvCxnSpPr>
          <p:nvPr/>
        </p:nvCxnSpPr>
        <p:spPr>
          <a:xfrm flipH="1">
            <a:off x="7732435" y="2340875"/>
            <a:ext cx="328200" cy="518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03" name="Shape 2003"/>
          <p:cNvCxnSpPr>
            <a:stCxn id="1997" idx="1"/>
          </p:cNvCxnSpPr>
          <p:nvPr/>
        </p:nvCxnSpPr>
        <p:spPr>
          <a:xfrm flipH="1">
            <a:off x="7698517" y="3365958"/>
            <a:ext cx="360000" cy="306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04" name="Shape 2004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5" name="Shape 2005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</a:t>
            </a:r>
          </a:p>
        </p:txBody>
      </p:sp>
      <p:sp>
        <p:nvSpPr>
          <p:cNvPr id="2006" name="Shape 2006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007" name="Shape 2007"/>
          <p:cNvSpPr/>
          <p:nvPr/>
        </p:nvSpPr>
        <p:spPr>
          <a:xfrm>
            <a:off x="5964160" y="895648"/>
            <a:ext cx="56938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채집중</a:t>
            </a:r>
          </a:p>
        </p:txBody>
      </p:sp>
      <p:sp>
        <p:nvSpPr>
          <p:cNvPr id="2008" name="Shape 2008"/>
          <p:cNvSpPr/>
          <p:nvPr/>
        </p:nvSpPr>
        <p:spPr>
          <a:xfrm>
            <a:off x="5955871" y="1056944"/>
            <a:ext cx="877162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남은 자원: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350,644,321</a:t>
            </a:r>
          </a:p>
        </p:txBody>
      </p:sp>
      <p:sp>
        <p:nvSpPr>
          <p:cNvPr id="2009" name="Shape 2009"/>
          <p:cNvSpPr/>
          <p:nvPr/>
        </p:nvSpPr>
        <p:spPr>
          <a:xfrm>
            <a:off x="4470273" y="512291"/>
            <a:ext cx="3262016" cy="33817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 농지</a:t>
            </a:r>
          </a:p>
        </p:txBody>
      </p:sp>
      <p:sp>
        <p:nvSpPr>
          <p:cNvPr id="2010" name="Shape 2010"/>
          <p:cNvSpPr/>
          <p:nvPr/>
        </p:nvSpPr>
        <p:spPr>
          <a:xfrm>
            <a:off x="5956975" y="1432591"/>
            <a:ext cx="69762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채집속도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02:30:30</a:t>
            </a:r>
          </a:p>
        </p:txBody>
      </p:sp>
      <p:sp>
        <p:nvSpPr>
          <p:cNvPr id="2011" name="Shape 2011"/>
          <p:cNvSpPr/>
          <p:nvPr/>
        </p:nvSpPr>
        <p:spPr>
          <a:xfrm>
            <a:off x="4497169" y="884863"/>
            <a:ext cx="3235121" cy="1263464"/>
          </a:xfrm>
          <a:prstGeom prst="roundRect">
            <a:avLst>
              <a:gd fmla="val 4411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2" name="Shape 2012"/>
          <p:cNvSpPr/>
          <p:nvPr/>
        </p:nvSpPr>
        <p:spPr>
          <a:xfrm>
            <a:off x="4715869" y="2159600"/>
            <a:ext cx="2597186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광산을 채집 시 채집속도 버프 효과가 있습니다.</a:t>
            </a:r>
          </a:p>
        </p:txBody>
      </p:sp>
      <p:pic>
        <p:nvPicPr>
          <p:cNvPr id="2013" name="Shape 20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1473" y="2174423"/>
            <a:ext cx="297976" cy="273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4" name="Shape 2014"/>
          <p:cNvCxnSpPr/>
          <p:nvPr/>
        </p:nvCxnSpPr>
        <p:spPr>
          <a:xfrm>
            <a:off x="4710555" y="2452817"/>
            <a:ext cx="2987999" cy="2914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015" name="Shape 20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02564" y="905337"/>
            <a:ext cx="1463385" cy="1246908"/>
          </a:xfrm>
          <a:prstGeom prst="rect">
            <a:avLst/>
          </a:prstGeom>
          <a:noFill/>
          <a:ln>
            <a:noFill/>
          </a:ln>
        </p:spPr>
      </p:pic>
      <p:sp>
        <p:nvSpPr>
          <p:cNvPr id="2016" name="Shape 2016"/>
          <p:cNvSpPr/>
          <p:nvPr/>
        </p:nvSpPr>
        <p:spPr>
          <a:xfrm>
            <a:off x="5956976" y="1755323"/>
            <a:ext cx="74251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이미 채집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123,212</a:t>
            </a:r>
          </a:p>
        </p:txBody>
      </p:sp>
      <p:sp>
        <p:nvSpPr>
          <p:cNvPr id="2017" name="Shape 2017"/>
          <p:cNvSpPr/>
          <p:nvPr/>
        </p:nvSpPr>
        <p:spPr>
          <a:xfrm>
            <a:off x="914400" y="3658726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8" name="Shape 2018"/>
          <p:cNvSpPr/>
          <p:nvPr/>
        </p:nvSpPr>
        <p:spPr>
          <a:xfrm rot="-2199120">
            <a:off x="747261" y="4341055"/>
            <a:ext cx="464219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9" name="Shape 2019"/>
          <p:cNvSpPr/>
          <p:nvPr/>
        </p:nvSpPr>
        <p:spPr>
          <a:xfrm>
            <a:off x="1429932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0" name="Shape 2020"/>
          <p:cNvPicPr preferRelativeResize="0"/>
          <p:nvPr/>
        </p:nvPicPr>
        <p:blipFill rotWithShape="1">
          <a:blip r:embed="rId9">
            <a:alphaModFix/>
          </a:blip>
          <a:srcRect b="16624" l="19675" r="20226" t="41028"/>
          <a:stretch/>
        </p:blipFill>
        <p:spPr>
          <a:xfrm>
            <a:off x="1673689" y="4710530"/>
            <a:ext cx="1166247" cy="764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1" name="Shape 2021"/>
          <p:cNvGrpSpPr/>
          <p:nvPr/>
        </p:nvGrpSpPr>
        <p:grpSpPr>
          <a:xfrm>
            <a:off x="1091731" y="4197346"/>
            <a:ext cx="2251128" cy="1906525"/>
            <a:chOff x="1186107" y="2488361"/>
            <a:chExt cx="2251128" cy="1906525"/>
          </a:xfrm>
        </p:grpSpPr>
        <p:sp>
          <p:nvSpPr>
            <p:cNvPr id="2022" name="Shape 2022"/>
            <p:cNvSpPr/>
            <p:nvPr/>
          </p:nvSpPr>
          <p:spPr>
            <a:xfrm>
              <a:off x="1467562" y="2488361"/>
              <a:ext cx="1698840" cy="169884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Shape 2023"/>
            <p:cNvSpPr/>
            <p:nvPr/>
          </p:nvSpPr>
          <p:spPr>
            <a:xfrm>
              <a:off x="1865238" y="3882460"/>
              <a:ext cx="902215" cy="195942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연맹농지</a:t>
              </a:r>
            </a:p>
          </p:txBody>
        </p:sp>
        <p:cxnSp>
          <p:nvCxnSpPr>
            <p:cNvPr id="2024" name="Shape 2024"/>
            <p:cNvCxnSpPr/>
            <p:nvPr/>
          </p:nvCxnSpPr>
          <p:spPr>
            <a:xfrm>
              <a:off x="1894283" y="4081514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025" name="Shape 2025"/>
            <p:cNvSpPr/>
            <p:nvPr/>
          </p:nvSpPr>
          <p:spPr>
            <a:xfrm>
              <a:off x="2878113" y="3105428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Shape 2026"/>
            <p:cNvSpPr/>
            <p:nvPr/>
          </p:nvSpPr>
          <p:spPr>
            <a:xfrm>
              <a:off x="1234483" y="3111131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Shape 2027"/>
            <p:cNvSpPr/>
            <p:nvPr/>
          </p:nvSpPr>
          <p:spPr>
            <a:xfrm>
              <a:off x="1839310" y="4111125"/>
              <a:ext cx="945322" cy="152884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Shape 2028"/>
            <p:cNvSpPr/>
            <p:nvPr/>
          </p:nvSpPr>
          <p:spPr>
            <a:xfrm>
              <a:off x="1902571" y="4068444"/>
              <a:ext cx="84350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X:826,Y:839</a:t>
              </a: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2730861" y="4100185"/>
              <a:ext cx="166489" cy="179867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2753218" y="4126457"/>
              <a:ext cx="140434" cy="142265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31" name="Shape 20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649684">
              <a:off x="1664453" y="4066608"/>
              <a:ext cx="312896" cy="30157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32" name="Shape 2032"/>
            <p:cNvCxnSpPr/>
            <p:nvPr/>
          </p:nvCxnSpPr>
          <p:spPr>
            <a:xfrm>
              <a:off x="1891178" y="3882460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033" name="Shape 2033"/>
            <p:cNvSpPr/>
            <p:nvPr/>
          </p:nvSpPr>
          <p:spPr>
            <a:xfrm>
              <a:off x="2863150" y="3591660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34" name="Shape 2034"/>
            <p:cNvCxnSpPr/>
            <p:nvPr/>
          </p:nvCxnSpPr>
          <p:spPr>
            <a:xfrm>
              <a:off x="2852948" y="3585958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035" name="Shape 2035"/>
            <p:cNvCxnSpPr/>
            <p:nvPr/>
          </p:nvCxnSpPr>
          <p:spPr>
            <a:xfrm>
              <a:off x="2856052" y="3729028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036" name="Shape 2036"/>
            <p:cNvSpPr/>
            <p:nvPr/>
          </p:nvSpPr>
          <p:spPr>
            <a:xfrm>
              <a:off x="1219520" y="3597362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37" name="Shape 2037"/>
            <p:cNvCxnSpPr/>
            <p:nvPr/>
          </p:nvCxnSpPr>
          <p:spPr>
            <a:xfrm>
              <a:off x="1209319" y="3591660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038" name="Shape 2038"/>
            <p:cNvCxnSpPr/>
            <p:nvPr/>
          </p:nvCxnSpPr>
          <p:spPr>
            <a:xfrm>
              <a:off x="1212424" y="3744060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039" name="Shape 2039"/>
            <p:cNvSpPr/>
            <p:nvPr/>
          </p:nvSpPr>
          <p:spPr>
            <a:xfrm>
              <a:off x="1186107" y="3549616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상세정보</a:t>
              </a:r>
            </a:p>
          </p:txBody>
        </p:sp>
        <p:sp>
          <p:nvSpPr>
            <p:cNvPr id="2040" name="Shape 2040"/>
            <p:cNvSpPr/>
            <p:nvPr/>
          </p:nvSpPr>
          <p:spPr>
            <a:xfrm>
              <a:off x="2842984" y="3538996"/>
              <a:ext cx="59114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채집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6" name="Shape 20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7" name="Shape 2047"/>
          <p:cNvSpPr/>
          <p:nvPr/>
        </p:nvSpPr>
        <p:spPr>
          <a:xfrm>
            <a:off x="215538" y="142595"/>
            <a:ext cx="3629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영지_광산(상세정보)_연맹원</a:t>
            </a:r>
          </a:p>
        </p:txBody>
      </p:sp>
      <p:sp>
        <p:nvSpPr>
          <p:cNvPr id="2048" name="Shape 2048"/>
          <p:cNvSpPr txBox="1"/>
          <p:nvPr/>
        </p:nvSpPr>
        <p:spPr>
          <a:xfrm>
            <a:off x="584420" y="667910"/>
            <a:ext cx="3325104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광산 상세 정보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광산에서는 연맹원들이 채집 하고 있는 정보를 확인 할 수 있습니다</a:t>
            </a:r>
          </a:p>
        </p:txBody>
      </p:sp>
      <p:sp>
        <p:nvSpPr>
          <p:cNvPr id="2049" name="Shape 2049"/>
          <p:cNvSpPr/>
          <p:nvPr/>
        </p:nvSpPr>
        <p:spPr>
          <a:xfrm>
            <a:off x="914400" y="3658726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0" name="Shape 2050"/>
          <p:cNvSpPr/>
          <p:nvPr/>
        </p:nvSpPr>
        <p:spPr>
          <a:xfrm rot="-2576127">
            <a:off x="830006" y="4272706"/>
            <a:ext cx="464218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1" name="Shape 2051"/>
          <p:cNvSpPr/>
          <p:nvPr/>
        </p:nvSpPr>
        <p:spPr>
          <a:xfrm>
            <a:off x="1429932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2" name="Shape 20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3" name="Shape 2053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2054" name="Shape 2054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2055" name="Shape 2055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6" name="Shape 2056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2057" name="Shape 2057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058" name="Shape 2058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9" name="Shape 2059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0" name="Shape 2060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1" name="Shape 2061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2" name="Shape 2062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2063" name="Shape 2063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4" name="Shape 2064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65" name="Shape 206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66" name="Shape 2066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7" name="Shape 2067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2068" name="Shape 2068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069" name="Shape 2069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070" name="Shape 2070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071" name="Shape 2071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72" name="Shape 2072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073" name="Shape 2073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074" name="Shape 2074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75" name="Shape 2075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076" name="Shape 2076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077" name="Shape 2077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2078" name="Shape 2078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2079" name="Shape 207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0" name="Shape 2080"/>
          <p:cNvSpPr/>
          <p:nvPr/>
        </p:nvSpPr>
        <p:spPr>
          <a:xfrm>
            <a:off x="4336028" y="461762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Shape 2081"/>
          <p:cNvSpPr/>
          <p:nvPr/>
        </p:nvSpPr>
        <p:spPr>
          <a:xfrm>
            <a:off x="5964160" y="895648"/>
            <a:ext cx="56938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채집중</a:t>
            </a:r>
          </a:p>
        </p:txBody>
      </p:sp>
      <p:sp>
        <p:nvSpPr>
          <p:cNvPr id="2082" name="Shape 2082"/>
          <p:cNvSpPr/>
          <p:nvPr/>
        </p:nvSpPr>
        <p:spPr>
          <a:xfrm>
            <a:off x="5955871" y="1056944"/>
            <a:ext cx="877162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남은 자원: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350,644,321</a:t>
            </a:r>
          </a:p>
        </p:txBody>
      </p:sp>
      <p:sp>
        <p:nvSpPr>
          <p:cNvPr id="2083" name="Shape 2083"/>
          <p:cNvSpPr/>
          <p:nvPr/>
        </p:nvSpPr>
        <p:spPr>
          <a:xfrm>
            <a:off x="4470273" y="512291"/>
            <a:ext cx="3262016" cy="33817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 농지</a:t>
            </a:r>
          </a:p>
        </p:txBody>
      </p:sp>
      <p:sp>
        <p:nvSpPr>
          <p:cNvPr id="2084" name="Shape 2084"/>
          <p:cNvSpPr/>
          <p:nvPr/>
        </p:nvSpPr>
        <p:spPr>
          <a:xfrm>
            <a:off x="5956975" y="1432591"/>
            <a:ext cx="69762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채집속도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02:30:30</a:t>
            </a:r>
          </a:p>
        </p:txBody>
      </p:sp>
      <p:sp>
        <p:nvSpPr>
          <p:cNvPr id="2085" name="Shape 2085"/>
          <p:cNvSpPr/>
          <p:nvPr/>
        </p:nvSpPr>
        <p:spPr>
          <a:xfrm>
            <a:off x="4497169" y="884863"/>
            <a:ext cx="3235121" cy="1263464"/>
          </a:xfrm>
          <a:prstGeom prst="roundRect">
            <a:avLst>
              <a:gd fmla="val 4411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6" name="Shape 2086"/>
          <p:cNvSpPr/>
          <p:nvPr/>
        </p:nvSpPr>
        <p:spPr>
          <a:xfrm>
            <a:off x="4715869" y="2159600"/>
            <a:ext cx="2597186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광산을 채집 시 채집속도 버프 효과가 있습니다.</a:t>
            </a:r>
          </a:p>
        </p:txBody>
      </p:sp>
      <p:pic>
        <p:nvPicPr>
          <p:cNvPr id="2087" name="Shape 20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71473" y="2174423"/>
            <a:ext cx="297976" cy="273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8" name="Shape 2088"/>
          <p:cNvCxnSpPr/>
          <p:nvPr/>
        </p:nvCxnSpPr>
        <p:spPr>
          <a:xfrm>
            <a:off x="4710555" y="2452817"/>
            <a:ext cx="2987999" cy="2914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89" name="Shape 2089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0" name="Shape 2090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</a:t>
            </a:r>
          </a:p>
        </p:txBody>
      </p:sp>
      <p:sp>
        <p:nvSpPr>
          <p:cNvPr id="2091" name="Shape 2091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092" name="Shape 2092"/>
          <p:cNvSpPr/>
          <p:nvPr/>
        </p:nvSpPr>
        <p:spPr>
          <a:xfrm>
            <a:off x="4794096" y="2653677"/>
            <a:ext cx="274466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채집을 진행 중인 연맹원이 없습니다.</a:t>
            </a:r>
          </a:p>
        </p:txBody>
      </p:sp>
      <p:sp>
        <p:nvSpPr>
          <p:cNvPr id="2093" name="Shape 2093"/>
          <p:cNvSpPr/>
          <p:nvPr/>
        </p:nvSpPr>
        <p:spPr>
          <a:xfrm rot="-1901762">
            <a:off x="7360740" y="3489506"/>
            <a:ext cx="570135" cy="40908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4" name="Shape 2094"/>
          <p:cNvSpPr/>
          <p:nvPr/>
        </p:nvSpPr>
        <p:spPr>
          <a:xfrm>
            <a:off x="8030899" y="3083858"/>
            <a:ext cx="3441613" cy="732898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광산 채집 진행 중인 연맹원이 없는 경우 이와 같이 표기를 지행 하도록 합니다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“채집을 진행 중인 연맹원이 없습니다.” </a:t>
            </a:r>
          </a:p>
        </p:txBody>
      </p:sp>
      <p:sp>
        <p:nvSpPr>
          <p:cNvPr id="2095" name="Shape 2095"/>
          <p:cNvSpPr/>
          <p:nvPr/>
        </p:nvSpPr>
        <p:spPr>
          <a:xfrm rot="-1901762">
            <a:off x="6922951" y="5867017"/>
            <a:ext cx="570135" cy="40908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6" name="Shape 2096"/>
          <p:cNvSpPr/>
          <p:nvPr/>
        </p:nvSpPr>
        <p:spPr>
          <a:xfrm>
            <a:off x="7593110" y="5461369"/>
            <a:ext cx="3756208" cy="732898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RANK5, RANK4 권한을 가진 연맹원만 가능 한 기능으로 해당 권한이 없는 연맹원은 버튼 비활성화 </a:t>
            </a:r>
          </a:p>
        </p:txBody>
      </p:sp>
      <p:pic>
        <p:nvPicPr>
          <p:cNvPr id="2097" name="Shape 209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02564" y="905337"/>
            <a:ext cx="1463385" cy="1246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8" name="Shape 2098"/>
          <p:cNvPicPr preferRelativeResize="0"/>
          <p:nvPr/>
        </p:nvPicPr>
        <p:blipFill rotWithShape="1">
          <a:blip r:embed="rId8">
            <a:alphaModFix/>
          </a:blip>
          <a:srcRect b="16624" l="19675" r="20226" t="41028"/>
          <a:stretch/>
        </p:blipFill>
        <p:spPr>
          <a:xfrm>
            <a:off x="1673689" y="4710530"/>
            <a:ext cx="1166247" cy="764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9" name="Shape 2099"/>
          <p:cNvGrpSpPr/>
          <p:nvPr/>
        </p:nvGrpSpPr>
        <p:grpSpPr>
          <a:xfrm>
            <a:off x="1091731" y="4197346"/>
            <a:ext cx="2251128" cy="1906525"/>
            <a:chOff x="1186107" y="2488361"/>
            <a:chExt cx="2251128" cy="1906525"/>
          </a:xfrm>
        </p:grpSpPr>
        <p:sp>
          <p:nvSpPr>
            <p:cNvPr id="2100" name="Shape 2100"/>
            <p:cNvSpPr/>
            <p:nvPr/>
          </p:nvSpPr>
          <p:spPr>
            <a:xfrm>
              <a:off x="1467562" y="2488361"/>
              <a:ext cx="1698840" cy="169884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Shape 2101"/>
            <p:cNvSpPr/>
            <p:nvPr/>
          </p:nvSpPr>
          <p:spPr>
            <a:xfrm>
              <a:off x="1865238" y="3882460"/>
              <a:ext cx="902215" cy="195942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연맹농지</a:t>
              </a:r>
            </a:p>
          </p:txBody>
        </p:sp>
        <p:cxnSp>
          <p:nvCxnSpPr>
            <p:cNvPr id="2102" name="Shape 2102"/>
            <p:cNvCxnSpPr/>
            <p:nvPr/>
          </p:nvCxnSpPr>
          <p:spPr>
            <a:xfrm>
              <a:off x="1894283" y="4081514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103" name="Shape 2103"/>
            <p:cNvSpPr/>
            <p:nvPr/>
          </p:nvSpPr>
          <p:spPr>
            <a:xfrm>
              <a:off x="2878113" y="3105428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Shape 2104"/>
            <p:cNvSpPr/>
            <p:nvPr/>
          </p:nvSpPr>
          <p:spPr>
            <a:xfrm>
              <a:off x="1234483" y="3111131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Shape 2105"/>
            <p:cNvSpPr/>
            <p:nvPr/>
          </p:nvSpPr>
          <p:spPr>
            <a:xfrm>
              <a:off x="1839310" y="4111125"/>
              <a:ext cx="945322" cy="152884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Shape 2106"/>
            <p:cNvSpPr/>
            <p:nvPr/>
          </p:nvSpPr>
          <p:spPr>
            <a:xfrm>
              <a:off x="1902571" y="4068444"/>
              <a:ext cx="84350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X:826,Y:839</a:t>
              </a:r>
            </a:p>
          </p:txBody>
        </p:sp>
        <p:sp>
          <p:nvSpPr>
            <p:cNvPr id="2107" name="Shape 2107"/>
            <p:cNvSpPr/>
            <p:nvPr/>
          </p:nvSpPr>
          <p:spPr>
            <a:xfrm>
              <a:off x="2730861" y="4100185"/>
              <a:ext cx="166489" cy="179867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Shape 2108"/>
            <p:cNvSpPr/>
            <p:nvPr/>
          </p:nvSpPr>
          <p:spPr>
            <a:xfrm>
              <a:off x="2753218" y="4126457"/>
              <a:ext cx="140434" cy="142265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09" name="Shape 210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649684">
              <a:off x="1664453" y="4066608"/>
              <a:ext cx="312896" cy="30157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0" name="Shape 2110"/>
            <p:cNvCxnSpPr/>
            <p:nvPr/>
          </p:nvCxnSpPr>
          <p:spPr>
            <a:xfrm>
              <a:off x="1891178" y="3882460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111" name="Shape 2111"/>
            <p:cNvSpPr/>
            <p:nvPr/>
          </p:nvSpPr>
          <p:spPr>
            <a:xfrm>
              <a:off x="2863150" y="3591660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12" name="Shape 2112"/>
            <p:cNvCxnSpPr/>
            <p:nvPr/>
          </p:nvCxnSpPr>
          <p:spPr>
            <a:xfrm>
              <a:off x="2852948" y="3585958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113" name="Shape 2113"/>
            <p:cNvCxnSpPr/>
            <p:nvPr/>
          </p:nvCxnSpPr>
          <p:spPr>
            <a:xfrm>
              <a:off x="2856052" y="3729028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114" name="Shape 2114"/>
            <p:cNvSpPr/>
            <p:nvPr/>
          </p:nvSpPr>
          <p:spPr>
            <a:xfrm>
              <a:off x="1219520" y="3597362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15" name="Shape 2115"/>
            <p:cNvCxnSpPr/>
            <p:nvPr/>
          </p:nvCxnSpPr>
          <p:spPr>
            <a:xfrm>
              <a:off x="1209319" y="3591660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116" name="Shape 2116"/>
            <p:cNvCxnSpPr/>
            <p:nvPr/>
          </p:nvCxnSpPr>
          <p:spPr>
            <a:xfrm>
              <a:off x="1212424" y="3744060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117" name="Shape 2117"/>
            <p:cNvSpPr/>
            <p:nvPr/>
          </p:nvSpPr>
          <p:spPr>
            <a:xfrm>
              <a:off x="1186107" y="3549616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상세정보</a:t>
              </a:r>
            </a:p>
          </p:txBody>
        </p:sp>
        <p:sp>
          <p:nvSpPr>
            <p:cNvPr id="2118" name="Shape 2118"/>
            <p:cNvSpPr/>
            <p:nvPr/>
          </p:nvSpPr>
          <p:spPr>
            <a:xfrm>
              <a:off x="2842984" y="3538996"/>
              <a:ext cx="59114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채집</a:t>
              </a:r>
            </a:p>
          </p:txBody>
        </p:sp>
      </p:grpSp>
      <p:sp>
        <p:nvSpPr>
          <p:cNvPr id="2119" name="Shape 2119"/>
          <p:cNvSpPr/>
          <p:nvPr/>
        </p:nvSpPr>
        <p:spPr>
          <a:xfrm>
            <a:off x="5956976" y="1755323"/>
            <a:ext cx="74251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이미 채집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123,212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4" name="Shape 2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5" name="Shape 2125"/>
          <p:cNvSpPr/>
          <p:nvPr/>
        </p:nvSpPr>
        <p:spPr>
          <a:xfrm>
            <a:off x="215538" y="142595"/>
            <a:ext cx="3629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영지_광산(상세정보)_연맹원</a:t>
            </a:r>
          </a:p>
        </p:txBody>
      </p:sp>
      <p:sp>
        <p:nvSpPr>
          <p:cNvPr id="2126" name="Shape 2126"/>
          <p:cNvSpPr txBox="1"/>
          <p:nvPr/>
        </p:nvSpPr>
        <p:spPr>
          <a:xfrm>
            <a:off x="584420" y="667910"/>
            <a:ext cx="33251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광산 상세 정보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광산에서는 채집 하고 있는 병사의 세부 정보를 확인 할 수 있습니다</a:t>
            </a:r>
          </a:p>
        </p:txBody>
      </p:sp>
      <p:pic>
        <p:nvPicPr>
          <p:cNvPr id="2127" name="Shape 2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8" name="Shape 2128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2129" name="Shape 2129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2130" name="Shape 2130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1" name="Shape 2131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2132" name="Shape 2132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133" name="Shape 2133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4" name="Shape 2134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5" name="Shape 2135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6" name="Shape 2136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7" name="Shape 2137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2138" name="Shape 2138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9" name="Shape 2139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140" name="Shape 214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41" name="Shape 2141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2" name="Shape 2142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2143" name="Shape 2143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144" name="Shape 2144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145" name="Shape 2145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146" name="Shape 2146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47" name="Shape 2147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148" name="Shape 2148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149" name="Shape 2149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50" name="Shape 2150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151" name="Shape 2151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152" name="Shape 2152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2153" name="Shape 2153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2154" name="Shape 215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5" name="Shape 2155"/>
          <p:cNvSpPr/>
          <p:nvPr/>
        </p:nvSpPr>
        <p:spPr>
          <a:xfrm>
            <a:off x="4336028" y="461762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6" name="Shape 2156"/>
          <p:cNvSpPr/>
          <p:nvPr/>
        </p:nvSpPr>
        <p:spPr>
          <a:xfrm>
            <a:off x="4470273" y="512291"/>
            <a:ext cx="3262016" cy="33817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 농지</a:t>
            </a:r>
          </a:p>
        </p:txBody>
      </p:sp>
      <p:sp>
        <p:nvSpPr>
          <p:cNvPr id="2157" name="Shape 2157"/>
          <p:cNvSpPr/>
          <p:nvPr/>
        </p:nvSpPr>
        <p:spPr>
          <a:xfrm>
            <a:off x="4501369" y="2529927"/>
            <a:ext cx="3230921" cy="659585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8" name="Shape 2158"/>
          <p:cNvSpPr/>
          <p:nvPr/>
        </p:nvSpPr>
        <p:spPr>
          <a:xfrm>
            <a:off x="4560457" y="2603138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9" name="Shape 2159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440796" y="2570172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2160" name="Shape 2160"/>
          <p:cNvSpPr/>
          <p:nvPr/>
        </p:nvSpPr>
        <p:spPr>
          <a:xfrm>
            <a:off x="6725714" y="2619733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사망자수</a:t>
            </a:r>
          </a:p>
        </p:txBody>
      </p:sp>
      <p:sp>
        <p:nvSpPr>
          <p:cNvPr id="2161" name="Shape 2161"/>
          <p:cNvSpPr/>
          <p:nvPr/>
        </p:nvSpPr>
        <p:spPr>
          <a:xfrm>
            <a:off x="5129558" y="261225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2" name="Shape 2162"/>
          <p:cNvSpPr/>
          <p:nvPr/>
        </p:nvSpPr>
        <p:spPr>
          <a:xfrm>
            <a:off x="5129558" y="2878400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3" name="Shape 2163"/>
          <p:cNvSpPr/>
          <p:nvPr/>
        </p:nvSpPr>
        <p:spPr>
          <a:xfrm>
            <a:off x="5108326" y="2607097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2164" name="Shape 2164"/>
          <p:cNvSpPr/>
          <p:nvPr/>
        </p:nvSpPr>
        <p:spPr>
          <a:xfrm>
            <a:off x="7477779" y="2668946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5" name="Shape 2165"/>
          <p:cNvSpPr/>
          <p:nvPr/>
        </p:nvSpPr>
        <p:spPr>
          <a:xfrm>
            <a:off x="4519298" y="3229176"/>
            <a:ext cx="3230921" cy="659585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6" name="Shape 2166"/>
          <p:cNvSpPr/>
          <p:nvPr/>
        </p:nvSpPr>
        <p:spPr>
          <a:xfrm>
            <a:off x="4578387" y="3302387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7" name="Shape 2167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458726" y="3269421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2168" name="Shape 2168"/>
          <p:cNvSpPr/>
          <p:nvPr/>
        </p:nvSpPr>
        <p:spPr>
          <a:xfrm>
            <a:off x="6743645" y="3318982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사망자수</a:t>
            </a:r>
          </a:p>
        </p:txBody>
      </p:sp>
      <p:sp>
        <p:nvSpPr>
          <p:cNvPr id="2169" name="Shape 2169"/>
          <p:cNvSpPr/>
          <p:nvPr/>
        </p:nvSpPr>
        <p:spPr>
          <a:xfrm>
            <a:off x="5147489" y="3311507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0" name="Shape 2170"/>
          <p:cNvSpPr/>
          <p:nvPr/>
        </p:nvSpPr>
        <p:spPr>
          <a:xfrm>
            <a:off x="5147489" y="357764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1" name="Shape 2171"/>
          <p:cNvSpPr/>
          <p:nvPr/>
        </p:nvSpPr>
        <p:spPr>
          <a:xfrm>
            <a:off x="5126255" y="3306346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2172" name="Shape 2172"/>
          <p:cNvSpPr/>
          <p:nvPr/>
        </p:nvSpPr>
        <p:spPr>
          <a:xfrm>
            <a:off x="7495710" y="3368194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3" name="Shape 2173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4" name="Shape 2174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</a:t>
            </a:r>
          </a:p>
        </p:txBody>
      </p:sp>
      <p:sp>
        <p:nvSpPr>
          <p:cNvPr id="2175" name="Shape 2175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176" name="Shape 2176"/>
          <p:cNvSpPr/>
          <p:nvPr/>
        </p:nvSpPr>
        <p:spPr>
          <a:xfrm>
            <a:off x="4501369" y="3929305"/>
            <a:ext cx="3230921" cy="1285347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Shape 2177"/>
          <p:cNvSpPr/>
          <p:nvPr/>
        </p:nvSpPr>
        <p:spPr>
          <a:xfrm>
            <a:off x="4560457" y="3983700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8" name="Shape 2178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440796" y="3950733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2179" name="Shape 2179"/>
          <p:cNvSpPr/>
          <p:nvPr/>
        </p:nvSpPr>
        <p:spPr>
          <a:xfrm>
            <a:off x="6725714" y="4000296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사망자수</a:t>
            </a:r>
          </a:p>
        </p:txBody>
      </p:sp>
      <p:sp>
        <p:nvSpPr>
          <p:cNvPr id="2180" name="Shape 2180"/>
          <p:cNvSpPr/>
          <p:nvPr/>
        </p:nvSpPr>
        <p:spPr>
          <a:xfrm>
            <a:off x="5129558" y="3992819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1" name="Shape 2181"/>
          <p:cNvSpPr/>
          <p:nvPr/>
        </p:nvSpPr>
        <p:spPr>
          <a:xfrm>
            <a:off x="5129558" y="4258962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2" name="Shape 2182"/>
          <p:cNvSpPr/>
          <p:nvPr/>
        </p:nvSpPr>
        <p:spPr>
          <a:xfrm>
            <a:off x="5108326" y="3987658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2183" name="Shape 2183"/>
          <p:cNvSpPr/>
          <p:nvPr/>
        </p:nvSpPr>
        <p:spPr>
          <a:xfrm>
            <a:off x="4533082" y="4574644"/>
            <a:ext cx="104399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4" name="Shape 218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37142" y="4561280"/>
            <a:ext cx="369817" cy="5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2185" name="Shape 2185"/>
          <p:cNvSpPr/>
          <p:nvPr/>
        </p:nvSpPr>
        <p:spPr>
          <a:xfrm>
            <a:off x="4562794" y="4961239"/>
            <a:ext cx="333886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2186" name="Shape 2186"/>
          <p:cNvSpPr/>
          <p:nvPr/>
        </p:nvSpPr>
        <p:spPr>
          <a:xfrm>
            <a:off x="4812444" y="4649883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sp>
        <p:nvSpPr>
          <p:cNvPr id="2187" name="Shape 2187"/>
          <p:cNvSpPr/>
          <p:nvPr/>
        </p:nvSpPr>
        <p:spPr>
          <a:xfrm flipH="1" rot="10800000">
            <a:off x="7477779" y="4049508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8" name="Shape 2188"/>
          <p:cNvSpPr/>
          <p:nvPr/>
        </p:nvSpPr>
        <p:spPr>
          <a:xfrm>
            <a:off x="5599887" y="4574642"/>
            <a:ext cx="104399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9" name="Shape 2189"/>
          <p:cNvSpPr/>
          <p:nvPr/>
        </p:nvSpPr>
        <p:spPr>
          <a:xfrm>
            <a:off x="5879248" y="4649882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sp>
        <p:nvSpPr>
          <p:cNvPr id="2190" name="Shape 2190"/>
          <p:cNvSpPr/>
          <p:nvPr/>
        </p:nvSpPr>
        <p:spPr>
          <a:xfrm>
            <a:off x="6675653" y="4574644"/>
            <a:ext cx="104399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1" name="Shape 2191"/>
          <p:cNvSpPr/>
          <p:nvPr/>
        </p:nvSpPr>
        <p:spPr>
          <a:xfrm>
            <a:off x="6955014" y="4649882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pic>
        <p:nvPicPr>
          <p:cNvPr id="2192" name="Shape 219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76077" y="4551050"/>
            <a:ext cx="616769" cy="52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3" name="Shape 219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64751" y="4574151"/>
            <a:ext cx="404222" cy="5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2194" name="Shape 2194"/>
          <p:cNvSpPr/>
          <p:nvPr/>
        </p:nvSpPr>
        <p:spPr>
          <a:xfrm>
            <a:off x="5629598" y="4961237"/>
            <a:ext cx="333886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2195" name="Shape 2195"/>
          <p:cNvSpPr/>
          <p:nvPr/>
        </p:nvSpPr>
        <p:spPr>
          <a:xfrm>
            <a:off x="6705364" y="4961239"/>
            <a:ext cx="333886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2196" name="Shape 2196"/>
          <p:cNvSpPr/>
          <p:nvPr/>
        </p:nvSpPr>
        <p:spPr>
          <a:xfrm>
            <a:off x="8375631" y="1931556"/>
            <a:ext cx="3441613" cy="209916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화살표를 눌러 부대 정보를 확인 할 수 있습니다. 부대 정보는 모든 병사를 보여줄 수 있기 때문에 병사 종류 하다고 동일 합니다.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화살표를 다시 누르면 상세 부대 정보는 보여지지 않도록 처리 합니다.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이미지 , 병사 등급 , 병사 이름 , 부대수를 표기 해줍니다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사망한 정보만 기록을 진행 합니다.</a:t>
            </a:r>
          </a:p>
        </p:txBody>
      </p:sp>
      <p:cxnSp>
        <p:nvCxnSpPr>
          <p:cNvPr id="2197" name="Shape 2197"/>
          <p:cNvCxnSpPr>
            <a:endCxn id="2196" idx="1"/>
          </p:cNvCxnSpPr>
          <p:nvPr/>
        </p:nvCxnSpPr>
        <p:spPr>
          <a:xfrm flipH="1" rot="10800000">
            <a:off x="7670631" y="2981140"/>
            <a:ext cx="705000" cy="323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98" name="Shape 2198"/>
          <p:cNvSpPr/>
          <p:nvPr/>
        </p:nvSpPr>
        <p:spPr>
          <a:xfrm>
            <a:off x="5964160" y="895648"/>
            <a:ext cx="56938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채집중</a:t>
            </a:r>
          </a:p>
        </p:txBody>
      </p:sp>
      <p:sp>
        <p:nvSpPr>
          <p:cNvPr id="2199" name="Shape 2199"/>
          <p:cNvSpPr/>
          <p:nvPr/>
        </p:nvSpPr>
        <p:spPr>
          <a:xfrm>
            <a:off x="5955871" y="1056944"/>
            <a:ext cx="877162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남은 자원: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350,644,321</a:t>
            </a:r>
          </a:p>
        </p:txBody>
      </p:sp>
      <p:sp>
        <p:nvSpPr>
          <p:cNvPr id="2200" name="Shape 2200"/>
          <p:cNvSpPr/>
          <p:nvPr/>
        </p:nvSpPr>
        <p:spPr>
          <a:xfrm>
            <a:off x="5956975" y="1432591"/>
            <a:ext cx="69762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채집속도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02:30:30</a:t>
            </a:r>
          </a:p>
        </p:txBody>
      </p:sp>
      <p:sp>
        <p:nvSpPr>
          <p:cNvPr id="2201" name="Shape 2201"/>
          <p:cNvSpPr/>
          <p:nvPr/>
        </p:nvSpPr>
        <p:spPr>
          <a:xfrm>
            <a:off x="4497169" y="884863"/>
            <a:ext cx="3235121" cy="1263464"/>
          </a:xfrm>
          <a:prstGeom prst="roundRect">
            <a:avLst>
              <a:gd fmla="val 4411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2" name="Shape 2202"/>
          <p:cNvSpPr/>
          <p:nvPr/>
        </p:nvSpPr>
        <p:spPr>
          <a:xfrm>
            <a:off x="4715869" y="2159600"/>
            <a:ext cx="2597186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광산을 채집 시 채집속도 버프 효과가 있습니다.</a:t>
            </a:r>
          </a:p>
        </p:txBody>
      </p:sp>
      <p:pic>
        <p:nvPicPr>
          <p:cNvPr id="2203" name="Shape 220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71473" y="2174423"/>
            <a:ext cx="297976" cy="273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4" name="Shape 2204"/>
          <p:cNvCxnSpPr/>
          <p:nvPr/>
        </p:nvCxnSpPr>
        <p:spPr>
          <a:xfrm>
            <a:off x="4710555" y="2452817"/>
            <a:ext cx="2987999" cy="2914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205" name="Shape 220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502564" y="905337"/>
            <a:ext cx="1463385" cy="1246908"/>
          </a:xfrm>
          <a:prstGeom prst="rect">
            <a:avLst/>
          </a:prstGeom>
          <a:noFill/>
          <a:ln>
            <a:noFill/>
          </a:ln>
        </p:spPr>
      </p:pic>
      <p:sp>
        <p:nvSpPr>
          <p:cNvPr id="2206" name="Shape 2206"/>
          <p:cNvSpPr/>
          <p:nvPr/>
        </p:nvSpPr>
        <p:spPr>
          <a:xfrm>
            <a:off x="5956976" y="1755323"/>
            <a:ext cx="74251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이미 채집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123,212</a:t>
            </a:r>
          </a:p>
        </p:txBody>
      </p:sp>
      <p:sp>
        <p:nvSpPr>
          <p:cNvPr id="2207" name="Shape 2207"/>
          <p:cNvSpPr/>
          <p:nvPr/>
        </p:nvSpPr>
        <p:spPr>
          <a:xfrm>
            <a:off x="914400" y="3658726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8" name="Shape 2208"/>
          <p:cNvSpPr/>
          <p:nvPr/>
        </p:nvSpPr>
        <p:spPr>
          <a:xfrm rot="-2576127">
            <a:off x="830006" y="4272706"/>
            <a:ext cx="464218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Shape 2209"/>
          <p:cNvSpPr/>
          <p:nvPr/>
        </p:nvSpPr>
        <p:spPr>
          <a:xfrm>
            <a:off x="1429932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0" name="Shape 2210"/>
          <p:cNvPicPr preferRelativeResize="0"/>
          <p:nvPr/>
        </p:nvPicPr>
        <p:blipFill rotWithShape="1">
          <a:blip r:embed="rId12">
            <a:alphaModFix/>
          </a:blip>
          <a:srcRect b="16624" l="19675" r="20226" t="41028"/>
          <a:stretch/>
        </p:blipFill>
        <p:spPr>
          <a:xfrm>
            <a:off x="1673689" y="4710530"/>
            <a:ext cx="1166247" cy="764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1" name="Shape 2211"/>
          <p:cNvGrpSpPr/>
          <p:nvPr/>
        </p:nvGrpSpPr>
        <p:grpSpPr>
          <a:xfrm>
            <a:off x="1091731" y="4197346"/>
            <a:ext cx="2251128" cy="1906525"/>
            <a:chOff x="1186107" y="2488361"/>
            <a:chExt cx="2251128" cy="1906525"/>
          </a:xfrm>
        </p:grpSpPr>
        <p:sp>
          <p:nvSpPr>
            <p:cNvPr id="2212" name="Shape 2212"/>
            <p:cNvSpPr/>
            <p:nvPr/>
          </p:nvSpPr>
          <p:spPr>
            <a:xfrm>
              <a:off x="1467562" y="2488361"/>
              <a:ext cx="1698840" cy="169884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Shape 2213"/>
            <p:cNvSpPr/>
            <p:nvPr/>
          </p:nvSpPr>
          <p:spPr>
            <a:xfrm>
              <a:off x="1865238" y="3882460"/>
              <a:ext cx="902215" cy="195942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연맹농지</a:t>
              </a:r>
            </a:p>
          </p:txBody>
        </p:sp>
        <p:cxnSp>
          <p:nvCxnSpPr>
            <p:cNvPr id="2214" name="Shape 2214"/>
            <p:cNvCxnSpPr/>
            <p:nvPr/>
          </p:nvCxnSpPr>
          <p:spPr>
            <a:xfrm>
              <a:off x="1894283" y="4081514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215" name="Shape 2215"/>
            <p:cNvSpPr/>
            <p:nvPr/>
          </p:nvSpPr>
          <p:spPr>
            <a:xfrm>
              <a:off x="2878113" y="3105428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Shape 2216"/>
            <p:cNvSpPr/>
            <p:nvPr/>
          </p:nvSpPr>
          <p:spPr>
            <a:xfrm>
              <a:off x="1234483" y="3111131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Shape 2217"/>
            <p:cNvSpPr/>
            <p:nvPr/>
          </p:nvSpPr>
          <p:spPr>
            <a:xfrm>
              <a:off x="1839310" y="4111125"/>
              <a:ext cx="945322" cy="152884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Shape 2218"/>
            <p:cNvSpPr/>
            <p:nvPr/>
          </p:nvSpPr>
          <p:spPr>
            <a:xfrm>
              <a:off x="1902571" y="4068444"/>
              <a:ext cx="84350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X:826,Y:839</a:t>
              </a:r>
            </a:p>
          </p:txBody>
        </p:sp>
        <p:sp>
          <p:nvSpPr>
            <p:cNvPr id="2219" name="Shape 2219"/>
            <p:cNvSpPr/>
            <p:nvPr/>
          </p:nvSpPr>
          <p:spPr>
            <a:xfrm>
              <a:off x="2730861" y="4100185"/>
              <a:ext cx="166489" cy="179867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Shape 2220"/>
            <p:cNvSpPr/>
            <p:nvPr/>
          </p:nvSpPr>
          <p:spPr>
            <a:xfrm>
              <a:off x="2753218" y="4126457"/>
              <a:ext cx="140434" cy="142265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21" name="Shape 22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649684">
              <a:off x="1664453" y="4066608"/>
              <a:ext cx="312896" cy="30157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22" name="Shape 2222"/>
            <p:cNvCxnSpPr/>
            <p:nvPr/>
          </p:nvCxnSpPr>
          <p:spPr>
            <a:xfrm>
              <a:off x="1891178" y="3882460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223" name="Shape 2223"/>
            <p:cNvSpPr/>
            <p:nvPr/>
          </p:nvSpPr>
          <p:spPr>
            <a:xfrm>
              <a:off x="2863150" y="3591660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24" name="Shape 2224"/>
            <p:cNvCxnSpPr/>
            <p:nvPr/>
          </p:nvCxnSpPr>
          <p:spPr>
            <a:xfrm>
              <a:off x="2852948" y="3585958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225" name="Shape 2225"/>
            <p:cNvCxnSpPr/>
            <p:nvPr/>
          </p:nvCxnSpPr>
          <p:spPr>
            <a:xfrm>
              <a:off x="2856052" y="3729028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226" name="Shape 2226"/>
            <p:cNvSpPr/>
            <p:nvPr/>
          </p:nvSpPr>
          <p:spPr>
            <a:xfrm>
              <a:off x="1219520" y="3597362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27" name="Shape 2227"/>
            <p:cNvCxnSpPr/>
            <p:nvPr/>
          </p:nvCxnSpPr>
          <p:spPr>
            <a:xfrm>
              <a:off x="1209319" y="3591660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228" name="Shape 2228"/>
            <p:cNvCxnSpPr/>
            <p:nvPr/>
          </p:nvCxnSpPr>
          <p:spPr>
            <a:xfrm>
              <a:off x="1212424" y="3744060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229" name="Shape 2229"/>
            <p:cNvSpPr/>
            <p:nvPr/>
          </p:nvSpPr>
          <p:spPr>
            <a:xfrm>
              <a:off x="1186107" y="3549616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상세정보</a:t>
              </a:r>
            </a:p>
          </p:txBody>
        </p:sp>
        <p:sp>
          <p:nvSpPr>
            <p:cNvPr id="2230" name="Shape 2230"/>
            <p:cNvSpPr/>
            <p:nvPr/>
          </p:nvSpPr>
          <p:spPr>
            <a:xfrm>
              <a:off x="2842984" y="3538996"/>
              <a:ext cx="59114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채집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5" name="Shape 2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300" cy="60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6" name="Shape 2236"/>
          <p:cNvSpPr/>
          <p:nvPr/>
        </p:nvSpPr>
        <p:spPr>
          <a:xfrm>
            <a:off x="215538" y="142595"/>
            <a:ext cx="31678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영지_광산(채집)_연맹원</a:t>
            </a:r>
          </a:p>
        </p:txBody>
      </p:sp>
      <p:sp>
        <p:nvSpPr>
          <p:cNvPr id="2237" name="Shape 2237"/>
          <p:cNvSpPr txBox="1"/>
          <p:nvPr/>
        </p:nvSpPr>
        <p:spPr>
          <a:xfrm>
            <a:off x="584420" y="667910"/>
            <a:ext cx="332510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광산 채집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광산을 선택 하여 채집 버튼을 누르면 병사를 선택 할 수 있는 UI 화면으로 이동 하게 되어집니다.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광산으로 병력을 보내서 병력이 도착 시 채집을 진행 하게 되어집니다.</a:t>
            </a:r>
          </a:p>
        </p:txBody>
      </p:sp>
      <p:pic>
        <p:nvPicPr>
          <p:cNvPr id="2238" name="Shape 22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300" cy="6019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9" name="Shape 2239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2240" name="Shape 2240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2241" name="Shape 2241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2" name="Shape 2242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2243" name="Shape 2243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244" name="Shape 2244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5" name="Shape 2245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6" name="Shape 2246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7" name="Shape 2247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8" name="Shape 2248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2249" name="Shape 2249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0" name="Shape 2250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251" name="Shape 225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52" name="Shape 2252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3" name="Shape 2253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2254" name="Shape 2254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55" name="Shape 2255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56" name="Shape 2256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257" name="Shape 2257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58" name="Shape 2258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59" name="Shape 2259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260" name="Shape 2260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61" name="Shape 2261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262" name="Shape 2262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263" name="Shape 2263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2264" name="Shape 2264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2265" name="Shape 226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66" name="Shape 2266"/>
          <p:cNvSpPr/>
          <p:nvPr/>
        </p:nvSpPr>
        <p:spPr>
          <a:xfrm>
            <a:off x="4336028" y="461762"/>
            <a:ext cx="3527700" cy="60141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7" name="Shape 2267"/>
          <p:cNvSpPr/>
          <p:nvPr/>
        </p:nvSpPr>
        <p:spPr>
          <a:xfrm>
            <a:off x="4501369" y="2529927"/>
            <a:ext cx="3230921" cy="659585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8" name="Shape 2268"/>
          <p:cNvSpPr/>
          <p:nvPr/>
        </p:nvSpPr>
        <p:spPr>
          <a:xfrm>
            <a:off x="4560457" y="2603138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9" name="Shape 2269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440796" y="2570172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2270" name="Shape 2270"/>
          <p:cNvSpPr/>
          <p:nvPr/>
        </p:nvSpPr>
        <p:spPr>
          <a:xfrm>
            <a:off x="6725714" y="2619733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사망자수</a:t>
            </a:r>
          </a:p>
        </p:txBody>
      </p:sp>
      <p:sp>
        <p:nvSpPr>
          <p:cNvPr id="2271" name="Shape 2271"/>
          <p:cNvSpPr/>
          <p:nvPr/>
        </p:nvSpPr>
        <p:spPr>
          <a:xfrm>
            <a:off x="5129558" y="261225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2" name="Shape 2272"/>
          <p:cNvSpPr/>
          <p:nvPr/>
        </p:nvSpPr>
        <p:spPr>
          <a:xfrm>
            <a:off x="5129558" y="2878400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3" name="Shape 2273"/>
          <p:cNvSpPr/>
          <p:nvPr/>
        </p:nvSpPr>
        <p:spPr>
          <a:xfrm>
            <a:off x="5108326" y="2607097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2274" name="Shape 2274"/>
          <p:cNvSpPr/>
          <p:nvPr/>
        </p:nvSpPr>
        <p:spPr>
          <a:xfrm>
            <a:off x="7477779" y="2668946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5" name="Shape 2275"/>
          <p:cNvSpPr/>
          <p:nvPr/>
        </p:nvSpPr>
        <p:spPr>
          <a:xfrm>
            <a:off x="4519298" y="3229176"/>
            <a:ext cx="3230921" cy="659585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6" name="Shape 2276"/>
          <p:cNvSpPr/>
          <p:nvPr/>
        </p:nvSpPr>
        <p:spPr>
          <a:xfrm>
            <a:off x="4578387" y="3302387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7" name="Shape 2277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458726" y="3269421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2278" name="Shape 2278"/>
          <p:cNvSpPr/>
          <p:nvPr/>
        </p:nvSpPr>
        <p:spPr>
          <a:xfrm>
            <a:off x="6743645" y="3318982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사망자수</a:t>
            </a:r>
          </a:p>
        </p:txBody>
      </p:sp>
      <p:sp>
        <p:nvSpPr>
          <p:cNvPr id="2279" name="Shape 2279"/>
          <p:cNvSpPr/>
          <p:nvPr/>
        </p:nvSpPr>
        <p:spPr>
          <a:xfrm>
            <a:off x="5147489" y="3311507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0" name="Shape 2280"/>
          <p:cNvSpPr/>
          <p:nvPr/>
        </p:nvSpPr>
        <p:spPr>
          <a:xfrm>
            <a:off x="5147489" y="357764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1" name="Shape 2281"/>
          <p:cNvSpPr/>
          <p:nvPr/>
        </p:nvSpPr>
        <p:spPr>
          <a:xfrm>
            <a:off x="5126255" y="3306346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2282" name="Shape 2282"/>
          <p:cNvSpPr/>
          <p:nvPr/>
        </p:nvSpPr>
        <p:spPr>
          <a:xfrm>
            <a:off x="7495710" y="3368194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3" name="Shape 2283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4" name="Shape 2284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</a:t>
            </a:r>
          </a:p>
        </p:txBody>
      </p:sp>
      <p:sp>
        <p:nvSpPr>
          <p:cNvPr id="2285" name="Shape 2285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286" name="Shape 2286"/>
          <p:cNvSpPr/>
          <p:nvPr/>
        </p:nvSpPr>
        <p:spPr>
          <a:xfrm>
            <a:off x="4501369" y="3929305"/>
            <a:ext cx="3230921" cy="1285347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7" name="Shape 2287"/>
          <p:cNvSpPr/>
          <p:nvPr/>
        </p:nvSpPr>
        <p:spPr>
          <a:xfrm>
            <a:off x="4560457" y="3983700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8" name="Shape 2288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440796" y="3950733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2289" name="Shape 2289"/>
          <p:cNvSpPr/>
          <p:nvPr/>
        </p:nvSpPr>
        <p:spPr>
          <a:xfrm>
            <a:off x="6725714" y="4000296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사망자수</a:t>
            </a:r>
          </a:p>
        </p:txBody>
      </p:sp>
      <p:sp>
        <p:nvSpPr>
          <p:cNvPr id="2290" name="Shape 2290"/>
          <p:cNvSpPr/>
          <p:nvPr/>
        </p:nvSpPr>
        <p:spPr>
          <a:xfrm>
            <a:off x="5129558" y="3992819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1" name="Shape 2291"/>
          <p:cNvSpPr/>
          <p:nvPr/>
        </p:nvSpPr>
        <p:spPr>
          <a:xfrm>
            <a:off x="5129558" y="4258962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2" name="Shape 2292"/>
          <p:cNvSpPr/>
          <p:nvPr/>
        </p:nvSpPr>
        <p:spPr>
          <a:xfrm>
            <a:off x="5108326" y="3987658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2293" name="Shape 2293"/>
          <p:cNvSpPr/>
          <p:nvPr/>
        </p:nvSpPr>
        <p:spPr>
          <a:xfrm>
            <a:off x="4533082" y="4574644"/>
            <a:ext cx="104399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4" name="Shape 229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37142" y="4561280"/>
            <a:ext cx="369817" cy="5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2295" name="Shape 2295"/>
          <p:cNvSpPr/>
          <p:nvPr/>
        </p:nvSpPr>
        <p:spPr>
          <a:xfrm>
            <a:off x="4562794" y="4961239"/>
            <a:ext cx="333886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2296" name="Shape 2296"/>
          <p:cNvSpPr/>
          <p:nvPr/>
        </p:nvSpPr>
        <p:spPr>
          <a:xfrm>
            <a:off x="4812444" y="4649883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sp>
        <p:nvSpPr>
          <p:cNvPr id="2297" name="Shape 2297"/>
          <p:cNvSpPr/>
          <p:nvPr/>
        </p:nvSpPr>
        <p:spPr>
          <a:xfrm flipH="1" rot="10800000">
            <a:off x="7477779" y="4049508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8" name="Shape 2298"/>
          <p:cNvSpPr/>
          <p:nvPr/>
        </p:nvSpPr>
        <p:spPr>
          <a:xfrm>
            <a:off x="5599887" y="4574642"/>
            <a:ext cx="104399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9" name="Shape 2299"/>
          <p:cNvSpPr/>
          <p:nvPr/>
        </p:nvSpPr>
        <p:spPr>
          <a:xfrm>
            <a:off x="5879248" y="4649882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sp>
        <p:nvSpPr>
          <p:cNvPr id="2300" name="Shape 2300"/>
          <p:cNvSpPr/>
          <p:nvPr/>
        </p:nvSpPr>
        <p:spPr>
          <a:xfrm>
            <a:off x="6675653" y="4574644"/>
            <a:ext cx="104399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Shape 2301"/>
          <p:cNvSpPr/>
          <p:nvPr/>
        </p:nvSpPr>
        <p:spPr>
          <a:xfrm>
            <a:off x="6955014" y="4649882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pic>
        <p:nvPicPr>
          <p:cNvPr id="2302" name="Shape 230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76077" y="4551050"/>
            <a:ext cx="616769" cy="52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3" name="Shape 230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64751" y="4574151"/>
            <a:ext cx="404222" cy="5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2304" name="Shape 2304"/>
          <p:cNvSpPr/>
          <p:nvPr/>
        </p:nvSpPr>
        <p:spPr>
          <a:xfrm>
            <a:off x="5629598" y="4961237"/>
            <a:ext cx="333886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2305" name="Shape 2305"/>
          <p:cNvSpPr/>
          <p:nvPr/>
        </p:nvSpPr>
        <p:spPr>
          <a:xfrm>
            <a:off x="6705364" y="4961239"/>
            <a:ext cx="333886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2306" name="Shape 2306"/>
          <p:cNvSpPr/>
          <p:nvPr/>
        </p:nvSpPr>
        <p:spPr>
          <a:xfrm>
            <a:off x="8375631" y="2491501"/>
            <a:ext cx="3441613" cy="979277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병력을 선택 하는 UI 화면 구성 입니다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병력 선택 화면 구성 및 기능은 모두 동일 하여 설명은 생략 합니다.</a:t>
            </a:r>
          </a:p>
        </p:txBody>
      </p:sp>
      <p:cxnSp>
        <p:nvCxnSpPr>
          <p:cNvPr id="2307" name="Shape 2307"/>
          <p:cNvCxnSpPr>
            <a:endCxn id="2306" idx="1"/>
          </p:cNvCxnSpPr>
          <p:nvPr/>
        </p:nvCxnSpPr>
        <p:spPr>
          <a:xfrm flipH="1" rot="10800000">
            <a:off x="7670631" y="2981140"/>
            <a:ext cx="705000" cy="323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08" name="Shape 2308"/>
          <p:cNvSpPr/>
          <p:nvPr/>
        </p:nvSpPr>
        <p:spPr>
          <a:xfrm>
            <a:off x="5964160" y="895648"/>
            <a:ext cx="56938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채집중</a:t>
            </a:r>
          </a:p>
        </p:txBody>
      </p:sp>
      <p:sp>
        <p:nvSpPr>
          <p:cNvPr id="2309" name="Shape 2309"/>
          <p:cNvSpPr/>
          <p:nvPr/>
        </p:nvSpPr>
        <p:spPr>
          <a:xfrm>
            <a:off x="5955871" y="1056944"/>
            <a:ext cx="877162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남은 자원: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350,644,321</a:t>
            </a:r>
          </a:p>
        </p:txBody>
      </p:sp>
      <p:sp>
        <p:nvSpPr>
          <p:cNvPr id="2310" name="Shape 2310"/>
          <p:cNvSpPr/>
          <p:nvPr/>
        </p:nvSpPr>
        <p:spPr>
          <a:xfrm>
            <a:off x="5956975" y="1432591"/>
            <a:ext cx="69762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채집속도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02:30:30</a:t>
            </a:r>
          </a:p>
        </p:txBody>
      </p:sp>
      <p:sp>
        <p:nvSpPr>
          <p:cNvPr id="2311" name="Shape 2311"/>
          <p:cNvSpPr/>
          <p:nvPr/>
        </p:nvSpPr>
        <p:spPr>
          <a:xfrm>
            <a:off x="4497169" y="884863"/>
            <a:ext cx="3235121" cy="1263464"/>
          </a:xfrm>
          <a:prstGeom prst="roundRect">
            <a:avLst>
              <a:gd fmla="val 4411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2" name="Shape 2312"/>
          <p:cNvSpPr/>
          <p:nvPr/>
        </p:nvSpPr>
        <p:spPr>
          <a:xfrm>
            <a:off x="4715869" y="2159600"/>
            <a:ext cx="2597186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광산을 채집 시 채집속도 버프 효과가 있습니다.</a:t>
            </a:r>
          </a:p>
        </p:txBody>
      </p:sp>
      <p:pic>
        <p:nvPicPr>
          <p:cNvPr id="2313" name="Shape 23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71473" y="2174423"/>
            <a:ext cx="297976" cy="273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4" name="Shape 2314"/>
          <p:cNvCxnSpPr/>
          <p:nvPr/>
        </p:nvCxnSpPr>
        <p:spPr>
          <a:xfrm>
            <a:off x="4710555" y="2452817"/>
            <a:ext cx="2987999" cy="2914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315" name="Shape 23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502564" y="905337"/>
            <a:ext cx="1463385" cy="1246908"/>
          </a:xfrm>
          <a:prstGeom prst="rect">
            <a:avLst/>
          </a:prstGeom>
          <a:noFill/>
          <a:ln>
            <a:noFill/>
          </a:ln>
        </p:spPr>
      </p:pic>
      <p:sp>
        <p:nvSpPr>
          <p:cNvPr id="2316" name="Shape 2316"/>
          <p:cNvSpPr/>
          <p:nvPr/>
        </p:nvSpPr>
        <p:spPr>
          <a:xfrm>
            <a:off x="5956976" y="1755323"/>
            <a:ext cx="74251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이미 채집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123,212</a:t>
            </a:r>
          </a:p>
        </p:txBody>
      </p:sp>
      <p:sp>
        <p:nvSpPr>
          <p:cNvPr id="2317" name="Shape 2317"/>
          <p:cNvSpPr/>
          <p:nvPr/>
        </p:nvSpPr>
        <p:spPr>
          <a:xfrm>
            <a:off x="914400" y="3658726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8" name="Shape 2318"/>
          <p:cNvSpPr/>
          <p:nvPr/>
        </p:nvSpPr>
        <p:spPr>
          <a:xfrm>
            <a:off x="1429932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9" name="Shape 2319"/>
          <p:cNvPicPr preferRelativeResize="0"/>
          <p:nvPr/>
        </p:nvPicPr>
        <p:blipFill rotWithShape="1">
          <a:blip r:embed="rId12">
            <a:alphaModFix/>
          </a:blip>
          <a:srcRect b="16624" l="19675" r="20226" t="41028"/>
          <a:stretch/>
        </p:blipFill>
        <p:spPr>
          <a:xfrm>
            <a:off x="1673689" y="4710530"/>
            <a:ext cx="1166247" cy="764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0" name="Shape 2320"/>
          <p:cNvGrpSpPr/>
          <p:nvPr/>
        </p:nvGrpSpPr>
        <p:grpSpPr>
          <a:xfrm>
            <a:off x="1091731" y="4197346"/>
            <a:ext cx="2251128" cy="1906525"/>
            <a:chOff x="1186107" y="2488361"/>
            <a:chExt cx="2251128" cy="1906525"/>
          </a:xfrm>
        </p:grpSpPr>
        <p:sp>
          <p:nvSpPr>
            <p:cNvPr id="2321" name="Shape 2321"/>
            <p:cNvSpPr/>
            <p:nvPr/>
          </p:nvSpPr>
          <p:spPr>
            <a:xfrm>
              <a:off x="1467562" y="2488361"/>
              <a:ext cx="1698840" cy="169884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Shape 2322"/>
            <p:cNvSpPr/>
            <p:nvPr/>
          </p:nvSpPr>
          <p:spPr>
            <a:xfrm>
              <a:off x="1865238" y="3882460"/>
              <a:ext cx="902215" cy="195942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연맹농지</a:t>
              </a:r>
            </a:p>
          </p:txBody>
        </p:sp>
        <p:cxnSp>
          <p:nvCxnSpPr>
            <p:cNvPr id="2323" name="Shape 2323"/>
            <p:cNvCxnSpPr/>
            <p:nvPr/>
          </p:nvCxnSpPr>
          <p:spPr>
            <a:xfrm>
              <a:off x="1894283" y="4081514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324" name="Shape 2324"/>
            <p:cNvSpPr/>
            <p:nvPr/>
          </p:nvSpPr>
          <p:spPr>
            <a:xfrm>
              <a:off x="2878113" y="3105428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Shape 2325"/>
            <p:cNvSpPr/>
            <p:nvPr/>
          </p:nvSpPr>
          <p:spPr>
            <a:xfrm>
              <a:off x="1234483" y="3111131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Shape 2326"/>
            <p:cNvSpPr/>
            <p:nvPr/>
          </p:nvSpPr>
          <p:spPr>
            <a:xfrm>
              <a:off x="1839310" y="4111125"/>
              <a:ext cx="945322" cy="152884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Shape 2327"/>
            <p:cNvSpPr/>
            <p:nvPr/>
          </p:nvSpPr>
          <p:spPr>
            <a:xfrm>
              <a:off x="1902571" y="4068444"/>
              <a:ext cx="84350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X:826,Y:839</a:t>
              </a:r>
            </a:p>
          </p:txBody>
        </p:sp>
        <p:sp>
          <p:nvSpPr>
            <p:cNvPr id="2328" name="Shape 2328"/>
            <p:cNvSpPr/>
            <p:nvPr/>
          </p:nvSpPr>
          <p:spPr>
            <a:xfrm>
              <a:off x="2730861" y="4100185"/>
              <a:ext cx="166489" cy="179867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Shape 2329"/>
            <p:cNvSpPr/>
            <p:nvPr/>
          </p:nvSpPr>
          <p:spPr>
            <a:xfrm>
              <a:off x="2753218" y="4126457"/>
              <a:ext cx="140434" cy="142265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30" name="Shape 23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649684">
              <a:off x="1664453" y="4066608"/>
              <a:ext cx="312896" cy="30157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31" name="Shape 2331"/>
            <p:cNvCxnSpPr/>
            <p:nvPr/>
          </p:nvCxnSpPr>
          <p:spPr>
            <a:xfrm>
              <a:off x="1891178" y="3882460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332" name="Shape 2332"/>
            <p:cNvSpPr/>
            <p:nvPr/>
          </p:nvSpPr>
          <p:spPr>
            <a:xfrm>
              <a:off x="2863150" y="3591660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33" name="Shape 2333"/>
            <p:cNvCxnSpPr/>
            <p:nvPr/>
          </p:nvCxnSpPr>
          <p:spPr>
            <a:xfrm>
              <a:off x="2852948" y="3585958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334" name="Shape 2334"/>
            <p:cNvCxnSpPr/>
            <p:nvPr/>
          </p:nvCxnSpPr>
          <p:spPr>
            <a:xfrm>
              <a:off x="2856052" y="3729028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335" name="Shape 2335"/>
            <p:cNvSpPr/>
            <p:nvPr/>
          </p:nvSpPr>
          <p:spPr>
            <a:xfrm>
              <a:off x="1219520" y="3597362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36" name="Shape 2336"/>
            <p:cNvCxnSpPr/>
            <p:nvPr/>
          </p:nvCxnSpPr>
          <p:spPr>
            <a:xfrm>
              <a:off x="1209319" y="3591660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337" name="Shape 2337"/>
            <p:cNvCxnSpPr/>
            <p:nvPr/>
          </p:nvCxnSpPr>
          <p:spPr>
            <a:xfrm>
              <a:off x="1212424" y="3744060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338" name="Shape 2338"/>
            <p:cNvSpPr/>
            <p:nvPr/>
          </p:nvSpPr>
          <p:spPr>
            <a:xfrm>
              <a:off x="1186107" y="3549616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상세정보</a:t>
              </a:r>
            </a:p>
          </p:txBody>
        </p:sp>
        <p:sp>
          <p:nvSpPr>
            <p:cNvPr id="2339" name="Shape 2339"/>
            <p:cNvSpPr/>
            <p:nvPr/>
          </p:nvSpPr>
          <p:spPr>
            <a:xfrm>
              <a:off x="2842984" y="3538996"/>
              <a:ext cx="591145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채집</a:t>
              </a:r>
            </a:p>
          </p:txBody>
        </p:sp>
      </p:grpSp>
      <p:sp>
        <p:nvSpPr>
          <p:cNvPr id="2340" name="Shape 2340"/>
          <p:cNvSpPr/>
          <p:nvPr/>
        </p:nvSpPr>
        <p:spPr>
          <a:xfrm rot="-2576127">
            <a:off x="2581407" y="4344785"/>
            <a:ext cx="464218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1" name="Shape 234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360912" y="462102"/>
            <a:ext cx="3477899" cy="601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2" name="Shape 2342"/>
          <p:cNvSpPr/>
          <p:nvPr/>
        </p:nvSpPr>
        <p:spPr>
          <a:xfrm>
            <a:off x="4470273" y="512291"/>
            <a:ext cx="3261899" cy="338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 농지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8" name="Shape 23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9" name="Shape 2349"/>
          <p:cNvSpPr/>
          <p:nvPr/>
        </p:nvSpPr>
        <p:spPr>
          <a:xfrm>
            <a:off x="215538" y="142595"/>
            <a:ext cx="33986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영지_광산(기능보기)_적군</a:t>
            </a:r>
          </a:p>
        </p:txBody>
      </p:sp>
      <p:sp>
        <p:nvSpPr>
          <p:cNvPr id="2350" name="Shape 2350"/>
          <p:cNvSpPr txBox="1"/>
          <p:nvPr/>
        </p:nvSpPr>
        <p:spPr>
          <a:xfrm>
            <a:off x="584420" y="667910"/>
            <a:ext cx="332510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광산 기능 보기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적군의 연맹 광산 기능 보기를 클릭 하여 적군의 연맹 광산 정보 및 해당 길드 정보를 확인 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연맹농지, 연맹 벌목장, 연맹 광산, 연맹 미스를 건물은 모두 동일 한 UI 구성을 가집니다.</a:t>
            </a:r>
          </a:p>
        </p:txBody>
      </p:sp>
      <p:pic>
        <p:nvPicPr>
          <p:cNvPr id="2351" name="Shape 23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2" name="Shape 2352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2353" name="Shape 2353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2354" name="Shape 2354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5" name="Shape 2355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2356" name="Shape 2356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357" name="Shape 2357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8" name="Shape 2358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9" name="Shape 2359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0" name="Shape 2360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1" name="Shape 2361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2362" name="Shape 2362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3" name="Shape 2363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364" name="Shape 236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65" name="Shape 2365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6" name="Shape 2366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2367" name="Shape 2367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368" name="Shape 2368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369" name="Shape 2369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370" name="Shape 2370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71" name="Shape 2371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372" name="Shape 2372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373" name="Shape 2373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74" name="Shape 2374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375" name="Shape 2375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376" name="Shape 2376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2377" name="Shape 2377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2378" name="Shape 237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79" name="Shape 2379"/>
          <p:cNvSpPr/>
          <p:nvPr/>
        </p:nvSpPr>
        <p:spPr>
          <a:xfrm>
            <a:off x="4498660" y="2231498"/>
            <a:ext cx="3236258" cy="2018081"/>
          </a:xfrm>
          <a:prstGeom prst="roundRect">
            <a:avLst>
              <a:gd fmla="val 2896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0" name="Shape 23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7237" y="2260190"/>
            <a:ext cx="3207272" cy="373666"/>
          </a:xfrm>
          <a:prstGeom prst="rect">
            <a:avLst/>
          </a:prstGeom>
          <a:noFill/>
          <a:ln>
            <a:noFill/>
          </a:ln>
        </p:spPr>
      </p:pic>
      <p:sp>
        <p:nvSpPr>
          <p:cNvPr id="2381" name="Shape 2381"/>
          <p:cNvSpPr/>
          <p:nvPr/>
        </p:nvSpPr>
        <p:spPr>
          <a:xfrm>
            <a:off x="4526830" y="2295950"/>
            <a:ext cx="320768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농지</a:t>
            </a:r>
          </a:p>
        </p:txBody>
      </p:sp>
      <p:sp>
        <p:nvSpPr>
          <p:cNvPr id="2382" name="Shape 2382"/>
          <p:cNvSpPr/>
          <p:nvPr/>
        </p:nvSpPr>
        <p:spPr>
          <a:xfrm>
            <a:off x="4644551" y="3038143"/>
            <a:ext cx="2883772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슈퍼 광산을 채집하여 더 빠른 자원획득이 가능 합니다. 연맹 슈퍼 광산을 채집하는 부대는 공격을 받지 않습니다.</a:t>
            </a:r>
          </a:p>
        </p:txBody>
      </p:sp>
      <p:sp>
        <p:nvSpPr>
          <p:cNvPr id="2383" name="Shape 2383"/>
          <p:cNvSpPr/>
          <p:nvPr/>
        </p:nvSpPr>
        <p:spPr>
          <a:xfrm>
            <a:off x="5418350" y="3872753"/>
            <a:ext cx="1407458" cy="280043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정보</a:t>
            </a:r>
          </a:p>
        </p:txBody>
      </p:sp>
      <p:sp>
        <p:nvSpPr>
          <p:cNvPr id="2384" name="Shape 2384"/>
          <p:cNvSpPr/>
          <p:nvPr/>
        </p:nvSpPr>
        <p:spPr>
          <a:xfrm>
            <a:off x="8109900" y="480814"/>
            <a:ext cx="3520799" cy="5994918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5" name="Shape 2385"/>
          <p:cNvSpPr/>
          <p:nvPr/>
        </p:nvSpPr>
        <p:spPr>
          <a:xfrm>
            <a:off x="8109900" y="480814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보기</a:t>
            </a:r>
          </a:p>
        </p:txBody>
      </p:sp>
      <p:sp>
        <p:nvSpPr>
          <p:cNvPr id="2386" name="Shape 2386"/>
          <p:cNvSpPr/>
          <p:nvPr/>
        </p:nvSpPr>
        <p:spPr>
          <a:xfrm>
            <a:off x="8109900" y="5966976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7" name="Shape 2387"/>
          <p:cNvSpPr/>
          <p:nvPr/>
        </p:nvSpPr>
        <p:spPr>
          <a:xfrm>
            <a:off x="8157640" y="6027226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388" name="Shape 2388"/>
          <p:cNvSpPr/>
          <p:nvPr/>
        </p:nvSpPr>
        <p:spPr>
          <a:xfrm>
            <a:off x="8159664" y="883244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9" name="Shape 2389"/>
          <p:cNvSpPr/>
          <p:nvPr/>
        </p:nvSpPr>
        <p:spPr>
          <a:xfrm>
            <a:off x="9574849" y="924308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2390" name="Shape 239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571779" y="1723983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2391" name="Shape 239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767524" y="1759500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2392" name="Shape 239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592157" y="2025752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2393" name="Shape 239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193546" y="1009836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2394" name="Shape 2394"/>
          <p:cNvSpPr/>
          <p:nvPr/>
        </p:nvSpPr>
        <p:spPr>
          <a:xfrm>
            <a:off x="8174885" y="2908180"/>
            <a:ext cx="3390047" cy="3019503"/>
          </a:xfrm>
          <a:prstGeom prst="roundRect">
            <a:avLst>
              <a:gd fmla="val 2234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5" name="Shape 2395"/>
          <p:cNvSpPr/>
          <p:nvPr/>
        </p:nvSpPr>
        <p:spPr>
          <a:xfrm>
            <a:off x="8154464" y="2924117"/>
            <a:ext cx="35028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ADASDASSDDDDDDDDDDDDDDDDDDDADAD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ADASDASAAAAAAAAAAAAAAAAAAAAAAAADA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ADASSSSSSSSSSSSS</a:t>
            </a:r>
          </a:p>
        </p:txBody>
      </p:sp>
      <p:sp>
        <p:nvSpPr>
          <p:cNvPr id="2396" name="Shape 2396"/>
          <p:cNvSpPr/>
          <p:nvPr/>
        </p:nvSpPr>
        <p:spPr>
          <a:xfrm>
            <a:off x="8157453" y="2484883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sp>
        <p:nvSpPr>
          <p:cNvPr id="2397" name="Shape 2397"/>
          <p:cNvSpPr/>
          <p:nvPr/>
        </p:nvSpPr>
        <p:spPr>
          <a:xfrm>
            <a:off x="9314492" y="2487651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연락하기</a:t>
            </a:r>
          </a:p>
        </p:txBody>
      </p:sp>
      <p:sp>
        <p:nvSpPr>
          <p:cNvPr id="2398" name="Shape 2398"/>
          <p:cNvSpPr/>
          <p:nvPr/>
        </p:nvSpPr>
        <p:spPr>
          <a:xfrm>
            <a:off x="10462202" y="2487651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성원</a:t>
            </a:r>
          </a:p>
        </p:txBody>
      </p:sp>
      <p:sp>
        <p:nvSpPr>
          <p:cNvPr id="2399" name="Shape 2399"/>
          <p:cNvSpPr/>
          <p:nvPr/>
        </p:nvSpPr>
        <p:spPr>
          <a:xfrm>
            <a:off x="7503357" y="3834260"/>
            <a:ext cx="513016" cy="41920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0" name="Shape 2400"/>
          <p:cNvSpPr/>
          <p:nvPr/>
        </p:nvSpPr>
        <p:spPr>
          <a:xfrm>
            <a:off x="8586050" y="6089200"/>
            <a:ext cx="25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관련 정보를 확인 하실 수 있습니다</a:t>
            </a:r>
          </a:p>
        </p:txBody>
      </p:sp>
      <p:sp>
        <p:nvSpPr>
          <p:cNvPr id="2401" name="Shape 2401"/>
          <p:cNvSpPr/>
          <p:nvPr/>
        </p:nvSpPr>
        <p:spPr>
          <a:xfrm>
            <a:off x="914400" y="3658726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2" name="Shape 2402"/>
          <p:cNvSpPr/>
          <p:nvPr/>
        </p:nvSpPr>
        <p:spPr>
          <a:xfrm>
            <a:off x="1429932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3" name="Shape 2403"/>
          <p:cNvPicPr preferRelativeResize="0"/>
          <p:nvPr/>
        </p:nvPicPr>
        <p:blipFill rotWithShape="1">
          <a:blip r:embed="rId11">
            <a:alphaModFix/>
          </a:blip>
          <a:srcRect b="16624" l="19675" r="20226" t="41028"/>
          <a:stretch/>
        </p:blipFill>
        <p:spPr>
          <a:xfrm>
            <a:off x="1673689" y="4710530"/>
            <a:ext cx="1166247" cy="764751"/>
          </a:xfrm>
          <a:prstGeom prst="rect">
            <a:avLst/>
          </a:prstGeom>
          <a:noFill/>
          <a:ln>
            <a:noFill/>
          </a:ln>
        </p:spPr>
      </p:pic>
      <p:sp>
        <p:nvSpPr>
          <p:cNvPr id="2404" name="Shape 2404"/>
          <p:cNvSpPr/>
          <p:nvPr/>
        </p:nvSpPr>
        <p:spPr>
          <a:xfrm>
            <a:off x="1429932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5" name="Shape 2405"/>
          <p:cNvSpPr/>
          <p:nvPr/>
        </p:nvSpPr>
        <p:spPr>
          <a:xfrm>
            <a:off x="1827608" y="5591444"/>
            <a:ext cx="902215" cy="195942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연맹농지</a:t>
            </a:r>
          </a:p>
        </p:txBody>
      </p:sp>
      <p:cxnSp>
        <p:nvCxnSpPr>
          <p:cNvPr id="2406" name="Shape 2406"/>
          <p:cNvCxnSpPr/>
          <p:nvPr/>
        </p:nvCxnSpPr>
        <p:spPr>
          <a:xfrm>
            <a:off x="1856653" y="5790498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07" name="Shape 2407"/>
          <p:cNvSpPr/>
          <p:nvPr/>
        </p:nvSpPr>
        <p:spPr>
          <a:xfrm>
            <a:off x="1969625" y="3810853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8" name="Shape 2408"/>
          <p:cNvSpPr/>
          <p:nvPr/>
        </p:nvSpPr>
        <p:spPr>
          <a:xfrm>
            <a:off x="1801681" y="5820110"/>
            <a:ext cx="945322" cy="15288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9" name="Shape 2409"/>
          <p:cNvSpPr/>
          <p:nvPr/>
        </p:nvSpPr>
        <p:spPr>
          <a:xfrm>
            <a:off x="1864941" y="5777430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2410" name="Shape 2410"/>
          <p:cNvSpPr/>
          <p:nvPr/>
        </p:nvSpPr>
        <p:spPr>
          <a:xfrm>
            <a:off x="2693232" y="5809169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1" name="Shape 2411"/>
          <p:cNvSpPr/>
          <p:nvPr/>
        </p:nvSpPr>
        <p:spPr>
          <a:xfrm>
            <a:off x="2715589" y="5835442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2" name="Shape 24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49684">
            <a:off x="1626824" y="5775592"/>
            <a:ext cx="312896" cy="301573"/>
          </a:xfrm>
          <a:prstGeom prst="rect">
            <a:avLst/>
          </a:prstGeom>
          <a:noFill/>
          <a:ln>
            <a:noFill/>
          </a:ln>
        </p:spPr>
      </p:pic>
      <p:sp>
        <p:nvSpPr>
          <p:cNvPr id="2413" name="Shape 2413"/>
          <p:cNvSpPr/>
          <p:nvPr/>
        </p:nvSpPr>
        <p:spPr>
          <a:xfrm>
            <a:off x="1963992" y="4287755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4" name="Shape 2414"/>
          <p:cNvSpPr/>
          <p:nvPr/>
        </p:nvSpPr>
        <p:spPr>
          <a:xfrm>
            <a:off x="1945331" y="4252401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기능보기</a:t>
            </a:r>
          </a:p>
        </p:txBody>
      </p:sp>
      <p:cxnSp>
        <p:nvCxnSpPr>
          <p:cNvPr id="2415" name="Shape 2415"/>
          <p:cNvCxnSpPr/>
          <p:nvPr/>
        </p:nvCxnSpPr>
        <p:spPr>
          <a:xfrm>
            <a:off x="1853549" y="5591444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416" name="Shape 2416"/>
          <p:cNvCxnSpPr/>
          <p:nvPr/>
        </p:nvCxnSpPr>
        <p:spPr>
          <a:xfrm>
            <a:off x="1953791" y="4282053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417" name="Shape 2417"/>
          <p:cNvCxnSpPr/>
          <p:nvPr/>
        </p:nvCxnSpPr>
        <p:spPr>
          <a:xfrm>
            <a:off x="1966222" y="4443778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18" name="Shape 2418"/>
          <p:cNvSpPr/>
          <p:nvPr/>
        </p:nvSpPr>
        <p:spPr>
          <a:xfrm>
            <a:off x="11167794" y="6027231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3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4" name="Shape 24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5" name="Shape 2425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2426" name="Shape 2426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2427" name="Shape 2427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8" name="Shape 2428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2429" name="Shape 2429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430" name="Shape 2430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1" name="Shape 2431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2" name="Shape 2432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3" name="Shape 2433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4" name="Shape 2434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2435" name="Shape 2435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6" name="Shape 2436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437" name="Shape 243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38" name="Shape 2438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9" name="Shape 2439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2440" name="Shape 2440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441" name="Shape 2441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442" name="Shape 2442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443" name="Shape 2443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44" name="Shape 2444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445" name="Shape 2445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446" name="Shape 2446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47" name="Shape 2447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448" name="Shape 2448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449" name="Shape 2449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2450" name="Shape 2450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2451" name="Shape 24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52" name="Shape 2452"/>
          <p:cNvSpPr txBox="1"/>
          <p:nvPr/>
        </p:nvSpPr>
        <p:spPr>
          <a:xfrm>
            <a:off x="584420" y="667910"/>
            <a:ext cx="3325104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 상세 정보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화살탑은 모두 건설이 완료 되어지면 자동으로 적군을 공격 하게 되어집니다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적군이 우리 연맹원을 공격 시 작동 합니다</a:t>
            </a:r>
          </a:p>
        </p:txBody>
      </p:sp>
      <p:sp>
        <p:nvSpPr>
          <p:cNvPr id="2453" name="Shape 2453"/>
          <p:cNvSpPr/>
          <p:nvPr/>
        </p:nvSpPr>
        <p:spPr>
          <a:xfrm>
            <a:off x="215538" y="142595"/>
            <a:ext cx="3860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영지_화살탑(상세정보)_연맹원</a:t>
            </a:r>
          </a:p>
        </p:txBody>
      </p:sp>
      <p:grpSp>
        <p:nvGrpSpPr>
          <p:cNvPr id="2454" name="Shape 2454"/>
          <p:cNvGrpSpPr/>
          <p:nvPr/>
        </p:nvGrpSpPr>
        <p:grpSpPr>
          <a:xfrm>
            <a:off x="914400" y="3658726"/>
            <a:ext cx="2605790" cy="2585687"/>
            <a:chOff x="914400" y="3658726"/>
            <a:chExt cx="2605790" cy="2585687"/>
          </a:xfrm>
        </p:grpSpPr>
        <p:sp>
          <p:nvSpPr>
            <p:cNvPr id="2455" name="Shape 2455"/>
            <p:cNvSpPr/>
            <p:nvPr/>
          </p:nvSpPr>
          <p:spPr>
            <a:xfrm>
              <a:off x="914400" y="3658726"/>
              <a:ext cx="2605790" cy="2585687"/>
            </a:xfrm>
            <a:prstGeom prst="roundRect">
              <a:avLst>
                <a:gd fmla="val 6568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Shape 2456"/>
            <p:cNvSpPr/>
            <p:nvPr/>
          </p:nvSpPr>
          <p:spPr>
            <a:xfrm>
              <a:off x="1405508" y="4152796"/>
              <a:ext cx="1698840" cy="169884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Shape 2457"/>
            <p:cNvSpPr/>
            <p:nvPr/>
          </p:nvSpPr>
          <p:spPr>
            <a:xfrm>
              <a:off x="1659749" y="5573787"/>
              <a:ext cx="1164132" cy="164441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(KOR)연맹타워1</a:t>
              </a:r>
            </a:p>
          </p:txBody>
        </p:sp>
        <p:cxnSp>
          <p:nvCxnSpPr>
            <p:cNvPr id="2458" name="Shape 2458"/>
            <p:cNvCxnSpPr/>
            <p:nvPr/>
          </p:nvCxnSpPr>
          <p:spPr>
            <a:xfrm>
              <a:off x="1832231" y="5745948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459" name="Shape 2459"/>
            <p:cNvSpPr/>
            <p:nvPr/>
          </p:nvSpPr>
          <p:spPr>
            <a:xfrm>
              <a:off x="1945201" y="3766303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Shape 2460"/>
            <p:cNvSpPr/>
            <p:nvPr/>
          </p:nvSpPr>
          <p:spPr>
            <a:xfrm>
              <a:off x="2816059" y="4769862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Shape 2461"/>
            <p:cNvSpPr/>
            <p:nvPr/>
          </p:nvSpPr>
          <p:spPr>
            <a:xfrm>
              <a:off x="1172430" y="4775564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Shape 2462"/>
            <p:cNvSpPr/>
            <p:nvPr/>
          </p:nvSpPr>
          <p:spPr>
            <a:xfrm>
              <a:off x="1777258" y="5775558"/>
              <a:ext cx="945322" cy="152884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Shape 2463"/>
            <p:cNvSpPr/>
            <p:nvPr/>
          </p:nvSpPr>
          <p:spPr>
            <a:xfrm>
              <a:off x="1840517" y="5732878"/>
              <a:ext cx="84350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X:826,Y:839</a:t>
              </a:r>
            </a:p>
          </p:txBody>
        </p:sp>
        <p:sp>
          <p:nvSpPr>
            <p:cNvPr id="2464" name="Shape 2464"/>
            <p:cNvSpPr/>
            <p:nvPr/>
          </p:nvSpPr>
          <p:spPr>
            <a:xfrm>
              <a:off x="2668808" y="5764619"/>
              <a:ext cx="166489" cy="179867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Shape 2465"/>
            <p:cNvSpPr/>
            <p:nvPr/>
          </p:nvSpPr>
          <p:spPr>
            <a:xfrm>
              <a:off x="2691166" y="5790891"/>
              <a:ext cx="140434" cy="142265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66" name="Shape 24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649684">
              <a:off x="1602401" y="5731042"/>
              <a:ext cx="312896" cy="3015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7" name="Shape 2467"/>
            <p:cNvSpPr/>
            <p:nvPr/>
          </p:nvSpPr>
          <p:spPr>
            <a:xfrm>
              <a:off x="1939569" y="4243203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Shape 2468"/>
            <p:cNvSpPr/>
            <p:nvPr/>
          </p:nvSpPr>
          <p:spPr>
            <a:xfrm>
              <a:off x="1920908" y="420785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기능보기</a:t>
              </a:r>
            </a:p>
          </p:txBody>
        </p:sp>
        <p:cxnSp>
          <p:nvCxnSpPr>
            <p:cNvPr id="2469" name="Shape 2469"/>
            <p:cNvCxnSpPr/>
            <p:nvPr/>
          </p:nvCxnSpPr>
          <p:spPr>
            <a:xfrm>
              <a:off x="1829125" y="5546894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70" name="Shape 2470"/>
            <p:cNvCxnSpPr/>
            <p:nvPr/>
          </p:nvCxnSpPr>
          <p:spPr>
            <a:xfrm>
              <a:off x="1929367" y="4237501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71" name="Shape 2471"/>
            <p:cNvCxnSpPr/>
            <p:nvPr/>
          </p:nvCxnSpPr>
          <p:spPr>
            <a:xfrm>
              <a:off x="1941799" y="4399230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472" name="Shape 2472"/>
            <p:cNvSpPr/>
            <p:nvPr/>
          </p:nvSpPr>
          <p:spPr>
            <a:xfrm>
              <a:off x="2801097" y="5256094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73" name="Shape 2473"/>
            <p:cNvCxnSpPr/>
            <p:nvPr/>
          </p:nvCxnSpPr>
          <p:spPr>
            <a:xfrm>
              <a:off x="2790894" y="5250392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74" name="Shape 2474"/>
            <p:cNvCxnSpPr/>
            <p:nvPr/>
          </p:nvCxnSpPr>
          <p:spPr>
            <a:xfrm>
              <a:off x="2794000" y="5393462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475" name="Shape 2475"/>
            <p:cNvSpPr/>
            <p:nvPr/>
          </p:nvSpPr>
          <p:spPr>
            <a:xfrm>
              <a:off x="1157467" y="5261796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76" name="Shape 2476"/>
            <p:cNvCxnSpPr/>
            <p:nvPr/>
          </p:nvCxnSpPr>
          <p:spPr>
            <a:xfrm>
              <a:off x="1147266" y="5256094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477" name="Shape 2477"/>
            <p:cNvCxnSpPr/>
            <p:nvPr/>
          </p:nvCxnSpPr>
          <p:spPr>
            <a:xfrm>
              <a:off x="1150370" y="5408494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478" name="Shape 2478"/>
            <p:cNvSpPr/>
            <p:nvPr/>
          </p:nvSpPr>
          <p:spPr>
            <a:xfrm>
              <a:off x="1124054" y="521405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상세정보</a:t>
              </a:r>
            </a:p>
          </p:txBody>
        </p:sp>
        <p:sp>
          <p:nvSpPr>
            <p:cNvPr id="2479" name="Shape 2479"/>
            <p:cNvSpPr/>
            <p:nvPr/>
          </p:nvSpPr>
          <p:spPr>
            <a:xfrm>
              <a:off x="2780933" y="5203430"/>
              <a:ext cx="57855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주둔</a:t>
              </a:r>
            </a:p>
          </p:txBody>
        </p:sp>
        <p:pic>
          <p:nvPicPr>
            <p:cNvPr id="2480" name="Shape 248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99933" y="4361794"/>
              <a:ext cx="1233471" cy="12334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81" name="Shape 2481"/>
          <p:cNvSpPr/>
          <p:nvPr/>
        </p:nvSpPr>
        <p:spPr>
          <a:xfrm rot="-2576127">
            <a:off x="769764" y="4307317"/>
            <a:ext cx="464218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2" name="Shape 2482"/>
          <p:cNvSpPr/>
          <p:nvPr/>
        </p:nvSpPr>
        <p:spPr>
          <a:xfrm>
            <a:off x="4336028" y="461762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3" name="Shape 2483"/>
          <p:cNvSpPr/>
          <p:nvPr/>
        </p:nvSpPr>
        <p:spPr>
          <a:xfrm>
            <a:off x="5964160" y="940473"/>
            <a:ext cx="61427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미 주둔</a:t>
            </a:r>
          </a:p>
        </p:txBody>
      </p:sp>
      <p:sp>
        <p:nvSpPr>
          <p:cNvPr id="2484" name="Shape 2484"/>
          <p:cNvSpPr/>
          <p:nvPr/>
        </p:nvSpPr>
        <p:spPr>
          <a:xfrm>
            <a:off x="5955871" y="1164524"/>
            <a:ext cx="1082347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건물수치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180000/180000</a:t>
            </a:r>
          </a:p>
        </p:txBody>
      </p:sp>
      <p:sp>
        <p:nvSpPr>
          <p:cNvPr id="2485" name="Shape 2485"/>
          <p:cNvSpPr/>
          <p:nvPr/>
        </p:nvSpPr>
        <p:spPr>
          <a:xfrm>
            <a:off x="4470273" y="512291"/>
            <a:ext cx="3262016" cy="33817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(KOR)연맹타워 1</a:t>
            </a:r>
          </a:p>
        </p:txBody>
      </p:sp>
      <p:sp>
        <p:nvSpPr>
          <p:cNvPr id="2486" name="Shape 2486"/>
          <p:cNvSpPr/>
          <p:nvPr/>
        </p:nvSpPr>
        <p:spPr>
          <a:xfrm>
            <a:off x="5956975" y="1567065"/>
            <a:ext cx="958916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적군 Kill 수량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200000</a:t>
            </a:r>
          </a:p>
        </p:txBody>
      </p:sp>
      <p:sp>
        <p:nvSpPr>
          <p:cNvPr id="2487" name="Shape 2487"/>
          <p:cNvSpPr/>
          <p:nvPr/>
        </p:nvSpPr>
        <p:spPr>
          <a:xfrm>
            <a:off x="4497169" y="884863"/>
            <a:ext cx="3235121" cy="1263464"/>
          </a:xfrm>
          <a:prstGeom prst="roundRect">
            <a:avLst>
              <a:gd fmla="val 4411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8" name="Shape 2488"/>
          <p:cNvSpPr/>
          <p:nvPr/>
        </p:nvSpPr>
        <p:spPr>
          <a:xfrm>
            <a:off x="4715869" y="2159600"/>
            <a:ext cx="231024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화살탑은 자동으로 적군 Kill 가능 합니다.</a:t>
            </a:r>
          </a:p>
        </p:txBody>
      </p:sp>
      <p:pic>
        <p:nvPicPr>
          <p:cNvPr id="2489" name="Shape 248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71473" y="2174423"/>
            <a:ext cx="297976" cy="273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0" name="Shape 2490"/>
          <p:cNvCxnSpPr/>
          <p:nvPr/>
        </p:nvCxnSpPr>
        <p:spPr>
          <a:xfrm>
            <a:off x="4710555" y="2452817"/>
            <a:ext cx="2987999" cy="2914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91" name="Shape 2491"/>
          <p:cNvSpPr/>
          <p:nvPr/>
        </p:nvSpPr>
        <p:spPr>
          <a:xfrm>
            <a:off x="8002234" y="1983541"/>
            <a:ext cx="4067602" cy="1395070"/>
          </a:xfrm>
          <a:prstGeom prst="roundRect">
            <a:avLst>
              <a:gd fmla="val 10884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방어중 : 건물이 건설이 완료 되어진 상태.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건물이 건설 되어있지 않은 상태는 미 건설 상태로 보여짐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 수치 : 화살탑에 내구도 수치 정보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적군 Kill 수량 : 적군을 공격하여 Kill 한 정보</a:t>
            </a:r>
          </a:p>
        </p:txBody>
      </p:sp>
      <p:cxnSp>
        <p:nvCxnSpPr>
          <p:cNvPr id="2492" name="Shape 2492"/>
          <p:cNvCxnSpPr>
            <a:stCxn id="2491" idx="1"/>
          </p:cNvCxnSpPr>
          <p:nvPr/>
        </p:nvCxnSpPr>
        <p:spPr>
          <a:xfrm rot="10800000">
            <a:off x="7357834" y="1821276"/>
            <a:ext cx="644400" cy="859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93" name="Shape 2493"/>
          <p:cNvSpPr/>
          <p:nvPr/>
        </p:nvSpPr>
        <p:spPr>
          <a:xfrm>
            <a:off x="497737" y="2559159"/>
            <a:ext cx="3561859" cy="100671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 설명 TEXT &gt; 기능 설명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연맹 화살탑은 자동으로 적군 Kill 가능 합니다.”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4" name="Shape 2494"/>
          <p:cNvCxnSpPr>
            <a:stCxn id="2493" idx="3"/>
            <a:endCxn id="2489" idx="1"/>
          </p:cNvCxnSpPr>
          <p:nvPr/>
        </p:nvCxnSpPr>
        <p:spPr>
          <a:xfrm flipH="1" rot="10800000">
            <a:off x="4059596" y="2311015"/>
            <a:ext cx="411900" cy="751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95" name="Shape 2495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6" name="Shape 2496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</a:t>
            </a:r>
          </a:p>
        </p:txBody>
      </p:sp>
      <p:sp>
        <p:nvSpPr>
          <p:cNvPr id="2497" name="Shape 2497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id="2498" name="Shape 249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83621" y="862213"/>
            <a:ext cx="1503533" cy="131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3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4" name="Shape 25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05" name="Shape 2505"/>
          <p:cNvSpPr/>
          <p:nvPr/>
        </p:nvSpPr>
        <p:spPr>
          <a:xfrm>
            <a:off x="215538" y="142595"/>
            <a:ext cx="3860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영지_화살탑(상세정보)_연맹원</a:t>
            </a:r>
          </a:p>
        </p:txBody>
      </p:sp>
      <p:sp>
        <p:nvSpPr>
          <p:cNvPr id="2506" name="Shape 2506"/>
          <p:cNvSpPr txBox="1"/>
          <p:nvPr/>
        </p:nvSpPr>
        <p:spPr>
          <a:xfrm>
            <a:off x="584420" y="667910"/>
            <a:ext cx="33251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 상세 정보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 상세 정보를 클릭 하여 지금까지 화살탑 공격으로 죽은 적군의 kill 정보를 확인할 수 있습니다.</a:t>
            </a:r>
          </a:p>
        </p:txBody>
      </p:sp>
      <p:sp>
        <p:nvSpPr>
          <p:cNvPr id="2507" name="Shape 2507"/>
          <p:cNvSpPr/>
          <p:nvPr/>
        </p:nvSpPr>
        <p:spPr>
          <a:xfrm>
            <a:off x="914400" y="3658726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8" name="Shape 2508"/>
          <p:cNvSpPr/>
          <p:nvPr/>
        </p:nvSpPr>
        <p:spPr>
          <a:xfrm rot="-2576127">
            <a:off x="1499840" y="3329860"/>
            <a:ext cx="464218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9" name="Shape 2509"/>
          <p:cNvSpPr/>
          <p:nvPr/>
        </p:nvSpPr>
        <p:spPr>
          <a:xfrm>
            <a:off x="1429932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0" name="Shape 2510"/>
          <p:cNvSpPr/>
          <p:nvPr/>
        </p:nvSpPr>
        <p:spPr>
          <a:xfrm>
            <a:off x="1827608" y="5591444"/>
            <a:ext cx="902215" cy="195942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cxnSp>
        <p:nvCxnSpPr>
          <p:cNvPr id="2511" name="Shape 2511"/>
          <p:cNvCxnSpPr/>
          <p:nvPr/>
        </p:nvCxnSpPr>
        <p:spPr>
          <a:xfrm>
            <a:off x="1856653" y="5790498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512" name="Shape 2512"/>
          <p:cNvSpPr/>
          <p:nvPr/>
        </p:nvSpPr>
        <p:spPr>
          <a:xfrm>
            <a:off x="1969625" y="3810853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3" name="Shape 2513"/>
          <p:cNvSpPr/>
          <p:nvPr/>
        </p:nvSpPr>
        <p:spPr>
          <a:xfrm>
            <a:off x="1801681" y="5820110"/>
            <a:ext cx="945322" cy="15288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4" name="Shape 2514"/>
          <p:cNvSpPr/>
          <p:nvPr/>
        </p:nvSpPr>
        <p:spPr>
          <a:xfrm>
            <a:off x="1864941" y="5777430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2515" name="Shape 2515"/>
          <p:cNvSpPr/>
          <p:nvPr/>
        </p:nvSpPr>
        <p:spPr>
          <a:xfrm>
            <a:off x="2693232" y="5809169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6" name="Shape 2516"/>
          <p:cNvSpPr/>
          <p:nvPr/>
        </p:nvSpPr>
        <p:spPr>
          <a:xfrm>
            <a:off x="2715589" y="5835442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7" name="Shape 25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49684">
            <a:off x="1626824" y="5775592"/>
            <a:ext cx="312896" cy="301573"/>
          </a:xfrm>
          <a:prstGeom prst="rect">
            <a:avLst/>
          </a:prstGeom>
          <a:noFill/>
          <a:ln>
            <a:noFill/>
          </a:ln>
        </p:spPr>
      </p:pic>
      <p:sp>
        <p:nvSpPr>
          <p:cNvPr id="2518" name="Shape 2518"/>
          <p:cNvSpPr/>
          <p:nvPr/>
        </p:nvSpPr>
        <p:spPr>
          <a:xfrm>
            <a:off x="1963992" y="4287755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Shape 2519"/>
          <p:cNvSpPr/>
          <p:nvPr/>
        </p:nvSpPr>
        <p:spPr>
          <a:xfrm>
            <a:off x="1945331" y="4252401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상세보기</a:t>
            </a:r>
          </a:p>
        </p:txBody>
      </p:sp>
      <p:cxnSp>
        <p:nvCxnSpPr>
          <p:cNvPr id="2520" name="Shape 2520"/>
          <p:cNvCxnSpPr/>
          <p:nvPr/>
        </p:nvCxnSpPr>
        <p:spPr>
          <a:xfrm>
            <a:off x="1853549" y="5591444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521" name="Shape 2521"/>
          <p:cNvCxnSpPr/>
          <p:nvPr/>
        </p:nvCxnSpPr>
        <p:spPr>
          <a:xfrm>
            <a:off x="1953791" y="4282053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522" name="Shape 2522"/>
          <p:cNvCxnSpPr/>
          <p:nvPr/>
        </p:nvCxnSpPr>
        <p:spPr>
          <a:xfrm>
            <a:off x="1966222" y="4443778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523" name="Shape 25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13033" y="4456517"/>
            <a:ext cx="833377" cy="1096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4" name="Shape 25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5" name="Shape 2525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2526" name="Shape 2526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2527" name="Shape 2527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8" name="Shape 2528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2529" name="Shape 2529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530" name="Shape 2530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1" name="Shape 2531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2" name="Shape 2532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3" name="Shape 2533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4" name="Shape 2534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2535" name="Shape 2535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6" name="Shape 2536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537" name="Shape 253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38" name="Shape 2538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9" name="Shape 2539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2540" name="Shape 2540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541" name="Shape 2541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542" name="Shape 2542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543" name="Shape 2543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44" name="Shape 2544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545" name="Shape 2545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546" name="Shape 2546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47" name="Shape 2547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548" name="Shape 2548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549" name="Shape 2549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2550" name="Shape 2550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2551" name="Shape 25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2" name="Shape 2552"/>
          <p:cNvSpPr/>
          <p:nvPr/>
        </p:nvSpPr>
        <p:spPr>
          <a:xfrm>
            <a:off x="4336028" y="461762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3" name="Shape 2553"/>
          <p:cNvSpPr/>
          <p:nvPr/>
        </p:nvSpPr>
        <p:spPr>
          <a:xfrm>
            <a:off x="5964160" y="940473"/>
            <a:ext cx="56938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방어중</a:t>
            </a:r>
          </a:p>
        </p:txBody>
      </p:sp>
      <p:sp>
        <p:nvSpPr>
          <p:cNvPr id="2554" name="Shape 2554"/>
          <p:cNvSpPr/>
          <p:nvPr/>
        </p:nvSpPr>
        <p:spPr>
          <a:xfrm>
            <a:off x="5955871" y="1164524"/>
            <a:ext cx="1082347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건물수치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180000/180000</a:t>
            </a:r>
          </a:p>
        </p:txBody>
      </p:sp>
      <p:sp>
        <p:nvSpPr>
          <p:cNvPr id="2555" name="Shape 2555"/>
          <p:cNvSpPr/>
          <p:nvPr/>
        </p:nvSpPr>
        <p:spPr>
          <a:xfrm>
            <a:off x="4470273" y="512291"/>
            <a:ext cx="3262016" cy="33817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 화살타워1</a:t>
            </a:r>
          </a:p>
        </p:txBody>
      </p:sp>
      <p:sp>
        <p:nvSpPr>
          <p:cNvPr id="2556" name="Shape 2556"/>
          <p:cNvSpPr/>
          <p:nvPr/>
        </p:nvSpPr>
        <p:spPr>
          <a:xfrm>
            <a:off x="5956975" y="1567065"/>
            <a:ext cx="958916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적군 Kill 수량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200000</a:t>
            </a:r>
          </a:p>
        </p:txBody>
      </p:sp>
      <p:sp>
        <p:nvSpPr>
          <p:cNvPr id="2557" name="Shape 2557"/>
          <p:cNvSpPr/>
          <p:nvPr/>
        </p:nvSpPr>
        <p:spPr>
          <a:xfrm>
            <a:off x="4497169" y="884863"/>
            <a:ext cx="3235121" cy="1263464"/>
          </a:xfrm>
          <a:prstGeom prst="roundRect">
            <a:avLst>
              <a:gd fmla="val 4411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8" name="Shape 2558"/>
          <p:cNvSpPr/>
          <p:nvPr/>
        </p:nvSpPr>
        <p:spPr>
          <a:xfrm>
            <a:off x="4715869" y="2159600"/>
            <a:ext cx="231024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화살탑은 자동으로 적군 Kill 가능 합니다.</a:t>
            </a:r>
          </a:p>
        </p:txBody>
      </p:sp>
      <p:pic>
        <p:nvPicPr>
          <p:cNvPr id="2559" name="Shape 255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1473" y="2174423"/>
            <a:ext cx="297976" cy="273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0" name="Shape 2560"/>
          <p:cNvCxnSpPr/>
          <p:nvPr/>
        </p:nvCxnSpPr>
        <p:spPr>
          <a:xfrm>
            <a:off x="4710555" y="2452817"/>
            <a:ext cx="2987999" cy="2914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561" name="Shape 2561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2" name="Shape 2562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</a:t>
            </a:r>
          </a:p>
        </p:txBody>
      </p:sp>
      <p:sp>
        <p:nvSpPr>
          <p:cNvPr id="2563" name="Shape 2563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id="2564" name="Shape 256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83621" y="862213"/>
            <a:ext cx="1503533" cy="1314606"/>
          </a:xfrm>
          <a:prstGeom prst="rect">
            <a:avLst/>
          </a:prstGeom>
          <a:noFill/>
          <a:ln>
            <a:noFill/>
          </a:ln>
        </p:spPr>
      </p:pic>
      <p:sp>
        <p:nvSpPr>
          <p:cNvPr id="2565" name="Shape 2565"/>
          <p:cNvSpPr/>
          <p:nvPr/>
        </p:nvSpPr>
        <p:spPr>
          <a:xfrm>
            <a:off x="4874780" y="2653677"/>
            <a:ext cx="244329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화살탑 kill 정보가 없습니다</a:t>
            </a:r>
          </a:p>
        </p:txBody>
      </p:sp>
      <p:sp>
        <p:nvSpPr>
          <p:cNvPr id="2566" name="Shape 2566"/>
          <p:cNvSpPr/>
          <p:nvPr/>
        </p:nvSpPr>
        <p:spPr>
          <a:xfrm rot="-1901762">
            <a:off x="7360740" y="3489506"/>
            <a:ext cx="570135" cy="40908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7" name="Shape 2567"/>
          <p:cNvSpPr/>
          <p:nvPr/>
        </p:nvSpPr>
        <p:spPr>
          <a:xfrm>
            <a:off x="8030899" y="3083858"/>
            <a:ext cx="3441613" cy="732898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화살 탑에 kill 정보가 없는 경우 이와 같이 표기를 지행 하도록 합니다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“연맹 화살탑 kill 정보가 없습니다” </a:t>
            </a:r>
          </a:p>
        </p:txBody>
      </p:sp>
      <p:sp>
        <p:nvSpPr>
          <p:cNvPr id="2568" name="Shape 2568"/>
          <p:cNvSpPr/>
          <p:nvPr/>
        </p:nvSpPr>
        <p:spPr>
          <a:xfrm rot="-1901762">
            <a:off x="6922951" y="5867017"/>
            <a:ext cx="570135" cy="40908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9" name="Shape 2569"/>
          <p:cNvSpPr/>
          <p:nvPr/>
        </p:nvSpPr>
        <p:spPr>
          <a:xfrm>
            <a:off x="7593110" y="5461369"/>
            <a:ext cx="3756208" cy="732898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RANK5, RANK4 권한을 가진 연맹원만 가능 한 기능으로 해당 권한이 없는 연맹원은 버튼 비활성화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3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Shape 25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Shape 2575"/>
          <p:cNvSpPr/>
          <p:nvPr/>
        </p:nvSpPr>
        <p:spPr>
          <a:xfrm>
            <a:off x="215538" y="142595"/>
            <a:ext cx="3860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영지_화살탑(상세정보)_연맹원</a:t>
            </a:r>
          </a:p>
        </p:txBody>
      </p:sp>
      <p:sp>
        <p:nvSpPr>
          <p:cNvPr id="2576" name="Shape 2576"/>
          <p:cNvSpPr txBox="1"/>
          <p:nvPr/>
        </p:nvSpPr>
        <p:spPr>
          <a:xfrm>
            <a:off x="584420" y="667910"/>
            <a:ext cx="3325104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 상세 정보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 공격으로 죽은 세부정보를 확인 할 수 있습니다.</a:t>
            </a:r>
          </a:p>
        </p:txBody>
      </p:sp>
      <p:sp>
        <p:nvSpPr>
          <p:cNvPr id="2577" name="Shape 2577"/>
          <p:cNvSpPr/>
          <p:nvPr/>
        </p:nvSpPr>
        <p:spPr>
          <a:xfrm>
            <a:off x="914400" y="3658726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8" name="Shape 2578"/>
          <p:cNvSpPr/>
          <p:nvPr/>
        </p:nvSpPr>
        <p:spPr>
          <a:xfrm rot="-2576127">
            <a:off x="1499840" y="3329860"/>
            <a:ext cx="464218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9" name="Shape 2579"/>
          <p:cNvSpPr/>
          <p:nvPr/>
        </p:nvSpPr>
        <p:spPr>
          <a:xfrm>
            <a:off x="1429932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0" name="Shape 2580"/>
          <p:cNvSpPr/>
          <p:nvPr/>
        </p:nvSpPr>
        <p:spPr>
          <a:xfrm>
            <a:off x="1827608" y="5591444"/>
            <a:ext cx="902215" cy="195942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cxnSp>
        <p:nvCxnSpPr>
          <p:cNvPr id="2581" name="Shape 2581"/>
          <p:cNvCxnSpPr/>
          <p:nvPr/>
        </p:nvCxnSpPr>
        <p:spPr>
          <a:xfrm>
            <a:off x="1856653" y="5790498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582" name="Shape 2582"/>
          <p:cNvSpPr/>
          <p:nvPr/>
        </p:nvSpPr>
        <p:spPr>
          <a:xfrm>
            <a:off x="1969625" y="3810853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3" name="Shape 2583"/>
          <p:cNvSpPr/>
          <p:nvPr/>
        </p:nvSpPr>
        <p:spPr>
          <a:xfrm>
            <a:off x="1801681" y="5820110"/>
            <a:ext cx="945322" cy="15288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4" name="Shape 2584"/>
          <p:cNvSpPr/>
          <p:nvPr/>
        </p:nvSpPr>
        <p:spPr>
          <a:xfrm>
            <a:off x="1864941" y="5777430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2585" name="Shape 2585"/>
          <p:cNvSpPr/>
          <p:nvPr/>
        </p:nvSpPr>
        <p:spPr>
          <a:xfrm>
            <a:off x="2693232" y="5809169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6" name="Shape 2586"/>
          <p:cNvSpPr/>
          <p:nvPr/>
        </p:nvSpPr>
        <p:spPr>
          <a:xfrm>
            <a:off x="2715589" y="5835442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7" name="Shape 25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49684">
            <a:off x="1626824" y="5775592"/>
            <a:ext cx="312896" cy="301573"/>
          </a:xfrm>
          <a:prstGeom prst="rect">
            <a:avLst/>
          </a:prstGeom>
          <a:noFill/>
          <a:ln>
            <a:noFill/>
          </a:ln>
        </p:spPr>
      </p:pic>
      <p:sp>
        <p:nvSpPr>
          <p:cNvPr id="2588" name="Shape 2588"/>
          <p:cNvSpPr/>
          <p:nvPr/>
        </p:nvSpPr>
        <p:spPr>
          <a:xfrm>
            <a:off x="1963992" y="4287755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9" name="Shape 2589"/>
          <p:cNvSpPr/>
          <p:nvPr/>
        </p:nvSpPr>
        <p:spPr>
          <a:xfrm>
            <a:off x="1945331" y="4252401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상세보기</a:t>
            </a:r>
          </a:p>
        </p:txBody>
      </p:sp>
      <p:cxnSp>
        <p:nvCxnSpPr>
          <p:cNvPr id="2590" name="Shape 2590"/>
          <p:cNvCxnSpPr/>
          <p:nvPr/>
        </p:nvCxnSpPr>
        <p:spPr>
          <a:xfrm>
            <a:off x="1853549" y="5591444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591" name="Shape 2591"/>
          <p:cNvCxnSpPr/>
          <p:nvPr/>
        </p:nvCxnSpPr>
        <p:spPr>
          <a:xfrm>
            <a:off x="1953791" y="4282053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592" name="Shape 2592"/>
          <p:cNvCxnSpPr/>
          <p:nvPr/>
        </p:nvCxnSpPr>
        <p:spPr>
          <a:xfrm>
            <a:off x="1966222" y="4443778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593" name="Shape 25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13033" y="4456517"/>
            <a:ext cx="833377" cy="1096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4" name="Shape 25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5" name="Shape 2595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2596" name="Shape 2596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2597" name="Shape 2597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8" name="Shape 2598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2599" name="Shape 2599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600" name="Shape 2600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1" name="Shape 2601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2" name="Shape 2602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3" name="Shape 2603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4" name="Shape 2604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2605" name="Shape 2605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6" name="Shape 2606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607" name="Shape 260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08" name="Shape 2608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9" name="Shape 2609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2610" name="Shape 2610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611" name="Shape 2611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612" name="Shape 2612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613" name="Shape 2613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14" name="Shape 2614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615" name="Shape 2615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616" name="Shape 2616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17" name="Shape 2617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618" name="Shape 2618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619" name="Shape 2619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2620" name="Shape 2620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2621" name="Shape 26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22" name="Shape 2622"/>
          <p:cNvSpPr/>
          <p:nvPr/>
        </p:nvSpPr>
        <p:spPr>
          <a:xfrm>
            <a:off x="4336028" y="461762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3" name="Shape 2623"/>
          <p:cNvSpPr/>
          <p:nvPr/>
        </p:nvSpPr>
        <p:spPr>
          <a:xfrm>
            <a:off x="5964160" y="940473"/>
            <a:ext cx="56938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방어중</a:t>
            </a:r>
          </a:p>
        </p:txBody>
      </p:sp>
      <p:sp>
        <p:nvSpPr>
          <p:cNvPr id="2624" name="Shape 2624"/>
          <p:cNvSpPr/>
          <p:nvPr/>
        </p:nvSpPr>
        <p:spPr>
          <a:xfrm>
            <a:off x="5955871" y="1164524"/>
            <a:ext cx="1082347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건물수치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180000/180000</a:t>
            </a:r>
          </a:p>
        </p:txBody>
      </p:sp>
      <p:sp>
        <p:nvSpPr>
          <p:cNvPr id="2625" name="Shape 2625"/>
          <p:cNvSpPr/>
          <p:nvPr/>
        </p:nvSpPr>
        <p:spPr>
          <a:xfrm>
            <a:off x="4470273" y="512291"/>
            <a:ext cx="3262016" cy="33817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 화살타워1</a:t>
            </a:r>
          </a:p>
        </p:txBody>
      </p:sp>
      <p:sp>
        <p:nvSpPr>
          <p:cNvPr id="2626" name="Shape 2626"/>
          <p:cNvSpPr/>
          <p:nvPr/>
        </p:nvSpPr>
        <p:spPr>
          <a:xfrm>
            <a:off x="5956975" y="1567065"/>
            <a:ext cx="958916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적군 Kill 수량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200000</a:t>
            </a:r>
          </a:p>
        </p:txBody>
      </p:sp>
      <p:sp>
        <p:nvSpPr>
          <p:cNvPr id="2627" name="Shape 2627"/>
          <p:cNvSpPr/>
          <p:nvPr/>
        </p:nvSpPr>
        <p:spPr>
          <a:xfrm>
            <a:off x="4497169" y="884863"/>
            <a:ext cx="3235121" cy="1263464"/>
          </a:xfrm>
          <a:prstGeom prst="roundRect">
            <a:avLst>
              <a:gd fmla="val 4411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8" name="Shape 2628"/>
          <p:cNvSpPr/>
          <p:nvPr/>
        </p:nvSpPr>
        <p:spPr>
          <a:xfrm>
            <a:off x="4715869" y="2159600"/>
            <a:ext cx="2310247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화살탑은 자동으로 적군 Kill 가능 합니다.</a:t>
            </a:r>
          </a:p>
        </p:txBody>
      </p:sp>
      <p:pic>
        <p:nvPicPr>
          <p:cNvPr id="2629" name="Shape 26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1473" y="2174423"/>
            <a:ext cx="297976" cy="273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0" name="Shape 2630"/>
          <p:cNvCxnSpPr/>
          <p:nvPr/>
        </p:nvCxnSpPr>
        <p:spPr>
          <a:xfrm>
            <a:off x="4710555" y="2452817"/>
            <a:ext cx="2987999" cy="2914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631" name="Shape 2631"/>
          <p:cNvSpPr/>
          <p:nvPr/>
        </p:nvSpPr>
        <p:spPr>
          <a:xfrm>
            <a:off x="4501369" y="2529927"/>
            <a:ext cx="3230921" cy="659585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2" name="Shape 2632"/>
          <p:cNvSpPr/>
          <p:nvPr/>
        </p:nvSpPr>
        <p:spPr>
          <a:xfrm>
            <a:off x="4560457" y="2603138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3" name="Shape 2633"/>
          <p:cNvPicPr preferRelativeResize="0"/>
          <p:nvPr/>
        </p:nvPicPr>
        <p:blipFill rotWithShape="1">
          <a:blip r:embed="rId8">
            <a:alphaModFix/>
          </a:blip>
          <a:srcRect b="47054" l="1" r="31546" t="2606"/>
          <a:stretch/>
        </p:blipFill>
        <p:spPr>
          <a:xfrm>
            <a:off x="4440796" y="2570172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2634" name="Shape 2634"/>
          <p:cNvSpPr/>
          <p:nvPr/>
        </p:nvSpPr>
        <p:spPr>
          <a:xfrm>
            <a:off x="6725714" y="2619733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사망자수</a:t>
            </a:r>
          </a:p>
        </p:txBody>
      </p:sp>
      <p:sp>
        <p:nvSpPr>
          <p:cNvPr id="2635" name="Shape 2635"/>
          <p:cNvSpPr/>
          <p:nvPr/>
        </p:nvSpPr>
        <p:spPr>
          <a:xfrm>
            <a:off x="5129558" y="261225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6" name="Shape 2636"/>
          <p:cNvSpPr/>
          <p:nvPr/>
        </p:nvSpPr>
        <p:spPr>
          <a:xfrm>
            <a:off x="5129558" y="2878400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7" name="Shape 2637"/>
          <p:cNvSpPr/>
          <p:nvPr/>
        </p:nvSpPr>
        <p:spPr>
          <a:xfrm>
            <a:off x="5108326" y="2607097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2638" name="Shape 2638"/>
          <p:cNvSpPr/>
          <p:nvPr/>
        </p:nvSpPr>
        <p:spPr>
          <a:xfrm>
            <a:off x="7477779" y="2668946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9" name="Shape 2639"/>
          <p:cNvSpPr/>
          <p:nvPr/>
        </p:nvSpPr>
        <p:spPr>
          <a:xfrm>
            <a:off x="4519298" y="3229176"/>
            <a:ext cx="3230921" cy="659585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0" name="Shape 2640"/>
          <p:cNvSpPr/>
          <p:nvPr/>
        </p:nvSpPr>
        <p:spPr>
          <a:xfrm>
            <a:off x="4578387" y="3302387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1" name="Shape 2641"/>
          <p:cNvPicPr preferRelativeResize="0"/>
          <p:nvPr/>
        </p:nvPicPr>
        <p:blipFill rotWithShape="1">
          <a:blip r:embed="rId8">
            <a:alphaModFix/>
          </a:blip>
          <a:srcRect b="47054" l="1" r="31546" t="2606"/>
          <a:stretch/>
        </p:blipFill>
        <p:spPr>
          <a:xfrm>
            <a:off x="4458726" y="3269421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2642" name="Shape 2642"/>
          <p:cNvSpPr/>
          <p:nvPr/>
        </p:nvSpPr>
        <p:spPr>
          <a:xfrm>
            <a:off x="6743645" y="3318982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사망자수</a:t>
            </a:r>
          </a:p>
        </p:txBody>
      </p:sp>
      <p:sp>
        <p:nvSpPr>
          <p:cNvPr id="2643" name="Shape 2643"/>
          <p:cNvSpPr/>
          <p:nvPr/>
        </p:nvSpPr>
        <p:spPr>
          <a:xfrm>
            <a:off x="5147489" y="3311507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4" name="Shape 2644"/>
          <p:cNvSpPr/>
          <p:nvPr/>
        </p:nvSpPr>
        <p:spPr>
          <a:xfrm>
            <a:off x="5147489" y="357764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5" name="Shape 2645"/>
          <p:cNvSpPr/>
          <p:nvPr/>
        </p:nvSpPr>
        <p:spPr>
          <a:xfrm>
            <a:off x="5126255" y="3306346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2646" name="Shape 2646"/>
          <p:cNvSpPr/>
          <p:nvPr/>
        </p:nvSpPr>
        <p:spPr>
          <a:xfrm>
            <a:off x="7495710" y="3368194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7" name="Shape 2647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8" name="Shape 2648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</a:t>
            </a:r>
          </a:p>
        </p:txBody>
      </p:sp>
      <p:sp>
        <p:nvSpPr>
          <p:cNvPr id="2649" name="Shape 2649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id="2650" name="Shape 265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83621" y="862213"/>
            <a:ext cx="1503533" cy="1314606"/>
          </a:xfrm>
          <a:prstGeom prst="rect">
            <a:avLst/>
          </a:prstGeom>
          <a:noFill/>
          <a:ln>
            <a:noFill/>
          </a:ln>
        </p:spPr>
      </p:pic>
      <p:sp>
        <p:nvSpPr>
          <p:cNvPr id="2651" name="Shape 2651"/>
          <p:cNvSpPr/>
          <p:nvPr/>
        </p:nvSpPr>
        <p:spPr>
          <a:xfrm>
            <a:off x="4501369" y="3929305"/>
            <a:ext cx="3230921" cy="1285347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2" name="Shape 2652"/>
          <p:cNvSpPr/>
          <p:nvPr/>
        </p:nvSpPr>
        <p:spPr>
          <a:xfrm>
            <a:off x="4560457" y="3983700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3" name="Shape 2653"/>
          <p:cNvPicPr preferRelativeResize="0"/>
          <p:nvPr/>
        </p:nvPicPr>
        <p:blipFill rotWithShape="1">
          <a:blip r:embed="rId8">
            <a:alphaModFix/>
          </a:blip>
          <a:srcRect b="47054" l="1" r="31546" t="2606"/>
          <a:stretch/>
        </p:blipFill>
        <p:spPr>
          <a:xfrm>
            <a:off x="4440796" y="3950733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2654" name="Shape 2654"/>
          <p:cNvSpPr/>
          <p:nvPr/>
        </p:nvSpPr>
        <p:spPr>
          <a:xfrm>
            <a:off x="6725714" y="4000296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사망자수</a:t>
            </a:r>
          </a:p>
        </p:txBody>
      </p:sp>
      <p:sp>
        <p:nvSpPr>
          <p:cNvPr id="2655" name="Shape 2655"/>
          <p:cNvSpPr/>
          <p:nvPr/>
        </p:nvSpPr>
        <p:spPr>
          <a:xfrm>
            <a:off x="5129558" y="3992819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6" name="Shape 2656"/>
          <p:cNvSpPr/>
          <p:nvPr/>
        </p:nvSpPr>
        <p:spPr>
          <a:xfrm>
            <a:off x="5129558" y="4258962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7" name="Shape 2657"/>
          <p:cNvSpPr/>
          <p:nvPr/>
        </p:nvSpPr>
        <p:spPr>
          <a:xfrm>
            <a:off x="5108326" y="3987658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2658" name="Shape 2658"/>
          <p:cNvSpPr/>
          <p:nvPr/>
        </p:nvSpPr>
        <p:spPr>
          <a:xfrm>
            <a:off x="4533082" y="4574644"/>
            <a:ext cx="104399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9" name="Shape 265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37142" y="4561280"/>
            <a:ext cx="369817" cy="5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2660" name="Shape 2660"/>
          <p:cNvSpPr/>
          <p:nvPr/>
        </p:nvSpPr>
        <p:spPr>
          <a:xfrm>
            <a:off x="4562794" y="4961239"/>
            <a:ext cx="333886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2661" name="Shape 2661"/>
          <p:cNvSpPr/>
          <p:nvPr/>
        </p:nvSpPr>
        <p:spPr>
          <a:xfrm>
            <a:off x="4812444" y="4649883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sp>
        <p:nvSpPr>
          <p:cNvPr id="2662" name="Shape 2662"/>
          <p:cNvSpPr/>
          <p:nvPr/>
        </p:nvSpPr>
        <p:spPr>
          <a:xfrm flipH="1" rot="10800000">
            <a:off x="7477779" y="4049508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3" name="Shape 2663"/>
          <p:cNvSpPr/>
          <p:nvPr/>
        </p:nvSpPr>
        <p:spPr>
          <a:xfrm>
            <a:off x="5599887" y="4574642"/>
            <a:ext cx="104399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4" name="Shape 2664"/>
          <p:cNvSpPr/>
          <p:nvPr/>
        </p:nvSpPr>
        <p:spPr>
          <a:xfrm>
            <a:off x="5879248" y="4649882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sp>
        <p:nvSpPr>
          <p:cNvPr id="2665" name="Shape 2665"/>
          <p:cNvSpPr/>
          <p:nvPr/>
        </p:nvSpPr>
        <p:spPr>
          <a:xfrm>
            <a:off x="6675653" y="4574644"/>
            <a:ext cx="104399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6" name="Shape 2666"/>
          <p:cNvSpPr/>
          <p:nvPr/>
        </p:nvSpPr>
        <p:spPr>
          <a:xfrm>
            <a:off x="6955014" y="4649882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pic>
        <p:nvPicPr>
          <p:cNvPr id="2667" name="Shape 266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576077" y="4551050"/>
            <a:ext cx="616769" cy="52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8" name="Shape 266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564751" y="4574151"/>
            <a:ext cx="404222" cy="5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2669" name="Shape 2669"/>
          <p:cNvSpPr/>
          <p:nvPr/>
        </p:nvSpPr>
        <p:spPr>
          <a:xfrm>
            <a:off x="5629598" y="4961237"/>
            <a:ext cx="333886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2670" name="Shape 2670"/>
          <p:cNvSpPr/>
          <p:nvPr/>
        </p:nvSpPr>
        <p:spPr>
          <a:xfrm>
            <a:off x="6705364" y="4961239"/>
            <a:ext cx="333886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2671" name="Shape 2671"/>
          <p:cNvSpPr/>
          <p:nvPr/>
        </p:nvSpPr>
        <p:spPr>
          <a:xfrm>
            <a:off x="8375631" y="1931556"/>
            <a:ext cx="3441613" cy="209916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화살표를 눌러 Kill 정보를 확인 할 수 있습니다. kill 정보는 모든 병사를 보여줄 수 있기 때문에 병사 종류 하다고 동일 합니다.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화살표를 다시 누르면 상세 kill 정보는 보여지지 않도록 처리 합니다.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이미지 , 병사 등급 , 병사 이름 , 부대수를 표기 해줍니다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사망한 정보만 기록을 진행 합니다.</a:t>
            </a:r>
          </a:p>
        </p:txBody>
      </p:sp>
      <p:cxnSp>
        <p:nvCxnSpPr>
          <p:cNvPr id="2672" name="Shape 2672"/>
          <p:cNvCxnSpPr>
            <a:endCxn id="2671" idx="1"/>
          </p:cNvCxnSpPr>
          <p:nvPr/>
        </p:nvCxnSpPr>
        <p:spPr>
          <a:xfrm flipH="1" rot="10800000">
            <a:off x="7670631" y="2981140"/>
            <a:ext cx="705000" cy="323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1013629" y="667910"/>
            <a:ext cx="10667382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연맹영지 건물 건설 진행 시 동시 건물을 건설 할 수 없습니다.(건물을 건설 시 한번에 한 개의 건물만 건설 진행 가능)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건설 규칙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 건설은 몬스터, 자원, 도시 등 해당 위치에 다른 오브젝트가 있으면 건설 할 수 없습니다.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다른 연맹 하고 겹쳐 지는 경우 다른 연맹에 영지는 차지 하지 못하고 나머지 부분만 영지를 획득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다른 연맹 하고 겹쳐 지는 경우 영지를 작게 차지 하기 때문에 영지를 최대 획득 타일 보다 적게 가지고 가게 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슈퍼 광산 건설 규칙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슈퍼 광산 건설은 연맹 영지 내 건설이 가능 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다른 지역에는 건설이 불가능 하며, 해당 영역을 조금이라도 벗어나게 되어지면 건설이 불가능 하게 되어집니다.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슈퍼 광산은 몬스터, 자원, 도시 등, 해당 위치에 다른 오브젝트가 있으면 건설 할 수 없습니다.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 화살탑 광산 건설 규칙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화살탑 건설은 연맹 영지 내 건설이 가능 합니다.(화살탑 두 번째 배치는 화살탑 사정 거리 안에 배치가 불가능 합니다)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다른 지역에는 건설이 불가능 하며, 해당 영역을 조금이라도 벗어나게 되어지면 건설이 불가능 하게 되어집니다.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화살탑은 몬스터, 자원, 도시 등, 해당 위치에 다른 오브젝트가 있으면 건설 할 수 없습니다.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 건설 규칙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자원고 건설은 연맹 영지 내 건설이 가능 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다른 지역에는 건설이 불가능 하며, 해당 영역을 조금이라도 벗어나게 되어지면 건설이 불가능 하게 되어집니다.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자원고는 몬스터, 자원, 도시 등, 해당 위치에 다른 오브젝트가 있으면 건설 할 수 없습니다.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690464" y="289248"/>
            <a:ext cx="3132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및 건설 기능 정의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8" name="Shape 26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79" name="Shape 2679"/>
          <p:cNvSpPr/>
          <p:nvPr/>
        </p:nvSpPr>
        <p:spPr>
          <a:xfrm>
            <a:off x="215538" y="142595"/>
            <a:ext cx="3629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영지_화살탑(기능보기)_적군</a:t>
            </a:r>
          </a:p>
        </p:txBody>
      </p:sp>
      <p:sp>
        <p:nvSpPr>
          <p:cNvPr id="2680" name="Shape 2680"/>
          <p:cNvSpPr txBox="1"/>
          <p:nvPr/>
        </p:nvSpPr>
        <p:spPr>
          <a:xfrm>
            <a:off x="584420" y="667910"/>
            <a:ext cx="332510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화살탑 기능 보기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적군의 연맹 화살탑 기능 보기를 클릭 하여 적군의 연맹 화살탑 정보 및 해당 길드 정보를 확인 할 수 있습니다.</a:t>
            </a:r>
          </a:p>
        </p:txBody>
      </p:sp>
      <p:sp>
        <p:nvSpPr>
          <p:cNvPr id="2681" name="Shape 2681"/>
          <p:cNvSpPr/>
          <p:nvPr/>
        </p:nvSpPr>
        <p:spPr>
          <a:xfrm>
            <a:off x="914400" y="3658726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2" name="Shape 2682"/>
          <p:cNvSpPr/>
          <p:nvPr/>
        </p:nvSpPr>
        <p:spPr>
          <a:xfrm rot="-2576127">
            <a:off x="1499840" y="3329860"/>
            <a:ext cx="464218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3" name="Shape 2683"/>
          <p:cNvSpPr/>
          <p:nvPr/>
        </p:nvSpPr>
        <p:spPr>
          <a:xfrm>
            <a:off x="1429932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4" name="Shape 2684"/>
          <p:cNvSpPr/>
          <p:nvPr/>
        </p:nvSpPr>
        <p:spPr>
          <a:xfrm>
            <a:off x="1827608" y="5591444"/>
            <a:ext cx="902215" cy="195942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  <p:cxnSp>
        <p:nvCxnSpPr>
          <p:cNvPr id="2685" name="Shape 2685"/>
          <p:cNvCxnSpPr/>
          <p:nvPr/>
        </p:nvCxnSpPr>
        <p:spPr>
          <a:xfrm>
            <a:off x="1856653" y="5790498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686" name="Shape 2686"/>
          <p:cNvSpPr/>
          <p:nvPr/>
        </p:nvSpPr>
        <p:spPr>
          <a:xfrm>
            <a:off x="1969625" y="3810853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7" name="Shape 2687"/>
          <p:cNvSpPr/>
          <p:nvPr/>
        </p:nvSpPr>
        <p:spPr>
          <a:xfrm>
            <a:off x="1801681" y="5820110"/>
            <a:ext cx="945322" cy="15288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8" name="Shape 2688"/>
          <p:cNvSpPr/>
          <p:nvPr/>
        </p:nvSpPr>
        <p:spPr>
          <a:xfrm>
            <a:off x="1864941" y="5777430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2689" name="Shape 2689"/>
          <p:cNvSpPr/>
          <p:nvPr/>
        </p:nvSpPr>
        <p:spPr>
          <a:xfrm>
            <a:off x="2693232" y="5809169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0" name="Shape 2690"/>
          <p:cNvSpPr/>
          <p:nvPr/>
        </p:nvSpPr>
        <p:spPr>
          <a:xfrm>
            <a:off x="2715589" y="5835442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1" name="Shape 26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49684">
            <a:off x="1626824" y="5775592"/>
            <a:ext cx="312896" cy="301573"/>
          </a:xfrm>
          <a:prstGeom prst="rect">
            <a:avLst/>
          </a:prstGeom>
          <a:noFill/>
          <a:ln>
            <a:noFill/>
          </a:ln>
        </p:spPr>
      </p:pic>
      <p:sp>
        <p:nvSpPr>
          <p:cNvPr id="2692" name="Shape 2692"/>
          <p:cNvSpPr/>
          <p:nvPr/>
        </p:nvSpPr>
        <p:spPr>
          <a:xfrm>
            <a:off x="1963992" y="4287755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3" name="Shape 2693"/>
          <p:cNvSpPr/>
          <p:nvPr/>
        </p:nvSpPr>
        <p:spPr>
          <a:xfrm>
            <a:off x="1945331" y="4252401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기능보기</a:t>
            </a:r>
          </a:p>
        </p:txBody>
      </p:sp>
      <p:cxnSp>
        <p:nvCxnSpPr>
          <p:cNvPr id="2694" name="Shape 2694"/>
          <p:cNvCxnSpPr/>
          <p:nvPr/>
        </p:nvCxnSpPr>
        <p:spPr>
          <a:xfrm>
            <a:off x="1853549" y="5591444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95" name="Shape 2695"/>
          <p:cNvCxnSpPr/>
          <p:nvPr/>
        </p:nvCxnSpPr>
        <p:spPr>
          <a:xfrm>
            <a:off x="1953791" y="4282053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96" name="Shape 2696"/>
          <p:cNvCxnSpPr/>
          <p:nvPr/>
        </p:nvCxnSpPr>
        <p:spPr>
          <a:xfrm>
            <a:off x="1966222" y="4443778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697" name="Shape 26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13033" y="4456517"/>
            <a:ext cx="833377" cy="1096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8" name="Shape 26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9" name="Shape 2699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2700" name="Shape 2700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2701" name="Shape 2701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2" name="Shape 2702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2703" name="Shape 2703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704" name="Shape 2704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5" name="Shape 2705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6" name="Shape 2706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7" name="Shape 2707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8" name="Shape 2708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2709" name="Shape 2709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0" name="Shape 2710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711" name="Shape 271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12" name="Shape 2712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3" name="Shape 2713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2714" name="Shape 2714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715" name="Shape 2715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716" name="Shape 2716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717" name="Shape 2717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18" name="Shape 2718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719" name="Shape 2719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720" name="Shape 2720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21" name="Shape 2721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722" name="Shape 2722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723" name="Shape 2723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2724" name="Shape 2724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2725" name="Shape 27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26" name="Shape 2726"/>
          <p:cNvSpPr/>
          <p:nvPr/>
        </p:nvSpPr>
        <p:spPr>
          <a:xfrm>
            <a:off x="4498660" y="2231498"/>
            <a:ext cx="3236258" cy="2018081"/>
          </a:xfrm>
          <a:prstGeom prst="roundRect">
            <a:avLst>
              <a:gd fmla="val 2896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7" name="Shape 27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27237" y="2260190"/>
            <a:ext cx="3207272" cy="373666"/>
          </a:xfrm>
          <a:prstGeom prst="rect">
            <a:avLst/>
          </a:prstGeom>
          <a:noFill/>
          <a:ln>
            <a:noFill/>
          </a:ln>
        </p:spPr>
      </p:pic>
      <p:sp>
        <p:nvSpPr>
          <p:cNvPr id="2728" name="Shape 2728"/>
          <p:cNvSpPr/>
          <p:nvPr/>
        </p:nvSpPr>
        <p:spPr>
          <a:xfrm>
            <a:off x="4526830" y="2295950"/>
            <a:ext cx="320768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화살탑</a:t>
            </a:r>
          </a:p>
        </p:txBody>
      </p:sp>
      <p:sp>
        <p:nvSpPr>
          <p:cNvPr id="2729" name="Shape 2729"/>
          <p:cNvSpPr/>
          <p:nvPr/>
        </p:nvSpPr>
        <p:spPr>
          <a:xfrm>
            <a:off x="4644551" y="3038143"/>
            <a:ext cx="2883772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연맹화살탑은 침입 하는 적군을 공격합니다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연맹화살탑 사이에 일정한 거리를 두시기 바랍니다</a:t>
            </a:r>
          </a:p>
        </p:txBody>
      </p:sp>
      <p:sp>
        <p:nvSpPr>
          <p:cNvPr id="2730" name="Shape 2730"/>
          <p:cNvSpPr/>
          <p:nvPr/>
        </p:nvSpPr>
        <p:spPr>
          <a:xfrm>
            <a:off x="5418350" y="3872753"/>
            <a:ext cx="1407458" cy="280043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정보</a:t>
            </a:r>
          </a:p>
        </p:txBody>
      </p:sp>
      <p:sp>
        <p:nvSpPr>
          <p:cNvPr id="2731" name="Shape 2731"/>
          <p:cNvSpPr/>
          <p:nvPr/>
        </p:nvSpPr>
        <p:spPr>
          <a:xfrm>
            <a:off x="8109900" y="480814"/>
            <a:ext cx="3520799" cy="5994918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2" name="Shape 2732"/>
          <p:cNvSpPr/>
          <p:nvPr/>
        </p:nvSpPr>
        <p:spPr>
          <a:xfrm>
            <a:off x="8109900" y="480814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정보 보기</a:t>
            </a:r>
          </a:p>
        </p:txBody>
      </p:sp>
      <p:sp>
        <p:nvSpPr>
          <p:cNvPr id="2733" name="Shape 2733"/>
          <p:cNvSpPr/>
          <p:nvPr/>
        </p:nvSpPr>
        <p:spPr>
          <a:xfrm>
            <a:off x="8109900" y="5966976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4" name="Shape 2734"/>
          <p:cNvSpPr/>
          <p:nvPr/>
        </p:nvSpPr>
        <p:spPr>
          <a:xfrm>
            <a:off x="8157640" y="6027226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735" name="Shape 2735"/>
          <p:cNvSpPr/>
          <p:nvPr/>
        </p:nvSpPr>
        <p:spPr>
          <a:xfrm>
            <a:off x="8159664" y="883244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6" name="Shape 2736"/>
          <p:cNvSpPr/>
          <p:nvPr/>
        </p:nvSpPr>
        <p:spPr>
          <a:xfrm>
            <a:off x="9574849" y="924308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pic>
        <p:nvPicPr>
          <p:cNvPr descr="https://upload.wikimedia.org/wikipedia/commons/9/92/Battle_for_Wesnoth.png" id="2737" name="Shape 27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571779" y="1723983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2738" name="Shape 27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767524" y="1759500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2739" name="Shape 273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592157" y="2025752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2740" name="Shape 274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93546" y="1009836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2741" name="Shape 2741"/>
          <p:cNvSpPr/>
          <p:nvPr/>
        </p:nvSpPr>
        <p:spPr>
          <a:xfrm>
            <a:off x="8174885" y="2908180"/>
            <a:ext cx="3390047" cy="3019503"/>
          </a:xfrm>
          <a:prstGeom prst="roundRect">
            <a:avLst>
              <a:gd fmla="val 2234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2" name="Shape 2742"/>
          <p:cNvSpPr/>
          <p:nvPr/>
        </p:nvSpPr>
        <p:spPr>
          <a:xfrm>
            <a:off x="8154464" y="2924117"/>
            <a:ext cx="35028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ADASDASSDDDDDDDDDDDDDDDDDDDADAD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ADASDASAAAAAAAAAAAAAAAAAAAAAAAADA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ADASSSSSSSSSSSSS</a:t>
            </a:r>
          </a:p>
        </p:txBody>
      </p:sp>
      <p:sp>
        <p:nvSpPr>
          <p:cNvPr id="2743" name="Shape 2743"/>
          <p:cNvSpPr/>
          <p:nvPr/>
        </p:nvSpPr>
        <p:spPr>
          <a:xfrm>
            <a:off x="8157453" y="2484883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sp>
        <p:nvSpPr>
          <p:cNvPr id="2744" name="Shape 2744"/>
          <p:cNvSpPr/>
          <p:nvPr/>
        </p:nvSpPr>
        <p:spPr>
          <a:xfrm>
            <a:off x="9314492" y="2487651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연락하기</a:t>
            </a:r>
          </a:p>
        </p:txBody>
      </p:sp>
      <p:sp>
        <p:nvSpPr>
          <p:cNvPr id="2745" name="Shape 2745"/>
          <p:cNvSpPr/>
          <p:nvPr/>
        </p:nvSpPr>
        <p:spPr>
          <a:xfrm>
            <a:off x="10462202" y="2487651"/>
            <a:ext cx="1116000" cy="37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성원</a:t>
            </a:r>
          </a:p>
        </p:txBody>
      </p:sp>
      <p:sp>
        <p:nvSpPr>
          <p:cNvPr id="2746" name="Shape 2746"/>
          <p:cNvSpPr/>
          <p:nvPr/>
        </p:nvSpPr>
        <p:spPr>
          <a:xfrm>
            <a:off x="7503357" y="3834260"/>
            <a:ext cx="513016" cy="41920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7" name="Shape 2747"/>
          <p:cNvSpPr/>
          <p:nvPr/>
        </p:nvSpPr>
        <p:spPr>
          <a:xfrm>
            <a:off x="8586050" y="6089200"/>
            <a:ext cx="25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관련 정보를 확인 하실 수 있습니다</a:t>
            </a:r>
          </a:p>
        </p:txBody>
      </p:sp>
      <p:sp>
        <p:nvSpPr>
          <p:cNvPr id="2748" name="Shape 2748"/>
          <p:cNvSpPr/>
          <p:nvPr/>
        </p:nvSpPr>
        <p:spPr>
          <a:xfrm>
            <a:off x="11167794" y="6027231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3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4" name="Shape 27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5" name="Shape 2755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2756" name="Shape 2756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2757" name="Shape 2757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8" name="Shape 2758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2759" name="Shape 2759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760" name="Shape 2760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1" name="Shape 2761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2" name="Shape 2762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3" name="Shape 2763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4" name="Shape 2764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2765" name="Shape 2765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6" name="Shape 2766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767" name="Shape 276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68" name="Shape 2768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9" name="Shape 2769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2770" name="Shape 2770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771" name="Shape 2771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772" name="Shape 2772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773" name="Shape 2773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74" name="Shape 2774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775" name="Shape 2775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776" name="Shape 2776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77" name="Shape 2777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778" name="Shape 2778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779" name="Shape 2779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2780" name="Shape 2780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2781" name="Shape 278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82" name="Shape 2782"/>
          <p:cNvSpPr txBox="1"/>
          <p:nvPr/>
        </p:nvSpPr>
        <p:spPr>
          <a:xfrm>
            <a:off x="584420" y="667910"/>
            <a:ext cx="3325104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 상세 정보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자원고에 자원을 저장 할 수 있습니다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자원고에 4가지 자원을 저장 할 수 있습니다 (식량, 목재, 철광, 미스릴)</a:t>
            </a:r>
          </a:p>
        </p:txBody>
      </p:sp>
      <p:sp>
        <p:nvSpPr>
          <p:cNvPr id="2783" name="Shape 2783"/>
          <p:cNvSpPr/>
          <p:nvPr/>
        </p:nvSpPr>
        <p:spPr>
          <a:xfrm>
            <a:off x="215538" y="142595"/>
            <a:ext cx="3860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영지_자원고(상세정보)_연맹원</a:t>
            </a:r>
          </a:p>
        </p:txBody>
      </p:sp>
      <p:sp>
        <p:nvSpPr>
          <p:cNvPr id="2784" name="Shape 2784"/>
          <p:cNvSpPr/>
          <p:nvPr/>
        </p:nvSpPr>
        <p:spPr>
          <a:xfrm>
            <a:off x="4336028" y="461762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5" name="Shape 2785"/>
          <p:cNvSpPr/>
          <p:nvPr/>
        </p:nvSpPr>
        <p:spPr>
          <a:xfrm>
            <a:off x="4501369" y="2529927"/>
            <a:ext cx="3230921" cy="659585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6" name="Shape 2786"/>
          <p:cNvSpPr/>
          <p:nvPr/>
        </p:nvSpPr>
        <p:spPr>
          <a:xfrm>
            <a:off x="4560457" y="2603138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7" name="Shape 2787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440796" y="2570172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2788" name="Shape 2788"/>
          <p:cNvSpPr/>
          <p:nvPr/>
        </p:nvSpPr>
        <p:spPr>
          <a:xfrm>
            <a:off x="6725714" y="2619733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저장중</a:t>
            </a:r>
          </a:p>
        </p:txBody>
      </p:sp>
      <p:sp>
        <p:nvSpPr>
          <p:cNvPr id="2789" name="Shape 2789"/>
          <p:cNvSpPr/>
          <p:nvPr/>
        </p:nvSpPr>
        <p:spPr>
          <a:xfrm>
            <a:off x="5129558" y="261225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0" name="Shape 2790"/>
          <p:cNvSpPr/>
          <p:nvPr/>
        </p:nvSpPr>
        <p:spPr>
          <a:xfrm>
            <a:off x="5129558" y="2878400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1" name="Shape 2791"/>
          <p:cNvSpPr/>
          <p:nvPr/>
        </p:nvSpPr>
        <p:spPr>
          <a:xfrm>
            <a:off x="5108326" y="2607097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자원저장량 : 6,706K</a:t>
            </a:r>
          </a:p>
        </p:txBody>
      </p:sp>
      <p:sp>
        <p:nvSpPr>
          <p:cNvPr id="2792" name="Shape 2792"/>
          <p:cNvSpPr/>
          <p:nvPr/>
        </p:nvSpPr>
        <p:spPr>
          <a:xfrm>
            <a:off x="7477779" y="2668946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3" name="Shape 2793"/>
          <p:cNvSpPr/>
          <p:nvPr/>
        </p:nvSpPr>
        <p:spPr>
          <a:xfrm>
            <a:off x="4519298" y="3229176"/>
            <a:ext cx="3230921" cy="659585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4" name="Shape 2794"/>
          <p:cNvSpPr/>
          <p:nvPr/>
        </p:nvSpPr>
        <p:spPr>
          <a:xfrm>
            <a:off x="4578387" y="3302387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5" name="Shape 2795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458726" y="3269421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2796" name="Shape 2796"/>
          <p:cNvSpPr/>
          <p:nvPr/>
        </p:nvSpPr>
        <p:spPr>
          <a:xfrm>
            <a:off x="6743645" y="3318982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저장중</a:t>
            </a:r>
          </a:p>
        </p:txBody>
      </p:sp>
      <p:sp>
        <p:nvSpPr>
          <p:cNvPr id="2797" name="Shape 2797"/>
          <p:cNvSpPr/>
          <p:nvPr/>
        </p:nvSpPr>
        <p:spPr>
          <a:xfrm>
            <a:off x="5147489" y="3311507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8" name="Shape 2798"/>
          <p:cNvSpPr/>
          <p:nvPr/>
        </p:nvSpPr>
        <p:spPr>
          <a:xfrm>
            <a:off x="5147489" y="357764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9" name="Shape 2799"/>
          <p:cNvSpPr/>
          <p:nvPr/>
        </p:nvSpPr>
        <p:spPr>
          <a:xfrm>
            <a:off x="5126255" y="3306346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자원저장량 : 6,706K</a:t>
            </a:r>
          </a:p>
        </p:txBody>
      </p:sp>
      <p:sp>
        <p:nvSpPr>
          <p:cNvPr id="2800" name="Shape 2800"/>
          <p:cNvSpPr/>
          <p:nvPr/>
        </p:nvSpPr>
        <p:spPr>
          <a:xfrm>
            <a:off x="7495710" y="3368194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1" name="Shape 2801"/>
          <p:cNvSpPr/>
          <p:nvPr/>
        </p:nvSpPr>
        <p:spPr>
          <a:xfrm>
            <a:off x="8058517" y="2932843"/>
            <a:ext cx="3792069" cy="86622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자원을 저장하고 있는 상태를 보여주게 되어집니다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화살표 버튼을 클릭 시 자원 세부 정보를 보여줍니다.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(닉네임 정보 / 자원저장량 정보를 보여줍니다)</a:t>
            </a:r>
          </a:p>
        </p:txBody>
      </p:sp>
      <p:sp>
        <p:nvSpPr>
          <p:cNvPr id="2802" name="Shape 2802"/>
          <p:cNvSpPr/>
          <p:nvPr/>
        </p:nvSpPr>
        <p:spPr>
          <a:xfrm>
            <a:off x="7998889" y="393437"/>
            <a:ext cx="4067602" cy="1395070"/>
          </a:xfrm>
          <a:prstGeom prst="roundRect">
            <a:avLst>
              <a:gd fmla="val 10884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저장중: 자원을 저장 하고 있는 상태 확인을 할 수 있습니다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저장 하고 있지 않으면 “미 저장”으로 표기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자원총저장량 : 해당 건물에 총 저장 자원을 표기 해줍니다.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 인원 : 저장고에 자원을 저장 한 인원을 표기 해줍니다.</a:t>
            </a:r>
          </a:p>
        </p:txBody>
      </p:sp>
      <p:cxnSp>
        <p:nvCxnSpPr>
          <p:cNvPr id="2803" name="Shape 2803"/>
          <p:cNvCxnSpPr>
            <a:stCxn id="2802" idx="1"/>
          </p:cNvCxnSpPr>
          <p:nvPr/>
        </p:nvCxnSpPr>
        <p:spPr>
          <a:xfrm flipH="1">
            <a:off x="7625689" y="1090972"/>
            <a:ext cx="373200" cy="654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04" name="Shape 2804"/>
          <p:cNvSpPr/>
          <p:nvPr/>
        </p:nvSpPr>
        <p:spPr>
          <a:xfrm>
            <a:off x="497737" y="2559159"/>
            <a:ext cx="3561859" cy="100671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 설명 TEXT &gt; 기능 설명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연맹 자원고에 자원은 약탈 당하지 않습니다” </a:t>
            </a:r>
          </a:p>
        </p:txBody>
      </p:sp>
      <p:cxnSp>
        <p:nvCxnSpPr>
          <p:cNvPr id="2805" name="Shape 2805"/>
          <p:cNvCxnSpPr>
            <a:stCxn id="2804" idx="3"/>
          </p:cNvCxnSpPr>
          <p:nvPr/>
        </p:nvCxnSpPr>
        <p:spPr>
          <a:xfrm flipH="1" rot="10800000">
            <a:off x="4059596" y="2311015"/>
            <a:ext cx="411900" cy="751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806" name="Shape 2806"/>
          <p:cNvCxnSpPr>
            <a:stCxn id="2801" idx="1"/>
          </p:cNvCxnSpPr>
          <p:nvPr/>
        </p:nvCxnSpPr>
        <p:spPr>
          <a:xfrm flipH="1">
            <a:off x="7698517" y="3365958"/>
            <a:ext cx="360000" cy="306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07" name="Shape 2807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8" name="Shape 2808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</a:t>
            </a:r>
          </a:p>
        </p:txBody>
      </p:sp>
      <p:sp>
        <p:nvSpPr>
          <p:cNvPr id="2809" name="Shape 2809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810" name="Shape 2810"/>
          <p:cNvSpPr/>
          <p:nvPr/>
        </p:nvSpPr>
        <p:spPr>
          <a:xfrm>
            <a:off x="4470273" y="512291"/>
            <a:ext cx="3262016" cy="33817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 자원고</a:t>
            </a:r>
          </a:p>
        </p:txBody>
      </p:sp>
      <p:sp>
        <p:nvSpPr>
          <p:cNvPr id="2811" name="Shape 2811"/>
          <p:cNvSpPr/>
          <p:nvPr/>
        </p:nvSpPr>
        <p:spPr>
          <a:xfrm>
            <a:off x="4497169" y="884863"/>
            <a:ext cx="3235121" cy="1263464"/>
          </a:xfrm>
          <a:prstGeom prst="roundRect">
            <a:avLst>
              <a:gd fmla="val 4411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2" name="Shape 2812"/>
          <p:cNvSpPr/>
          <p:nvPr/>
        </p:nvSpPr>
        <p:spPr>
          <a:xfrm>
            <a:off x="4715869" y="2159600"/>
            <a:ext cx="2215670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자원고에 자원은 약탈 당하지 않습니다</a:t>
            </a:r>
          </a:p>
        </p:txBody>
      </p:sp>
      <p:pic>
        <p:nvPicPr>
          <p:cNvPr id="2813" name="Shape 28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1473" y="2174423"/>
            <a:ext cx="297976" cy="273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4" name="Shape 2814"/>
          <p:cNvCxnSpPr/>
          <p:nvPr/>
        </p:nvCxnSpPr>
        <p:spPr>
          <a:xfrm>
            <a:off x="4710555" y="2452817"/>
            <a:ext cx="2987999" cy="2914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15" name="Shape 2815"/>
          <p:cNvSpPr/>
          <p:nvPr/>
        </p:nvSpPr>
        <p:spPr>
          <a:xfrm>
            <a:off x="914400" y="3658726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6" name="Shape 2816"/>
          <p:cNvSpPr/>
          <p:nvPr/>
        </p:nvSpPr>
        <p:spPr>
          <a:xfrm>
            <a:off x="1429932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7" name="Shape 2817"/>
          <p:cNvSpPr/>
          <p:nvPr/>
        </p:nvSpPr>
        <p:spPr>
          <a:xfrm>
            <a:off x="1373186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8" name="Shape 2818"/>
          <p:cNvSpPr/>
          <p:nvPr/>
        </p:nvSpPr>
        <p:spPr>
          <a:xfrm>
            <a:off x="1770861" y="5591444"/>
            <a:ext cx="902215" cy="195942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연맹자원고</a:t>
            </a:r>
          </a:p>
        </p:txBody>
      </p:sp>
      <p:cxnSp>
        <p:nvCxnSpPr>
          <p:cNvPr id="2819" name="Shape 2819"/>
          <p:cNvCxnSpPr/>
          <p:nvPr/>
        </p:nvCxnSpPr>
        <p:spPr>
          <a:xfrm>
            <a:off x="1799908" y="5790498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20" name="Shape 2820"/>
          <p:cNvSpPr/>
          <p:nvPr/>
        </p:nvSpPr>
        <p:spPr>
          <a:xfrm>
            <a:off x="2783736" y="4814414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1" name="Shape 2821"/>
          <p:cNvSpPr/>
          <p:nvPr/>
        </p:nvSpPr>
        <p:spPr>
          <a:xfrm>
            <a:off x="1140108" y="4820116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2" name="Shape 2822"/>
          <p:cNvSpPr/>
          <p:nvPr/>
        </p:nvSpPr>
        <p:spPr>
          <a:xfrm>
            <a:off x="1744934" y="5820110"/>
            <a:ext cx="945322" cy="15288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3" name="Shape 2823"/>
          <p:cNvSpPr/>
          <p:nvPr/>
        </p:nvSpPr>
        <p:spPr>
          <a:xfrm>
            <a:off x="1808194" y="5777430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2824" name="Shape 2824"/>
          <p:cNvSpPr/>
          <p:nvPr/>
        </p:nvSpPr>
        <p:spPr>
          <a:xfrm>
            <a:off x="2636485" y="5809169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5" name="Shape 2825"/>
          <p:cNvSpPr/>
          <p:nvPr/>
        </p:nvSpPr>
        <p:spPr>
          <a:xfrm>
            <a:off x="2658842" y="5835442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6" name="Shape 28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49684">
            <a:off x="1570077" y="5775592"/>
            <a:ext cx="312896" cy="3015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7" name="Shape 2827"/>
          <p:cNvCxnSpPr/>
          <p:nvPr/>
        </p:nvCxnSpPr>
        <p:spPr>
          <a:xfrm>
            <a:off x="1796802" y="5591444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28" name="Shape 2828"/>
          <p:cNvSpPr/>
          <p:nvPr/>
        </p:nvSpPr>
        <p:spPr>
          <a:xfrm>
            <a:off x="2768774" y="5300646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9" name="Shape 2829"/>
          <p:cNvCxnSpPr/>
          <p:nvPr/>
        </p:nvCxnSpPr>
        <p:spPr>
          <a:xfrm>
            <a:off x="2758572" y="5294944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830" name="Shape 2830"/>
          <p:cNvCxnSpPr/>
          <p:nvPr/>
        </p:nvCxnSpPr>
        <p:spPr>
          <a:xfrm>
            <a:off x="2761676" y="5438012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31" name="Shape 2831"/>
          <p:cNvSpPr/>
          <p:nvPr/>
        </p:nvSpPr>
        <p:spPr>
          <a:xfrm>
            <a:off x="1125145" y="5306348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2" name="Shape 2832"/>
          <p:cNvCxnSpPr/>
          <p:nvPr/>
        </p:nvCxnSpPr>
        <p:spPr>
          <a:xfrm>
            <a:off x="1114942" y="5300646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833" name="Shape 2833"/>
          <p:cNvCxnSpPr/>
          <p:nvPr/>
        </p:nvCxnSpPr>
        <p:spPr>
          <a:xfrm>
            <a:off x="1118048" y="5453044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34" name="Shape 2834"/>
          <p:cNvSpPr/>
          <p:nvPr/>
        </p:nvSpPr>
        <p:spPr>
          <a:xfrm>
            <a:off x="1037941" y="5258601"/>
            <a:ext cx="80182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빼오기</a:t>
            </a:r>
          </a:p>
        </p:txBody>
      </p:sp>
      <p:sp>
        <p:nvSpPr>
          <p:cNvPr id="2835" name="Shape 2835"/>
          <p:cNvSpPr/>
          <p:nvPr/>
        </p:nvSpPr>
        <p:spPr>
          <a:xfrm>
            <a:off x="2641033" y="5247980"/>
            <a:ext cx="82832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자원저장</a:t>
            </a:r>
          </a:p>
        </p:txBody>
      </p:sp>
      <p:pic>
        <p:nvPicPr>
          <p:cNvPr id="2836" name="Shape 28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70585" y="900394"/>
            <a:ext cx="1547999" cy="1183764"/>
          </a:xfrm>
          <a:prstGeom prst="rect">
            <a:avLst/>
          </a:prstGeom>
          <a:noFill/>
          <a:ln>
            <a:noFill/>
          </a:ln>
        </p:spPr>
      </p:pic>
      <p:sp>
        <p:nvSpPr>
          <p:cNvPr id="2837" name="Shape 2837"/>
          <p:cNvSpPr/>
          <p:nvPr/>
        </p:nvSpPr>
        <p:spPr>
          <a:xfrm>
            <a:off x="1948694" y="3988405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8" name="Shape 2838"/>
          <p:cNvSpPr/>
          <p:nvPr/>
        </p:nvSpPr>
        <p:spPr>
          <a:xfrm>
            <a:off x="1933732" y="4474637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9" name="Shape 2839"/>
          <p:cNvCxnSpPr/>
          <p:nvPr/>
        </p:nvCxnSpPr>
        <p:spPr>
          <a:xfrm>
            <a:off x="1923530" y="4468935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840" name="Shape 2840"/>
          <p:cNvCxnSpPr/>
          <p:nvPr/>
        </p:nvCxnSpPr>
        <p:spPr>
          <a:xfrm>
            <a:off x="1926634" y="4621333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41" name="Shape 2841"/>
          <p:cNvSpPr/>
          <p:nvPr/>
        </p:nvSpPr>
        <p:spPr>
          <a:xfrm>
            <a:off x="1900317" y="4426889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상세정보</a:t>
            </a:r>
          </a:p>
        </p:txBody>
      </p:sp>
      <p:pic>
        <p:nvPicPr>
          <p:cNvPr id="2842" name="Shape 2842"/>
          <p:cNvPicPr preferRelativeResize="0"/>
          <p:nvPr/>
        </p:nvPicPr>
        <p:blipFill rotWithShape="1">
          <a:blip r:embed="rId9">
            <a:alphaModFix/>
          </a:blip>
          <a:srcRect b="19999" l="21849" r="19022" t="29795"/>
          <a:stretch/>
        </p:blipFill>
        <p:spPr>
          <a:xfrm>
            <a:off x="1698232" y="4748501"/>
            <a:ext cx="948295" cy="749296"/>
          </a:xfrm>
          <a:prstGeom prst="rect">
            <a:avLst/>
          </a:prstGeom>
          <a:noFill/>
          <a:ln>
            <a:noFill/>
          </a:ln>
        </p:spPr>
      </p:pic>
      <p:sp>
        <p:nvSpPr>
          <p:cNvPr id="2843" name="Shape 2843"/>
          <p:cNvSpPr/>
          <p:nvPr/>
        </p:nvSpPr>
        <p:spPr>
          <a:xfrm>
            <a:off x="5964160" y="940473"/>
            <a:ext cx="56938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저장중</a:t>
            </a:r>
          </a:p>
        </p:txBody>
      </p:sp>
      <p:sp>
        <p:nvSpPr>
          <p:cNvPr id="2844" name="Shape 2844"/>
          <p:cNvSpPr/>
          <p:nvPr/>
        </p:nvSpPr>
        <p:spPr>
          <a:xfrm>
            <a:off x="5955871" y="1164524"/>
            <a:ext cx="954106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자원총저장량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15,121,212</a:t>
            </a:r>
          </a:p>
        </p:txBody>
      </p:sp>
      <p:sp>
        <p:nvSpPr>
          <p:cNvPr id="2845" name="Shape 2845"/>
          <p:cNvSpPr/>
          <p:nvPr/>
        </p:nvSpPr>
        <p:spPr>
          <a:xfrm>
            <a:off x="5956975" y="1567065"/>
            <a:ext cx="69762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저장인원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200000</a:t>
            </a:r>
          </a:p>
        </p:txBody>
      </p:sp>
      <p:sp>
        <p:nvSpPr>
          <p:cNvPr id="2846" name="Shape 2846"/>
          <p:cNvSpPr/>
          <p:nvPr/>
        </p:nvSpPr>
        <p:spPr>
          <a:xfrm rot="-2199120">
            <a:off x="1593323" y="3560391"/>
            <a:ext cx="464219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2" name="Shape 28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53" name="Shape 2853"/>
          <p:cNvSpPr/>
          <p:nvPr/>
        </p:nvSpPr>
        <p:spPr>
          <a:xfrm>
            <a:off x="215538" y="142595"/>
            <a:ext cx="3860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영지_자원고(상세정보)_연맹원</a:t>
            </a:r>
          </a:p>
        </p:txBody>
      </p:sp>
      <p:sp>
        <p:nvSpPr>
          <p:cNvPr id="2854" name="Shape 2854"/>
          <p:cNvSpPr txBox="1"/>
          <p:nvPr/>
        </p:nvSpPr>
        <p:spPr>
          <a:xfrm>
            <a:off x="584420" y="667910"/>
            <a:ext cx="33251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 상세 정보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 에서는 연맹원들이 자원을 저장 하고 있는 정보를 확인 할 수 있습니다</a:t>
            </a:r>
          </a:p>
        </p:txBody>
      </p:sp>
      <p:pic>
        <p:nvPicPr>
          <p:cNvPr id="2855" name="Shape 28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56" name="Shape 2856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2857" name="Shape 2857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2858" name="Shape 2858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9" name="Shape 2859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2860" name="Shape 2860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861" name="Shape 2861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2" name="Shape 2862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3" name="Shape 2863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4" name="Shape 2864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5" name="Shape 2865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2866" name="Shape 2866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7" name="Shape 2867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68" name="Shape 286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69" name="Shape 2869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0" name="Shape 2870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2871" name="Shape 2871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72" name="Shape 2872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73" name="Shape 2873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874" name="Shape 2874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75" name="Shape 2875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76" name="Shape 2876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877" name="Shape 2877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78" name="Shape 2878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879" name="Shape 2879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880" name="Shape 2880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2881" name="Shape 2881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2882" name="Shape 288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83" name="Shape 2883"/>
          <p:cNvSpPr/>
          <p:nvPr/>
        </p:nvSpPr>
        <p:spPr>
          <a:xfrm>
            <a:off x="4336028" y="461762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4" name="Shape 2884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5" name="Shape 2885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</a:t>
            </a:r>
          </a:p>
        </p:txBody>
      </p:sp>
      <p:sp>
        <p:nvSpPr>
          <p:cNvPr id="2886" name="Shape 2886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887" name="Shape 2887"/>
          <p:cNvSpPr/>
          <p:nvPr/>
        </p:nvSpPr>
        <p:spPr>
          <a:xfrm>
            <a:off x="4794096" y="2653677"/>
            <a:ext cx="269015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자원고 사용중인 연맹원이 없습니다.</a:t>
            </a:r>
          </a:p>
        </p:txBody>
      </p:sp>
      <p:sp>
        <p:nvSpPr>
          <p:cNvPr id="2888" name="Shape 2888"/>
          <p:cNvSpPr/>
          <p:nvPr/>
        </p:nvSpPr>
        <p:spPr>
          <a:xfrm rot="-1901762">
            <a:off x="7360740" y="3489506"/>
            <a:ext cx="570135" cy="40908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9" name="Shape 2889"/>
          <p:cNvSpPr/>
          <p:nvPr/>
        </p:nvSpPr>
        <p:spPr>
          <a:xfrm>
            <a:off x="8030899" y="3083858"/>
            <a:ext cx="3441613" cy="732898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저장고 사용 중인 연맹원이 없는 경우 이와 같이 표기를 지행 하도록 합니다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“자원고 사용중인 연맹원이 없습니다..” </a:t>
            </a:r>
          </a:p>
        </p:txBody>
      </p:sp>
      <p:sp>
        <p:nvSpPr>
          <p:cNvPr id="2890" name="Shape 2890"/>
          <p:cNvSpPr/>
          <p:nvPr/>
        </p:nvSpPr>
        <p:spPr>
          <a:xfrm rot="-1901762">
            <a:off x="6922951" y="5867017"/>
            <a:ext cx="570135" cy="40908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1" name="Shape 2891"/>
          <p:cNvSpPr/>
          <p:nvPr/>
        </p:nvSpPr>
        <p:spPr>
          <a:xfrm>
            <a:off x="7593110" y="5461369"/>
            <a:ext cx="3756208" cy="732898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RANK5, RANK4 권한을 가진 연맹원만 가능 한 기능으로 해당 권한이 없는 연맹원은 버튼 비활성화 </a:t>
            </a:r>
          </a:p>
        </p:txBody>
      </p:sp>
      <p:sp>
        <p:nvSpPr>
          <p:cNvPr id="2892" name="Shape 2892"/>
          <p:cNvSpPr/>
          <p:nvPr/>
        </p:nvSpPr>
        <p:spPr>
          <a:xfrm>
            <a:off x="4470273" y="512291"/>
            <a:ext cx="3262016" cy="33817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 자원고</a:t>
            </a:r>
          </a:p>
        </p:txBody>
      </p:sp>
      <p:sp>
        <p:nvSpPr>
          <p:cNvPr id="2893" name="Shape 2893"/>
          <p:cNvSpPr/>
          <p:nvPr/>
        </p:nvSpPr>
        <p:spPr>
          <a:xfrm>
            <a:off x="4497169" y="884863"/>
            <a:ext cx="3235121" cy="1263464"/>
          </a:xfrm>
          <a:prstGeom prst="roundRect">
            <a:avLst>
              <a:gd fmla="val 4411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4" name="Shape 2894"/>
          <p:cNvSpPr/>
          <p:nvPr/>
        </p:nvSpPr>
        <p:spPr>
          <a:xfrm>
            <a:off x="4715869" y="2159600"/>
            <a:ext cx="2215670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자원고에 자원은 약탈 당하지 않습니다</a:t>
            </a:r>
          </a:p>
        </p:txBody>
      </p:sp>
      <p:pic>
        <p:nvPicPr>
          <p:cNvPr id="2895" name="Shape 289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71473" y="2174423"/>
            <a:ext cx="297976" cy="273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6" name="Shape 2896"/>
          <p:cNvCxnSpPr/>
          <p:nvPr/>
        </p:nvCxnSpPr>
        <p:spPr>
          <a:xfrm>
            <a:off x="4710555" y="2452817"/>
            <a:ext cx="2987999" cy="2914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897" name="Shape 289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0585" y="900394"/>
            <a:ext cx="1547999" cy="1183764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Shape 2898"/>
          <p:cNvSpPr/>
          <p:nvPr/>
        </p:nvSpPr>
        <p:spPr>
          <a:xfrm>
            <a:off x="5964160" y="940473"/>
            <a:ext cx="56938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저장중</a:t>
            </a:r>
          </a:p>
        </p:txBody>
      </p:sp>
      <p:sp>
        <p:nvSpPr>
          <p:cNvPr id="2899" name="Shape 2899"/>
          <p:cNvSpPr/>
          <p:nvPr/>
        </p:nvSpPr>
        <p:spPr>
          <a:xfrm>
            <a:off x="5955871" y="1164524"/>
            <a:ext cx="954106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자원총저장량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15,121,212</a:t>
            </a:r>
          </a:p>
        </p:txBody>
      </p:sp>
      <p:sp>
        <p:nvSpPr>
          <p:cNvPr id="2900" name="Shape 2900"/>
          <p:cNvSpPr/>
          <p:nvPr/>
        </p:nvSpPr>
        <p:spPr>
          <a:xfrm>
            <a:off x="5956975" y="1567065"/>
            <a:ext cx="69762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저장인원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200000</a:t>
            </a:r>
          </a:p>
        </p:txBody>
      </p:sp>
      <p:sp>
        <p:nvSpPr>
          <p:cNvPr id="2901" name="Shape 2901"/>
          <p:cNvSpPr/>
          <p:nvPr/>
        </p:nvSpPr>
        <p:spPr>
          <a:xfrm>
            <a:off x="914400" y="3658726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2" name="Shape 2902"/>
          <p:cNvSpPr/>
          <p:nvPr/>
        </p:nvSpPr>
        <p:spPr>
          <a:xfrm rot="-2199120">
            <a:off x="485239" y="4179235"/>
            <a:ext cx="464219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3" name="Shape 2903"/>
          <p:cNvSpPr/>
          <p:nvPr/>
        </p:nvSpPr>
        <p:spPr>
          <a:xfrm>
            <a:off x="1429932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4" name="Shape 2904"/>
          <p:cNvSpPr/>
          <p:nvPr/>
        </p:nvSpPr>
        <p:spPr>
          <a:xfrm>
            <a:off x="1373186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5" name="Shape 2905"/>
          <p:cNvSpPr/>
          <p:nvPr/>
        </p:nvSpPr>
        <p:spPr>
          <a:xfrm>
            <a:off x="1770861" y="5591444"/>
            <a:ext cx="902215" cy="195942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연맹자원고</a:t>
            </a:r>
          </a:p>
        </p:txBody>
      </p:sp>
      <p:cxnSp>
        <p:nvCxnSpPr>
          <p:cNvPr id="2906" name="Shape 2906"/>
          <p:cNvCxnSpPr/>
          <p:nvPr/>
        </p:nvCxnSpPr>
        <p:spPr>
          <a:xfrm>
            <a:off x="1799908" y="5790498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07" name="Shape 2907"/>
          <p:cNvSpPr/>
          <p:nvPr/>
        </p:nvSpPr>
        <p:spPr>
          <a:xfrm>
            <a:off x="2783736" y="4814414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8" name="Shape 2908"/>
          <p:cNvSpPr/>
          <p:nvPr/>
        </p:nvSpPr>
        <p:spPr>
          <a:xfrm>
            <a:off x="1140108" y="4820116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9" name="Shape 2909"/>
          <p:cNvSpPr/>
          <p:nvPr/>
        </p:nvSpPr>
        <p:spPr>
          <a:xfrm>
            <a:off x="1744934" y="5820110"/>
            <a:ext cx="945322" cy="15288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0" name="Shape 2910"/>
          <p:cNvSpPr/>
          <p:nvPr/>
        </p:nvSpPr>
        <p:spPr>
          <a:xfrm>
            <a:off x="1808194" y="5777430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2911" name="Shape 2911"/>
          <p:cNvSpPr/>
          <p:nvPr/>
        </p:nvSpPr>
        <p:spPr>
          <a:xfrm>
            <a:off x="2636485" y="5809169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2" name="Shape 2912"/>
          <p:cNvSpPr/>
          <p:nvPr/>
        </p:nvSpPr>
        <p:spPr>
          <a:xfrm>
            <a:off x="2658842" y="5835442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3" name="Shape 29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49684">
            <a:off x="1570077" y="5775592"/>
            <a:ext cx="312896" cy="3015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14" name="Shape 2914"/>
          <p:cNvCxnSpPr/>
          <p:nvPr/>
        </p:nvCxnSpPr>
        <p:spPr>
          <a:xfrm>
            <a:off x="1796802" y="5591444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15" name="Shape 2915"/>
          <p:cNvSpPr/>
          <p:nvPr/>
        </p:nvSpPr>
        <p:spPr>
          <a:xfrm>
            <a:off x="2768774" y="5300646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6" name="Shape 2916"/>
          <p:cNvCxnSpPr/>
          <p:nvPr/>
        </p:nvCxnSpPr>
        <p:spPr>
          <a:xfrm>
            <a:off x="2758572" y="5294944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917" name="Shape 2917"/>
          <p:cNvCxnSpPr/>
          <p:nvPr/>
        </p:nvCxnSpPr>
        <p:spPr>
          <a:xfrm>
            <a:off x="2761676" y="5438012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18" name="Shape 2918"/>
          <p:cNvSpPr/>
          <p:nvPr/>
        </p:nvSpPr>
        <p:spPr>
          <a:xfrm>
            <a:off x="1125145" y="5306348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9" name="Shape 2919"/>
          <p:cNvCxnSpPr/>
          <p:nvPr/>
        </p:nvCxnSpPr>
        <p:spPr>
          <a:xfrm>
            <a:off x="1114942" y="5300646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920" name="Shape 2920"/>
          <p:cNvCxnSpPr/>
          <p:nvPr/>
        </p:nvCxnSpPr>
        <p:spPr>
          <a:xfrm>
            <a:off x="1118048" y="5453044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21" name="Shape 2921"/>
          <p:cNvSpPr/>
          <p:nvPr/>
        </p:nvSpPr>
        <p:spPr>
          <a:xfrm>
            <a:off x="1037941" y="5258601"/>
            <a:ext cx="80182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빼오기</a:t>
            </a:r>
          </a:p>
        </p:txBody>
      </p:sp>
      <p:sp>
        <p:nvSpPr>
          <p:cNvPr id="2922" name="Shape 2922"/>
          <p:cNvSpPr/>
          <p:nvPr/>
        </p:nvSpPr>
        <p:spPr>
          <a:xfrm>
            <a:off x="2641033" y="5247980"/>
            <a:ext cx="82832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자원저장</a:t>
            </a:r>
          </a:p>
        </p:txBody>
      </p:sp>
      <p:sp>
        <p:nvSpPr>
          <p:cNvPr id="2923" name="Shape 2923"/>
          <p:cNvSpPr/>
          <p:nvPr/>
        </p:nvSpPr>
        <p:spPr>
          <a:xfrm>
            <a:off x="1948694" y="3988405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4" name="Shape 2924"/>
          <p:cNvSpPr/>
          <p:nvPr/>
        </p:nvSpPr>
        <p:spPr>
          <a:xfrm>
            <a:off x="1933732" y="4474637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5" name="Shape 2925"/>
          <p:cNvCxnSpPr/>
          <p:nvPr/>
        </p:nvCxnSpPr>
        <p:spPr>
          <a:xfrm>
            <a:off x="1923530" y="4468935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926" name="Shape 2926"/>
          <p:cNvCxnSpPr/>
          <p:nvPr/>
        </p:nvCxnSpPr>
        <p:spPr>
          <a:xfrm>
            <a:off x="1926634" y="4621333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27" name="Shape 2927"/>
          <p:cNvSpPr/>
          <p:nvPr/>
        </p:nvSpPr>
        <p:spPr>
          <a:xfrm>
            <a:off x="1900317" y="4426889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상세정보</a:t>
            </a:r>
          </a:p>
        </p:txBody>
      </p:sp>
      <p:pic>
        <p:nvPicPr>
          <p:cNvPr id="2928" name="Shape 2928"/>
          <p:cNvPicPr preferRelativeResize="0"/>
          <p:nvPr/>
        </p:nvPicPr>
        <p:blipFill rotWithShape="1">
          <a:blip r:embed="rId8">
            <a:alphaModFix/>
          </a:blip>
          <a:srcRect b="19999" l="21849" r="19022" t="29795"/>
          <a:stretch/>
        </p:blipFill>
        <p:spPr>
          <a:xfrm>
            <a:off x="1698232" y="4748501"/>
            <a:ext cx="948295" cy="749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2" name="Shape 2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3" name="Shape 29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4" name="Shape 2934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2935" name="Shape 2935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2936" name="Shape 2936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7" name="Shape 2937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2938" name="Shape 2938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939" name="Shape 2939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0" name="Shape 2940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1" name="Shape 2941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2" name="Shape 2942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3" name="Shape 2943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2944" name="Shape 2944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5" name="Shape 2945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46" name="Shape 294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47" name="Shape 2947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8" name="Shape 2948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2949" name="Shape 2949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950" name="Shape 2950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951" name="Shape 2951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952" name="Shape 2952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53" name="Shape 2953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954" name="Shape 2954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955" name="Shape 2955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56" name="Shape 2956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2957" name="Shape 2957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958" name="Shape 2958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2959" name="Shape 2959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2960" name="Shape 29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61" name="Shape 2961"/>
          <p:cNvSpPr/>
          <p:nvPr/>
        </p:nvSpPr>
        <p:spPr>
          <a:xfrm>
            <a:off x="4336028" y="461762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2" name="Shape 2962"/>
          <p:cNvSpPr/>
          <p:nvPr/>
        </p:nvSpPr>
        <p:spPr>
          <a:xfrm>
            <a:off x="4501369" y="2529926"/>
            <a:ext cx="3230921" cy="920662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3" name="Shape 2963"/>
          <p:cNvSpPr/>
          <p:nvPr/>
        </p:nvSpPr>
        <p:spPr>
          <a:xfrm>
            <a:off x="4560457" y="2603138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4" name="Shape 2964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440796" y="2570172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2965" name="Shape 2965"/>
          <p:cNvSpPr/>
          <p:nvPr/>
        </p:nvSpPr>
        <p:spPr>
          <a:xfrm>
            <a:off x="6725714" y="2619733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저장중</a:t>
            </a:r>
          </a:p>
        </p:txBody>
      </p:sp>
      <p:sp>
        <p:nvSpPr>
          <p:cNvPr id="2966" name="Shape 2966"/>
          <p:cNvSpPr/>
          <p:nvPr/>
        </p:nvSpPr>
        <p:spPr>
          <a:xfrm>
            <a:off x="5129558" y="261225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7" name="Shape 2967"/>
          <p:cNvSpPr/>
          <p:nvPr/>
        </p:nvSpPr>
        <p:spPr>
          <a:xfrm>
            <a:off x="5129558" y="2878400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8" name="Shape 2968"/>
          <p:cNvSpPr/>
          <p:nvPr/>
        </p:nvSpPr>
        <p:spPr>
          <a:xfrm>
            <a:off x="5108326" y="2607097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자원저장량 : 6,706K</a:t>
            </a:r>
          </a:p>
        </p:txBody>
      </p:sp>
      <p:sp>
        <p:nvSpPr>
          <p:cNvPr id="2969" name="Shape 2969"/>
          <p:cNvSpPr/>
          <p:nvPr/>
        </p:nvSpPr>
        <p:spPr>
          <a:xfrm flipH="1" rot="10800000">
            <a:off x="7477779" y="2668946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0" name="Shape 2970"/>
          <p:cNvSpPr/>
          <p:nvPr/>
        </p:nvSpPr>
        <p:spPr>
          <a:xfrm>
            <a:off x="4510333" y="3507082"/>
            <a:ext cx="3230921" cy="659585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1" name="Shape 2971"/>
          <p:cNvSpPr/>
          <p:nvPr/>
        </p:nvSpPr>
        <p:spPr>
          <a:xfrm>
            <a:off x="4569421" y="3580292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2" name="Shape 2972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449762" y="3547326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2973" name="Shape 2973"/>
          <p:cNvSpPr/>
          <p:nvPr/>
        </p:nvSpPr>
        <p:spPr>
          <a:xfrm>
            <a:off x="6734679" y="3596887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저장중</a:t>
            </a:r>
          </a:p>
        </p:txBody>
      </p:sp>
      <p:sp>
        <p:nvSpPr>
          <p:cNvPr id="2974" name="Shape 2974"/>
          <p:cNvSpPr/>
          <p:nvPr/>
        </p:nvSpPr>
        <p:spPr>
          <a:xfrm>
            <a:off x="5138523" y="3589412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5" name="Shape 2975"/>
          <p:cNvSpPr/>
          <p:nvPr/>
        </p:nvSpPr>
        <p:spPr>
          <a:xfrm>
            <a:off x="5138523" y="3855553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6" name="Shape 2976"/>
          <p:cNvSpPr/>
          <p:nvPr/>
        </p:nvSpPr>
        <p:spPr>
          <a:xfrm>
            <a:off x="5117291" y="3584251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자원저장량: 6,706K</a:t>
            </a:r>
          </a:p>
        </p:txBody>
      </p:sp>
      <p:sp>
        <p:nvSpPr>
          <p:cNvPr id="2977" name="Shape 2977"/>
          <p:cNvSpPr/>
          <p:nvPr/>
        </p:nvSpPr>
        <p:spPr>
          <a:xfrm>
            <a:off x="7486745" y="3646100"/>
            <a:ext cx="179330" cy="402301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8" name="Shape 2978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9" name="Shape 2979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철거</a:t>
            </a:r>
          </a:p>
        </p:txBody>
      </p:sp>
      <p:sp>
        <p:nvSpPr>
          <p:cNvPr id="2980" name="Shape 2980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981" name="Shape 2981"/>
          <p:cNvSpPr/>
          <p:nvPr/>
        </p:nvSpPr>
        <p:spPr>
          <a:xfrm>
            <a:off x="4470273" y="512291"/>
            <a:ext cx="3262016" cy="33817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 자원고</a:t>
            </a:r>
          </a:p>
        </p:txBody>
      </p:sp>
      <p:sp>
        <p:nvSpPr>
          <p:cNvPr id="2982" name="Shape 2982"/>
          <p:cNvSpPr/>
          <p:nvPr/>
        </p:nvSpPr>
        <p:spPr>
          <a:xfrm>
            <a:off x="4497169" y="884863"/>
            <a:ext cx="3235121" cy="1263464"/>
          </a:xfrm>
          <a:prstGeom prst="roundRect">
            <a:avLst>
              <a:gd fmla="val 4411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3" name="Shape 2983"/>
          <p:cNvSpPr/>
          <p:nvPr/>
        </p:nvSpPr>
        <p:spPr>
          <a:xfrm>
            <a:off x="4715869" y="2159600"/>
            <a:ext cx="2215670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자원고에 자원은 약탈 당하지 않습니다</a:t>
            </a:r>
          </a:p>
        </p:txBody>
      </p:sp>
      <p:pic>
        <p:nvPicPr>
          <p:cNvPr id="2984" name="Shape 298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1473" y="2174423"/>
            <a:ext cx="297976" cy="273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5" name="Shape 2985"/>
          <p:cNvCxnSpPr/>
          <p:nvPr/>
        </p:nvCxnSpPr>
        <p:spPr>
          <a:xfrm>
            <a:off x="4710555" y="2452817"/>
            <a:ext cx="2987999" cy="2914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986" name="Shape 298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70585" y="900394"/>
            <a:ext cx="1547999" cy="1183764"/>
          </a:xfrm>
          <a:prstGeom prst="rect">
            <a:avLst/>
          </a:prstGeom>
          <a:noFill/>
          <a:ln>
            <a:noFill/>
          </a:ln>
        </p:spPr>
      </p:pic>
      <p:sp>
        <p:nvSpPr>
          <p:cNvPr id="2987" name="Shape 2987"/>
          <p:cNvSpPr/>
          <p:nvPr/>
        </p:nvSpPr>
        <p:spPr>
          <a:xfrm>
            <a:off x="5964160" y="940473"/>
            <a:ext cx="56938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저장중</a:t>
            </a:r>
          </a:p>
        </p:txBody>
      </p:sp>
      <p:sp>
        <p:nvSpPr>
          <p:cNvPr id="2988" name="Shape 2988"/>
          <p:cNvSpPr/>
          <p:nvPr/>
        </p:nvSpPr>
        <p:spPr>
          <a:xfrm>
            <a:off x="5955871" y="1164524"/>
            <a:ext cx="954106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자원총저장량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15,121,212</a:t>
            </a:r>
          </a:p>
        </p:txBody>
      </p:sp>
      <p:sp>
        <p:nvSpPr>
          <p:cNvPr id="2989" name="Shape 2989"/>
          <p:cNvSpPr/>
          <p:nvPr/>
        </p:nvSpPr>
        <p:spPr>
          <a:xfrm>
            <a:off x="5956975" y="1567065"/>
            <a:ext cx="69762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저장인원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200000</a:t>
            </a:r>
          </a:p>
        </p:txBody>
      </p:sp>
      <p:sp>
        <p:nvSpPr>
          <p:cNvPr id="2990" name="Shape 2990"/>
          <p:cNvSpPr/>
          <p:nvPr/>
        </p:nvSpPr>
        <p:spPr>
          <a:xfrm>
            <a:off x="914400" y="3658726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1" name="Shape 2991"/>
          <p:cNvSpPr/>
          <p:nvPr/>
        </p:nvSpPr>
        <p:spPr>
          <a:xfrm>
            <a:off x="1429932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2" name="Shape 2992"/>
          <p:cNvSpPr/>
          <p:nvPr/>
        </p:nvSpPr>
        <p:spPr>
          <a:xfrm>
            <a:off x="1373186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3" name="Shape 2993"/>
          <p:cNvSpPr/>
          <p:nvPr/>
        </p:nvSpPr>
        <p:spPr>
          <a:xfrm>
            <a:off x="1770861" y="5591444"/>
            <a:ext cx="902215" cy="195942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연맹자원고</a:t>
            </a:r>
          </a:p>
        </p:txBody>
      </p:sp>
      <p:cxnSp>
        <p:nvCxnSpPr>
          <p:cNvPr id="2994" name="Shape 2994"/>
          <p:cNvCxnSpPr/>
          <p:nvPr/>
        </p:nvCxnSpPr>
        <p:spPr>
          <a:xfrm>
            <a:off x="1799908" y="5790498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95" name="Shape 2995"/>
          <p:cNvSpPr/>
          <p:nvPr/>
        </p:nvSpPr>
        <p:spPr>
          <a:xfrm>
            <a:off x="2783736" y="4814414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6" name="Shape 2996"/>
          <p:cNvSpPr/>
          <p:nvPr/>
        </p:nvSpPr>
        <p:spPr>
          <a:xfrm>
            <a:off x="1140108" y="4820116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7" name="Shape 2997"/>
          <p:cNvSpPr/>
          <p:nvPr/>
        </p:nvSpPr>
        <p:spPr>
          <a:xfrm>
            <a:off x="1744934" y="5820110"/>
            <a:ext cx="945322" cy="15288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8" name="Shape 2998"/>
          <p:cNvSpPr/>
          <p:nvPr/>
        </p:nvSpPr>
        <p:spPr>
          <a:xfrm>
            <a:off x="1808194" y="5777430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2999" name="Shape 2999"/>
          <p:cNvSpPr/>
          <p:nvPr/>
        </p:nvSpPr>
        <p:spPr>
          <a:xfrm>
            <a:off x="2636485" y="5809169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0" name="Shape 3000"/>
          <p:cNvSpPr/>
          <p:nvPr/>
        </p:nvSpPr>
        <p:spPr>
          <a:xfrm>
            <a:off x="2658842" y="5835442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1" name="Shape 30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49684">
            <a:off x="1570077" y="5775592"/>
            <a:ext cx="312896" cy="3015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02" name="Shape 3002"/>
          <p:cNvCxnSpPr/>
          <p:nvPr/>
        </p:nvCxnSpPr>
        <p:spPr>
          <a:xfrm>
            <a:off x="1796802" y="5591444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03" name="Shape 3003"/>
          <p:cNvSpPr/>
          <p:nvPr/>
        </p:nvSpPr>
        <p:spPr>
          <a:xfrm>
            <a:off x="2768774" y="5300646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4" name="Shape 3004"/>
          <p:cNvCxnSpPr/>
          <p:nvPr/>
        </p:nvCxnSpPr>
        <p:spPr>
          <a:xfrm>
            <a:off x="2758572" y="5294944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05" name="Shape 3005"/>
          <p:cNvCxnSpPr/>
          <p:nvPr/>
        </p:nvCxnSpPr>
        <p:spPr>
          <a:xfrm>
            <a:off x="2761676" y="5438012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06" name="Shape 3006"/>
          <p:cNvSpPr/>
          <p:nvPr/>
        </p:nvSpPr>
        <p:spPr>
          <a:xfrm>
            <a:off x="1125145" y="5306348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7" name="Shape 3007"/>
          <p:cNvCxnSpPr/>
          <p:nvPr/>
        </p:nvCxnSpPr>
        <p:spPr>
          <a:xfrm>
            <a:off x="1114942" y="5300646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08" name="Shape 3008"/>
          <p:cNvCxnSpPr/>
          <p:nvPr/>
        </p:nvCxnSpPr>
        <p:spPr>
          <a:xfrm>
            <a:off x="1118048" y="5453044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09" name="Shape 3009"/>
          <p:cNvSpPr/>
          <p:nvPr/>
        </p:nvSpPr>
        <p:spPr>
          <a:xfrm>
            <a:off x="1037941" y="5258601"/>
            <a:ext cx="80182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빼오기</a:t>
            </a:r>
          </a:p>
        </p:txBody>
      </p:sp>
      <p:sp>
        <p:nvSpPr>
          <p:cNvPr id="3010" name="Shape 3010"/>
          <p:cNvSpPr/>
          <p:nvPr/>
        </p:nvSpPr>
        <p:spPr>
          <a:xfrm>
            <a:off x="2641033" y="5247980"/>
            <a:ext cx="82832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자원저장</a:t>
            </a:r>
          </a:p>
        </p:txBody>
      </p:sp>
      <p:sp>
        <p:nvSpPr>
          <p:cNvPr id="3011" name="Shape 3011"/>
          <p:cNvSpPr/>
          <p:nvPr/>
        </p:nvSpPr>
        <p:spPr>
          <a:xfrm>
            <a:off x="1948694" y="3988405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2" name="Shape 3012"/>
          <p:cNvSpPr/>
          <p:nvPr/>
        </p:nvSpPr>
        <p:spPr>
          <a:xfrm>
            <a:off x="1933732" y="4474637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3" name="Shape 3013"/>
          <p:cNvCxnSpPr/>
          <p:nvPr/>
        </p:nvCxnSpPr>
        <p:spPr>
          <a:xfrm>
            <a:off x="1923530" y="4468935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14" name="Shape 3014"/>
          <p:cNvCxnSpPr/>
          <p:nvPr/>
        </p:nvCxnSpPr>
        <p:spPr>
          <a:xfrm>
            <a:off x="1926634" y="4621333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15" name="Shape 3015"/>
          <p:cNvSpPr/>
          <p:nvPr/>
        </p:nvSpPr>
        <p:spPr>
          <a:xfrm>
            <a:off x="1900317" y="4426889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상세정보</a:t>
            </a:r>
          </a:p>
        </p:txBody>
      </p:sp>
      <p:pic>
        <p:nvPicPr>
          <p:cNvPr id="3016" name="Shape 3016"/>
          <p:cNvPicPr preferRelativeResize="0"/>
          <p:nvPr/>
        </p:nvPicPr>
        <p:blipFill rotWithShape="1">
          <a:blip r:embed="rId9">
            <a:alphaModFix/>
          </a:blip>
          <a:srcRect b="19999" l="21849" r="19022" t="29795"/>
          <a:stretch/>
        </p:blipFill>
        <p:spPr>
          <a:xfrm>
            <a:off x="1698232" y="4748501"/>
            <a:ext cx="948295" cy="749296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Shape 3017"/>
          <p:cNvSpPr/>
          <p:nvPr/>
        </p:nvSpPr>
        <p:spPr>
          <a:xfrm>
            <a:off x="215538" y="142595"/>
            <a:ext cx="3860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영지_자원고(상세정보)_연맹원</a:t>
            </a:r>
          </a:p>
        </p:txBody>
      </p:sp>
      <p:sp>
        <p:nvSpPr>
          <p:cNvPr id="3018" name="Shape 3018"/>
          <p:cNvSpPr txBox="1"/>
          <p:nvPr/>
        </p:nvSpPr>
        <p:spPr>
          <a:xfrm>
            <a:off x="584420" y="667910"/>
            <a:ext cx="33251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 상세 정보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자원고 나의 자원 정보 및 연맹원에 자원정보를 상세하게 확인 할 수 있습니다</a:t>
            </a:r>
          </a:p>
        </p:txBody>
      </p:sp>
      <p:sp>
        <p:nvSpPr>
          <p:cNvPr id="3019" name="Shape 3019"/>
          <p:cNvSpPr/>
          <p:nvPr/>
        </p:nvSpPr>
        <p:spPr>
          <a:xfrm>
            <a:off x="8375631" y="1931556"/>
            <a:ext cx="3441613" cy="209916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화살표를 눌러 자원 세부 정보를 확인 할 수 있습니다.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화살표를 다시 누르면 상세 자원 정보는 보여지지 않도록 처리 합니다.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이미지 (목재, 식량, 철광, 미스릴)으로 표기 해줍니다.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자원 저장량은 모든 자원에 총합으로 보여주게 되어집니다</a:t>
            </a:r>
          </a:p>
        </p:txBody>
      </p:sp>
      <p:cxnSp>
        <p:nvCxnSpPr>
          <p:cNvPr id="3020" name="Shape 3020"/>
          <p:cNvCxnSpPr>
            <a:endCxn id="3019" idx="1"/>
          </p:cNvCxnSpPr>
          <p:nvPr/>
        </p:nvCxnSpPr>
        <p:spPr>
          <a:xfrm flipH="1" rot="10800000">
            <a:off x="7670631" y="2981140"/>
            <a:ext cx="705000" cy="323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021" name="Shape 3021"/>
          <p:cNvSpPr/>
          <p:nvPr/>
        </p:nvSpPr>
        <p:spPr>
          <a:xfrm>
            <a:off x="4589928" y="3178747"/>
            <a:ext cx="3065261" cy="23966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2" name="Shape 30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930722" y="3218305"/>
            <a:ext cx="190700" cy="15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3" name="Shape 302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652401" y="3229328"/>
            <a:ext cx="190001" cy="15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4" name="Shape 302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103005" y="3218305"/>
            <a:ext cx="190700" cy="15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5" name="Shape 302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357330" y="3218305"/>
            <a:ext cx="162491" cy="156472"/>
          </a:xfrm>
          <a:prstGeom prst="rect">
            <a:avLst/>
          </a:prstGeom>
          <a:noFill/>
          <a:ln>
            <a:noFill/>
          </a:ln>
        </p:spPr>
      </p:pic>
      <p:sp>
        <p:nvSpPr>
          <p:cNvPr id="3026" name="Shape 3026"/>
          <p:cNvSpPr/>
          <p:nvPr/>
        </p:nvSpPr>
        <p:spPr>
          <a:xfrm>
            <a:off x="4754225" y="3193971"/>
            <a:ext cx="468076" cy="195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3027" name="Shape 3027"/>
          <p:cNvSpPr/>
          <p:nvPr/>
        </p:nvSpPr>
        <p:spPr>
          <a:xfrm>
            <a:off x="5468801" y="3188315"/>
            <a:ext cx="468076" cy="195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3028" name="Shape 3028"/>
          <p:cNvSpPr/>
          <p:nvPr/>
        </p:nvSpPr>
        <p:spPr>
          <a:xfrm>
            <a:off x="6278619" y="3182657"/>
            <a:ext cx="468076" cy="195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3029" name="Shape 3029"/>
          <p:cNvSpPr/>
          <p:nvPr/>
        </p:nvSpPr>
        <p:spPr>
          <a:xfrm>
            <a:off x="7063482" y="3185484"/>
            <a:ext cx="468076" cy="195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3030" name="Shape 3030"/>
          <p:cNvSpPr/>
          <p:nvPr/>
        </p:nvSpPr>
        <p:spPr>
          <a:xfrm rot="-2199120">
            <a:off x="1516550" y="3614543"/>
            <a:ext cx="464219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5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6" name="Shape 30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37" name="Shape 3037"/>
          <p:cNvSpPr/>
          <p:nvPr/>
        </p:nvSpPr>
        <p:spPr>
          <a:xfrm>
            <a:off x="215538" y="142595"/>
            <a:ext cx="3860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영지_저장고(자원저장)_연맹원</a:t>
            </a:r>
          </a:p>
        </p:txBody>
      </p:sp>
      <p:sp>
        <p:nvSpPr>
          <p:cNvPr id="3038" name="Shape 3038"/>
          <p:cNvSpPr txBox="1"/>
          <p:nvPr/>
        </p:nvSpPr>
        <p:spPr>
          <a:xfrm>
            <a:off x="584420" y="667910"/>
            <a:ext cx="33251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저장고 자원저장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저장고에 내가 보유 하고 있는 자원을 저장고에 저장 할 수 있습니다.</a:t>
            </a:r>
          </a:p>
        </p:txBody>
      </p:sp>
      <p:pic>
        <p:nvPicPr>
          <p:cNvPr id="3039" name="Shape 30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40" name="Shape 3040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3041" name="Shape 3041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3042" name="Shape 3042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3" name="Shape 3043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3044" name="Shape 3044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045" name="Shape 3045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6" name="Shape 3046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7" name="Shape 3047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8" name="Shape 3048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9" name="Shape 3049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3050" name="Shape 3050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1" name="Shape 3051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052" name="Shape 305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53" name="Shape 3053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4" name="Shape 3054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3055" name="Shape 3055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056" name="Shape 3056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057" name="Shape 3057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058" name="Shape 3058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59" name="Shape 3059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060" name="Shape 3060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061" name="Shape 3061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62" name="Shape 3062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063" name="Shape 3063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064" name="Shape 3064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3065" name="Shape 3065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3066" name="Shape 306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67" name="Shape 3067"/>
          <p:cNvSpPr/>
          <p:nvPr/>
        </p:nvSpPr>
        <p:spPr>
          <a:xfrm>
            <a:off x="4336028" y="461762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8" name="Shape 3068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9" name="Shape 3069"/>
          <p:cNvSpPr/>
          <p:nvPr/>
        </p:nvSpPr>
        <p:spPr>
          <a:xfrm>
            <a:off x="5551714" y="6037196"/>
            <a:ext cx="1306286" cy="37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자원저장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00:00:35</a:t>
            </a:r>
          </a:p>
        </p:txBody>
      </p:sp>
      <p:sp>
        <p:nvSpPr>
          <p:cNvPr id="3070" name="Shape 3070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071" name="Shape 3071"/>
          <p:cNvSpPr/>
          <p:nvPr/>
        </p:nvSpPr>
        <p:spPr>
          <a:xfrm>
            <a:off x="8375631" y="1872730"/>
            <a:ext cx="3441613" cy="677917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원하는 수량을 선택 하여 자원을 저장 할 수 있습니다(좌/우 드레그로 수량 조절이 가능 합니다) </a:t>
            </a:r>
          </a:p>
        </p:txBody>
      </p:sp>
      <p:sp>
        <p:nvSpPr>
          <p:cNvPr id="3072" name="Shape 3072"/>
          <p:cNvSpPr/>
          <p:nvPr/>
        </p:nvSpPr>
        <p:spPr>
          <a:xfrm>
            <a:off x="4416485" y="512291"/>
            <a:ext cx="3380689" cy="33817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 자원고</a:t>
            </a:r>
          </a:p>
        </p:txBody>
      </p:sp>
      <p:sp>
        <p:nvSpPr>
          <p:cNvPr id="3073" name="Shape 3073"/>
          <p:cNvSpPr/>
          <p:nvPr/>
        </p:nvSpPr>
        <p:spPr>
          <a:xfrm>
            <a:off x="914400" y="3658726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4" name="Shape 3074"/>
          <p:cNvSpPr/>
          <p:nvPr/>
        </p:nvSpPr>
        <p:spPr>
          <a:xfrm rot="3032127">
            <a:off x="3271459" y="4351496"/>
            <a:ext cx="464219" cy="539673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5" name="Shape 3075"/>
          <p:cNvSpPr/>
          <p:nvPr/>
        </p:nvSpPr>
        <p:spPr>
          <a:xfrm>
            <a:off x="1429932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6" name="Shape 3076"/>
          <p:cNvSpPr/>
          <p:nvPr/>
        </p:nvSpPr>
        <p:spPr>
          <a:xfrm>
            <a:off x="1373186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7" name="Shape 3077"/>
          <p:cNvSpPr/>
          <p:nvPr/>
        </p:nvSpPr>
        <p:spPr>
          <a:xfrm>
            <a:off x="1770861" y="5591444"/>
            <a:ext cx="902215" cy="195942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연맹자원고</a:t>
            </a:r>
          </a:p>
        </p:txBody>
      </p:sp>
      <p:cxnSp>
        <p:nvCxnSpPr>
          <p:cNvPr id="3078" name="Shape 3078"/>
          <p:cNvCxnSpPr/>
          <p:nvPr/>
        </p:nvCxnSpPr>
        <p:spPr>
          <a:xfrm>
            <a:off x="1799908" y="5790498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79" name="Shape 3079"/>
          <p:cNvSpPr/>
          <p:nvPr/>
        </p:nvSpPr>
        <p:spPr>
          <a:xfrm>
            <a:off x="2783736" y="4814414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0" name="Shape 3080"/>
          <p:cNvSpPr/>
          <p:nvPr/>
        </p:nvSpPr>
        <p:spPr>
          <a:xfrm>
            <a:off x="1140108" y="4820116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1" name="Shape 3081"/>
          <p:cNvSpPr/>
          <p:nvPr/>
        </p:nvSpPr>
        <p:spPr>
          <a:xfrm>
            <a:off x="1744934" y="5820110"/>
            <a:ext cx="945322" cy="15288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2" name="Shape 3082"/>
          <p:cNvSpPr/>
          <p:nvPr/>
        </p:nvSpPr>
        <p:spPr>
          <a:xfrm>
            <a:off x="1808194" y="5777430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3083" name="Shape 3083"/>
          <p:cNvSpPr/>
          <p:nvPr/>
        </p:nvSpPr>
        <p:spPr>
          <a:xfrm>
            <a:off x="2636485" y="5809169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4" name="Shape 3084"/>
          <p:cNvSpPr/>
          <p:nvPr/>
        </p:nvSpPr>
        <p:spPr>
          <a:xfrm>
            <a:off x="2658842" y="5835442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5" name="Shape 30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49684">
            <a:off x="1570077" y="5775592"/>
            <a:ext cx="312896" cy="3015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6" name="Shape 3086"/>
          <p:cNvCxnSpPr/>
          <p:nvPr/>
        </p:nvCxnSpPr>
        <p:spPr>
          <a:xfrm>
            <a:off x="1796802" y="5591444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87" name="Shape 3087"/>
          <p:cNvSpPr/>
          <p:nvPr/>
        </p:nvSpPr>
        <p:spPr>
          <a:xfrm>
            <a:off x="2768774" y="5300646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8" name="Shape 3088"/>
          <p:cNvCxnSpPr/>
          <p:nvPr/>
        </p:nvCxnSpPr>
        <p:spPr>
          <a:xfrm>
            <a:off x="2758572" y="5294944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89" name="Shape 3089"/>
          <p:cNvCxnSpPr/>
          <p:nvPr/>
        </p:nvCxnSpPr>
        <p:spPr>
          <a:xfrm>
            <a:off x="2761676" y="5438012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90" name="Shape 3090"/>
          <p:cNvSpPr/>
          <p:nvPr/>
        </p:nvSpPr>
        <p:spPr>
          <a:xfrm>
            <a:off x="1125145" y="5306348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1" name="Shape 3091"/>
          <p:cNvCxnSpPr/>
          <p:nvPr/>
        </p:nvCxnSpPr>
        <p:spPr>
          <a:xfrm>
            <a:off x="1114942" y="5300646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92" name="Shape 3092"/>
          <p:cNvCxnSpPr/>
          <p:nvPr/>
        </p:nvCxnSpPr>
        <p:spPr>
          <a:xfrm>
            <a:off x="1118048" y="5453044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93" name="Shape 3093"/>
          <p:cNvSpPr/>
          <p:nvPr/>
        </p:nvSpPr>
        <p:spPr>
          <a:xfrm>
            <a:off x="1037941" y="5258601"/>
            <a:ext cx="80182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빼오기</a:t>
            </a:r>
          </a:p>
        </p:txBody>
      </p:sp>
      <p:sp>
        <p:nvSpPr>
          <p:cNvPr id="3094" name="Shape 3094"/>
          <p:cNvSpPr/>
          <p:nvPr/>
        </p:nvSpPr>
        <p:spPr>
          <a:xfrm>
            <a:off x="2641033" y="5247980"/>
            <a:ext cx="82832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자원저장</a:t>
            </a:r>
          </a:p>
        </p:txBody>
      </p:sp>
      <p:sp>
        <p:nvSpPr>
          <p:cNvPr id="3095" name="Shape 3095"/>
          <p:cNvSpPr/>
          <p:nvPr/>
        </p:nvSpPr>
        <p:spPr>
          <a:xfrm>
            <a:off x="1948694" y="3988405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6" name="Shape 3096"/>
          <p:cNvSpPr/>
          <p:nvPr/>
        </p:nvSpPr>
        <p:spPr>
          <a:xfrm>
            <a:off x="1933732" y="4474637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7" name="Shape 3097"/>
          <p:cNvCxnSpPr/>
          <p:nvPr/>
        </p:nvCxnSpPr>
        <p:spPr>
          <a:xfrm>
            <a:off x="1923530" y="4468935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98" name="Shape 3098"/>
          <p:cNvCxnSpPr/>
          <p:nvPr/>
        </p:nvCxnSpPr>
        <p:spPr>
          <a:xfrm>
            <a:off x="1926634" y="4621333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99" name="Shape 3099"/>
          <p:cNvSpPr/>
          <p:nvPr/>
        </p:nvSpPr>
        <p:spPr>
          <a:xfrm>
            <a:off x="1900317" y="4426889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상세정보</a:t>
            </a:r>
          </a:p>
        </p:txBody>
      </p:sp>
      <p:pic>
        <p:nvPicPr>
          <p:cNvPr id="3100" name="Shape 3100"/>
          <p:cNvPicPr preferRelativeResize="0"/>
          <p:nvPr/>
        </p:nvPicPr>
        <p:blipFill rotWithShape="1">
          <a:blip r:embed="rId6">
            <a:alphaModFix/>
          </a:blip>
          <a:srcRect b="19999" l="21849" r="19022" t="29795"/>
          <a:stretch/>
        </p:blipFill>
        <p:spPr>
          <a:xfrm>
            <a:off x="1698232" y="4748501"/>
            <a:ext cx="948295" cy="749296"/>
          </a:xfrm>
          <a:prstGeom prst="rect">
            <a:avLst/>
          </a:prstGeom>
          <a:noFill/>
          <a:ln>
            <a:noFill/>
          </a:ln>
        </p:spPr>
      </p:pic>
      <p:sp>
        <p:nvSpPr>
          <p:cNvPr id="3101" name="Shape 3101"/>
          <p:cNvSpPr/>
          <p:nvPr/>
        </p:nvSpPr>
        <p:spPr>
          <a:xfrm>
            <a:off x="4986891" y="1241528"/>
            <a:ext cx="2307634" cy="23966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2" name="Shape 310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46859" y="1281086"/>
            <a:ext cx="190700" cy="15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3" name="Shape 310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79526" y="1292109"/>
            <a:ext cx="190001" cy="15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4" name="Shape 310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07403" y="1281086"/>
            <a:ext cx="190700" cy="15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5" name="Shape 310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41023" y="1281086"/>
            <a:ext cx="162491" cy="156472"/>
          </a:xfrm>
          <a:prstGeom prst="rect">
            <a:avLst/>
          </a:prstGeom>
          <a:noFill/>
          <a:ln>
            <a:noFill/>
          </a:ln>
        </p:spPr>
      </p:pic>
      <p:sp>
        <p:nvSpPr>
          <p:cNvPr id="3106" name="Shape 3106"/>
          <p:cNvSpPr/>
          <p:nvPr/>
        </p:nvSpPr>
        <p:spPr>
          <a:xfrm>
            <a:off x="5081350" y="1256751"/>
            <a:ext cx="468076" cy="195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3107" name="Shape 3107"/>
          <p:cNvSpPr/>
          <p:nvPr/>
        </p:nvSpPr>
        <p:spPr>
          <a:xfrm>
            <a:off x="5652492" y="1251095"/>
            <a:ext cx="468076" cy="195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3108" name="Shape 3108"/>
          <p:cNvSpPr/>
          <p:nvPr/>
        </p:nvSpPr>
        <p:spPr>
          <a:xfrm>
            <a:off x="6283017" y="1245437"/>
            <a:ext cx="468076" cy="195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3109" name="Shape 3109"/>
          <p:cNvSpPr/>
          <p:nvPr/>
        </p:nvSpPr>
        <p:spPr>
          <a:xfrm>
            <a:off x="6879618" y="1248266"/>
            <a:ext cx="468076" cy="195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3110" name="Shape 3110"/>
          <p:cNvSpPr/>
          <p:nvPr/>
        </p:nvSpPr>
        <p:spPr>
          <a:xfrm>
            <a:off x="5552144" y="931440"/>
            <a:ext cx="104387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 가능 자원</a:t>
            </a:r>
          </a:p>
        </p:txBody>
      </p:sp>
      <p:sp>
        <p:nvSpPr>
          <p:cNvPr id="3111" name="Shape 3111"/>
          <p:cNvSpPr/>
          <p:nvPr/>
        </p:nvSpPr>
        <p:spPr>
          <a:xfrm>
            <a:off x="4470273" y="914694"/>
            <a:ext cx="3271871" cy="607459"/>
          </a:xfrm>
          <a:prstGeom prst="roundRect">
            <a:avLst>
              <a:gd fmla="val 13715" name="adj"/>
            </a:avLst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2" name="Shape 3112"/>
          <p:cNvCxnSpPr/>
          <p:nvPr/>
        </p:nvCxnSpPr>
        <p:spPr>
          <a:xfrm>
            <a:off x="5419794" y="1209641"/>
            <a:ext cx="1360025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13" name="Shape 3113"/>
          <p:cNvSpPr/>
          <p:nvPr/>
        </p:nvSpPr>
        <p:spPr>
          <a:xfrm>
            <a:off x="4475491" y="1559940"/>
            <a:ext cx="3274729" cy="41050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4" name="Shape 31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30092" y="1604701"/>
            <a:ext cx="278180" cy="229092"/>
          </a:xfrm>
          <a:prstGeom prst="rect">
            <a:avLst/>
          </a:prstGeom>
          <a:noFill/>
          <a:ln>
            <a:noFill/>
          </a:ln>
        </p:spPr>
      </p:pic>
      <p:sp>
        <p:nvSpPr>
          <p:cNvPr id="3115" name="Shape 3115"/>
          <p:cNvSpPr/>
          <p:nvPr/>
        </p:nvSpPr>
        <p:spPr>
          <a:xfrm>
            <a:off x="4986244" y="1692933"/>
            <a:ext cx="1687548" cy="9731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6" name="Shape 3116"/>
          <p:cNvSpPr/>
          <p:nvPr/>
        </p:nvSpPr>
        <p:spPr>
          <a:xfrm>
            <a:off x="4953260" y="1639448"/>
            <a:ext cx="167923" cy="224237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7" name="Shape 3117"/>
          <p:cNvSpPr/>
          <p:nvPr/>
        </p:nvSpPr>
        <p:spPr>
          <a:xfrm>
            <a:off x="4474198" y="1775498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</a:t>
            </a:r>
          </a:p>
        </p:txBody>
      </p:sp>
      <p:sp>
        <p:nvSpPr>
          <p:cNvPr id="3118" name="Shape 3118"/>
          <p:cNvSpPr/>
          <p:nvPr/>
        </p:nvSpPr>
        <p:spPr>
          <a:xfrm>
            <a:off x="6810111" y="1648110"/>
            <a:ext cx="877355" cy="2386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3119" name="Shape 3119"/>
          <p:cNvSpPr/>
          <p:nvPr/>
        </p:nvSpPr>
        <p:spPr>
          <a:xfrm>
            <a:off x="4485376" y="2016689"/>
            <a:ext cx="3274729" cy="41050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0" name="Shape 3120"/>
          <p:cNvSpPr/>
          <p:nvPr/>
        </p:nvSpPr>
        <p:spPr>
          <a:xfrm>
            <a:off x="4996130" y="2149683"/>
            <a:ext cx="1687548" cy="9731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1" name="Shape 3121"/>
          <p:cNvSpPr/>
          <p:nvPr/>
        </p:nvSpPr>
        <p:spPr>
          <a:xfrm>
            <a:off x="5474135" y="2096197"/>
            <a:ext cx="167923" cy="224237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2" name="Shape 3122"/>
          <p:cNvSpPr/>
          <p:nvPr/>
        </p:nvSpPr>
        <p:spPr>
          <a:xfrm>
            <a:off x="4484085" y="2232247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식량</a:t>
            </a:r>
          </a:p>
        </p:txBody>
      </p:sp>
      <p:sp>
        <p:nvSpPr>
          <p:cNvPr id="3123" name="Shape 3123"/>
          <p:cNvSpPr/>
          <p:nvPr/>
        </p:nvSpPr>
        <p:spPr>
          <a:xfrm>
            <a:off x="6819997" y="2104859"/>
            <a:ext cx="877355" cy="2386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200,000</a:t>
            </a:r>
          </a:p>
        </p:txBody>
      </p:sp>
      <p:sp>
        <p:nvSpPr>
          <p:cNvPr id="3124" name="Shape 3124"/>
          <p:cNvSpPr/>
          <p:nvPr/>
        </p:nvSpPr>
        <p:spPr>
          <a:xfrm>
            <a:off x="4476414" y="2491818"/>
            <a:ext cx="3274729" cy="41050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5" name="Shape 3125"/>
          <p:cNvSpPr/>
          <p:nvPr/>
        </p:nvSpPr>
        <p:spPr>
          <a:xfrm>
            <a:off x="4987167" y="2624813"/>
            <a:ext cx="1687548" cy="9731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6" name="Shape 3126"/>
          <p:cNvSpPr/>
          <p:nvPr/>
        </p:nvSpPr>
        <p:spPr>
          <a:xfrm>
            <a:off x="4954183" y="2571326"/>
            <a:ext cx="167923" cy="224237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7" name="Shape 3127"/>
          <p:cNvSpPr/>
          <p:nvPr/>
        </p:nvSpPr>
        <p:spPr>
          <a:xfrm>
            <a:off x="4475121" y="2707376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철광</a:t>
            </a:r>
          </a:p>
        </p:txBody>
      </p:sp>
      <p:sp>
        <p:nvSpPr>
          <p:cNvPr id="3128" name="Shape 3128"/>
          <p:cNvSpPr/>
          <p:nvPr/>
        </p:nvSpPr>
        <p:spPr>
          <a:xfrm>
            <a:off x="6811035" y="2579990"/>
            <a:ext cx="877355" cy="2386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3129" name="Shape 3129"/>
          <p:cNvSpPr/>
          <p:nvPr/>
        </p:nvSpPr>
        <p:spPr>
          <a:xfrm>
            <a:off x="4467448" y="2957986"/>
            <a:ext cx="3274729" cy="41050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0" name="Shape 3130"/>
          <p:cNvSpPr/>
          <p:nvPr/>
        </p:nvSpPr>
        <p:spPr>
          <a:xfrm>
            <a:off x="4978203" y="3090981"/>
            <a:ext cx="1687548" cy="9731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1" name="Shape 3131"/>
          <p:cNvSpPr/>
          <p:nvPr/>
        </p:nvSpPr>
        <p:spPr>
          <a:xfrm>
            <a:off x="4945219" y="3037494"/>
            <a:ext cx="167923" cy="224237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2" name="Shape 3132"/>
          <p:cNvSpPr/>
          <p:nvPr/>
        </p:nvSpPr>
        <p:spPr>
          <a:xfrm>
            <a:off x="4421332" y="3173544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미스릴</a:t>
            </a:r>
          </a:p>
        </p:txBody>
      </p:sp>
      <p:sp>
        <p:nvSpPr>
          <p:cNvPr id="3133" name="Shape 3133"/>
          <p:cNvSpPr/>
          <p:nvPr/>
        </p:nvSpPr>
        <p:spPr>
          <a:xfrm>
            <a:off x="6802070" y="3046158"/>
            <a:ext cx="877355" cy="2386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pic>
        <p:nvPicPr>
          <p:cNvPr id="3134" name="Shape 31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71960" y="2043605"/>
            <a:ext cx="237905" cy="229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5" name="Shape 31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57469" y="2528226"/>
            <a:ext cx="279204" cy="229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6" name="Shape 31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55314" y="3003783"/>
            <a:ext cx="253823" cy="208264"/>
          </a:xfrm>
          <a:prstGeom prst="rect">
            <a:avLst/>
          </a:prstGeom>
          <a:noFill/>
          <a:ln>
            <a:noFill/>
          </a:ln>
        </p:spPr>
      </p:pic>
      <p:sp>
        <p:nvSpPr>
          <p:cNvPr id="3137" name="Shape 3137"/>
          <p:cNvSpPr/>
          <p:nvPr/>
        </p:nvSpPr>
        <p:spPr>
          <a:xfrm>
            <a:off x="4398932" y="3468192"/>
            <a:ext cx="352211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오늘의 최대치 : 299.0K/299.0K          총 최대치:0/5.9M</a:t>
            </a:r>
          </a:p>
        </p:txBody>
      </p:sp>
      <p:sp>
        <p:nvSpPr>
          <p:cNvPr id="3138" name="Shape 3138"/>
          <p:cNvSpPr/>
          <p:nvPr/>
        </p:nvSpPr>
        <p:spPr>
          <a:xfrm>
            <a:off x="4421332" y="904259"/>
            <a:ext cx="3375900" cy="2521200"/>
          </a:xfrm>
          <a:prstGeom prst="roundRect">
            <a:avLst>
              <a:gd fmla="val 2479" name="adj"/>
            </a:avLst>
          </a:prstGeom>
          <a:noFill/>
          <a:ln cap="flat" cmpd="sng" w="1905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9" name="Shape 3139"/>
          <p:cNvCxnSpPr>
            <a:stCxn id="3119" idx="3"/>
            <a:endCxn id="3071" idx="1"/>
          </p:cNvCxnSpPr>
          <p:nvPr/>
        </p:nvCxnSpPr>
        <p:spPr>
          <a:xfrm flipH="1" rot="10800000">
            <a:off x="7760105" y="2211744"/>
            <a:ext cx="615600" cy="10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140" name="Shape 3140"/>
          <p:cNvSpPr/>
          <p:nvPr/>
        </p:nvSpPr>
        <p:spPr>
          <a:xfrm>
            <a:off x="4987166" y="2140717"/>
            <a:ext cx="482718" cy="12301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1" name="Shape 3141"/>
          <p:cNvSpPr/>
          <p:nvPr/>
        </p:nvSpPr>
        <p:spPr>
          <a:xfrm>
            <a:off x="8168671" y="975362"/>
            <a:ext cx="3441613" cy="463025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내가 보유 하고 있는 자원 입니다.</a:t>
            </a:r>
          </a:p>
        </p:txBody>
      </p:sp>
      <p:cxnSp>
        <p:nvCxnSpPr>
          <p:cNvPr id="3142" name="Shape 3142"/>
          <p:cNvCxnSpPr>
            <a:endCxn id="3141" idx="1"/>
          </p:cNvCxnSpPr>
          <p:nvPr/>
        </p:nvCxnSpPr>
        <p:spPr>
          <a:xfrm flipH="1" rot="10800000">
            <a:off x="7553071" y="1206875"/>
            <a:ext cx="615600" cy="10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143" name="Shape 3143"/>
          <p:cNvSpPr/>
          <p:nvPr/>
        </p:nvSpPr>
        <p:spPr>
          <a:xfrm>
            <a:off x="8492177" y="3212678"/>
            <a:ext cx="3441613" cy="677917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오늘의 최대치 : 하루에 최대 보관할 수 있는 자원 입니다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총 최대치 : 최대로 보관 할 수 있는 자원 입니다.</a:t>
            </a:r>
          </a:p>
        </p:txBody>
      </p:sp>
      <p:cxnSp>
        <p:nvCxnSpPr>
          <p:cNvPr id="3144" name="Shape 3144"/>
          <p:cNvCxnSpPr>
            <a:endCxn id="3143" idx="1"/>
          </p:cNvCxnSpPr>
          <p:nvPr/>
        </p:nvCxnSpPr>
        <p:spPr>
          <a:xfrm flipH="1" rot="10800000">
            <a:off x="7876577" y="3551637"/>
            <a:ext cx="615600" cy="10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145" name="Shape 3145"/>
          <p:cNvSpPr/>
          <p:nvPr/>
        </p:nvSpPr>
        <p:spPr>
          <a:xfrm>
            <a:off x="8258435" y="4030528"/>
            <a:ext cx="3441613" cy="677917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저장고에 보관 되어있는 나의 자원을 확인 할 수 있습니다.</a:t>
            </a:r>
          </a:p>
        </p:txBody>
      </p:sp>
      <p:cxnSp>
        <p:nvCxnSpPr>
          <p:cNvPr id="3146" name="Shape 3146"/>
          <p:cNvCxnSpPr>
            <a:endCxn id="3145" idx="1"/>
          </p:cNvCxnSpPr>
          <p:nvPr/>
        </p:nvCxnSpPr>
        <p:spPr>
          <a:xfrm>
            <a:off x="7742135" y="4092287"/>
            <a:ext cx="516300" cy="277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147" name="Shape 3147"/>
          <p:cNvSpPr/>
          <p:nvPr/>
        </p:nvSpPr>
        <p:spPr>
          <a:xfrm>
            <a:off x="5489389" y="3755326"/>
            <a:ext cx="117211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자원고 저장</a:t>
            </a:r>
          </a:p>
        </p:txBody>
      </p:sp>
      <p:sp>
        <p:nvSpPr>
          <p:cNvPr id="3148" name="Shape 3148"/>
          <p:cNvSpPr/>
          <p:nvPr/>
        </p:nvSpPr>
        <p:spPr>
          <a:xfrm>
            <a:off x="4416485" y="3723478"/>
            <a:ext cx="3380689" cy="978320"/>
          </a:xfrm>
          <a:prstGeom prst="roundRect">
            <a:avLst>
              <a:gd fmla="val 6384" name="adj"/>
            </a:avLst>
          </a:prstGeom>
          <a:noFill/>
          <a:ln cap="flat" cmpd="sng" w="12700">
            <a:solidFill>
              <a:srgbClr val="DDEAF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9" name="Shape 3149"/>
          <p:cNvSpPr/>
          <p:nvPr/>
        </p:nvSpPr>
        <p:spPr>
          <a:xfrm>
            <a:off x="4898180" y="4065060"/>
            <a:ext cx="1173617" cy="2423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100.1 + 100.0</a:t>
            </a:r>
          </a:p>
        </p:txBody>
      </p:sp>
      <p:pic>
        <p:nvPicPr>
          <p:cNvPr id="3150" name="Shape 31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96133" y="4086885"/>
            <a:ext cx="278180" cy="2290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1" name="Shape 3151"/>
          <p:cNvSpPr/>
          <p:nvPr/>
        </p:nvSpPr>
        <p:spPr>
          <a:xfrm>
            <a:off x="6449076" y="4074025"/>
            <a:ext cx="1173617" cy="2423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100.1 + 100.0</a:t>
            </a:r>
          </a:p>
        </p:txBody>
      </p:sp>
      <p:sp>
        <p:nvSpPr>
          <p:cNvPr id="3152" name="Shape 3152"/>
          <p:cNvSpPr/>
          <p:nvPr/>
        </p:nvSpPr>
        <p:spPr>
          <a:xfrm>
            <a:off x="4898180" y="4378828"/>
            <a:ext cx="1173617" cy="2423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100.1 + 100.0</a:t>
            </a:r>
          </a:p>
        </p:txBody>
      </p:sp>
      <p:sp>
        <p:nvSpPr>
          <p:cNvPr id="3153" name="Shape 3153"/>
          <p:cNvSpPr/>
          <p:nvPr/>
        </p:nvSpPr>
        <p:spPr>
          <a:xfrm>
            <a:off x="6458039" y="4387791"/>
            <a:ext cx="1173617" cy="2423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100.1 + 100.0</a:t>
            </a:r>
          </a:p>
        </p:txBody>
      </p:sp>
      <p:pic>
        <p:nvPicPr>
          <p:cNvPr id="3154" name="Shape 31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63323" y="4390428"/>
            <a:ext cx="279204" cy="229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5" name="Shape 315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09242" y="4378907"/>
            <a:ext cx="279204" cy="229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6" name="Shape 315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191323" y="4100125"/>
            <a:ext cx="237905" cy="229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7" name="Shape 315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61398" y="6170058"/>
            <a:ext cx="266785" cy="282746"/>
          </a:xfrm>
          <a:prstGeom prst="rect">
            <a:avLst/>
          </a:prstGeom>
          <a:noFill/>
          <a:ln>
            <a:noFill/>
          </a:ln>
        </p:spPr>
      </p:pic>
      <p:sp>
        <p:nvSpPr>
          <p:cNvPr id="3158" name="Shape 3158"/>
          <p:cNvSpPr/>
          <p:nvPr/>
        </p:nvSpPr>
        <p:spPr>
          <a:xfrm>
            <a:off x="7777767" y="5458255"/>
            <a:ext cx="3441613" cy="82027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저장하기 규칙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자원을 저장 시 오늘의 최대치, 총 최대치를 넘긴 상태라면 버튼이 비활성화 처리 되어집니다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자원 빼오기 시간, 자원 저장 이동 시간은 동일 합니다.</a:t>
            </a:r>
          </a:p>
        </p:txBody>
      </p:sp>
      <p:cxnSp>
        <p:nvCxnSpPr>
          <p:cNvPr id="3159" name="Shape 3159"/>
          <p:cNvCxnSpPr>
            <a:endCxn id="3158" idx="1"/>
          </p:cNvCxnSpPr>
          <p:nvPr/>
        </p:nvCxnSpPr>
        <p:spPr>
          <a:xfrm flipH="1" rot="10800000">
            <a:off x="6857967" y="5868395"/>
            <a:ext cx="919800" cy="355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160" name="Shape 3160"/>
          <p:cNvSpPr/>
          <p:nvPr/>
        </p:nvSpPr>
        <p:spPr>
          <a:xfrm>
            <a:off x="6655075" y="1653825"/>
            <a:ext cx="189900" cy="189900"/>
          </a:xfrm>
          <a:prstGeom prst="mathPlus">
            <a:avLst>
              <a:gd fmla="val 23520" name="adj1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1" name="Shape 3161"/>
          <p:cNvSpPr/>
          <p:nvPr/>
        </p:nvSpPr>
        <p:spPr>
          <a:xfrm>
            <a:off x="4778500" y="1653825"/>
            <a:ext cx="190800" cy="190800"/>
          </a:xfrm>
          <a:prstGeom prst="mathMinus">
            <a:avLst>
              <a:gd fmla="val 23520" name="adj1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2" name="Shape 3162"/>
          <p:cNvSpPr/>
          <p:nvPr/>
        </p:nvSpPr>
        <p:spPr>
          <a:xfrm>
            <a:off x="6655075" y="2111025"/>
            <a:ext cx="189900" cy="189900"/>
          </a:xfrm>
          <a:prstGeom prst="mathPlus">
            <a:avLst>
              <a:gd fmla="val 23520" name="adj1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3" name="Shape 3163"/>
          <p:cNvSpPr/>
          <p:nvPr/>
        </p:nvSpPr>
        <p:spPr>
          <a:xfrm>
            <a:off x="4778500" y="2111025"/>
            <a:ext cx="190800" cy="190800"/>
          </a:xfrm>
          <a:prstGeom prst="mathMinus">
            <a:avLst>
              <a:gd fmla="val 23520" name="adj1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4" name="Shape 3164"/>
          <p:cNvSpPr/>
          <p:nvPr/>
        </p:nvSpPr>
        <p:spPr>
          <a:xfrm>
            <a:off x="6655075" y="2568225"/>
            <a:ext cx="189900" cy="189900"/>
          </a:xfrm>
          <a:prstGeom prst="mathPlus">
            <a:avLst>
              <a:gd fmla="val 23520" name="adj1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5" name="Shape 3165"/>
          <p:cNvSpPr/>
          <p:nvPr/>
        </p:nvSpPr>
        <p:spPr>
          <a:xfrm>
            <a:off x="4778500" y="2568225"/>
            <a:ext cx="190800" cy="190800"/>
          </a:xfrm>
          <a:prstGeom prst="mathMinus">
            <a:avLst>
              <a:gd fmla="val 23520" name="adj1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6" name="Shape 3166"/>
          <p:cNvSpPr/>
          <p:nvPr/>
        </p:nvSpPr>
        <p:spPr>
          <a:xfrm>
            <a:off x="6655075" y="3025425"/>
            <a:ext cx="189900" cy="189900"/>
          </a:xfrm>
          <a:prstGeom prst="mathPlus">
            <a:avLst>
              <a:gd fmla="val 23520" name="adj1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7" name="Shape 3167"/>
          <p:cNvSpPr/>
          <p:nvPr/>
        </p:nvSpPr>
        <p:spPr>
          <a:xfrm>
            <a:off x="4778500" y="3025425"/>
            <a:ext cx="190800" cy="190800"/>
          </a:xfrm>
          <a:prstGeom prst="mathMinus">
            <a:avLst>
              <a:gd fmla="val 23520" name="adj1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2" name="Shape 3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3" name="Shape 3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74" name="Shape 3174"/>
          <p:cNvSpPr/>
          <p:nvPr/>
        </p:nvSpPr>
        <p:spPr>
          <a:xfrm>
            <a:off x="215538" y="142595"/>
            <a:ext cx="41729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영지_저장고(자원 빼오기)_연맹원</a:t>
            </a:r>
          </a:p>
        </p:txBody>
      </p:sp>
      <p:sp>
        <p:nvSpPr>
          <p:cNvPr id="3175" name="Shape 3175"/>
          <p:cNvSpPr txBox="1"/>
          <p:nvPr/>
        </p:nvSpPr>
        <p:spPr>
          <a:xfrm>
            <a:off x="584420" y="667910"/>
            <a:ext cx="3325104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저장고 자원 빼오기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저장고에 있는 자원을 빼올 수 있습니다.</a:t>
            </a:r>
          </a:p>
        </p:txBody>
      </p:sp>
      <p:pic>
        <p:nvPicPr>
          <p:cNvPr id="3176" name="Shape 3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1862" y="455933"/>
            <a:ext cx="3486150" cy="6019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77" name="Shape 3177"/>
          <p:cNvGrpSpPr/>
          <p:nvPr/>
        </p:nvGrpSpPr>
        <p:grpSpPr>
          <a:xfrm>
            <a:off x="5026044" y="2008697"/>
            <a:ext cx="2251129" cy="2293018"/>
            <a:chOff x="5026044" y="2008697"/>
            <a:chExt cx="2251129" cy="2293018"/>
          </a:xfrm>
        </p:grpSpPr>
        <p:grpSp>
          <p:nvGrpSpPr>
            <p:cNvPr id="3178" name="Shape 3178"/>
            <p:cNvGrpSpPr/>
            <p:nvPr/>
          </p:nvGrpSpPr>
          <p:grpSpPr>
            <a:xfrm>
              <a:off x="5026044" y="2008697"/>
              <a:ext cx="2251129" cy="2293018"/>
              <a:chOff x="2823866" y="2249969"/>
              <a:chExt cx="2251129" cy="2293018"/>
            </a:xfrm>
          </p:grpSpPr>
          <p:sp>
            <p:nvSpPr>
              <p:cNvPr id="3179" name="Shape 3179"/>
              <p:cNvSpPr/>
              <p:nvPr/>
            </p:nvSpPr>
            <p:spPr>
              <a:xfrm>
                <a:off x="3105321" y="2636463"/>
                <a:ext cx="1698840" cy="169884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0" name="Shape 3180"/>
              <p:cNvSpPr/>
              <p:nvPr/>
            </p:nvSpPr>
            <p:spPr>
              <a:xfrm>
                <a:off x="3502996" y="4030560"/>
                <a:ext cx="902215" cy="195942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에이스</a:t>
                </a:r>
              </a:p>
            </p:txBody>
          </p:sp>
          <p:cxnSp>
            <p:nvCxnSpPr>
              <p:cNvPr id="3181" name="Shape 3181"/>
              <p:cNvCxnSpPr/>
              <p:nvPr/>
            </p:nvCxnSpPr>
            <p:spPr>
              <a:xfrm>
                <a:off x="3532042" y="4229614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182" name="Shape 3182"/>
              <p:cNvSpPr/>
              <p:nvPr/>
            </p:nvSpPr>
            <p:spPr>
              <a:xfrm>
                <a:off x="3645014" y="2249969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3" name="Shape 3183"/>
              <p:cNvSpPr/>
              <p:nvPr/>
            </p:nvSpPr>
            <p:spPr>
              <a:xfrm>
                <a:off x="4515871" y="3253530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4" name="Shape 3184"/>
              <p:cNvSpPr/>
              <p:nvPr/>
            </p:nvSpPr>
            <p:spPr>
              <a:xfrm>
                <a:off x="2872242" y="3259232"/>
                <a:ext cx="522513" cy="51318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5" name="Shape 3185"/>
              <p:cNvSpPr/>
              <p:nvPr/>
            </p:nvSpPr>
            <p:spPr>
              <a:xfrm>
                <a:off x="3477069" y="4259226"/>
                <a:ext cx="945322" cy="152884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6" name="Shape 3186"/>
              <p:cNvSpPr/>
              <p:nvPr/>
            </p:nvSpPr>
            <p:spPr>
              <a:xfrm>
                <a:off x="3540330" y="4216546"/>
                <a:ext cx="843501" cy="246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X:826,Y:839</a:t>
                </a:r>
              </a:p>
            </p:txBody>
          </p:sp>
          <p:sp>
            <p:nvSpPr>
              <p:cNvPr id="3187" name="Shape 3187"/>
              <p:cNvSpPr/>
              <p:nvPr/>
            </p:nvSpPr>
            <p:spPr>
              <a:xfrm>
                <a:off x="4368621" y="4248285"/>
                <a:ext cx="166489" cy="179867"/>
              </a:xfrm>
              <a:prstGeom prst="ellipse">
                <a:avLst/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8" name="Shape 3188"/>
              <p:cNvSpPr/>
              <p:nvPr/>
            </p:nvSpPr>
            <p:spPr>
              <a:xfrm>
                <a:off x="4390978" y="4274557"/>
                <a:ext cx="140434" cy="142265"/>
              </a:xfrm>
              <a:prstGeom prst="mathPlus">
                <a:avLst>
                  <a:gd fmla="val 23520" name="adj1"/>
                </a:avLst>
              </a:prstGeom>
              <a:gradFill>
                <a:gsLst>
                  <a:gs pos="0">
                    <a:srgbClr val="FFDC9B"/>
                  </a:gs>
                  <a:gs pos="50000">
                    <a:srgbClr val="FFD68D"/>
                  </a:gs>
                  <a:gs pos="100000">
                    <a:srgbClr val="FFD478"/>
                  </a:gs>
                </a:gsLst>
                <a:lin ang="5400000" scaled="0"/>
              </a:gradFill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189" name="Shape 318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649684">
                <a:off x="3302213" y="4214708"/>
                <a:ext cx="312896" cy="3015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90" name="Shape 3190"/>
              <p:cNvSpPr/>
              <p:nvPr/>
            </p:nvSpPr>
            <p:spPr>
              <a:xfrm>
                <a:off x="3639382" y="2726871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1" name="Shape 3191"/>
              <p:cNvSpPr/>
              <p:nvPr/>
            </p:nvSpPr>
            <p:spPr>
              <a:xfrm>
                <a:off x="3620719" y="269151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기능보기</a:t>
                </a:r>
              </a:p>
            </p:txBody>
          </p:sp>
          <p:cxnSp>
            <p:nvCxnSpPr>
              <p:cNvPr id="3192" name="Shape 3192"/>
              <p:cNvCxnSpPr/>
              <p:nvPr/>
            </p:nvCxnSpPr>
            <p:spPr>
              <a:xfrm>
                <a:off x="3528937" y="4030560"/>
                <a:ext cx="8509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193" name="Shape 3193"/>
              <p:cNvCxnSpPr/>
              <p:nvPr/>
            </p:nvCxnSpPr>
            <p:spPr>
              <a:xfrm>
                <a:off x="3629180" y="272116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194" name="Shape 3194"/>
              <p:cNvCxnSpPr/>
              <p:nvPr/>
            </p:nvCxnSpPr>
            <p:spPr>
              <a:xfrm>
                <a:off x="3641610" y="2882897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195" name="Shape 3195"/>
              <p:cNvSpPr/>
              <p:nvPr/>
            </p:nvSpPr>
            <p:spPr>
              <a:xfrm>
                <a:off x="4500908" y="3739762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96" name="Shape 3196"/>
              <p:cNvCxnSpPr/>
              <p:nvPr/>
            </p:nvCxnSpPr>
            <p:spPr>
              <a:xfrm>
                <a:off x="4490707" y="37340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197" name="Shape 3197"/>
              <p:cNvCxnSpPr/>
              <p:nvPr/>
            </p:nvCxnSpPr>
            <p:spPr>
              <a:xfrm>
                <a:off x="4493812" y="3877128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198" name="Shape 3198"/>
              <p:cNvSpPr/>
              <p:nvPr/>
            </p:nvSpPr>
            <p:spPr>
              <a:xfrm>
                <a:off x="2857280" y="3745464"/>
                <a:ext cx="560205" cy="147214"/>
              </a:xfrm>
              <a:prstGeom prst="rect">
                <a:avLst/>
              </a:prstGeom>
              <a:solidFill>
                <a:schemeClr val="dk1">
                  <a:alpha val="46666"/>
                </a:schemeClr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99" name="Shape 3199"/>
              <p:cNvCxnSpPr/>
              <p:nvPr/>
            </p:nvCxnSpPr>
            <p:spPr>
              <a:xfrm>
                <a:off x="2847077" y="3739762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3200" name="Shape 3200"/>
              <p:cNvCxnSpPr/>
              <p:nvPr/>
            </p:nvCxnSpPr>
            <p:spPr>
              <a:xfrm>
                <a:off x="2850183" y="3892160"/>
                <a:ext cx="58118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3201" name="Shape 3201"/>
              <p:cNvSpPr/>
              <p:nvPr/>
            </p:nvSpPr>
            <p:spPr>
              <a:xfrm>
                <a:off x="2823866" y="3697717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상세정보</a:t>
                </a:r>
              </a:p>
            </p:txBody>
          </p:sp>
          <p:sp>
            <p:nvSpPr>
              <p:cNvPr id="3202" name="Shape 3202"/>
              <p:cNvSpPr/>
              <p:nvPr/>
            </p:nvSpPr>
            <p:spPr>
              <a:xfrm>
                <a:off x="4480744" y="3687096"/>
                <a:ext cx="57855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주둔</a:t>
                </a:r>
              </a:p>
            </p:txBody>
          </p:sp>
        </p:grpSp>
        <p:pic>
          <p:nvPicPr>
            <p:cNvPr id="3203" name="Shape 320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80364" y="2491974"/>
              <a:ext cx="1492500" cy="149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04" name="Shape 3204"/>
          <p:cNvSpPr/>
          <p:nvPr/>
        </p:nvSpPr>
        <p:spPr>
          <a:xfrm>
            <a:off x="4336028" y="461762"/>
            <a:ext cx="3527555" cy="60139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5" name="Shape 3205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6" name="Shape 3206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207" name="Shape 3207"/>
          <p:cNvSpPr/>
          <p:nvPr/>
        </p:nvSpPr>
        <p:spPr>
          <a:xfrm>
            <a:off x="4416485" y="512291"/>
            <a:ext cx="3380689" cy="33817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(KOR)연맹 자원고</a:t>
            </a:r>
          </a:p>
        </p:txBody>
      </p:sp>
      <p:sp>
        <p:nvSpPr>
          <p:cNvPr id="3208" name="Shape 3208"/>
          <p:cNvSpPr/>
          <p:nvPr/>
        </p:nvSpPr>
        <p:spPr>
          <a:xfrm>
            <a:off x="914400" y="3658726"/>
            <a:ext cx="2605790" cy="2585687"/>
          </a:xfrm>
          <a:prstGeom prst="roundRect">
            <a:avLst>
              <a:gd fmla="val 6568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9" name="Shape 3209"/>
          <p:cNvSpPr/>
          <p:nvPr/>
        </p:nvSpPr>
        <p:spPr>
          <a:xfrm>
            <a:off x="1429932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0" name="Shape 3210"/>
          <p:cNvSpPr/>
          <p:nvPr/>
        </p:nvSpPr>
        <p:spPr>
          <a:xfrm>
            <a:off x="1373186" y="4197346"/>
            <a:ext cx="1698840" cy="169884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1" name="Shape 3211"/>
          <p:cNvSpPr/>
          <p:nvPr/>
        </p:nvSpPr>
        <p:spPr>
          <a:xfrm>
            <a:off x="1770861" y="5591444"/>
            <a:ext cx="902215" cy="195942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연맹자원고</a:t>
            </a:r>
          </a:p>
        </p:txBody>
      </p:sp>
      <p:cxnSp>
        <p:nvCxnSpPr>
          <p:cNvPr id="3212" name="Shape 3212"/>
          <p:cNvCxnSpPr/>
          <p:nvPr/>
        </p:nvCxnSpPr>
        <p:spPr>
          <a:xfrm>
            <a:off x="1799908" y="5790498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13" name="Shape 3213"/>
          <p:cNvSpPr/>
          <p:nvPr/>
        </p:nvSpPr>
        <p:spPr>
          <a:xfrm>
            <a:off x="2783736" y="4814414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4" name="Shape 3214"/>
          <p:cNvSpPr/>
          <p:nvPr/>
        </p:nvSpPr>
        <p:spPr>
          <a:xfrm>
            <a:off x="1140108" y="4820116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5" name="Shape 3215"/>
          <p:cNvSpPr/>
          <p:nvPr/>
        </p:nvSpPr>
        <p:spPr>
          <a:xfrm>
            <a:off x="1744934" y="5820110"/>
            <a:ext cx="945322" cy="15288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6" name="Shape 3216"/>
          <p:cNvSpPr/>
          <p:nvPr/>
        </p:nvSpPr>
        <p:spPr>
          <a:xfrm>
            <a:off x="1808194" y="5777430"/>
            <a:ext cx="84350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X:826,Y:839</a:t>
            </a:r>
          </a:p>
        </p:txBody>
      </p:sp>
      <p:sp>
        <p:nvSpPr>
          <p:cNvPr id="3217" name="Shape 3217"/>
          <p:cNvSpPr/>
          <p:nvPr/>
        </p:nvSpPr>
        <p:spPr>
          <a:xfrm>
            <a:off x="2636485" y="5809169"/>
            <a:ext cx="166489" cy="179867"/>
          </a:xfrm>
          <a:prstGeom prst="ellipse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8" name="Shape 3218"/>
          <p:cNvSpPr/>
          <p:nvPr/>
        </p:nvSpPr>
        <p:spPr>
          <a:xfrm>
            <a:off x="2658842" y="5835442"/>
            <a:ext cx="140434" cy="142265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9" name="Shape 32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49684">
            <a:off x="1570077" y="5775592"/>
            <a:ext cx="312896" cy="3015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0" name="Shape 3220"/>
          <p:cNvCxnSpPr/>
          <p:nvPr/>
        </p:nvCxnSpPr>
        <p:spPr>
          <a:xfrm>
            <a:off x="1796802" y="5591444"/>
            <a:ext cx="850908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21" name="Shape 3221"/>
          <p:cNvSpPr/>
          <p:nvPr/>
        </p:nvSpPr>
        <p:spPr>
          <a:xfrm>
            <a:off x="2768774" y="5300646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2" name="Shape 3222"/>
          <p:cNvCxnSpPr/>
          <p:nvPr/>
        </p:nvCxnSpPr>
        <p:spPr>
          <a:xfrm>
            <a:off x="2758572" y="5294944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23" name="Shape 3223"/>
          <p:cNvCxnSpPr/>
          <p:nvPr/>
        </p:nvCxnSpPr>
        <p:spPr>
          <a:xfrm>
            <a:off x="2761676" y="5438012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24" name="Shape 3224"/>
          <p:cNvSpPr/>
          <p:nvPr/>
        </p:nvSpPr>
        <p:spPr>
          <a:xfrm>
            <a:off x="1125145" y="5306348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5" name="Shape 3225"/>
          <p:cNvCxnSpPr/>
          <p:nvPr/>
        </p:nvCxnSpPr>
        <p:spPr>
          <a:xfrm>
            <a:off x="1114942" y="5300646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26" name="Shape 3226"/>
          <p:cNvCxnSpPr/>
          <p:nvPr/>
        </p:nvCxnSpPr>
        <p:spPr>
          <a:xfrm>
            <a:off x="1118048" y="5453044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27" name="Shape 3227"/>
          <p:cNvSpPr/>
          <p:nvPr/>
        </p:nvSpPr>
        <p:spPr>
          <a:xfrm>
            <a:off x="1037941" y="5258601"/>
            <a:ext cx="80182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빼오기</a:t>
            </a:r>
          </a:p>
        </p:txBody>
      </p:sp>
      <p:sp>
        <p:nvSpPr>
          <p:cNvPr id="3228" name="Shape 3228"/>
          <p:cNvSpPr/>
          <p:nvPr/>
        </p:nvSpPr>
        <p:spPr>
          <a:xfrm>
            <a:off x="2641033" y="5247980"/>
            <a:ext cx="82832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자원저장</a:t>
            </a:r>
          </a:p>
        </p:txBody>
      </p:sp>
      <p:sp>
        <p:nvSpPr>
          <p:cNvPr id="3229" name="Shape 3229"/>
          <p:cNvSpPr/>
          <p:nvPr/>
        </p:nvSpPr>
        <p:spPr>
          <a:xfrm>
            <a:off x="1948694" y="3988405"/>
            <a:ext cx="522513" cy="5131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0" name="Shape 3230"/>
          <p:cNvSpPr/>
          <p:nvPr/>
        </p:nvSpPr>
        <p:spPr>
          <a:xfrm>
            <a:off x="1933732" y="4474637"/>
            <a:ext cx="560205" cy="147214"/>
          </a:xfrm>
          <a:prstGeom prst="rect">
            <a:avLst/>
          </a:prstGeom>
          <a:solidFill>
            <a:schemeClr val="dk1">
              <a:alpha val="46666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1" name="Shape 3231"/>
          <p:cNvCxnSpPr/>
          <p:nvPr/>
        </p:nvCxnSpPr>
        <p:spPr>
          <a:xfrm>
            <a:off x="1923530" y="4468935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32" name="Shape 3232"/>
          <p:cNvCxnSpPr/>
          <p:nvPr/>
        </p:nvCxnSpPr>
        <p:spPr>
          <a:xfrm>
            <a:off x="1926634" y="4621333"/>
            <a:ext cx="58118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33" name="Shape 3233"/>
          <p:cNvSpPr/>
          <p:nvPr/>
        </p:nvSpPr>
        <p:spPr>
          <a:xfrm>
            <a:off x="1900317" y="4426889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상세정보</a:t>
            </a:r>
          </a:p>
        </p:txBody>
      </p:sp>
      <p:pic>
        <p:nvPicPr>
          <p:cNvPr id="3234" name="Shape 3234"/>
          <p:cNvPicPr preferRelativeResize="0"/>
          <p:nvPr/>
        </p:nvPicPr>
        <p:blipFill rotWithShape="1">
          <a:blip r:embed="rId6">
            <a:alphaModFix/>
          </a:blip>
          <a:srcRect b="19999" l="21849" r="19022" t="29795"/>
          <a:stretch/>
        </p:blipFill>
        <p:spPr>
          <a:xfrm>
            <a:off x="1698232" y="4748501"/>
            <a:ext cx="948295" cy="749296"/>
          </a:xfrm>
          <a:prstGeom prst="rect">
            <a:avLst/>
          </a:prstGeom>
          <a:noFill/>
          <a:ln>
            <a:noFill/>
          </a:ln>
        </p:spPr>
      </p:pic>
      <p:sp>
        <p:nvSpPr>
          <p:cNvPr id="3235" name="Shape 3235"/>
          <p:cNvSpPr/>
          <p:nvPr/>
        </p:nvSpPr>
        <p:spPr>
          <a:xfrm>
            <a:off x="4986891" y="1241528"/>
            <a:ext cx="2307634" cy="239665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6" name="Shape 32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46859" y="1281086"/>
            <a:ext cx="190700" cy="15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7" name="Shape 32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79526" y="1292109"/>
            <a:ext cx="190001" cy="15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8" name="Shape 32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07403" y="1281086"/>
            <a:ext cx="190700" cy="15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9" name="Shape 323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41023" y="1281086"/>
            <a:ext cx="162491" cy="156472"/>
          </a:xfrm>
          <a:prstGeom prst="rect">
            <a:avLst/>
          </a:prstGeom>
          <a:noFill/>
          <a:ln>
            <a:noFill/>
          </a:ln>
        </p:spPr>
      </p:pic>
      <p:sp>
        <p:nvSpPr>
          <p:cNvPr id="3240" name="Shape 3240"/>
          <p:cNvSpPr/>
          <p:nvPr/>
        </p:nvSpPr>
        <p:spPr>
          <a:xfrm>
            <a:off x="5081350" y="1256751"/>
            <a:ext cx="468076" cy="195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3241" name="Shape 3241"/>
          <p:cNvSpPr/>
          <p:nvPr/>
        </p:nvSpPr>
        <p:spPr>
          <a:xfrm>
            <a:off x="5652492" y="1251095"/>
            <a:ext cx="468076" cy="195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3242" name="Shape 3242"/>
          <p:cNvSpPr/>
          <p:nvPr/>
        </p:nvSpPr>
        <p:spPr>
          <a:xfrm>
            <a:off x="6283017" y="1245437"/>
            <a:ext cx="468076" cy="195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3243" name="Shape 3243"/>
          <p:cNvSpPr/>
          <p:nvPr/>
        </p:nvSpPr>
        <p:spPr>
          <a:xfrm>
            <a:off x="6879618" y="1248266"/>
            <a:ext cx="468076" cy="195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100.1K</a:t>
            </a:r>
          </a:p>
        </p:txBody>
      </p:sp>
      <p:sp>
        <p:nvSpPr>
          <p:cNvPr id="3244" name="Shape 3244"/>
          <p:cNvSpPr/>
          <p:nvPr/>
        </p:nvSpPr>
        <p:spPr>
          <a:xfrm>
            <a:off x="5419794" y="931440"/>
            <a:ext cx="139031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자원고 정보</a:t>
            </a:r>
          </a:p>
        </p:txBody>
      </p:sp>
      <p:sp>
        <p:nvSpPr>
          <p:cNvPr id="3245" name="Shape 3245"/>
          <p:cNvSpPr/>
          <p:nvPr/>
        </p:nvSpPr>
        <p:spPr>
          <a:xfrm>
            <a:off x="4470273" y="914694"/>
            <a:ext cx="3271871" cy="607459"/>
          </a:xfrm>
          <a:prstGeom prst="roundRect">
            <a:avLst>
              <a:gd fmla="val 13715" name="adj"/>
            </a:avLst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6" name="Shape 3246"/>
          <p:cNvCxnSpPr/>
          <p:nvPr/>
        </p:nvCxnSpPr>
        <p:spPr>
          <a:xfrm>
            <a:off x="5419794" y="1209641"/>
            <a:ext cx="1360025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47" name="Shape 3247"/>
          <p:cNvSpPr/>
          <p:nvPr/>
        </p:nvSpPr>
        <p:spPr>
          <a:xfrm>
            <a:off x="4475491" y="1559940"/>
            <a:ext cx="3274729" cy="41050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8" name="Shape 324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30092" y="1604701"/>
            <a:ext cx="278180" cy="229092"/>
          </a:xfrm>
          <a:prstGeom prst="rect">
            <a:avLst/>
          </a:prstGeom>
          <a:noFill/>
          <a:ln>
            <a:noFill/>
          </a:ln>
        </p:spPr>
      </p:pic>
      <p:sp>
        <p:nvSpPr>
          <p:cNvPr id="3249" name="Shape 3249"/>
          <p:cNvSpPr/>
          <p:nvPr/>
        </p:nvSpPr>
        <p:spPr>
          <a:xfrm>
            <a:off x="4986244" y="1692933"/>
            <a:ext cx="1687548" cy="9731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0" name="Shape 3250"/>
          <p:cNvSpPr/>
          <p:nvPr/>
        </p:nvSpPr>
        <p:spPr>
          <a:xfrm>
            <a:off x="4953260" y="1639448"/>
            <a:ext cx="167923" cy="224237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1" name="Shape 3251"/>
          <p:cNvSpPr/>
          <p:nvPr/>
        </p:nvSpPr>
        <p:spPr>
          <a:xfrm>
            <a:off x="4474198" y="1775498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목재</a:t>
            </a:r>
          </a:p>
        </p:txBody>
      </p:sp>
      <p:sp>
        <p:nvSpPr>
          <p:cNvPr id="3252" name="Shape 3252"/>
          <p:cNvSpPr/>
          <p:nvPr/>
        </p:nvSpPr>
        <p:spPr>
          <a:xfrm>
            <a:off x="6810111" y="1648110"/>
            <a:ext cx="877355" cy="2386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3253" name="Shape 3253"/>
          <p:cNvSpPr/>
          <p:nvPr/>
        </p:nvSpPr>
        <p:spPr>
          <a:xfrm>
            <a:off x="4485376" y="2016689"/>
            <a:ext cx="3274729" cy="41050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4" name="Shape 3254"/>
          <p:cNvSpPr/>
          <p:nvPr/>
        </p:nvSpPr>
        <p:spPr>
          <a:xfrm>
            <a:off x="4996130" y="2149683"/>
            <a:ext cx="1687548" cy="9731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5" name="Shape 3255"/>
          <p:cNvSpPr/>
          <p:nvPr/>
        </p:nvSpPr>
        <p:spPr>
          <a:xfrm>
            <a:off x="5474135" y="2096197"/>
            <a:ext cx="167923" cy="224237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6" name="Shape 3256"/>
          <p:cNvSpPr/>
          <p:nvPr/>
        </p:nvSpPr>
        <p:spPr>
          <a:xfrm>
            <a:off x="4484085" y="2232247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식량</a:t>
            </a:r>
          </a:p>
        </p:txBody>
      </p:sp>
      <p:sp>
        <p:nvSpPr>
          <p:cNvPr id="3257" name="Shape 3257"/>
          <p:cNvSpPr/>
          <p:nvPr/>
        </p:nvSpPr>
        <p:spPr>
          <a:xfrm>
            <a:off x="6819997" y="2104859"/>
            <a:ext cx="877355" cy="2386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200,000</a:t>
            </a:r>
          </a:p>
        </p:txBody>
      </p:sp>
      <p:sp>
        <p:nvSpPr>
          <p:cNvPr id="3258" name="Shape 3258"/>
          <p:cNvSpPr/>
          <p:nvPr/>
        </p:nvSpPr>
        <p:spPr>
          <a:xfrm>
            <a:off x="4476414" y="2491818"/>
            <a:ext cx="3274729" cy="41050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9" name="Shape 3259"/>
          <p:cNvSpPr/>
          <p:nvPr/>
        </p:nvSpPr>
        <p:spPr>
          <a:xfrm>
            <a:off x="4987167" y="2624813"/>
            <a:ext cx="1687548" cy="9731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0" name="Shape 3260"/>
          <p:cNvSpPr/>
          <p:nvPr/>
        </p:nvSpPr>
        <p:spPr>
          <a:xfrm>
            <a:off x="4954183" y="2571326"/>
            <a:ext cx="167923" cy="224237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1" name="Shape 3261"/>
          <p:cNvSpPr/>
          <p:nvPr/>
        </p:nvSpPr>
        <p:spPr>
          <a:xfrm>
            <a:off x="4475121" y="2707376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철광</a:t>
            </a:r>
          </a:p>
        </p:txBody>
      </p:sp>
      <p:sp>
        <p:nvSpPr>
          <p:cNvPr id="3262" name="Shape 3262"/>
          <p:cNvSpPr/>
          <p:nvPr/>
        </p:nvSpPr>
        <p:spPr>
          <a:xfrm>
            <a:off x="6811035" y="2579990"/>
            <a:ext cx="877355" cy="2386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3263" name="Shape 3263"/>
          <p:cNvSpPr/>
          <p:nvPr/>
        </p:nvSpPr>
        <p:spPr>
          <a:xfrm>
            <a:off x="4467448" y="2957986"/>
            <a:ext cx="3274729" cy="41050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4" name="Shape 3264"/>
          <p:cNvSpPr/>
          <p:nvPr/>
        </p:nvSpPr>
        <p:spPr>
          <a:xfrm>
            <a:off x="4978203" y="3090981"/>
            <a:ext cx="1687548" cy="9731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5" name="Shape 3265"/>
          <p:cNvSpPr/>
          <p:nvPr/>
        </p:nvSpPr>
        <p:spPr>
          <a:xfrm>
            <a:off x="4945219" y="3037494"/>
            <a:ext cx="167923" cy="224237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6" name="Shape 3266"/>
          <p:cNvSpPr/>
          <p:nvPr/>
        </p:nvSpPr>
        <p:spPr>
          <a:xfrm>
            <a:off x="4421332" y="3173544"/>
            <a:ext cx="53091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미스릴</a:t>
            </a:r>
          </a:p>
        </p:txBody>
      </p:sp>
      <p:sp>
        <p:nvSpPr>
          <p:cNvPr id="3267" name="Shape 3267"/>
          <p:cNvSpPr/>
          <p:nvPr/>
        </p:nvSpPr>
        <p:spPr>
          <a:xfrm>
            <a:off x="6802070" y="3046158"/>
            <a:ext cx="877355" cy="2386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pic>
        <p:nvPicPr>
          <p:cNvPr id="3268" name="Shape 326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71960" y="2043605"/>
            <a:ext cx="237905" cy="229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9" name="Shape 326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57469" y="2528226"/>
            <a:ext cx="279204" cy="229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0" name="Shape 327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55314" y="3003783"/>
            <a:ext cx="253823" cy="208264"/>
          </a:xfrm>
          <a:prstGeom prst="rect">
            <a:avLst/>
          </a:prstGeom>
          <a:noFill/>
          <a:ln>
            <a:noFill/>
          </a:ln>
        </p:spPr>
      </p:pic>
      <p:sp>
        <p:nvSpPr>
          <p:cNvPr id="3271" name="Shape 3271"/>
          <p:cNvSpPr/>
          <p:nvPr/>
        </p:nvSpPr>
        <p:spPr>
          <a:xfrm>
            <a:off x="5561108" y="3755326"/>
            <a:ext cx="104387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나의 자원 정보</a:t>
            </a:r>
          </a:p>
        </p:txBody>
      </p:sp>
      <p:sp>
        <p:nvSpPr>
          <p:cNvPr id="3272" name="Shape 3272"/>
          <p:cNvSpPr/>
          <p:nvPr/>
        </p:nvSpPr>
        <p:spPr>
          <a:xfrm>
            <a:off x="4416485" y="3723478"/>
            <a:ext cx="3380689" cy="978320"/>
          </a:xfrm>
          <a:prstGeom prst="roundRect">
            <a:avLst>
              <a:gd fmla="val 6384" name="adj"/>
            </a:avLst>
          </a:prstGeom>
          <a:noFill/>
          <a:ln cap="flat" cmpd="sng" w="12700">
            <a:solidFill>
              <a:srgbClr val="DDEAF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3" name="Shape 3273"/>
          <p:cNvSpPr/>
          <p:nvPr/>
        </p:nvSpPr>
        <p:spPr>
          <a:xfrm>
            <a:off x="4421332" y="904259"/>
            <a:ext cx="3375842" cy="2521233"/>
          </a:xfrm>
          <a:prstGeom prst="roundRect">
            <a:avLst>
              <a:gd fmla="val 2479" name="adj"/>
            </a:avLst>
          </a:prstGeom>
          <a:noFill/>
          <a:ln cap="flat" cmpd="sng" w="1905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4" name="Shape 3274"/>
          <p:cNvSpPr/>
          <p:nvPr/>
        </p:nvSpPr>
        <p:spPr>
          <a:xfrm>
            <a:off x="4987166" y="2140717"/>
            <a:ext cx="482718" cy="12301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5" name="Shape 3275"/>
          <p:cNvSpPr/>
          <p:nvPr/>
        </p:nvSpPr>
        <p:spPr>
          <a:xfrm rot="-1753758">
            <a:off x="920986" y="4262187"/>
            <a:ext cx="464219" cy="53967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6" name="Shape 3276"/>
          <p:cNvSpPr/>
          <p:nvPr/>
        </p:nvSpPr>
        <p:spPr>
          <a:xfrm>
            <a:off x="4898180" y="4065060"/>
            <a:ext cx="1173617" cy="2423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100.1 + 100.0</a:t>
            </a:r>
          </a:p>
        </p:txBody>
      </p:sp>
      <p:pic>
        <p:nvPicPr>
          <p:cNvPr id="3277" name="Shape 327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96133" y="4086885"/>
            <a:ext cx="278180" cy="229092"/>
          </a:xfrm>
          <a:prstGeom prst="rect">
            <a:avLst/>
          </a:prstGeom>
          <a:noFill/>
          <a:ln>
            <a:noFill/>
          </a:ln>
        </p:spPr>
      </p:pic>
      <p:sp>
        <p:nvSpPr>
          <p:cNvPr id="3278" name="Shape 3278"/>
          <p:cNvSpPr/>
          <p:nvPr/>
        </p:nvSpPr>
        <p:spPr>
          <a:xfrm>
            <a:off x="6449076" y="4074025"/>
            <a:ext cx="1173617" cy="2423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100.1 + 100.0</a:t>
            </a:r>
          </a:p>
        </p:txBody>
      </p:sp>
      <p:sp>
        <p:nvSpPr>
          <p:cNvPr id="3279" name="Shape 3279"/>
          <p:cNvSpPr/>
          <p:nvPr/>
        </p:nvSpPr>
        <p:spPr>
          <a:xfrm>
            <a:off x="4898180" y="4378828"/>
            <a:ext cx="1173617" cy="2423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100.1 + 100.0</a:t>
            </a:r>
          </a:p>
        </p:txBody>
      </p:sp>
      <p:sp>
        <p:nvSpPr>
          <p:cNvPr id="3280" name="Shape 3280"/>
          <p:cNvSpPr/>
          <p:nvPr/>
        </p:nvSpPr>
        <p:spPr>
          <a:xfrm>
            <a:off x="6458039" y="4387791"/>
            <a:ext cx="1173617" cy="2423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100.1 + 100.0</a:t>
            </a:r>
          </a:p>
        </p:txBody>
      </p:sp>
      <p:pic>
        <p:nvPicPr>
          <p:cNvPr id="3281" name="Shape 328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63323" y="4390428"/>
            <a:ext cx="279204" cy="229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2" name="Shape 328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09242" y="4378907"/>
            <a:ext cx="279204" cy="229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3" name="Shape 328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191323" y="4100125"/>
            <a:ext cx="237905" cy="229092"/>
          </a:xfrm>
          <a:prstGeom prst="rect">
            <a:avLst/>
          </a:prstGeom>
          <a:noFill/>
          <a:ln>
            <a:noFill/>
          </a:ln>
        </p:spPr>
      </p:pic>
      <p:sp>
        <p:nvSpPr>
          <p:cNvPr id="3284" name="Shape 3284"/>
          <p:cNvSpPr/>
          <p:nvPr/>
        </p:nvSpPr>
        <p:spPr>
          <a:xfrm>
            <a:off x="4437385" y="3450521"/>
            <a:ext cx="33650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저장고에 있는 자원은 제한 없이 가지고 올 수 있습니다</a:t>
            </a:r>
          </a:p>
        </p:txBody>
      </p:sp>
      <p:sp>
        <p:nvSpPr>
          <p:cNvPr id="3285" name="Shape 3285"/>
          <p:cNvSpPr/>
          <p:nvPr/>
        </p:nvSpPr>
        <p:spPr>
          <a:xfrm>
            <a:off x="5551714" y="6037196"/>
            <a:ext cx="1306286" cy="373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빼오기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00:00:35</a:t>
            </a:r>
          </a:p>
        </p:txBody>
      </p:sp>
      <p:pic>
        <p:nvPicPr>
          <p:cNvPr id="3286" name="Shape 328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61398" y="6170058"/>
            <a:ext cx="266785" cy="282746"/>
          </a:xfrm>
          <a:prstGeom prst="rect">
            <a:avLst/>
          </a:prstGeom>
          <a:noFill/>
          <a:ln>
            <a:noFill/>
          </a:ln>
        </p:spPr>
      </p:pic>
      <p:sp>
        <p:nvSpPr>
          <p:cNvPr id="3287" name="Shape 3287"/>
          <p:cNvSpPr/>
          <p:nvPr/>
        </p:nvSpPr>
        <p:spPr>
          <a:xfrm>
            <a:off x="8375631" y="1872730"/>
            <a:ext cx="3441613" cy="677917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원하는 수량을 선택 하여 자원을 저장 할 수 있습니다(좌/우 드레그로 수량 조절이 가능 합니다) </a:t>
            </a:r>
          </a:p>
        </p:txBody>
      </p:sp>
      <p:cxnSp>
        <p:nvCxnSpPr>
          <p:cNvPr id="3288" name="Shape 3288"/>
          <p:cNvCxnSpPr>
            <a:endCxn id="3287" idx="1"/>
          </p:cNvCxnSpPr>
          <p:nvPr/>
        </p:nvCxnSpPr>
        <p:spPr>
          <a:xfrm flipH="1" rot="10800000">
            <a:off x="7760031" y="2211688"/>
            <a:ext cx="615600" cy="10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89" name="Shape 3289"/>
          <p:cNvSpPr/>
          <p:nvPr/>
        </p:nvSpPr>
        <p:spPr>
          <a:xfrm>
            <a:off x="8168671" y="975362"/>
            <a:ext cx="3441613" cy="463025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자원고에 보관 되어있는 자원 정보 입니다</a:t>
            </a:r>
          </a:p>
        </p:txBody>
      </p:sp>
      <p:cxnSp>
        <p:nvCxnSpPr>
          <p:cNvPr id="3290" name="Shape 3290"/>
          <p:cNvCxnSpPr>
            <a:endCxn id="3289" idx="1"/>
          </p:cNvCxnSpPr>
          <p:nvPr/>
        </p:nvCxnSpPr>
        <p:spPr>
          <a:xfrm flipH="1" rot="10800000">
            <a:off x="7553071" y="1206875"/>
            <a:ext cx="615600" cy="10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91" name="Shape 3291"/>
          <p:cNvSpPr/>
          <p:nvPr/>
        </p:nvSpPr>
        <p:spPr>
          <a:xfrm>
            <a:off x="8492177" y="3212678"/>
            <a:ext cx="2946788" cy="677917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자원고에 대한 설명 TEXT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“저장고에 있는 자원은 제한 없이 가지고 올 수 있습니다“</a:t>
            </a:r>
          </a:p>
        </p:txBody>
      </p:sp>
      <p:cxnSp>
        <p:nvCxnSpPr>
          <p:cNvPr id="3292" name="Shape 3292"/>
          <p:cNvCxnSpPr>
            <a:endCxn id="3291" idx="1"/>
          </p:cNvCxnSpPr>
          <p:nvPr/>
        </p:nvCxnSpPr>
        <p:spPr>
          <a:xfrm flipH="1" rot="10800000">
            <a:off x="7876577" y="3551637"/>
            <a:ext cx="615600" cy="10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93" name="Shape 3293"/>
          <p:cNvSpPr/>
          <p:nvPr/>
        </p:nvSpPr>
        <p:spPr>
          <a:xfrm>
            <a:off x="8258435" y="3959346"/>
            <a:ext cx="3441613" cy="82027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나의 자원 정보 입니다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자원고에 있는 자원 수량 조절 시 + 표시를 하여 자원고 자원을 얼만큼 가지고 오는지 대한 정보를 보여주도록 합니다.</a:t>
            </a:r>
          </a:p>
        </p:txBody>
      </p:sp>
      <p:cxnSp>
        <p:nvCxnSpPr>
          <p:cNvPr id="3294" name="Shape 3294"/>
          <p:cNvCxnSpPr>
            <a:endCxn id="3293" idx="1"/>
          </p:cNvCxnSpPr>
          <p:nvPr/>
        </p:nvCxnSpPr>
        <p:spPr>
          <a:xfrm>
            <a:off x="7742135" y="4092286"/>
            <a:ext cx="516300" cy="277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95" name="Shape 3295"/>
          <p:cNvSpPr/>
          <p:nvPr/>
        </p:nvSpPr>
        <p:spPr>
          <a:xfrm>
            <a:off x="7777767" y="5458255"/>
            <a:ext cx="3441613" cy="82027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빼오기 규칙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자원을 가지고 올 부분이 없으면 버튼이 비활성화 처리 되어집니다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자원 빼오기 시간, 자원 저장 이동 시간은 동일 합니다.</a:t>
            </a:r>
          </a:p>
        </p:txBody>
      </p:sp>
      <p:cxnSp>
        <p:nvCxnSpPr>
          <p:cNvPr id="3296" name="Shape 3296"/>
          <p:cNvCxnSpPr>
            <a:stCxn id="3285" idx="3"/>
            <a:endCxn id="3295" idx="1"/>
          </p:cNvCxnSpPr>
          <p:nvPr/>
        </p:nvCxnSpPr>
        <p:spPr>
          <a:xfrm flipH="1" rot="10800000">
            <a:off x="6858000" y="5868498"/>
            <a:ext cx="919800" cy="355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97" name="Shape 3297"/>
          <p:cNvSpPr/>
          <p:nvPr/>
        </p:nvSpPr>
        <p:spPr>
          <a:xfrm>
            <a:off x="6655075" y="1653825"/>
            <a:ext cx="189900" cy="189900"/>
          </a:xfrm>
          <a:prstGeom prst="mathPlus">
            <a:avLst>
              <a:gd fmla="val 23520" name="adj1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8" name="Shape 3298"/>
          <p:cNvSpPr/>
          <p:nvPr/>
        </p:nvSpPr>
        <p:spPr>
          <a:xfrm>
            <a:off x="4778500" y="1653825"/>
            <a:ext cx="190800" cy="190800"/>
          </a:xfrm>
          <a:prstGeom prst="mathMinus">
            <a:avLst>
              <a:gd fmla="val 23520" name="adj1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9" name="Shape 3299"/>
          <p:cNvSpPr/>
          <p:nvPr/>
        </p:nvSpPr>
        <p:spPr>
          <a:xfrm>
            <a:off x="6655075" y="2111025"/>
            <a:ext cx="189900" cy="189900"/>
          </a:xfrm>
          <a:prstGeom prst="mathPlus">
            <a:avLst>
              <a:gd fmla="val 23520" name="adj1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0" name="Shape 3300"/>
          <p:cNvSpPr/>
          <p:nvPr/>
        </p:nvSpPr>
        <p:spPr>
          <a:xfrm>
            <a:off x="4778500" y="2111025"/>
            <a:ext cx="190800" cy="190800"/>
          </a:xfrm>
          <a:prstGeom prst="mathMinus">
            <a:avLst>
              <a:gd fmla="val 23520" name="adj1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1" name="Shape 3301"/>
          <p:cNvSpPr/>
          <p:nvPr/>
        </p:nvSpPr>
        <p:spPr>
          <a:xfrm>
            <a:off x="6655075" y="2568225"/>
            <a:ext cx="189900" cy="189900"/>
          </a:xfrm>
          <a:prstGeom prst="mathPlus">
            <a:avLst>
              <a:gd fmla="val 23520" name="adj1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2" name="Shape 3302"/>
          <p:cNvSpPr/>
          <p:nvPr/>
        </p:nvSpPr>
        <p:spPr>
          <a:xfrm>
            <a:off x="4778500" y="2568225"/>
            <a:ext cx="190800" cy="190800"/>
          </a:xfrm>
          <a:prstGeom prst="mathMinus">
            <a:avLst>
              <a:gd fmla="val 23520" name="adj1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3" name="Shape 3303"/>
          <p:cNvSpPr/>
          <p:nvPr/>
        </p:nvSpPr>
        <p:spPr>
          <a:xfrm>
            <a:off x="6655075" y="3025425"/>
            <a:ext cx="189900" cy="189900"/>
          </a:xfrm>
          <a:prstGeom prst="mathPlus">
            <a:avLst>
              <a:gd fmla="val 23520" name="adj1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4" name="Shape 3304"/>
          <p:cNvSpPr/>
          <p:nvPr/>
        </p:nvSpPr>
        <p:spPr>
          <a:xfrm>
            <a:off x="4778500" y="3025425"/>
            <a:ext cx="190800" cy="190800"/>
          </a:xfrm>
          <a:prstGeom prst="mathMinus">
            <a:avLst>
              <a:gd fmla="val 23520" name="adj1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1013629" y="667910"/>
            <a:ext cx="10667382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요새(1)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요새를 건설 하기 위해서는 필수 조건을 달성 하여야 합니다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필수 조건 : 연맹인원 달성 / 연맹 총 전투력 XXX  달성 / 연맹 과학 기술 XXX 레벨 달성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요새는 최대 5개 까지 건설이 가능 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 동시에 여러 개의 연맹 요새 건설이 불가능 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 필수 조건은 1~3개 까지 틀려지게 되어지며, 연맹 요새 단계 별로 수치도 틀리게 적용 됩니다.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 배치는 RANK5, RANK4 권한을 보유 하고 있는 연맹원만 사용할 수 있는 기능 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요새를 건설 하기 위해서는 시간이 필요 합니다(건축 속도는 병사수량 및 병사 등급에 따라 변경 되어집니다)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요새는 연맹원들이 건물에 병사를 지원하여 건축 속도를 줄일 수 있습니다(모든 연맹원이 가능 합니다)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 건물 건설을 모두 진행이 완료 하면 병사는 주둔 상태로 머무르게 되어집니다.(회군으로 복귀가 가능 합니다)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요새에 병력을 주둔 시킬 수 있습니다.(연맹 요새를 지키기 위해서 병사를 주둔 시킬 수 있음)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연맹 요새에 주둔한 병력 및 모든 전투 시 부상병으로 전환 되며, 부상병이 모두 인원을 초과시 사망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90464" y="289248"/>
            <a:ext cx="3132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및 건설 기능 정의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1013629" y="667910"/>
            <a:ext cx="10667382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요새(2)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요새에 적군에 병력은 귀환을 통해서 병력을 복귀 시킬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 5개의 건물 건설 속도는 틀리게 데이터를 가지고 있도록 구성 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요새를 건설 하게 되어지면 화살탑을 건설 할 수 있습니다.(연맹 요새 건물이 많을 수록 화살탑을 많이 배칠 할 수 있습니다)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요새를 건설 하게 되어지면 슈퍼광산, 자원고를 건설할 수 있습니다.(연맹 요새 개수 하고는 상관 없이 한 개만 건설 가능 합니다)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 철거는 RANK5, RANK4 권한을 가진 연맹원이 철거를 할 수 있습니다.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연맹 요새를 철거 하게 되어지면 바로 철거가 진행 됩니다.(철거 시간은 존재 하지 않습니다)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요새를 철거 하면 주둔 하고 있던 병사들은 모두 자신의 도시로 이동 하게 되어집니다.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요새를 철거 하면 슈퍼광산, 화살탑, 자원고가 파괴 되어집니다.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90464" y="289248"/>
            <a:ext cx="3132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및 건설 기능 정의</a:t>
            </a:r>
          </a:p>
        </p:txBody>
      </p:sp>
      <p:graphicFrame>
        <p:nvGraphicFramePr>
          <p:cNvPr id="127" name="Shape 127"/>
          <p:cNvGraphicFramePr/>
          <p:nvPr/>
        </p:nvGraphicFramePr>
        <p:xfrm>
          <a:off x="2043948" y="40789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{7D5217CC-5CC2-41D5-BEB1-2B9D75372E61}</a:tableStyleId>
              </a:tblPr>
              <a:tblGrid>
                <a:gridCol w="240750"/>
                <a:gridCol w="240750"/>
                <a:gridCol w="240750"/>
                <a:gridCol w="240750"/>
                <a:gridCol w="240750"/>
                <a:gridCol w="240750"/>
                <a:gridCol w="240750"/>
                <a:gridCol w="240750"/>
                <a:gridCol w="240750"/>
                <a:gridCol w="240750"/>
                <a:gridCol w="240750"/>
              </a:tblGrid>
              <a:tr h="250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X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1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2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3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4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5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6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7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8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9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10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1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2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3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4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5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6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7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8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9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  <a:tr h="232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10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000" u="none" cap="none" strike="noStrike"/>
                        <a:t>　</a:t>
                      </a:r>
                    </a:p>
                  </a:txBody>
                  <a:tcPr marT="9525" marB="0" marR="9525" marL="95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EE599"/>
                    </a:solidFill>
                  </a:tcPr>
                </a:tc>
              </a:tr>
            </a:tbl>
          </a:graphicData>
        </a:graphic>
      </p:graphicFrame>
      <p:sp>
        <p:nvSpPr>
          <p:cNvPr id="128" name="Shape 128"/>
          <p:cNvSpPr/>
          <p:nvPr/>
        </p:nvSpPr>
        <p:spPr>
          <a:xfrm>
            <a:off x="5960605" y="5925783"/>
            <a:ext cx="763837" cy="20595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 rot="1646001">
            <a:off x="4826202" y="5464408"/>
            <a:ext cx="474977" cy="32598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081316" y="5876675"/>
            <a:ext cx="80021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연맹요새</a:t>
            </a:r>
          </a:p>
        </p:txBody>
      </p:sp>
      <p:sp>
        <p:nvSpPr>
          <p:cNvPr id="131" name="Shape 131"/>
          <p:cNvSpPr/>
          <p:nvPr/>
        </p:nvSpPr>
        <p:spPr>
          <a:xfrm>
            <a:off x="5969571" y="6359326"/>
            <a:ext cx="763837" cy="20595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5081316" y="6310217"/>
            <a:ext cx="80021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연맹영지</a:t>
            </a:r>
          </a:p>
        </p:txBody>
      </p:sp>
      <p:sp>
        <p:nvSpPr>
          <p:cNvPr id="133" name="Shape 133"/>
          <p:cNvSpPr/>
          <p:nvPr/>
        </p:nvSpPr>
        <p:spPr>
          <a:xfrm>
            <a:off x="7013270" y="6359326"/>
            <a:ext cx="763837" cy="205955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6709020" y="6274357"/>
            <a:ext cx="3465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135" name="Shape 135"/>
          <p:cNvSpPr/>
          <p:nvPr/>
        </p:nvSpPr>
        <p:spPr>
          <a:xfrm>
            <a:off x="4777814" y="4252880"/>
            <a:ext cx="429316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개발 진행 시  30X30 타일 영지 획득 가능.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 추가 개발 진행 시 30X30 타일 영지 획득 가능.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1013629" y="667910"/>
            <a:ext cx="10667382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 파괴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요새를 적군이 공격하여 파괴 할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요새를 적군이 공격 시 기본 전투 하고는 틀리게 병사들이 요새에 주둔 하여 계속 공격을 하게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연맹 요새를 적군이 공격을 진행 하는 상태에서 다른 연맹원도 공격에 참여 할 수 있습니다.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이와 같이 공격을 진행 시 채집 하고 있는 상태에서 공격을 진행 하는 방식 하고 동일 한 전투 규칙을 가지게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요새는 건설 진행 중 상태, 건설 완료 상태에서 모두 공격을 받을 수 있습니다.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건설 진행 중 요새의 내 구도는 건설이 진행된 만큼 수치를 가지게 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요새가 공격을 받아서 내구도 0이 되어지면 건물은 파괴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요새가 공격 당하는 진행 중 적군 공격에 승리 하게 되어지면 건물의 내구도는 모두 회복 되어집니다.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연맹 요새의 건물 마다 내구도를 고유 한 값을 가지고 있도록 설계가 필요 합니다.(요새 1 내구도 : 2000 , 요새 2 내구도 : 1000)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요새가 파괴 되어지면, 연맹 영역을 잃어버린 연맹 건물은 모두 파괴 되어집니다.(연맹 슈퍼 광산, 연맹 화살탑, 연맹 자원고)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건물 중 유일 하게 파괴가 가능 한 건물 입니다.(연맹 슈퍼 광산, 연맹 화살탑, 연맹 자원고는 파괴가 불가능 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타워에서 전투를 진행 하게 되어지면 모든 병력은 부상병으로 전환 되어지게 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부상병 수용양 부족 시는 병원 기능 하고 동일 하게 모두 사망 처리 하게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타워 건물 수치가 떨어지면 병사를 보내서 수리를 진행 할 수 있습니다.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적군이 공격한 상태에서 복귀 하여 건물에 수치가 떨어진 상태 입니다)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요새를 공격 시 한번만 부대를 이동 하여 공격 할 수 있습니다.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연맹요새와의 전투 방식은 일반 전투 및 집결 전투 룰을 따릅니다.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690464" y="289248"/>
            <a:ext cx="3132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및 건설 기능 정의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1013629" y="667910"/>
            <a:ext cx="11178369" cy="50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슈퍼 광산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슈퍼 광산을 건설 하기 위해서는 연맹요새를 건설 하여야 하는 필수 조건이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슈퍼 광산은 4개의 건물이 존재 합니다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 식량 채집이 가능 한 건물, 목재 채집이 가능한 건물, 철광을 채집이 가능한 건물, 미스릴 채집이 가능한 건물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건물은 동시에 1개 이상 건설 할 수 없습니다.(2개 까지 건설이 전혀 불가)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건물에 모든 자원을 채집 하게 되어지면 원하는 슈퍼광산을 새롭게 건설 할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슈퍼광산 건설은 RANK5, RANK4 권한을 보유 하고 있는 연맹원만 사용할 수 있는 기능 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슈퍼광산 건설 하기 위해서는 시간이 필요 합니다(건축 속도는 병사수량 및 병사 등급에 따라 변경 되어집니다)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슈퍼광산은 연맹원들이 건물에 병사를 지원하여 건축 속도를 줄일 수 있습니다(모든 연맹원이 가능 합니다)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슈퍼 광산에 채집 속도는 오픈 월드에 있는 자원 채집 속도 하고 틀리게 구성이 필요 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슈퍼 광산에 자원량은 일반 자원하고 틀리게 많은 자원을 보유 하고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슈퍼 광산 4개의 건물은 건물 건설 속도를 틀리게 데이터 테이블에 정의 하도록 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슈퍼 광산 철거는 RANK5, RANK4 권한을 가진 연맹원이 철거를 할 수 있습니다.</a:t>
            </a:r>
          </a:p>
          <a:p>
            <a:pPr indent="0" lvl="3" marL="13716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슈퍼 광산을 철거 하게 되어지면 바로 철거가 진행 됩니다.(철거 시간은 존재 하지 않습니다)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슈퍼 광산을 철거 하면 기존에 채집 하고 있던 병사들은 모두 자신의 도시로 이동 하게 되어집니다.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요새가 파괴 되어지면 연맹 슈퍼 광산도 파괴 되어집니다.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690464" y="289248"/>
            <a:ext cx="3132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및 건설 기능 정의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