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2.gif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jpg"/><Relationship Id="rId13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5" Type="http://schemas.openxmlformats.org/officeDocument/2006/relationships/image" Target="../media/image14.png"/><Relationship Id="rId14" Type="http://schemas.openxmlformats.org/officeDocument/2006/relationships/image" Target="../media/image11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18" Type="http://schemas.openxmlformats.org/officeDocument/2006/relationships/image" Target="../media/image16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jpg"/><Relationship Id="rId13" Type="http://schemas.openxmlformats.org/officeDocument/2006/relationships/image" Target="../media/image05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2.gif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jpg"/><Relationship Id="rId13" Type="http://schemas.openxmlformats.org/officeDocument/2006/relationships/image" Target="../media/image05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2.gif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jpg"/><Relationship Id="rId13" Type="http://schemas.openxmlformats.org/officeDocument/2006/relationships/image" Target="../media/image05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2.gif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066800" y="1122362"/>
            <a:ext cx="100583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연맹_공지 및 활동 기록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화면에 노출되는 연맹 공지를 작성하고 관리하는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진행된 주요 활동들에 대한 기록 정보 표시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공지 작성 및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연맹 공지글 작성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200자까지 입력 가능 / 금칙어 규칙 적용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작성되어 있는 연맹 공지를 터치하여 수정 및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활동 기록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아래 지정된 활동이 수행되면 그 기록이 활동 로그로 저장 ➔ 이후 자유롭게 열람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탈퇴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연맹원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레벨 변경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시작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완료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 플레이어(유저)가 연맹원 도시 강탈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타 플레이어(유저)의 도시 강탈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활동 기록은 가장 최근에 발생한 50개의 로그 기록만 보유(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기록 보유량은 데이터 테이블을 통해 조절 가능하도록 개발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5개의 활동 기록 제공 ➔ 이후 스크롤 로딩 방식으로 5개씩 최대 50개의 로그 기록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활동 기록은 임의로 삭제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각 활동 로그 터치 시 지정된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 탈퇴 / 가입 / 연맹원 레벨 변경 ➔ 연맹원 관리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과학 기술 시작 / 완료 ➔ 연맹 과학 기술 연구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약탈 ➔ 약탈된 도시의 좌표(월드맵)로 이동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활동별 표시 UI 및 텍스트 표기 형식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285338" y="1266063"/>
            <a:ext cx="3367089" cy="449312"/>
            <a:chOff x="4433885" y="2428113"/>
            <a:chExt cx="3367089" cy="449312"/>
          </a:xfrm>
        </p:grpSpPr>
        <p:sp>
          <p:nvSpPr>
            <p:cNvPr id="110" name="Shape 110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맹주가 작성한 공지글 표시</a:t>
              </a: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4433885" y="2428113"/>
              <a:ext cx="437906" cy="428289"/>
              <a:chOff x="4433885" y="2820000"/>
              <a:chExt cx="437906" cy="428289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4433885" y="2839958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orig06.deviantart.net/d4b0/f/2015/269/4/7/spike_s__scroll_and_quill__icon_by_janswer-d9b1mdl.png" id="113" name="Shape 1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43503" y="2820000"/>
                <a:ext cx="428289" cy="4282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4" name="Shape 114"/>
          <p:cNvGrpSpPr/>
          <p:nvPr/>
        </p:nvGrpSpPr>
        <p:grpSpPr>
          <a:xfrm>
            <a:off x="1285338" y="2440367"/>
            <a:ext cx="3367089" cy="441369"/>
            <a:chOff x="4416446" y="3183317"/>
            <a:chExt cx="3367089" cy="441369"/>
          </a:xfrm>
        </p:grpSpPr>
        <p:sp>
          <p:nvSpPr>
            <p:cNvPr id="115" name="Shape 115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닉네임 님이 연맹을 탈퇴하셨습니다.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117" name="Shape 1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118" name="Shape 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119"/>
          <p:cNvGrpSpPr/>
          <p:nvPr/>
        </p:nvGrpSpPr>
        <p:grpSpPr>
          <a:xfrm>
            <a:off x="1285338" y="3594713"/>
            <a:ext cx="3367089" cy="429352"/>
            <a:chOff x="4426560" y="3927641"/>
            <a:chExt cx="3367089" cy="429352"/>
          </a:xfrm>
        </p:grpSpPr>
        <p:sp>
          <p:nvSpPr>
            <p:cNvPr id="120" name="Shape 120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닉네임 님이 새롭게 연맹에 가입하셨습니다.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122" name="Shape 1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276438" y="1257448"/>
            <a:ext cx="3367089" cy="429352"/>
            <a:chOff x="4433885" y="2448073"/>
            <a:chExt cx="3367089" cy="429352"/>
          </a:xfrm>
        </p:grpSpPr>
        <p:sp>
          <p:nvSpPr>
            <p:cNvPr id="125" name="Shape 125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닉네임 님이 과학 기술 연구 명칭의 연구를 시작하였습니다.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4433885" y="2448073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276438" y="3566138"/>
            <a:ext cx="3367089" cy="429352"/>
            <a:chOff x="4426560" y="3927641"/>
            <a:chExt cx="3367089" cy="429352"/>
          </a:xfrm>
        </p:grpSpPr>
        <p:sp>
          <p:nvSpPr>
            <p:cNvPr id="128" name="Shape 128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닉네임 님이 (연맹약칭)닉네임 님의 도시(좌표) 를 강탈하였습니다.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286057" y="4604363"/>
            <a:ext cx="3367089" cy="429352"/>
            <a:chOff x="4426560" y="3927641"/>
            <a:chExt cx="3367089" cy="429352"/>
          </a:xfrm>
        </p:grpSpPr>
        <p:sp>
          <p:nvSpPr>
            <p:cNvPr id="131" name="Shape 131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닉네임 님의 도시(좌표,좌표)를 (연맹약칭)닉네임 님이 강탈하였습니다.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6287775" y="2428546"/>
            <a:ext cx="3367089" cy="429352"/>
            <a:chOff x="4433885" y="2448073"/>
            <a:chExt cx="3367089" cy="429352"/>
          </a:xfrm>
        </p:grpSpPr>
        <p:sp>
          <p:nvSpPr>
            <p:cNvPr id="134" name="Shape 134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닉네임 님이 과학 기술 연구 명칭의 연구를 완료하였습니다.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4433885" y="2448073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136" name="Shape 1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5901" y="4657178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37" name="Shape 1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33360" y="361085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7019" y="2474140"/>
            <a:ext cx="323785" cy="3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7019" y="1297553"/>
            <a:ext cx="323785" cy="325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294957" y="4632938"/>
            <a:ext cx="3367089" cy="429352"/>
            <a:chOff x="1294957" y="4632938"/>
            <a:chExt cx="3367089" cy="429352"/>
          </a:xfrm>
        </p:grpSpPr>
        <p:grpSp>
          <p:nvGrpSpPr>
            <p:cNvPr id="141" name="Shape 141"/>
            <p:cNvGrpSpPr/>
            <p:nvPr/>
          </p:nvGrpSpPr>
          <p:grpSpPr>
            <a:xfrm>
              <a:off x="1294957" y="4632938"/>
              <a:ext cx="3367089" cy="429352"/>
              <a:chOff x="4426560" y="3927641"/>
              <a:chExt cx="3367089" cy="429352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4955200" y="3944900"/>
                <a:ext cx="2838450" cy="412094"/>
              </a:xfrm>
              <a:prstGeom prst="wedgeRectCallout">
                <a:avLst>
                  <a:gd fmla="val -51814" name="adj1"/>
                  <a:gd fmla="val -2394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닉네임 님의 연맹 레벨이 낮은 레벨 에서 높은 레벨로 상승되었습니다.</a:t>
                </a: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4426560" y="3927641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1369945" y="4672047"/>
              <a:ext cx="262141" cy="276998"/>
              <a:chOff x="428625" y="2624275"/>
              <a:chExt cx="262141" cy="276998"/>
            </a:xfrm>
          </p:grpSpPr>
          <p:sp>
            <p:nvSpPr>
              <p:cNvPr id="145" name="Shape 145"/>
              <p:cNvSpPr txBox="1"/>
              <p:nvPr/>
            </p:nvSpPr>
            <p:spPr>
              <a:xfrm>
                <a:off x="428625" y="2624275"/>
                <a:ext cx="1506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579608" y="2735305"/>
                <a:ext cx="111157" cy="146575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Shape 147"/>
          <p:cNvGrpSpPr/>
          <p:nvPr/>
        </p:nvGrpSpPr>
        <p:grpSpPr>
          <a:xfrm>
            <a:off x="1280058" y="5680688"/>
            <a:ext cx="3367089" cy="429352"/>
            <a:chOff x="1280058" y="5680688"/>
            <a:chExt cx="3367089" cy="429352"/>
          </a:xfrm>
        </p:grpSpPr>
        <p:grpSp>
          <p:nvGrpSpPr>
            <p:cNvPr id="148" name="Shape 148"/>
            <p:cNvGrpSpPr/>
            <p:nvPr/>
          </p:nvGrpSpPr>
          <p:grpSpPr>
            <a:xfrm>
              <a:off x="1280058" y="5680688"/>
              <a:ext cx="3367089" cy="429352"/>
              <a:chOff x="4426560" y="3927641"/>
              <a:chExt cx="3367089" cy="429352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4955200" y="3944900"/>
                <a:ext cx="2838450" cy="412094"/>
              </a:xfrm>
              <a:prstGeom prst="wedgeRectCallout">
                <a:avLst>
                  <a:gd fmla="val -51814" name="adj1"/>
                  <a:gd fmla="val -2394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닉네임 님의 연맹 레벨이 높은 레벨 에서 낮은 레벨로 강등되었습니다.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426560" y="3927641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Shape 151"/>
            <p:cNvGrpSpPr/>
            <p:nvPr/>
          </p:nvGrpSpPr>
          <p:grpSpPr>
            <a:xfrm>
              <a:off x="1354020" y="5718302"/>
              <a:ext cx="262140" cy="276998"/>
              <a:chOff x="1522345" y="4824446"/>
              <a:chExt cx="262140" cy="276998"/>
            </a:xfrm>
          </p:grpSpPr>
          <p:sp>
            <p:nvSpPr>
              <p:cNvPr id="152" name="Shape 152"/>
              <p:cNvSpPr txBox="1"/>
              <p:nvPr/>
            </p:nvSpPr>
            <p:spPr>
              <a:xfrm>
                <a:off x="1522345" y="4824446"/>
                <a:ext cx="1506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 rot="10800000">
                <a:off x="1673328" y="4935475"/>
                <a:ext cx="111157" cy="146575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Shape 154"/>
          <p:cNvSpPr txBox="1"/>
          <p:nvPr/>
        </p:nvSpPr>
        <p:spPr>
          <a:xfrm>
            <a:off x="2276475" y="1751441"/>
            <a:ext cx="16401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&lt;맹주 작성 공지 글&gt;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276474" y="2905786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탈퇴&gt;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276475" y="4064894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&lt;신규 연맹원 가입&gt;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095334" y="5103119"/>
            <a:ext cx="19479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레벨 상승&gt;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95334" y="6158891"/>
            <a:ext cx="19479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레벨 강등&gt;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155745" y="1736248"/>
            <a:ext cx="21563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 과학 기술 연구 시작&gt;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155745" y="2928351"/>
            <a:ext cx="21563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 과학 기술 연구 완료&gt;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801484" y="4064892"/>
            <a:ext cx="286488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타 플레이어(유저) 도시 강탈&gt;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778640" y="5103119"/>
            <a:ext cx="286488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&lt;타 플레이어(유저) 연맹원 도시 강탈&gt;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정보와 연맹 메뉴 사이의 공지 영역 터치</a:t>
            </a:r>
          </a:p>
        </p:txBody>
      </p:sp>
      <p:sp>
        <p:nvSpPr>
          <p:cNvPr id="169" name="Shape 16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72" name="Shape 172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75" name="Shape 175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79" name="Shape 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0" name="Shape 1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83" name="Shape 1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85" name="Shape 1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88" name="Shape 18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90" name="Shape 190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91" name="Shape 1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93" name="Shape 1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201" name="Shape 201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02" name="Shape 202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203" name="Shape 203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04" name="Shape 204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05" name="Shape 205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13" name="Shape 21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5793748" y="1970503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424823" y="160828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영역 터치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223" name="Shape 22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226" name="Shape 226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227" name="Shape 2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31" name="Shape 2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234" name="Shape 2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236" name="Shape 2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239" name="Shape 2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241" name="Shape 241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242" name="Shape 2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244" name="Shape 2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46" name="Shape 246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250" name="Shape 250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251" name="Shape 251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253" name="Shape 253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254" name="Shape 254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257" name="Shape 257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259" name="Shape 2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Shape 263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264" name="Shape 264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266" name="Shape 26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267" name="Shape 26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Shape 26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로그 상세 보기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최상단에 항상 공지글 위치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활동이 발생(수정 및 변경)된 시점에 개별적으로 기록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5개의 활동 목록 제공 ➔ 이후 스크롤 로딩으로 5개씩 추가</a:t>
            </a:r>
          </a:p>
        </p:txBody>
      </p:sp>
      <p:sp>
        <p:nvSpPr>
          <p:cNvPr id="270" name="Shape 270"/>
          <p:cNvSpPr/>
          <p:nvPr/>
        </p:nvSpPr>
        <p:spPr>
          <a:xfrm>
            <a:off x="8161865" y="2021857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변동 시각 표시</a:t>
            </a:r>
          </a:p>
        </p:txBody>
      </p:sp>
      <p:cxnSp>
        <p:nvCxnSpPr>
          <p:cNvPr id="271" name="Shape 271"/>
          <p:cNvCxnSpPr>
            <a:stCxn id="270" idx="1"/>
            <a:endCxn id="224" idx="3"/>
          </p:cNvCxnSpPr>
          <p:nvPr/>
        </p:nvCxnSpPr>
        <p:spPr>
          <a:xfrm flipH="1">
            <a:off x="6746765" y="2177454"/>
            <a:ext cx="1415100" cy="20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2" name="Shape 272"/>
          <p:cNvSpPr/>
          <p:nvPr/>
        </p:nvSpPr>
        <p:spPr>
          <a:xfrm>
            <a:off x="8161865" y="2526315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표시</a:t>
            </a:r>
          </a:p>
        </p:txBody>
      </p:sp>
      <p:cxnSp>
        <p:nvCxnSpPr>
          <p:cNvPr id="273" name="Shape 273"/>
          <p:cNvCxnSpPr>
            <a:stCxn id="272" idx="1"/>
          </p:cNvCxnSpPr>
          <p:nvPr/>
        </p:nvCxnSpPr>
        <p:spPr>
          <a:xfrm flipH="1">
            <a:off x="7567865" y="2681912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10230388" y="2526315"/>
            <a:ext cx="1763485" cy="31119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항상 최상단에 위치</a:t>
            </a:r>
          </a:p>
        </p:txBody>
      </p:sp>
      <p:cxnSp>
        <p:nvCxnSpPr>
          <p:cNvPr id="275" name="Shape 275"/>
          <p:cNvCxnSpPr>
            <a:stCxn id="274" idx="1"/>
            <a:endCxn id="272" idx="3"/>
          </p:cNvCxnSpPr>
          <p:nvPr/>
        </p:nvCxnSpPr>
        <p:spPr>
          <a:xfrm rot="10800000">
            <a:off x="9925288" y="2681912"/>
            <a:ext cx="305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8232871" y="3941796"/>
            <a:ext cx="1763485" cy="34231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활동 기록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상하 스크롤</a:t>
            </a:r>
          </a:p>
        </p:txBody>
      </p:sp>
      <p:cxnSp>
        <p:nvCxnSpPr>
          <p:cNvPr id="277" name="Shape 277"/>
          <p:cNvCxnSpPr>
            <a:stCxn id="276" idx="1"/>
          </p:cNvCxnSpPr>
          <p:nvPr/>
        </p:nvCxnSpPr>
        <p:spPr>
          <a:xfrm flipH="1">
            <a:off x="7638871" y="4112954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8144696" y="4662682"/>
            <a:ext cx="1939833" cy="50118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5개의 기록 정보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스크롤 로딩으로 5개씩 최대 50개까지 표시</a:t>
            </a:r>
          </a:p>
        </p:txBody>
      </p:sp>
      <p:cxnSp>
        <p:nvCxnSpPr>
          <p:cNvPr id="279" name="Shape 279"/>
          <p:cNvCxnSpPr>
            <a:stCxn id="278" idx="0"/>
            <a:endCxn id="276" idx="2"/>
          </p:cNvCxnSpPr>
          <p:nvPr/>
        </p:nvCxnSpPr>
        <p:spPr>
          <a:xfrm rot="10800000">
            <a:off x="9114613" y="4284082"/>
            <a:ext cx="0" cy="378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8289928" y="5650242"/>
            <a:ext cx="1763485" cy="34231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활동 기록 닫기</a:t>
            </a:r>
          </a:p>
        </p:txBody>
      </p:sp>
      <p:cxnSp>
        <p:nvCxnSpPr>
          <p:cNvPr id="281" name="Shape 281"/>
          <p:cNvCxnSpPr>
            <a:stCxn id="280" idx="1"/>
          </p:cNvCxnSpPr>
          <p:nvPr/>
        </p:nvCxnSpPr>
        <p:spPr>
          <a:xfrm flipH="1">
            <a:off x="7695928" y="5821399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10553234" y="5572396"/>
            <a:ext cx="1324932" cy="4556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화면 구성으로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변경된</a:t>
            </a:r>
          </a:p>
        </p:txBody>
      </p:sp>
      <p:cxnSp>
        <p:nvCxnSpPr>
          <p:cNvPr id="283" name="Shape 283"/>
          <p:cNvCxnSpPr>
            <a:stCxn id="282" idx="1"/>
          </p:cNvCxnSpPr>
          <p:nvPr/>
        </p:nvCxnSpPr>
        <p:spPr>
          <a:xfrm rot="10800000">
            <a:off x="10028834" y="5800207"/>
            <a:ext cx="524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291" name="Shape 291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294" name="Shape 294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295" name="Shape 2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98" name="Shape 2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99" name="Shape 2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307" name="Shape 3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309" name="Shape 309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310" name="Shape 3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312" name="Shape 3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14" name="Shape 314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18" name="Shape 318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319" name="Shape 319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21" name="Shape 321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322" name="Shape 322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325" name="Shape 325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327" name="Shape 3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Shape 331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332" name="Shape 332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334" name="Shape 3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335" name="Shape 33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Shape 336"/>
          <p:cNvSpPr/>
          <p:nvPr/>
        </p:nvSpPr>
        <p:spPr>
          <a:xfrm>
            <a:off x="4334967" y="241187"/>
            <a:ext cx="3529406" cy="6234545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4502008" y="2389173"/>
            <a:ext cx="3222644" cy="2227120"/>
            <a:chOff x="4502008" y="2389173"/>
            <a:chExt cx="3222644" cy="2227120"/>
          </a:xfrm>
        </p:grpSpPr>
        <p:sp>
          <p:nvSpPr>
            <p:cNvPr id="338" name="Shape 338"/>
            <p:cNvSpPr/>
            <p:nvPr/>
          </p:nvSpPr>
          <p:spPr>
            <a:xfrm>
              <a:off x="4502008" y="2389173"/>
              <a:ext cx="3222644" cy="2227120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606032" y="2743200"/>
              <a:ext cx="2990442" cy="12870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공지를 작성합니다. 입력칸을 터치하면 단말기 키보드가 생성되고, 이를 이용해 입력합니다.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5736305" y="2438883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공지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568326" y="4268551"/>
              <a:ext cx="1088878" cy="292227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4955882" y="4036628"/>
            <a:ext cx="231666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띄어쓰기 포함 최대 200자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수정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작성되어 있는 공지 터치 시 팝업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칸 터치 후 ➔ 단말기 키보드를 사용해 공지 입력</a:t>
            </a:r>
          </a:p>
        </p:txBody>
      </p:sp>
      <p:sp>
        <p:nvSpPr>
          <p:cNvPr id="345" name="Shape 345"/>
          <p:cNvSpPr/>
          <p:nvPr/>
        </p:nvSpPr>
        <p:spPr>
          <a:xfrm>
            <a:off x="8161865" y="2021857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입력 및 수정 팝업</a:t>
            </a:r>
          </a:p>
        </p:txBody>
      </p:sp>
      <p:cxnSp>
        <p:nvCxnSpPr>
          <p:cNvPr id="346" name="Shape 346"/>
          <p:cNvCxnSpPr>
            <a:stCxn id="345" idx="1"/>
          </p:cNvCxnSpPr>
          <p:nvPr/>
        </p:nvCxnSpPr>
        <p:spPr>
          <a:xfrm flipH="1">
            <a:off x="7638965" y="2177454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7954685" y="2714850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입력 칸</a:t>
            </a:r>
          </a:p>
        </p:txBody>
      </p:sp>
      <p:cxnSp>
        <p:nvCxnSpPr>
          <p:cNvPr id="348" name="Shape 348"/>
          <p:cNvCxnSpPr>
            <a:stCxn id="347" idx="1"/>
          </p:cNvCxnSpPr>
          <p:nvPr/>
        </p:nvCxnSpPr>
        <p:spPr>
          <a:xfrm flipH="1">
            <a:off x="7431785" y="2870448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7960852" y="3403971"/>
            <a:ext cx="1763485" cy="4556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칸 터치 후 단말기 키보드를 활용해 공지 입력</a:t>
            </a:r>
          </a:p>
        </p:txBody>
      </p:sp>
      <p:cxnSp>
        <p:nvCxnSpPr>
          <p:cNvPr id="350" name="Shape 350"/>
          <p:cNvCxnSpPr>
            <a:stCxn id="349" idx="0"/>
            <a:endCxn id="347" idx="2"/>
          </p:cNvCxnSpPr>
          <p:nvPr/>
        </p:nvCxnSpPr>
        <p:spPr>
          <a:xfrm rot="10800000">
            <a:off x="8836294" y="3025971"/>
            <a:ext cx="6300" cy="378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7956417" y="4673325"/>
            <a:ext cx="1763485" cy="4556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입력된 공지 저장 및 팝업 닫기 버튼</a:t>
            </a:r>
          </a:p>
        </p:txBody>
      </p:sp>
      <p:cxnSp>
        <p:nvCxnSpPr>
          <p:cNvPr id="352" name="Shape 352"/>
          <p:cNvCxnSpPr>
            <a:stCxn id="351" idx="1"/>
            <a:endCxn id="341" idx="3"/>
          </p:cNvCxnSpPr>
          <p:nvPr/>
        </p:nvCxnSpPr>
        <p:spPr>
          <a:xfrm rot="10800000">
            <a:off x="6657117" y="4414536"/>
            <a:ext cx="1299300" cy="48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360" name="Shape 36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363" name="Shape 363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364" name="Shape 3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367" name="Shape 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368" name="Shape 3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371" name="Shape 3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373" name="Shape 3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376" name="Shape 3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378" name="Shape 378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379" name="Shape 3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381" name="Shape 3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83" name="Shape 38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87" name="Shape 387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388" name="Shape 388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90" name="Shape 390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394" name="Shape 394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396" name="Shape 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Shape 397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398" name="Shape 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Shape 400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401" name="Shape 401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403" name="Shape 40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404" name="Shape 40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Shape 405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변경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내용을 수정하고 저장을 하면 표시되는 알림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08" name="Shape 408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공지 수정이 완료되었습니다.</a:t>
              </a:r>
            </a:p>
          </p:txBody>
        </p:sp>
        <p:cxnSp>
          <p:nvCxnSpPr>
            <p:cNvPr id="409" name="Shape 409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11" name="Shape 411"/>
          <p:cNvSpPr/>
          <p:nvPr/>
        </p:nvSpPr>
        <p:spPr>
          <a:xfrm>
            <a:off x="8332682" y="2240016"/>
            <a:ext cx="1763485" cy="50118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수정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12" name="Shape 412"/>
          <p:cNvCxnSpPr>
            <a:stCxn id="411" idx="1"/>
          </p:cNvCxnSpPr>
          <p:nvPr/>
        </p:nvCxnSpPr>
        <p:spPr>
          <a:xfrm flipH="1">
            <a:off x="7809782" y="2490608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