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16BDBE8-069B-40E0-B742-A25B2F1E0A62}">
  <a:tblStyle styleId="{416BDBE8-069B-40E0-B742-A25B2F1E0A62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  <a:fill>
          <a:solidFill>
            <a:srgbClr val="E9EFF7"/>
          </a:solidFill>
        </a:fill>
      </a:tcStyle>
    </a:wholeTbl>
    <a:band1H>
      <a:tcStyle>
        <a:fill>
          <a:solidFill>
            <a:srgbClr val="D0DEEF"/>
          </a:solidFill>
        </a:fill>
      </a:tcStyle>
    </a:band1H>
    <a:band1V>
      <a:tcStyle>
        <a:fill>
          <a:solidFill>
            <a:srgbClr val="D0DEEF"/>
          </a:solidFill>
        </a:fill>
      </a:tcStyle>
    </a:band1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top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Shape 18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Shape 2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Shape 3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Shape 4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Shape 5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Shape 58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Shape 6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Shape 6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Shape 7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Shape 7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Shape 86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Shape 9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Shape 93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Shape 10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Shape 105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Shape 8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Shape 1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Shape 11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Shape 12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Shape 123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Shape 126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Shape 138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Shape 1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Shape 14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Shape 16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8" name="Shape 16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Shape 17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Shape 172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9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Shape 18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Shape 185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Shape 20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Shape 20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55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Shape 2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7" name="Shape 215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Shape 9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Shape 22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9" name="Shape 226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Shape 23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0" name="Shape 23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1" name="Shape 2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" name="Shape 24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3" name="Shape 240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Shape 24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Shape 242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Shape 24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Shape 244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0" name="Shape 2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1" name="Shape 24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2" name="Shape 2472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93" name="Shape 2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4" name="Shape 24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5" name="Shape 249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Shape 25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Shape 251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34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Shape 25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6" name="Shape 253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Shape 26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Shape 264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Shape 99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Shape 27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Shape 275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4" name="Shape 2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5" name="Shape 28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6" name="Shape 281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1" name="Shape 2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2" name="Shape 29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3" name="Shape 291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22" name="Shape 2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3" name="Shape 292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24" name="Shape 292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13" name="Shape 3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Shape 30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5" name="Shape 301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06" name="Shape 3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Shape 3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8" name="Shape 3108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8" name="Shape 3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9" name="Shape 3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0" name="Shape 318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Shape 3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4" name="Shape 3274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4" name="Shape 3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5" name="Shape 33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Shape 3366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8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Shape 34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0" name="Shape 346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Shape 117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Shape 123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Shape 130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제목 슬라이드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제목 및 세로 텍스트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3920330" y="-1256504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세로 제목 및 텍스트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7133430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799430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제목 및 내용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구역 머리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콘텐츠 2개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비교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6172200" y="1681163"/>
            <a:ext cx="518318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6172200" y="2505075"/>
            <a:ext cx="518318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제목만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빈 화면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캡션 있는 콘텐츠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77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270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762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540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540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540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540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540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540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캡션 있는 그림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839787" y="457200"/>
            <a:ext cx="3932237" cy="16001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5183187" y="987425"/>
            <a:ext cx="6172199" cy="48736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buFont typeface="Arial"/>
              <a:buNone/>
              <a:defRPr sz="1800"/>
            </a:lvl2pPr>
            <a:lvl3pPr indent="0" lvl="2">
              <a:spcBef>
                <a:spcPts val="0"/>
              </a:spcBef>
              <a:buFont typeface="Arial"/>
              <a:buNone/>
              <a:defRPr sz="1800"/>
            </a:lvl3pPr>
            <a:lvl4pPr indent="0" lvl="3">
              <a:spcBef>
                <a:spcPts val="0"/>
              </a:spcBef>
              <a:buFont typeface="Arial"/>
              <a:buNone/>
              <a:defRPr sz="1800"/>
            </a:lvl4pPr>
            <a:lvl5pPr indent="0" lvl="4">
              <a:spcBef>
                <a:spcPts val="0"/>
              </a:spcBef>
              <a:buFont typeface="Arial"/>
              <a:buNone/>
              <a:defRPr sz="1800"/>
            </a:lvl5pPr>
            <a:lvl6pPr indent="0" lvl="5">
              <a:spcBef>
                <a:spcPts val="0"/>
              </a:spcBef>
              <a:buFont typeface="Arial"/>
              <a:buNone/>
              <a:defRPr sz="1800"/>
            </a:lvl6pPr>
            <a:lvl7pPr indent="0" lvl="6">
              <a:spcBef>
                <a:spcPts val="0"/>
              </a:spcBef>
              <a:buFont typeface="Arial"/>
              <a:buNone/>
              <a:defRPr sz="1800"/>
            </a:lvl7pPr>
            <a:lvl8pPr indent="0" lvl="7">
              <a:spcBef>
                <a:spcPts val="0"/>
              </a:spcBef>
              <a:buFont typeface="Arial"/>
              <a:buNone/>
              <a:defRPr sz="1800"/>
            </a:lvl8pPr>
            <a:lvl9pPr indent="0" lvl="8">
              <a:spcBef>
                <a:spcPts val="0"/>
              </a:spcBef>
              <a:buFont typeface="Arial"/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1270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54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600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2057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514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971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429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86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fld id="{00000000-1234-1234-1234-123412341234}" type="slidenum">
              <a:rPr b="0" i="0" lang="ko-KR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2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6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20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31.jp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9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2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32.png"/><Relationship Id="rId10" Type="http://schemas.openxmlformats.org/officeDocument/2006/relationships/image" Target="../media/image23.png"/><Relationship Id="rId13" Type="http://schemas.openxmlformats.org/officeDocument/2006/relationships/image" Target="../media/image25.png"/><Relationship Id="rId1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Relationship Id="rId15" Type="http://schemas.openxmlformats.org/officeDocument/2006/relationships/image" Target="../media/image27.png"/><Relationship Id="rId14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04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28.jpg"/><Relationship Id="rId22" Type="http://schemas.openxmlformats.org/officeDocument/2006/relationships/image" Target="../media/image15.png"/><Relationship Id="rId10" Type="http://schemas.openxmlformats.org/officeDocument/2006/relationships/image" Target="../media/image32.png"/><Relationship Id="rId21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19" Type="http://schemas.openxmlformats.org/officeDocument/2006/relationships/image" Target="../media/image38.png"/><Relationship Id="rId6" Type="http://schemas.openxmlformats.org/officeDocument/2006/relationships/image" Target="../media/image18.png"/><Relationship Id="rId18" Type="http://schemas.openxmlformats.org/officeDocument/2006/relationships/image" Target="../media/image41.jp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0.png"/><Relationship Id="rId11" Type="http://schemas.openxmlformats.org/officeDocument/2006/relationships/image" Target="../media/image28.jpg"/><Relationship Id="rId22" Type="http://schemas.openxmlformats.org/officeDocument/2006/relationships/image" Target="../media/image15.png"/><Relationship Id="rId10" Type="http://schemas.openxmlformats.org/officeDocument/2006/relationships/image" Target="../media/image32.png"/><Relationship Id="rId21" Type="http://schemas.openxmlformats.org/officeDocument/2006/relationships/image" Target="../media/image16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23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19" Type="http://schemas.openxmlformats.org/officeDocument/2006/relationships/image" Target="../media/image38.png"/><Relationship Id="rId6" Type="http://schemas.openxmlformats.org/officeDocument/2006/relationships/image" Target="../media/image18.png"/><Relationship Id="rId18" Type="http://schemas.openxmlformats.org/officeDocument/2006/relationships/image" Target="../media/image41.jp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0.jpg"/><Relationship Id="rId4" Type="http://schemas.openxmlformats.org/officeDocument/2006/relationships/image" Target="../media/image28.jpg"/></Relationships>
</file>

<file path=ppt/slides/_rels/slide3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6.png"/><Relationship Id="rId10" Type="http://schemas.openxmlformats.org/officeDocument/2006/relationships/image" Target="../media/image51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9.png"/><Relationship Id="rId4" Type="http://schemas.openxmlformats.org/officeDocument/2006/relationships/image" Target="../media/image45.png"/><Relationship Id="rId9" Type="http://schemas.openxmlformats.org/officeDocument/2006/relationships/image" Target="../media/image55.png"/><Relationship Id="rId5" Type="http://schemas.openxmlformats.org/officeDocument/2006/relationships/image" Target="../media/image42.png"/><Relationship Id="rId6" Type="http://schemas.openxmlformats.org/officeDocument/2006/relationships/image" Target="../media/image47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32.png"/><Relationship Id="rId13" Type="http://schemas.openxmlformats.org/officeDocument/2006/relationships/image" Target="../media/image24.png"/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7.png"/><Relationship Id="rId14" Type="http://schemas.openxmlformats.org/officeDocument/2006/relationships/image" Target="../media/image26.png"/><Relationship Id="rId17" Type="http://schemas.openxmlformats.org/officeDocument/2006/relationships/image" Target="../media/image20.png"/><Relationship Id="rId16" Type="http://schemas.openxmlformats.org/officeDocument/2006/relationships/image" Target="../media/image30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jpg"/><Relationship Id="rId8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4.png"/><Relationship Id="rId14" Type="http://schemas.openxmlformats.org/officeDocument/2006/relationships/image" Target="../media/image30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9.jpg"/></Relationships>
</file>

<file path=ppt/slides/_rels/slide4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24.png"/><Relationship Id="rId14" Type="http://schemas.openxmlformats.org/officeDocument/2006/relationships/image" Target="../media/image30.png"/><Relationship Id="rId16" Type="http://schemas.openxmlformats.org/officeDocument/2006/relationships/image" Target="../media/image50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.png"/><Relationship Id="rId10" Type="http://schemas.openxmlformats.org/officeDocument/2006/relationships/image" Target="../media/image28.jpg"/><Relationship Id="rId13" Type="http://schemas.openxmlformats.org/officeDocument/2006/relationships/image" Target="../media/image35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4" Type="http://schemas.openxmlformats.org/officeDocument/2006/relationships/image" Target="../media/image24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57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6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57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6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57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6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jpg"/><Relationship Id="rId10" Type="http://schemas.openxmlformats.org/officeDocument/2006/relationships/image" Target="../media/image24.png"/><Relationship Id="rId13" Type="http://schemas.openxmlformats.org/officeDocument/2006/relationships/image" Target="../media/image57.png"/><Relationship Id="rId1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4.png"/><Relationship Id="rId4" Type="http://schemas.openxmlformats.org/officeDocument/2006/relationships/image" Target="../media/image04.png"/><Relationship Id="rId9" Type="http://schemas.openxmlformats.org/officeDocument/2006/relationships/image" Target="../media/image23.png"/><Relationship Id="rId15" Type="http://schemas.openxmlformats.org/officeDocument/2006/relationships/image" Target="../media/image53.png"/><Relationship Id="rId14" Type="http://schemas.openxmlformats.org/officeDocument/2006/relationships/image" Target="../media/image56.png"/><Relationship Id="rId5" Type="http://schemas.openxmlformats.org/officeDocument/2006/relationships/image" Target="../media/image34.jpg"/><Relationship Id="rId6" Type="http://schemas.openxmlformats.org/officeDocument/2006/relationships/image" Target="../media/image21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06.png"/><Relationship Id="rId10" Type="http://schemas.openxmlformats.org/officeDocument/2006/relationships/image" Target="../media/image08.jpg"/><Relationship Id="rId13" Type="http://schemas.openxmlformats.org/officeDocument/2006/relationships/image" Target="../media/image10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png"/><Relationship Id="rId4" Type="http://schemas.openxmlformats.org/officeDocument/2006/relationships/image" Target="../media/image02.png"/><Relationship Id="rId9" Type="http://schemas.openxmlformats.org/officeDocument/2006/relationships/image" Target="../media/image00.png"/><Relationship Id="rId15" Type="http://schemas.openxmlformats.org/officeDocument/2006/relationships/image" Target="../media/image16.png"/><Relationship Id="rId14" Type="http://schemas.openxmlformats.org/officeDocument/2006/relationships/image" Target="../media/image07.png"/><Relationship Id="rId17" Type="http://schemas.openxmlformats.org/officeDocument/2006/relationships/image" Target="../media/image13.png"/><Relationship Id="rId16" Type="http://schemas.openxmlformats.org/officeDocument/2006/relationships/image" Target="../media/image15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18" Type="http://schemas.openxmlformats.org/officeDocument/2006/relationships/image" Target="../media/image11.png"/><Relationship Id="rId7" Type="http://schemas.openxmlformats.org/officeDocument/2006/relationships/image" Target="../media/image09.png"/><Relationship Id="rId8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연맹_연맹원 관리 1.0</a:t>
            </a:r>
          </a:p>
        </p:txBody>
      </p:sp>
      <p:sp>
        <p:nvSpPr>
          <p:cNvPr id="85" name="Shape 85"/>
          <p:cNvSpPr txBox="1"/>
          <p:nvPr>
            <p:ph idx="1" type="subTitle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Shape 18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6" name="Shape 18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Shape 18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8" name="Shape 18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90" name="Shape 19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93" name="Shape 19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4" name="Shape 1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5" name="Shape 19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96" name="Shape 19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97" name="Shape 1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98" name="Shape 1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9" name="Shape 19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0" name="Shape 20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1" name="Shape 20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Shape 20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8" name="Shape 20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9" name="Shape 20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10" name="Shape 21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1" name="Shape 21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2" name="Shape 2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3" name="Shape 21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Shape 21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Shape 21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Shape 21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Shape 21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20" name="Shape 2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Shape 2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Shape 22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24" name="Shape 22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" name="Shape 22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6" name="Shape 22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27" name="Shape 22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Shape 22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Shape 22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30" name="Shape 23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" name="Shape 23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2" name="Shape 23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pic>
        <p:nvPicPr>
          <p:cNvPr id="233" name="Shape 233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Shape 234"/>
          <p:cNvPicPr preferRelativeResize="0"/>
          <p:nvPr/>
        </p:nvPicPr>
        <p:blipFill rotWithShape="1">
          <a:blip r:embed="rId10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Shape 235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Shape 236"/>
          <p:cNvPicPr preferRelativeResize="0"/>
          <p:nvPr/>
        </p:nvPicPr>
        <p:blipFill rotWithShape="1">
          <a:blip r:embed="rId11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목록 화면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맹주를 기준으로 연맹 레벨을 기준으로 내림차순 정렬</a:t>
            </a:r>
          </a:p>
        </p:txBody>
      </p:sp>
      <p:sp>
        <p:nvSpPr>
          <p:cNvPr id="239" name="Shape 239"/>
          <p:cNvSpPr/>
          <p:nvPr/>
        </p:nvSpPr>
        <p:spPr>
          <a:xfrm>
            <a:off x="8509517" y="27035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 구분</a:t>
            </a:r>
          </a:p>
        </p:txBody>
      </p:sp>
      <p:cxnSp>
        <p:nvCxnSpPr>
          <p:cNvPr id="240" name="Shape 240"/>
          <p:cNvCxnSpPr>
            <a:stCxn id="239" idx="1"/>
            <a:endCxn id="191" idx="3"/>
          </p:cNvCxnSpPr>
          <p:nvPr/>
        </p:nvCxnSpPr>
        <p:spPr>
          <a:xfrm flipH="1">
            <a:off x="7856717" y="493442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1" name="Shape 241"/>
          <p:cNvSpPr/>
          <p:nvPr/>
        </p:nvSpPr>
        <p:spPr>
          <a:xfrm>
            <a:off x="8428342" y="106079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레벨의 인원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(접속 중 인원 / 구성 인원)</a:t>
            </a:r>
          </a:p>
        </p:txBody>
      </p:sp>
      <p:cxnSp>
        <p:nvCxnSpPr>
          <p:cNvPr id="242" name="Shape 242"/>
          <p:cNvCxnSpPr>
            <a:stCxn id="241" idx="1"/>
          </p:cNvCxnSpPr>
          <p:nvPr/>
        </p:nvCxnSpPr>
        <p:spPr>
          <a:xfrm rot="10800000">
            <a:off x="7531342" y="1025283"/>
            <a:ext cx="897000" cy="258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3" name="Shape 243"/>
          <p:cNvSpPr/>
          <p:nvPr/>
        </p:nvSpPr>
        <p:spPr>
          <a:xfrm>
            <a:off x="8428342" y="172196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레벨에 따른 등급 표시 아이콘</a:t>
            </a:r>
          </a:p>
        </p:txBody>
      </p:sp>
      <p:cxnSp>
        <p:nvCxnSpPr>
          <p:cNvPr id="244" name="Shape 244"/>
          <p:cNvCxnSpPr>
            <a:stCxn id="243" idx="1"/>
            <a:endCxn id="230" idx="3"/>
          </p:cNvCxnSpPr>
          <p:nvPr/>
        </p:nvCxnSpPr>
        <p:spPr>
          <a:xfrm rot="10800000">
            <a:off x="6927142" y="1494152"/>
            <a:ext cx="1501200" cy="450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5" name="Shape 245"/>
          <p:cNvSpPr/>
          <p:nvPr/>
        </p:nvSpPr>
        <p:spPr>
          <a:xfrm>
            <a:off x="8428342" y="2306364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전투력 및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기록 정보</a:t>
            </a:r>
          </a:p>
        </p:txBody>
      </p:sp>
      <p:cxnSp>
        <p:nvCxnSpPr>
          <p:cNvPr id="246" name="Shape 246"/>
          <p:cNvCxnSpPr>
            <a:stCxn id="245" idx="1"/>
          </p:cNvCxnSpPr>
          <p:nvPr/>
        </p:nvCxnSpPr>
        <p:spPr>
          <a:xfrm rot="10800000">
            <a:off x="6997942" y="1950153"/>
            <a:ext cx="1430400" cy="579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7" name="Shape 247"/>
          <p:cNvSpPr/>
          <p:nvPr/>
        </p:nvSpPr>
        <p:spPr>
          <a:xfrm>
            <a:off x="2129614" y="3232789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영주 이미지</a:t>
            </a:r>
          </a:p>
        </p:txBody>
      </p:sp>
      <p:cxnSp>
        <p:nvCxnSpPr>
          <p:cNvPr id="248" name="Shape 248"/>
          <p:cNvCxnSpPr>
            <a:stCxn id="247" idx="3"/>
            <a:endCxn id="224" idx="1"/>
          </p:cNvCxnSpPr>
          <p:nvPr/>
        </p:nvCxnSpPr>
        <p:spPr>
          <a:xfrm flipH="1" rot="10800000">
            <a:off x="3915492" y="3325978"/>
            <a:ext cx="614100" cy="12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" name="Shape 249"/>
          <p:cNvSpPr/>
          <p:nvPr/>
        </p:nvSpPr>
        <p:spPr>
          <a:xfrm>
            <a:off x="2129614" y="3839525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닉네임 표시</a:t>
            </a:r>
          </a:p>
        </p:txBody>
      </p:sp>
      <p:cxnSp>
        <p:nvCxnSpPr>
          <p:cNvPr id="250" name="Shape 250"/>
          <p:cNvCxnSpPr>
            <a:stCxn id="249" idx="3"/>
            <a:endCxn id="225" idx="1"/>
          </p:cNvCxnSpPr>
          <p:nvPr/>
        </p:nvCxnSpPr>
        <p:spPr>
          <a:xfrm flipH="1" rot="10800000">
            <a:off x="3915492" y="3696914"/>
            <a:ext cx="610500" cy="365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" name="Shape 251"/>
          <p:cNvSpPr/>
          <p:nvPr/>
        </p:nvSpPr>
        <p:spPr>
          <a:xfrm>
            <a:off x="2122333" y="4501853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접속 중 표시</a:t>
            </a:r>
          </a:p>
        </p:txBody>
      </p:sp>
      <p:cxnSp>
        <p:nvCxnSpPr>
          <p:cNvPr id="252" name="Shape 252"/>
          <p:cNvCxnSpPr>
            <a:stCxn id="251" idx="3"/>
            <a:endCxn id="207" idx="2"/>
          </p:cNvCxnSpPr>
          <p:nvPr/>
        </p:nvCxnSpPr>
        <p:spPr>
          <a:xfrm flipH="1" rot="10800000">
            <a:off x="3908211" y="3783842"/>
            <a:ext cx="1840200" cy="941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3" name="Shape 253"/>
          <p:cNvSpPr/>
          <p:nvPr/>
        </p:nvSpPr>
        <p:spPr>
          <a:xfrm>
            <a:off x="8446138" y="5992132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권한 정보 및 설정 버튼</a:t>
            </a:r>
          </a:p>
        </p:txBody>
      </p:sp>
      <p:cxnSp>
        <p:nvCxnSpPr>
          <p:cNvPr id="254" name="Shape 254"/>
          <p:cNvCxnSpPr>
            <a:stCxn id="253" idx="1"/>
            <a:endCxn id="189" idx="3"/>
          </p:cNvCxnSpPr>
          <p:nvPr/>
        </p:nvCxnSpPr>
        <p:spPr>
          <a:xfrm flipH="1">
            <a:off x="7728838" y="6215221"/>
            <a:ext cx="717300" cy="15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Shape 2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0" name="Shape 2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Shape 26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4" name="Shape 2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5" name="Shape 26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6" name="Shape 2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7" name="Shape 2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8" name="Shape 2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9" name="Shape 2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0" name="Shape 27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1" name="Shape 2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2" name="Shape 2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3" name="Shape 2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Shape 27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Shape 2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Shape 27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Shape 28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81" name="Shape 28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82" name="Shape 2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3" name="Shape 28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84" name="Shape 28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85" name="Shape 2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86" name="Shape 2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7" name="Shape 28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Shape 28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Shape 29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Shape 29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Shape 29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94" name="Shape 2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Shape 2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Shape 29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98" name="Shape 2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9" name="Shape 29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300" name="Shape 30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301" name="Shape 3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Shape 30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Shape 30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304" name="Shape 3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5" name="Shape 3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6" name="Shape 30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307" name="Shape 307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308" name="Shape 308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9" name="Shape 309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310" name="Shape 31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1" name="Shape 311"/>
              <p:cNvGrpSpPr/>
              <p:nvPr/>
            </p:nvGrpSpPr>
            <p:grpSpPr>
              <a:xfrm>
                <a:off x="6523046" y="1687522"/>
                <a:ext cx="917239" cy="727653"/>
                <a:chOff x="6523046" y="1687522"/>
                <a:chExt cx="917239" cy="727653"/>
              </a:xfrm>
            </p:grpSpPr>
            <p:sp>
              <p:nvSpPr>
                <p:cNvPr id="312" name="Shape 312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3" name="Shape 313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4" name="Shape 314"/>
                <p:cNvSpPr txBox="1"/>
                <p:nvPr/>
              </p:nvSpPr>
              <p:spPr>
                <a:xfrm>
                  <a:off x="6523046" y="2184343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315" name="Shape 315"/>
              <p:cNvGrpSpPr/>
              <p:nvPr/>
            </p:nvGrpSpPr>
            <p:grpSpPr>
              <a:xfrm>
                <a:off x="6876235" y="2420151"/>
                <a:ext cx="957314" cy="727653"/>
                <a:chOff x="6503010" y="1687522"/>
                <a:chExt cx="957314" cy="727653"/>
              </a:xfrm>
            </p:grpSpPr>
            <p:sp>
              <p:nvSpPr>
                <p:cNvPr id="316" name="Shape 316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Shape 317"/>
                <p:cNvSpPr txBox="1"/>
                <p:nvPr/>
              </p:nvSpPr>
              <p:spPr>
                <a:xfrm>
                  <a:off x="6503010" y="2184343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318" name="Shape 318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319" name="Shape 319"/>
              <p:cNvGrpSpPr/>
              <p:nvPr/>
            </p:nvGrpSpPr>
            <p:grpSpPr>
              <a:xfrm>
                <a:off x="7004292" y="3183465"/>
                <a:ext cx="686405" cy="727653"/>
                <a:chOff x="7004292" y="3183465"/>
                <a:chExt cx="686405" cy="727653"/>
              </a:xfrm>
            </p:grpSpPr>
            <p:grpSp>
              <p:nvGrpSpPr>
                <p:cNvPr id="320" name="Shape 320"/>
                <p:cNvGrpSpPr/>
                <p:nvPr/>
              </p:nvGrpSpPr>
              <p:grpSpPr>
                <a:xfrm>
                  <a:off x="7004292" y="3183465"/>
                  <a:ext cx="686405" cy="727653"/>
                  <a:chOff x="6638464" y="1687522"/>
                  <a:chExt cx="686405" cy="727653"/>
                </a:xfrm>
              </p:grpSpPr>
              <p:sp>
                <p:nvSpPr>
                  <p:cNvPr id="321" name="Shape 321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2" name="Shape 322"/>
                  <p:cNvSpPr txBox="1"/>
                  <p:nvPr/>
                </p:nvSpPr>
                <p:spPr>
                  <a:xfrm>
                    <a:off x="6638464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323" name="Shape 323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4" name="Shape 324"/>
              <p:cNvGrpSpPr/>
              <p:nvPr/>
            </p:nvGrpSpPr>
            <p:grpSpPr>
              <a:xfrm>
                <a:off x="6551265" y="3863841"/>
                <a:ext cx="686405" cy="727653"/>
                <a:chOff x="6551265" y="3863841"/>
                <a:chExt cx="686405" cy="727653"/>
              </a:xfrm>
            </p:grpSpPr>
            <p:grpSp>
              <p:nvGrpSpPr>
                <p:cNvPr id="325" name="Shape 325"/>
                <p:cNvGrpSpPr/>
                <p:nvPr/>
              </p:nvGrpSpPr>
              <p:grpSpPr>
                <a:xfrm>
                  <a:off x="6551265" y="3863841"/>
                  <a:ext cx="686405" cy="727653"/>
                  <a:chOff x="6638467" y="1687522"/>
                  <a:chExt cx="686405" cy="727653"/>
                </a:xfrm>
              </p:grpSpPr>
              <p:sp>
                <p:nvSpPr>
                  <p:cNvPr id="326" name="Shape 326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27" name="Shape 327"/>
                  <p:cNvSpPr txBox="1"/>
                  <p:nvPr/>
                </p:nvSpPr>
                <p:spPr>
                  <a:xfrm>
                    <a:off x="6638467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328" name="Shape 328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29" name="Shape 329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330" name="Shape 330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1" name="Shape 331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2" name="Shape 332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id="333" name="Shape 333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3" cy="254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34" name="Shape 334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335" name="Shape 335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6" name="Shape 336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7" name="Shape 337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>
                  <a:off x="4823926" y="3932128"/>
                  <a:ext cx="213687" cy="211497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39" name="Shape 339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340" name="Shape 340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1" name="Shape 341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342" name="Shape 342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343" name="Shape 343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44" name="Shape 344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345" name="Shape 345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346" name="Shape 346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347" name="Shape 34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348" name="Shape 348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349" name="Shape 349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350" name="Shape 350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351" name="Shape 35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352" name="Shape 35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353" name="Shape 353"/>
              <p:cNvGrpSpPr/>
              <p:nvPr/>
            </p:nvGrpSpPr>
            <p:grpSpPr>
              <a:xfrm>
                <a:off x="4562101" y="1706809"/>
                <a:ext cx="646331" cy="726164"/>
                <a:chOff x="4562101" y="1706809"/>
                <a:chExt cx="646331" cy="726164"/>
              </a:xfrm>
            </p:grpSpPr>
            <p:sp>
              <p:nvSpPr>
                <p:cNvPr id="354" name="Shape 354"/>
                <p:cNvSpPr/>
                <p:nvPr/>
              </p:nvSpPr>
              <p:spPr>
                <a:xfrm>
                  <a:off x="4620328" y="1706809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55" name="Shape 355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56" name="Shape 356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57" name="Shape 357"/>
                <p:cNvSpPr txBox="1"/>
                <p:nvPr/>
              </p:nvSpPr>
              <p:spPr>
                <a:xfrm>
                  <a:off x="4562101" y="2202141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358" name="Shape 358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359" name="Shape 35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Shape 36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61" name="Shape 361"/>
          <p:cNvSpPr txBox="1"/>
          <p:nvPr/>
        </p:nvSpPr>
        <p:spPr>
          <a:xfrm>
            <a:off x="1013629" y="667910"/>
            <a:ext cx="320627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관리하려는 연맹원 터치</a:t>
            </a:r>
          </a:p>
        </p:txBody>
      </p:sp>
      <p:sp>
        <p:nvSpPr>
          <p:cNvPr id="362" name="Shape 362"/>
          <p:cNvSpPr/>
          <p:nvPr/>
        </p:nvSpPr>
        <p:spPr>
          <a:xfrm>
            <a:off x="8340160" y="42768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빈 화면 터치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이전 화면으로 이동</a:t>
            </a:r>
          </a:p>
        </p:txBody>
      </p:sp>
      <p:cxnSp>
        <p:nvCxnSpPr>
          <p:cNvPr id="363" name="Shape 363"/>
          <p:cNvCxnSpPr>
            <a:stCxn id="362" idx="1"/>
          </p:cNvCxnSpPr>
          <p:nvPr/>
        </p:nvCxnSpPr>
        <p:spPr>
          <a:xfrm flipH="1">
            <a:off x="7687360" y="650774"/>
            <a:ext cx="652800" cy="45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4" name="Shape 364"/>
          <p:cNvSpPr/>
          <p:nvPr/>
        </p:nvSpPr>
        <p:spPr>
          <a:xfrm>
            <a:off x="8161710" y="170982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도시 이동 초대 메일 발송 버튼</a:t>
            </a:r>
          </a:p>
        </p:txBody>
      </p:sp>
      <p:cxnSp>
        <p:nvCxnSpPr>
          <p:cNvPr id="365" name="Shape 365"/>
          <p:cNvCxnSpPr>
            <a:stCxn id="364" idx="1"/>
            <a:endCxn id="313" idx="3"/>
          </p:cNvCxnSpPr>
          <p:nvPr/>
        </p:nvCxnSpPr>
        <p:spPr>
          <a:xfrm rot="10800000">
            <a:off x="7332210" y="1932912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6" name="Shape 366"/>
          <p:cNvSpPr/>
          <p:nvPr/>
        </p:nvSpPr>
        <p:spPr>
          <a:xfrm>
            <a:off x="2187758" y="172673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맹주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이양하기 버튼</a:t>
            </a:r>
          </a:p>
        </p:txBody>
      </p:sp>
      <p:sp>
        <p:nvSpPr>
          <p:cNvPr id="367" name="Shape 367"/>
          <p:cNvSpPr/>
          <p:nvPr/>
        </p:nvSpPr>
        <p:spPr>
          <a:xfrm>
            <a:off x="8544264" y="246669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영주 정보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화면으로 이동 버튼</a:t>
            </a:r>
          </a:p>
        </p:txBody>
      </p:sp>
      <p:cxnSp>
        <p:nvCxnSpPr>
          <p:cNvPr id="368" name="Shape 368"/>
          <p:cNvCxnSpPr>
            <a:stCxn id="367" idx="1"/>
          </p:cNvCxnSpPr>
          <p:nvPr/>
        </p:nvCxnSpPr>
        <p:spPr>
          <a:xfrm rot="10800000">
            <a:off x="7714764" y="2689786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69" name="Shape 369"/>
          <p:cNvSpPr/>
          <p:nvPr/>
        </p:nvSpPr>
        <p:spPr>
          <a:xfrm>
            <a:off x="8514109" y="325344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자원 지원 보내기 버튼</a:t>
            </a:r>
          </a:p>
        </p:txBody>
      </p:sp>
      <p:cxnSp>
        <p:nvCxnSpPr>
          <p:cNvPr id="370" name="Shape 370"/>
          <p:cNvCxnSpPr>
            <a:stCxn id="369" idx="1"/>
          </p:cNvCxnSpPr>
          <p:nvPr/>
        </p:nvCxnSpPr>
        <p:spPr>
          <a:xfrm rot="10800000">
            <a:off x="7684609" y="3476530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1" name="Shape 371"/>
          <p:cNvSpPr/>
          <p:nvPr/>
        </p:nvSpPr>
        <p:spPr>
          <a:xfrm>
            <a:off x="8044753" y="3969255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병력 지원 보내기 버튼</a:t>
            </a:r>
          </a:p>
        </p:txBody>
      </p:sp>
      <p:cxnSp>
        <p:nvCxnSpPr>
          <p:cNvPr id="372" name="Shape 372"/>
          <p:cNvCxnSpPr>
            <a:stCxn id="371" idx="1"/>
          </p:cNvCxnSpPr>
          <p:nvPr/>
        </p:nvCxnSpPr>
        <p:spPr>
          <a:xfrm rot="10800000">
            <a:off x="7215253" y="4192344"/>
            <a:ext cx="8295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373" name="Shape 373"/>
          <p:cNvCxnSpPr>
            <a:stCxn id="366" idx="3"/>
            <a:endCxn id="355" idx="1"/>
          </p:cNvCxnSpPr>
          <p:nvPr/>
        </p:nvCxnSpPr>
        <p:spPr>
          <a:xfrm>
            <a:off x="3811283" y="1949822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4" name="Shape 374"/>
          <p:cNvSpPr/>
          <p:nvPr/>
        </p:nvSpPr>
        <p:spPr>
          <a:xfrm>
            <a:off x="1931946" y="244759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상승 조정 버튼</a:t>
            </a:r>
          </a:p>
        </p:txBody>
      </p:sp>
      <p:cxnSp>
        <p:nvCxnSpPr>
          <p:cNvPr id="375" name="Shape 375"/>
          <p:cNvCxnSpPr>
            <a:stCxn id="374" idx="3"/>
          </p:cNvCxnSpPr>
          <p:nvPr/>
        </p:nvCxnSpPr>
        <p:spPr>
          <a:xfrm>
            <a:off x="3555471" y="2670679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6" name="Shape 376"/>
          <p:cNvSpPr/>
          <p:nvPr/>
        </p:nvSpPr>
        <p:spPr>
          <a:xfrm>
            <a:off x="1922858" y="318384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유저의 연맹 레벨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강등 조정 버튼</a:t>
            </a:r>
          </a:p>
        </p:txBody>
      </p:sp>
      <p:cxnSp>
        <p:nvCxnSpPr>
          <p:cNvPr id="377" name="Shape 377"/>
          <p:cNvCxnSpPr>
            <a:stCxn id="376" idx="3"/>
          </p:cNvCxnSpPr>
          <p:nvPr/>
        </p:nvCxnSpPr>
        <p:spPr>
          <a:xfrm>
            <a:off x="3546383" y="3406936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78" name="Shape 378"/>
          <p:cNvSpPr/>
          <p:nvPr/>
        </p:nvSpPr>
        <p:spPr>
          <a:xfrm>
            <a:off x="2202141" y="393108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 강제 탈퇴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시키기 버튼</a:t>
            </a:r>
          </a:p>
        </p:txBody>
      </p:sp>
      <p:cxnSp>
        <p:nvCxnSpPr>
          <p:cNvPr id="379" name="Shape 379"/>
          <p:cNvCxnSpPr>
            <a:stCxn id="378" idx="3"/>
          </p:cNvCxnSpPr>
          <p:nvPr/>
        </p:nvCxnSpPr>
        <p:spPr>
          <a:xfrm>
            <a:off x="3825666" y="4154169"/>
            <a:ext cx="889500" cy="6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80" name="Shape 380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381" name="Shape 381"/>
          <p:cNvCxnSpPr>
            <a:stCxn id="380" idx="0"/>
            <a:endCxn id="332" idx="2"/>
          </p:cNvCxnSpPr>
          <p:nvPr/>
        </p:nvCxnSpPr>
        <p:spPr>
          <a:xfrm rot="10800000">
            <a:off x="5984408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Shape 3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387" name="Shape 3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Shape 39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91" name="Shape 3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92" name="Shape 39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93" name="Shape 3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94" name="Shape 3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95" name="Shape 3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6" name="Shape 3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97" name="Shape 39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98" name="Shape 3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99" name="Shape 3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0" name="Shape 4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Shape 4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Shape 40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409" name="Shape 4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Shape 41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411" name="Shape 41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412" name="Shape 4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13" name="Shape 4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4" name="Shape 41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Shape 41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421" name="Shape 4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Shape 4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Shape 42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425" name="Shape 4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6" name="Shape 42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427" name="Shape 42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428" name="Shape 4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Shape 42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Shape 43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431" name="Shape 4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32" name="Shape 4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3" name="Shape 43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434" name="Shape 43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Shape 4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6" name="Shape 436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437" name="Shape 43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8" name="Shape 438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9" name="Shape 439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440" name="Shape 440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441" name="Shape 4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Shape 442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443" name="Shape 44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444" name="Shape 444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445" name="Shape 445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446" name="Shape 44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Shape 447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448" name="Shape 44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9" name="Shape 449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450" name="Shape 450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451" name="Shape 4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Shape 452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453" name="Shape 45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4" name="Shape 45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455" name="Shape 45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6" name="Shape 45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Shape 45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460" name="Shape 46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1" name="Shape 46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2" name="Shape 46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463" name="Shape 463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4" name="Shape 464"/>
          <p:cNvGrpSpPr/>
          <p:nvPr/>
        </p:nvGrpSpPr>
        <p:grpSpPr>
          <a:xfrm>
            <a:off x="4368412" y="2694993"/>
            <a:ext cx="646331" cy="724633"/>
            <a:chOff x="4267498" y="2340664"/>
            <a:chExt cx="646331" cy="724633"/>
          </a:xfrm>
        </p:grpSpPr>
        <p:sp>
          <p:nvSpPr>
            <p:cNvPr id="465" name="Shape 4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6" name="Shape 46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467" name="Shape 46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468" name="Shape 46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Shape 4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470" name="Shape 4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471" name="Shape 471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472" name="Shape 47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3" name="Shape 4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4" name="Shape 4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476" name="Shape 47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477" name="Shape 477"/>
          <p:cNvPicPr preferRelativeResize="0"/>
          <p:nvPr/>
        </p:nvPicPr>
        <p:blipFill rotWithShape="1">
          <a:blip r:embed="rId17">
            <a:alphaModFix/>
          </a:blip>
          <a:srcRect b="20230" l="13340" r="13340" t="19190"/>
          <a:stretch/>
        </p:blipFill>
        <p:spPr>
          <a:xfrm>
            <a:off x="5822901" y="1515595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Shape 47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479" name="Shape 479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최대 연맹 레벨일 경우</a:t>
            </a:r>
          </a:p>
        </p:txBody>
      </p:sp>
      <p:sp>
        <p:nvSpPr>
          <p:cNvPr id="480" name="Shape 480"/>
          <p:cNvSpPr/>
          <p:nvPr/>
        </p:nvSpPr>
        <p:spPr>
          <a:xfrm>
            <a:off x="1931946" y="2447590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상승 버튼 없음</a:t>
            </a:r>
          </a:p>
        </p:txBody>
      </p:sp>
      <p:cxnSp>
        <p:nvCxnSpPr>
          <p:cNvPr id="481" name="Shape 481"/>
          <p:cNvCxnSpPr>
            <a:stCxn id="480" idx="3"/>
          </p:cNvCxnSpPr>
          <p:nvPr/>
        </p:nvCxnSpPr>
        <p:spPr>
          <a:xfrm flipH="1" rot="10800000">
            <a:off x="3555471" y="2546779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Shape 4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487" name="Shape 4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Shape 48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489" name="Shape 4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Shape 49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491" name="Shape 4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492" name="Shape 49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493" name="Shape 4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494" name="Shape 4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95" name="Shape 4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6" name="Shape 4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497" name="Shape 49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498" name="Shape 4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499" name="Shape 4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00" name="Shape 5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501" name="Shape 50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502" name="Shape 5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Shape 5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505" name="Shape 5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Shape 50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508" name="Shape 50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509" name="Shape 5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0" name="Shape 51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511" name="Shape 51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512" name="Shape 5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13" name="Shape 5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4" name="Shape 51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15" name="Shape 51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Shape 51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Shape 51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518" name="Shape 5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Shape 51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Shape 52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521" name="Shape 5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2" name="Shape 5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3" name="Shape 52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524" name="Shape 52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525" name="Shape 5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6" name="Shape 52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527" name="Shape 52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528" name="Shape 5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Shape 52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Shape 53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531" name="Shape 5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2" name="Shape 5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3" name="Shape 53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534" name="Shape 534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5" name="Shape 5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Shape 536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537" name="Shape 537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8" name="Shape 538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9" name="Shape 539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540" name="Shape 540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541" name="Shape 5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Shape 542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543" name="Shape 543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544" name="Shape 544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545" name="Shape 545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546" name="Shape 54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Shape 547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548" name="Shape 548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Shape 549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550" name="Shape 550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551" name="Shape 5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2" name="Shape 552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553" name="Shape 55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4" name="Shape 554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555" name="Shape 555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6" name="Shape 55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7" name="Shape 557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560" name="Shape 560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2" name="Shape 562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563" name="Shape 563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4" name="Shape 564"/>
          <p:cNvGrpSpPr/>
          <p:nvPr/>
        </p:nvGrpSpPr>
        <p:grpSpPr>
          <a:xfrm>
            <a:off x="4351472" y="2768404"/>
            <a:ext cx="646331" cy="724633"/>
            <a:chOff x="4267498" y="2340664"/>
            <a:chExt cx="646331" cy="724633"/>
          </a:xfrm>
        </p:grpSpPr>
        <p:sp>
          <p:nvSpPr>
            <p:cNvPr id="565" name="Shape 56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6" name="Shape 56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567" name="Shape 56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568" name="Shape 568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Shape 56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570" name="Shape 57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571" name="Shape 571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572" name="Shape 57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73" name="Shape 57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4" name="Shape 57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5" name="Shape 57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576" name="Shape 57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577" name="Shape 577"/>
          <p:cNvSpPr txBox="1"/>
          <p:nvPr/>
        </p:nvSpPr>
        <p:spPr>
          <a:xfrm>
            <a:off x="5827480" y="1620258"/>
            <a:ext cx="4058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R1</a:t>
            </a:r>
          </a:p>
        </p:txBody>
      </p:sp>
      <p:sp>
        <p:nvSpPr>
          <p:cNvPr id="578" name="Shape 57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579" name="Shape 579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플레이어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유저가 최하 연맹 레벨일 경우</a:t>
            </a:r>
          </a:p>
        </p:txBody>
      </p:sp>
      <p:sp>
        <p:nvSpPr>
          <p:cNvPr id="580" name="Shape 580"/>
          <p:cNvSpPr/>
          <p:nvPr/>
        </p:nvSpPr>
        <p:spPr>
          <a:xfrm>
            <a:off x="1912982" y="3567278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레벨 강등 버튼 없음</a:t>
            </a:r>
          </a:p>
        </p:txBody>
      </p:sp>
      <p:cxnSp>
        <p:nvCxnSpPr>
          <p:cNvPr id="581" name="Shape 581"/>
          <p:cNvCxnSpPr>
            <a:stCxn id="580" idx="3"/>
          </p:cNvCxnSpPr>
          <p:nvPr/>
        </p:nvCxnSpPr>
        <p:spPr>
          <a:xfrm flipH="1" rot="10800000">
            <a:off x="3536507" y="3666467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Shape 586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587" name="Shape 587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Shape 588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589" name="Shape 589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Shape 590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591" name="Shape 591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592" name="Shape 592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593" name="Shape 593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594" name="Shape 59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95" name="Shape 59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96" name="Shape 596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599" name="Shape 5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0" name="Shape 600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601" name="Shape 601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602" name="Shape 6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Shape 60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Shape 6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605" name="Shape 6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Shape 60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Shape 60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608" name="Shape 60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609" name="Shape 60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10" name="Shape 61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611" name="Shape 61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612" name="Shape 61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613" name="Shape 61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4" name="Shape 614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Shape 616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Shape 617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Shape 619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Shape 620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621" name="Shape 6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2" name="Shape 6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Shape 623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625" name="Shape 625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Shape 626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627" name="Shape 627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628" name="Shape 628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Shape 629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Shape 630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631" name="Shape 63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2" name="Shape 632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33" name="Shape 633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634" name="Shape 634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635" name="Shape 635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6" name="Shape 636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637" name="Shape 63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38" name="Shape 638"/>
              <p:cNvGrpSpPr/>
              <p:nvPr/>
            </p:nvGrpSpPr>
            <p:grpSpPr>
              <a:xfrm>
                <a:off x="6523046" y="1687522"/>
                <a:ext cx="917239" cy="727653"/>
                <a:chOff x="6523046" y="1687522"/>
                <a:chExt cx="917239" cy="727653"/>
              </a:xfrm>
            </p:grpSpPr>
            <p:sp>
              <p:nvSpPr>
                <p:cNvPr id="639" name="Shape 639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640" name="Shape 640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1" name="Shape 641"/>
                <p:cNvSpPr txBox="1"/>
                <p:nvPr/>
              </p:nvSpPr>
              <p:spPr>
                <a:xfrm>
                  <a:off x="6523046" y="2184343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642" name="Shape 642"/>
              <p:cNvGrpSpPr/>
              <p:nvPr/>
            </p:nvGrpSpPr>
            <p:grpSpPr>
              <a:xfrm>
                <a:off x="6876235" y="2420151"/>
                <a:ext cx="957314" cy="727653"/>
                <a:chOff x="6503010" y="1687522"/>
                <a:chExt cx="957314" cy="727653"/>
              </a:xfrm>
            </p:grpSpPr>
            <p:sp>
              <p:nvSpPr>
                <p:cNvPr id="643" name="Shape 643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Shape 644"/>
                <p:cNvSpPr txBox="1"/>
                <p:nvPr/>
              </p:nvSpPr>
              <p:spPr>
                <a:xfrm>
                  <a:off x="6503010" y="2184343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645" name="Shape 645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646" name="Shape 646"/>
              <p:cNvGrpSpPr/>
              <p:nvPr/>
            </p:nvGrpSpPr>
            <p:grpSpPr>
              <a:xfrm>
                <a:off x="7004292" y="3183465"/>
                <a:ext cx="686405" cy="727653"/>
                <a:chOff x="7004292" y="3183465"/>
                <a:chExt cx="686405" cy="727653"/>
              </a:xfrm>
            </p:grpSpPr>
            <p:grpSp>
              <p:nvGrpSpPr>
                <p:cNvPr id="647" name="Shape 647"/>
                <p:cNvGrpSpPr/>
                <p:nvPr/>
              </p:nvGrpSpPr>
              <p:grpSpPr>
                <a:xfrm>
                  <a:off x="7004292" y="3183465"/>
                  <a:ext cx="686405" cy="727653"/>
                  <a:chOff x="6638464" y="1687522"/>
                  <a:chExt cx="686405" cy="727653"/>
                </a:xfrm>
              </p:grpSpPr>
              <p:sp>
                <p:nvSpPr>
                  <p:cNvPr id="648" name="Shape 648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9" name="Shape 649"/>
                  <p:cNvSpPr txBox="1"/>
                  <p:nvPr/>
                </p:nvSpPr>
                <p:spPr>
                  <a:xfrm>
                    <a:off x="6638464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650" name="Shape 650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1" name="Shape 651"/>
              <p:cNvGrpSpPr/>
              <p:nvPr/>
            </p:nvGrpSpPr>
            <p:grpSpPr>
              <a:xfrm>
                <a:off x="6551265" y="3863841"/>
                <a:ext cx="686405" cy="727653"/>
                <a:chOff x="6551265" y="3863841"/>
                <a:chExt cx="686405" cy="727653"/>
              </a:xfrm>
            </p:grpSpPr>
            <p:grpSp>
              <p:nvGrpSpPr>
                <p:cNvPr id="652" name="Shape 652"/>
                <p:cNvGrpSpPr/>
                <p:nvPr/>
              </p:nvGrpSpPr>
              <p:grpSpPr>
                <a:xfrm>
                  <a:off x="6551265" y="3863841"/>
                  <a:ext cx="686405" cy="727653"/>
                  <a:chOff x="6638467" y="1687522"/>
                  <a:chExt cx="686405" cy="727653"/>
                </a:xfrm>
              </p:grpSpPr>
              <p:sp>
                <p:nvSpPr>
                  <p:cNvPr id="653" name="Shape 653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54" name="Shape 654"/>
                  <p:cNvSpPr txBox="1"/>
                  <p:nvPr/>
                </p:nvSpPr>
                <p:spPr>
                  <a:xfrm>
                    <a:off x="6638467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655" name="Shape 655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56" name="Shape 656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657" name="Shape 657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658" name="Shape 658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9" name="Shape 659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id="660" name="Shape 660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3" cy="254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661" name="Shape 661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662" name="Shape 662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663" name="Shape 663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4" name="Shape 664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665" name="Shape 665"/>
                <p:cNvSpPr/>
                <p:nvPr/>
              </p:nvSpPr>
              <p:spPr>
                <a:xfrm>
                  <a:off x="4823926" y="3932128"/>
                  <a:ext cx="213687" cy="211497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6" name="Shape 666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667" name="Shape 667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68" name="Shape 668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669" name="Shape 669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670" name="Shape 670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71" name="Shape 671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672" name="Shape 672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673" name="Shape 673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674" name="Shape 674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75" name="Shape 675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676" name="Shape 676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677" name="Shape 677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78" name="Shape 678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679" name="Shape 679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680" name="Shape 680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681" name="Shape 681"/>
          <p:cNvPicPr preferRelativeResize="0"/>
          <p:nvPr/>
        </p:nvPicPr>
        <p:blipFill rotWithShape="1">
          <a:blip r:embed="rId16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Shape 68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683" name="Shape 683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684" name="Shape 684"/>
          <p:cNvSpPr/>
          <p:nvPr/>
        </p:nvSpPr>
        <p:spPr>
          <a:xfrm>
            <a:off x="1947591" y="1897559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685" name="Shape 685"/>
          <p:cNvCxnSpPr>
            <a:stCxn id="684" idx="3"/>
          </p:cNvCxnSpPr>
          <p:nvPr/>
        </p:nvCxnSpPr>
        <p:spPr>
          <a:xfrm flipH="1" rot="10800000">
            <a:off x="3571116" y="1996748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Shape 69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691" name="Shape 69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Shape 69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693" name="Shape 69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Shape 69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695" name="Shape 69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696" name="Shape 69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697" name="Shape 69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698" name="Shape 6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99" name="Shape 6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00" name="Shape 70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01" name="Shape 70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03" name="Shape 7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04" name="Shape 70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705" name="Shape 70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706" name="Shape 70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Shape 707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709" name="Shape 70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Shape 710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712" name="Shape 71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713" name="Shape 7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14" name="Shape 714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715" name="Shape 71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716" name="Shape 71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717" name="Shape 7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18" name="Shape 71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19" name="Shape 71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Shape 720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Shape 72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722" name="Shape 72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Shape 723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Shape 72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725" name="Shape 7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6" name="Shape 7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7" name="Shape 72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728" name="Shape 72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0" name="Shape 73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731" name="Shape 731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732" name="Shape 73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Shape 733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Shape 73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735" name="Shape 7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36" name="Shape 7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7" name="Shape 737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738" name="Shape 738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739" name="Shape 73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0" name="Shape 740"/>
            <p:cNvGrpSpPr/>
            <p:nvPr/>
          </p:nvGrpSpPr>
          <p:grpSpPr>
            <a:xfrm>
              <a:off x="4351472" y="1687522"/>
              <a:ext cx="3566051" cy="2903972"/>
              <a:chOff x="4267498" y="1687522"/>
              <a:chExt cx="3566051" cy="2903972"/>
            </a:xfrm>
          </p:grpSpPr>
          <p:pic>
            <p:nvPicPr>
              <p:cNvPr id="741" name="Shape 74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42" name="Shape 742"/>
              <p:cNvGrpSpPr/>
              <p:nvPr/>
            </p:nvGrpSpPr>
            <p:grpSpPr>
              <a:xfrm>
                <a:off x="6523046" y="1687522"/>
                <a:ext cx="917239" cy="727653"/>
                <a:chOff x="6523046" y="1687522"/>
                <a:chExt cx="917239" cy="727653"/>
              </a:xfrm>
            </p:grpSpPr>
            <p:sp>
              <p:nvSpPr>
                <p:cNvPr id="743" name="Shape 743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744" name="Shape 744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Shape 745"/>
                <p:cNvSpPr txBox="1"/>
                <p:nvPr/>
              </p:nvSpPr>
              <p:spPr>
                <a:xfrm>
                  <a:off x="6523046" y="2184343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746" name="Shape 746"/>
              <p:cNvGrpSpPr/>
              <p:nvPr/>
            </p:nvGrpSpPr>
            <p:grpSpPr>
              <a:xfrm>
                <a:off x="6876235" y="2420151"/>
                <a:ext cx="957314" cy="727653"/>
                <a:chOff x="6503010" y="1687522"/>
                <a:chExt cx="957314" cy="727653"/>
              </a:xfrm>
            </p:grpSpPr>
            <p:sp>
              <p:nvSpPr>
                <p:cNvPr id="747" name="Shape 747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8" name="Shape 748"/>
                <p:cNvSpPr txBox="1"/>
                <p:nvPr/>
              </p:nvSpPr>
              <p:spPr>
                <a:xfrm>
                  <a:off x="6503010" y="2184343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749" name="Shape 749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750" name="Shape 750"/>
              <p:cNvGrpSpPr/>
              <p:nvPr/>
            </p:nvGrpSpPr>
            <p:grpSpPr>
              <a:xfrm>
                <a:off x="7004292" y="3183465"/>
                <a:ext cx="686405" cy="727653"/>
                <a:chOff x="7004292" y="3183465"/>
                <a:chExt cx="686405" cy="727653"/>
              </a:xfrm>
            </p:grpSpPr>
            <p:grpSp>
              <p:nvGrpSpPr>
                <p:cNvPr id="751" name="Shape 751"/>
                <p:cNvGrpSpPr/>
                <p:nvPr/>
              </p:nvGrpSpPr>
              <p:grpSpPr>
                <a:xfrm>
                  <a:off x="7004292" y="3183465"/>
                  <a:ext cx="686405" cy="727653"/>
                  <a:chOff x="6638464" y="1687522"/>
                  <a:chExt cx="686405" cy="727653"/>
                </a:xfrm>
              </p:grpSpPr>
              <p:sp>
                <p:nvSpPr>
                  <p:cNvPr id="752" name="Shape 752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3" name="Shape 753"/>
                  <p:cNvSpPr txBox="1"/>
                  <p:nvPr/>
                </p:nvSpPr>
                <p:spPr>
                  <a:xfrm>
                    <a:off x="6638464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754" name="Shape 754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55" name="Shape 755"/>
              <p:cNvGrpSpPr/>
              <p:nvPr/>
            </p:nvGrpSpPr>
            <p:grpSpPr>
              <a:xfrm>
                <a:off x="6551265" y="3863841"/>
                <a:ext cx="686405" cy="727653"/>
                <a:chOff x="6551265" y="3863841"/>
                <a:chExt cx="686405" cy="727653"/>
              </a:xfrm>
            </p:grpSpPr>
            <p:grpSp>
              <p:nvGrpSpPr>
                <p:cNvPr id="756" name="Shape 756"/>
                <p:cNvGrpSpPr/>
                <p:nvPr/>
              </p:nvGrpSpPr>
              <p:grpSpPr>
                <a:xfrm>
                  <a:off x="6551265" y="3863841"/>
                  <a:ext cx="686405" cy="727653"/>
                  <a:chOff x="6638467" y="1687522"/>
                  <a:chExt cx="686405" cy="727653"/>
                </a:xfrm>
              </p:grpSpPr>
              <p:sp>
                <p:nvSpPr>
                  <p:cNvPr id="757" name="Shape 757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758" name="Shape 758"/>
                  <p:cNvSpPr txBox="1"/>
                  <p:nvPr/>
                </p:nvSpPr>
                <p:spPr>
                  <a:xfrm>
                    <a:off x="6638467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759" name="Shape 759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760" name="Shape 760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761" name="Shape 761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2" name="Shape 762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763" name="Shape 763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764" name="Shape 764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65" name="Shape 765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66" name="Shape 766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767" name="Shape 767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768" name="Shape 768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769" name="Shape 769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770" name="Shape 770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771" name="Shape 771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72" name="Shape 772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773" name="Shape 773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</p:grpSp>
        <p:sp>
          <p:nvSpPr>
            <p:cNvPr id="774" name="Shape 774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775" name="Shape 775"/>
          <p:cNvPicPr preferRelativeResize="0"/>
          <p:nvPr/>
        </p:nvPicPr>
        <p:blipFill rotWithShape="1">
          <a:blip r:embed="rId14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Shape 77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777" name="Shape 777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778" name="Shape 778"/>
          <p:cNvSpPr/>
          <p:nvPr/>
        </p:nvSpPr>
        <p:spPr>
          <a:xfrm>
            <a:off x="1947591" y="1897559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버튼 없음</a:t>
            </a:r>
          </a:p>
        </p:txBody>
      </p:sp>
      <p:cxnSp>
        <p:nvCxnSpPr>
          <p:cNvPr id="779" name="Shape 779"/>
          <p:cNvCxnSpPr>
            <a:stCxn id="778" idx="3"/>
          </p:cNvCxnSpPr>
          <p:nvPr/>
        </p:nvCxnSpPr>
        <p:spPr>
          <a:xfrm flipH="1" rot="10800000">
            <a:off x="3571116" y="1996748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0" name="Shape 780"/>
          <p:cNvSpPr/>
          <p:nvPr/>
        </p:nvSpPr>
        <p:spPr>
          <a:xfrm>
            <a:off x="2010146" y="4099782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강퇴 버튼 없음</a:t>
            </a:r>
          </a:p>
        </p:txBody>
      </p:sp>
      <p:cxnSp>
        <p:nvCxnSpPr>
          <p:cNvPr id="781" name="Shape 781"/>
          <p:cNvCxnSpPr>
            <a:stCxn id="780" idx="3"/>
          </p:cNvCxnSpPr>
          <p:nvPr/>
        </p:nvCxnSpPr>
        <p:spPr>
          <a:xfrm flipH="1" rot="10800000">
            <a:off x="3633671" y="4198971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782" name="Shape 782"/>
          <p:cNvSpPr/>
          <p:nvPr/>
        </p:nvSpPr>
        <p:spPr>
          <a:xfrm>
            <a:off x="2489666" y="4941067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버튼 없음</a:t>
            </a:r>
          </a:p>
        </p:txBody>
      </p:sp>
      <p:cxnSp>
        <p:nvCxnSpPr>
          <p:cNvPr id="783" name="Shape 783"/>
          <p:cNvCxnSpPr>
            <a:stCxn id="782" idx="3"/>
          </p:cNvCxnSpPr>
          <p:nvPr/>
        </p:nvCxnSpPr>
        <p:spPr>
          <a:xfrm flipH="1" rot="10800000">
            <a:off x="4113192" y="4458556"/>
            <a:ext cx="1692300" cy="705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Shape 788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789" name="Shape 78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Shape 79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791" name="Shape 79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Shape 79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793" name="Shape 79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794" name="Shape 79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795" name="Shape 79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796" name="Shape 79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97" name="Shape 7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798" name="Shape 79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799" name="Shape 79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00" name="Shape 80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01" name="Shape 80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2" name="Shape 80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03" name="Shape 80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804" name="Shape 80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Shape 805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Shape 80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07" name="Shape 80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Shape 808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10" name="Shape 810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11" name="Shape 8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12" name="Shape 812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813" name="Shape 81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14" name="Shape 81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15" name="Shape 81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16" name="Shape 81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17" name="Shape 81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Shape 81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820" name="Shape 82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Shape 82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823" name="Shape 8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4" name="Shape 82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5" name="Shape 82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826" name="Shape 82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827" name="Shape 827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8" name="Shape 828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829" name="Shape 829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830" name="Shape 830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Shape 831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Shape 832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833" name="Shape 83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34" name="Shape 834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35" name="Shape 835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836" name="Shape 836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7" name="Shape 8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8" name="Shape 838"/>
          <p:cNvGrpSpPr/>
          <p:nvPr/>
        </p:nvGrpSpPr>
        <p:grpSpPr>
          <a:xfrm>
            <a:off x="6642322" y="1724518"/>
            <a:ext cx="957314" cy="727653"/>
            <a:chOff x="6960209" y="2420151"/>
            <a:chExt cx="957314" cy="727653"/>
          </a:xfrm>
        </p:grpSpPr>
        <p:grpSp>
          <p:nvGrpSpPr>
            <p:cNvPr id="839" name="Shape 839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840" name="Shape 84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Shape 841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842" name="Shape 842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7124725" y="2542791"/>
            <a:ext cx="686405" cy="727653"/>
            <a:chOff x="7004292" y="3183465"/>
            <a:chExt cx="686405" cy="727653"/>
          </a:xfrm>
        </p:grpSpPr>
        <p:grpSp>
          <p:nvGrpSpPr>
            <p:cNvPr id="844" name="Shape 844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845" name="Shape 8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Shape 846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847" name="Shape 84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8" name="Shape 848"/>
          <p:cNvGrpSpPr/>
          <p:nvPr/>
        </p:nvGrpSpPr>
        <p:grpSpPr>
          <a:xfrm>
            <a:off x="6783588" y="3297716"/>
            <a:ext cx="686405" cy="727653"/>
            <a:chOff x="6551265" y="3863841"/>
            <a:chExt cx="686405" cy="727653"/>
          </a:xfrm>
        </p:grpSpPr>
        <p:grpSp>
          <p:nvGrpSpPr>
            <p:cNvPr id="849" name="Shape 849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850" name="Shape 85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Shape 851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852" name="Shape 8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3" name="Shape 853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854" name="Shape 854"/>
          <p:cNvPicPr preferRelativeResize="0"/>
          <p:nvPr/>
        </p:nvPicPr>
        <p:blipFill rotWithShape="1">
          <a:blip r:embed="rId13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Shape 855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856" name="Shape 856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R1~2 등급의 연맹원 메뉴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연맹원 선택 시</a:t>
            </a:r>
          </a:p>
        </p:txBody>
      </p:sp>
      <p:sp>
        <p:nvSpPr>
          <p:cNvPr id="857" name="Shape 857"/>
          <p:cNvSpPr/>
          <p:nvPr/>
        </p:nvSpPr>
        <p:spPr>
          <a:xfrm>
            <a:off x="2009267" y="3008593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좌측 기능 메뉴 없음</a:t>
            </a:r>
          </a:p>
        </p:txBody>
      </p:sp>
      <p:cxnSp>
        <p:nvCxnSpPr>
          <p:cNvPr id="858" name="Shape 858"/>
          <p:cNvCxnSpPr>
            <a:stCxn id="857" idx="3"/>
          </p:cNvCxnSpPr>
          <p:nvPr/>
        </p:nvCxnSpPr>
        <p:spPr>
          <a:xfrm flipH="1" rot="10800000">
            <a:off x="3632792" y="3107782"/>
            <a:ext cx="1083600" cy="123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Shape 863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864" name="Shape 864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866" name="Shape 866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Shape 867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868" name="Shape 868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869" name="Shape 869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870" name="Shape 870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871" name="Shape 87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72" name="Shape 8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73" name="Shape 873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874" name="Shape 87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875" name="Shape 87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76" name="Shape 8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7" name="Shape 877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878" name="Shape 878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879" name="Shape 879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880" name="Shape 880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881" name="Shape 881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882" name="Shape 882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3" name="Shape 883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Shape 884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885" name="Shape 885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886" name="Shape 886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87" name="Shape 8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Shape 88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Shape 8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890" name="Shape 8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Shape 89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Shape 89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893" name="Shape 89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894" name="Shape 89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5" name="Shape 89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96" name="Shape 896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897" name="Shape 89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898" name="Shape 89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899" name="Shape 8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0" name="Shape 90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1" name="Shape 901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02" name="Shape 902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Shape 903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Shape 904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05" name="Shape 905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Shape 906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Shape 907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08" name="Shape 90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9" name="Shape 9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Shape 910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1" name="Shape 911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12" name="Shape 912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3" name="Shape 9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4" name="Shape 914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915" name="Shape 915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Shape 916"/>
            <p:cNvSpPr/>
            <p:nvPr/>
          </p:nvSpPr>
          <p:spPr>
            <a:xfrm>
              <a:off x="7174260" y="263785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Shape 917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18" name="Shape 918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919" name="Shape 919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920" name="Shape 920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921" name="Shape 921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922" name="Shape 92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Shape 92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4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4" name="Shape 92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5" name="Shape 925"/>
            <p:cNvSpPr/>
            <p:nvPr/>
          </p:nvSpPr>
          <p:spPr>
            <a:xfrm>
              <a:off x="7259517" y="3666451"/>
              <a:ext cx="198999" cy="198999"/>
            </a:xfrm>
            <a:prstGeom prst="mathPlus">
              <a:avLst>
                <a:gd fmla="val 23520" name="adj1"/>
              </a:avLst>
            </a:prstGeom>
            <a:solidFill>
              <a:srgbClr val="92D050"/>
            </a:solidFill>
            <a:ln cap="flat" cmpd="sng" w="12700">
              <a:solidFill>
                <a:srgbClr val="92D05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Shape 926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928" name="Shape 9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9" name="Shape 92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0" name="Shape 9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1" name="Shape 931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2" name="Shape 932"/>
          <p:cNvSpPr txBox="1"/>
          <p:nvPr/>
        </p:nvSpPr>
        <p:spPr>
          <a:xfrm>
            <a:off x="1013629" y="667910"/>
            <a:ext cx="3293205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메뉴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외에 연맹원이 맹주 연맹원을 선택하였을 때 메뉴 구성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Shape 93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938" name="Shape 938"/>
          <p:cNvSpPr txBox="1"/>
          <p:nvPr/>
        </p:nvSpPr>
        <p:spPr>
          <a:xfrm>
            <a:off x="1013629" y="667910"/>
            <a:ext cx="331344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맹주 직위를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[맹주] 등급의 연맹원만 사용 가능</a:t>
            </a:r>
          </a:p>
        </p:txBody>
      </p:sp>
      <p:grpSp>
        <p:nvGrpSpPr>
          <p:cNvPr id="939" name="Shape 93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940" name="Shape 94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Shape 94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942" name="Shape 94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Shape 94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944" name="Shape 94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945" name="Shape 94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946" name="Shape 94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947" name="Shape 9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48" name="Shape 9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49" name="Shape 94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950" name="Shape 95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951" name="Shape 95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52" name="Shape 9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53" name="Shape 95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954" name="Shape 95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955" name="Shape 95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Shape 95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Shape 95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958" name="Shape 95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Shape 95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Shape 96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961" name="Shape 96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962" name="Shape 96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63" name="Shape 96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964" name="Shape 96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965" name="Shape 96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966" name="Shape 96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67" name="Shape 96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68" name="Shape 96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Shape 96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Shape 97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971" name="Shape 97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Shape 97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Shape 97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974" name="Shape 97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5" name="Shape 97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6" name="Shape 97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977" name="Shape 97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978" name="Shape 97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9" name="Shape 97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980" name="Shape 98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981" name="Shape 98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Shape 98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Shape 98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984" name="Shape 98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5" name="Shape 98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6" name="Shape 98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987" name="Shape 98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8" name="Shape 9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9" name="Shape 989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990" name="Shape 99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1" name="Shape 99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Shape 992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993" name="Shape 993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994" name="Shape 99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Shape 995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996" name="Shape 99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997" name="Shape 997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998" name="Shape 998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999" name="Shape 99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Shape 1000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001" name="Shape 100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2" name="Shape 1002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003" name="Shape 1003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004" name="Shape 100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5" name="Shape 1005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006" name="Shape 100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7" name="Shape 100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008" name="Shape 100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9" name="Shape 100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0" name="Shape 101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011" name="Shape 101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2" name="Shape 101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013" name="Shape 101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4" name="Shape 101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5" name="Shape 101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016" name="Shape 101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17" name="Shape 101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018" name="Shape 101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9" name="Shape 101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020" name="Shape 102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021" name="Shape 102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2" name="Shape 102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23" name="Shape 102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024" name="Shape 102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025" name="Shape 102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26" name="Shape 102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027" name="Shape 102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028" name="Shape 102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9" name="Shape 102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030" name="Shape 103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031" name="Shape 1031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032" name="Shape 103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Shape 103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5" name="Shape 103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036" name="Shape 103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037" name="Shape 103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8" name="Shape 1038"/>
          <p:cNvGrpSpPr/>
          <p:nvPr/>
        </p:nvGrpSpPr>
        <p:grpSpPr>
          <a:xfrm>
            <a:off x="2270988" y="1948560"/>
            <a:ext cx="646331" cy="726164"/>
            <a:chOff x="4562101" y="1706809"/>
            <a:chExt cx="646331" cy="726164"/>
          </a:xfrm>
        </p:grpSpPr>
        <p:sp>
          <p:nvSpPr>
            <p:cNvPr id="1039" name="Shape 1039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0" name="Shape 104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Shape 104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2" name="Shape 1042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grpSp>
        <p:nvGrpSpPr>
          <p:cNvPr id="1043" name="Shape 1043"/>
          <p:cNvGrpSpPr/>
          <p:nvPr/>
        </p:nvGrpSpPr>
        <p:grpSpPr>
          <a:xfrm>
            <a:off x="709131" y="1955109"/>
            <a:ext cx="1669066" cy="484631"/>
            <a:chOff x="0" y="2113732"/>
            <a:chExt cx="1669066" cy="484631"/>
          </a:xfrm>
        </p:grpSpPr>
        <p:sp>
          <p:nvSpPr>
            <p:cNvPr id="1044" name="Shape 1044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Shape 1045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046" name="Shape 1046"/>
          <p:cNvSpPr/>
          <p:nvPr/>
        </p:nvSpPr>
        <p:spPr>
          <a:xfrm>
            <a:off x="4336310" y="278437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Shape 1047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연맹원 님에게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하시겠습니까?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Shape 1048"/>
          <p:cNvSpPr/>
          <p:nvPr/>
        </p:nvSpPr>
        <p:spPr>
          <a:xfrm>
            <a:off x="5529567" y="3462332"/>
            <a:ext cx="1200000" cy="447899"/>
          </a:xfrm>
          <a:prstGeom prst="roundRect">
            <a:avLst>
              <a:gd fmla="val 16457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</a:p>
        </p:txBody>
      </p:sp>
      <p:sp>
        <p:nvSpPr>
          <p:cNvPr id="1049" name="Shape 1049"/>
          <p:cNvSpPr/>
          <p:nvPr/>
        </p:nvSpPr>
        <p:spPr>
          <a:xfrm>
            <a:off x="8385495" y="1840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확인 및 수행 팝업</a:t>
            </a:r>
          </a:p>
        </p:txBody>
      </p:sp>
      <p:cxnSp>
        <p:nvCxnSpPr>
          <p:cNvPr id="1050" name="Shape 1050"/>
          <p:cNvCxnSpPr>
            <a:stCxn id="1049" idx="1"/>
          </p:cNvCxnSpPr>
          <p:nvPr/>
        </p:nvCxnSpPr>
        <p:spPr>
          <a:xfrm flipH="1">
            <a:off x="7461195" y="206368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051" name="Shape 1051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선택한 연맹원에게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 수행</a:t>
            </a:r>
          </a:p>
        </p:txBody>
      </p:sp>
      <p:cxnSp>
        <p:nvCxnSpPr>
          <p:cNvPr id="1052" name="Shape 1052"/>
          <p:cNvCxnSpPr>
            <a:stCxn id="1051" idx="0"/>
            <a:endCxn id="1048" idx="2"/>
          </p:cNvCxnSpPr>
          <p:nvPr/>
        </p:nvCxnSpPr>
        <p:spPr>
          <a:xfrm flipH="1" rot="10800000">
            <a:off x="4720638" y="3910307"/>
            <a:ext cx="14088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Shape 105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058" name="Shape 1058"/>
          <p:cNvSpPr txBox="1"/>
          <p:nvPr/>
        </p:nvSpPr>
        <p:spPr>
          <a:xfrm>
            <a:off x="1013629" y="667910"/>
            <a:ext cx="331344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연맹원이 연맹 맹주 등급으로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이양한 자신은 R1 등급으로 이동</a:t>
            </a:r>
          </a:p>
        </p:txBody>
      </p:sp>
      <p:sp>
        <p:nvSpPr>
          <p:cNvPr id="1059" name="Shape 105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Shape 1060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1061" name="Shape 106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Shape 1062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1063" name="Shape 1063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1064" name="Shape 1064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1065" name="Shape 1065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Shape 106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8" name="Shape 1068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1069" name="Shape 1069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1070" name="Shape 1070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071" name="Shape 10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2" name="Shape 107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1073" name="Shape 1073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sp>
        <p:nvSpPr>
          <p:cNvPr id="1074" name="Shape 1074"/>
          <p:cNvSpPr/>
          <p:nvPr/>
        </p:nvSpPr>
        <p:spPr>
          <a:xfrm>
            <a:off x="5165507" y="1551083"/>
            <a:ext cx="1585225" cy="797475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Shape 1075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Shape 1076"/>
          <p:cNvSpPr/>
          <p:nvPr/>
        </p:nvSpPr>
        <p:spPr>
          <a:xfrm rot="5400000">
            <a:off x="5306038" y="317130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Shape 1077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1078" name="Shape 1078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Shape 1079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1080" name="Shape 10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89676" y="2830652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1" name="Shape 1081"/>
          <p:cNvGrpSpPr/>
          <p:nvPr/>
        </p:nvGrpSpPr>
        <p:grpSpPr>
          <a:xfrm>
            <a:off x="4341297" y="4063635"/>
            <a:ext cx="3520799" cy="377970"/>
            <a:chOff x="4338000" y="1763400"/>
            <a:chExt cx="3520799" cy="377970"/>
          </a:xfrm>
        </p:grpSpPr>
        <p:sp>
          <p:nvSpPr>
            <p:cNvPr id="1082" name="Shape 1082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1083" name="Shape 1083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5" name="Shape 1085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86" name="Shape 1086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Shape 1087"/>
          <p:cNvSpPr/>
          <p:nvPr/>
        </p:nvSpPr>
        <p:spPr>
          <a:xfrm rot="5400000">
            <a:off x="5280790" y="4784907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Shape 1088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Shape 1090"/>
          <p:cNvSpPr/>
          <p:nvPr/>
        </p:nvSpPr>
        <p:spPr>
          <a:xfrm rot="5400000">
            <a:off x="6946555" y="47857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Shape 1091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092" name="Shape 109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3" name="Shape 10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Shape 1094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95" name="Shape 1095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096" name="Shape 1096"/>
          <p:cNvSpPr/>
          <p:nvPr/>
        </p:nvSpPr>
        <p:spPr>
          <a:xfrm rot="5400000">
            <a:off x="6974398" y="318209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Shape 1097"/>
          <p:cNvSpPr txBox="1"/>
          <p:nvPr/>
        </p:nvSpPr>
        <p:spPr>
          <a:xfrm>
            <a:off x="7027289" y="3169466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098" name="Shape 1098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5437014" y="4561842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Shape 1099"/>
          <p:cNvPicPr preferRelativeResize="0"/>
          <p:nvPr/>
        </p:nvPicPr>
        <p:blipFill rotWithShape="1">
          <a:blip r:embed="rId7">
            <a:alphaModFix/>
          </a:blip>
          <a:srcRect b="30362" l="8747" r="7728" t="27876"/>
          <a:stretch/>
        </p:blipFill>
        <p:spPr>
          <a:xfrm>
            <a:off x="7112838" y="4553137"/>
            <a:ext cx="543734" cy="27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Shape 1100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5501807" y="2865756"/>
            <a:ext cx="394476" cy="325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Shape 1101"/>
          <p:cNvPicPr preferRelativeResize="0"/>
          <p:nvPr/>
        </p:nvPicPr>
        <p:blipFill rotWithShape="1">
          <a:blip r:embed="rId8">
            <a:alphaModFix/>
          </a:blip>
          <a:srcRect b="20230" l="13340" r="13340" t="19190"/>
          <a:stretch/>
        </p:blipFill>
        <p:spPr>
          <a:xfrm>
            <a:off x="7207313" y="2855814"/>
            <a:ext cx="394476" cy="325929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Shape 1102"/>
          <p:cNvSpPr/>
          <p:nvPr/>
        </p:nvSpPr>
        <p:spPr>
          <a:xfrm>
            <a:off x="8078564" y="13279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연맹원으로 맹주 등급 연맹원 정보 변경</a:t>
            </a:r>
          </a:p>
        </p:txBody>
      </p:sp>
      <p:cxnSp>
        <p:nvCxnSpPr>
          <p:cNvPr id="1103" name="Shape 1103"/>
          <p:cNvCxnSpPr>
            <a:stCxn id="1102" idx="1"/>
          </p:cNvCxnSpPr>
          <p:nvPr/>
        </p:nvCxnSpPr>
        <p:spPr>
          <a:xfrm flipH="1">
            <a:off x="7154264" y="15510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104" name="Shape 1104"/>
          <p:cNvPicPr preferRelativeResize="0"/>
          <p:nvPr/>
        </p:nvPicPr>
        <p:blipFill rotWithShape="1">
          <a:blip r:embed="rId9">
            <a:alphaModFix/>
          </a:blip>
          <a:srcRect b="0" l="0" r="0" t="5587"/>
          <a:stretch/>
        </p:blipFill>
        <p:spPr>
          <a:xfrm>
            <a:off x="4504360" y="2861989"/>
            <a:ext cx="1126471" cy="916095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Shape 1105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169017" y="2160601"/>
            <a:ext cx="1015412" cy="194381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pic>
        <p:nvPicPr>
          <p:cNvPr id="1107" name="Shape 110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7867" y="1184208"/>
            <a:ext cx="1241919" cy="1163741"/>
          </a:xfrm>
          <a:prstGeom prst="rect">
            <a:avLst/>
          </a:prstGeom>
          <a:noFill/>
          <a:ln>
            <a:noFill/>
          </a:ln>
        </p:spPr>
      </p:pic>
      <p:sp>
        <p:nvSpPr>
          <p:cNvPr id="1108" name="Shape 1108"/>
          <p:cNvSpPr/>
          <p:nvPr/>
        </p:nvSpPr>
        <p:spPr>
          <a:xfrm rot="5400000">
            <a:off x="6225458" y="1501208"/>
            <a:ext cx="876297" cy="981608"/>
          </a:xfrm>
          <a:prstGeom prst="homePlate">
            <a:avLst>
              <a:gd fmla="val 8522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Shape 1109"/>
          <p:cNvSpPr txBox="1"/>
          <p:nvPr/>
        </p:nvSpPr>
        <p:spPr>
          <a:xfrm>
            <a:off x="6215312" y="1662375"/>
            <a:ext cx="891360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1110" name="Shape 11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07701" y="1251628"/>
            <a:ext cx="519545" cy="484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/>
        </p:nvSpPr>
        <p:spPr>
          <a:xfrm>
            <a:off x="802433" y="391886"/>
            <a:ext cx="113895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V1.0 – 2016.03.14 초안 작성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5" name="Shape 111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116" name="Shape 111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Shape 111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118" name="Shape 111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Shape 111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120" name="Shape 112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121" name="Shape 112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122" name="Shape 112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123" name="Shape 11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4" name="Shape 11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25" name="Shape 112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126" name="Shape 112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127" name="Shape 112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128" name="Shape 11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29" name="Shape 112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Shape 113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Shape 113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Shape 113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Shape 113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138" name="Shape 11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39" name="Shape 113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140" name="Shape 114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141" name="Shape 114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142" name="Shape 11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43" name="Shape 114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Shape 114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Shape 114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Shape 114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Shape 114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150" name="Shape 11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1" name="Shape 11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2" name="Shape 115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154" name="Shape 115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5" name="Shape 115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156" name="Shape 115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157" name="Shape 115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Shape 115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Shape 115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160" name="Shape 116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61" name="Shape 11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2" name="Shape 116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grpSp>
        <p:nvGrpSpPr>
          <p:cNvPr id="1163" name="Shape 1163"/>
          <p:cNvGrpSpPr/>
          <p:nvPr/>
        </p:nvGrpSpPr>
        <p:grpSpPr>
          <a:xfrm>
            <a:off x="4334057" y="287575"/>
            <a:ext cx="3583466" cy="6188158"/>
            <a:chOff x="4334057" y="287575"/>
            <a:chExt cx="3583466" cy="6188158"/>
          </a:xfrm>
        </p:grpSpPr>
        <p:sp>
          <p:nvSpPr>
            <p:cNvPr id="1164" name="Shape 1164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5" name="Shape 1165"/>
            <p:cNvGrpSpPr/>
            <p:nvPr/>
          </p:nvGrpSpPr>
          <p:grpSpPr>
            <a:xfrm>
              <a:off x="4351472" y="1687522"/>
              <a:ext cx="3566051" cy="3194856"/>
              <a:chOff x="4267498" y="1687522"/>
              <a:chExt cx="3566051" cy="3194856"/>
            </a:xfrm>
          </p:grpSpPr>
          <p:pic>
            <p:nvPicPr>
              <p:cNvPr id="1166" name="Shape 116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5136482" y="1997377"/>
                <a:ext cx="1818295" cy="170383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167" name="Shape 1167"/>
              <p:cNvGrpSpPr/>
              <p:nvPr/>
            </p:nvGrpSpPr>
            <p:grpSpPr>
              <a:xfrm>
                <a:off x="6523046" y="1687522"/>
                <a:ext cx="917239" cy="727653"/>
                <a:chOff x="6523046" y="1687522"/>
                <a:chExt cx="917239" cy="727653"/>
              </a:xfrm>
            </p:grpSpPr>
            <p:sp>
              <p:nvSpPr>
                <p:cNvPr id="1168" name="Shape 1168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69" name="Shape 1169"/>
                <p:cNvPicPr preferRelativeResize="0"/>
                <p:nvPr/>
              </p:nvPicPr>
              <p:blipFill rotWithShape="1">
                <a:blip r:embed="rId10">
                  <a:alphaModFix/>
                </a:blip>
                <a:srcRect b="13950" l="0" r="0" t="24823"/>
                <a:stretch/>
              </p:blipFill>
              <p:spPr>
                <a:xfrm>
                  <a:off x="6717442" y="1770463"/>
                  <a:ext cx="530667" cy="324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70" name="Shape 1170"/>
                <p:cNvSpPr txBox="1"/>
                <p:nvPr/>
              </p:nvSpPr>
              <p:spPr>
                <a:xfrm>
                  <a:off x="6523046" y="2184343"/>
                  <a:ext cx="917239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도시이동 초대</a:t>
                  </a:r>
                </a:p>
              </p:txBody>
            </p:sp>
          </p:grpSp>
          <p:grpSp>
            <p:nvGrpSpPr>
              <p:cNvPr id="1171" name="Shape 1171"/>
              <p:cNvGrpSpPr/>
              <p:nvPr/>
            </p:nvGrpSpPr>
            <p:grpSpPr>
              <a:xfrm>
                <a:off x="6876235" y="2420151"/>
                <a:ext cx="957314" cy="727653"/>
                <a:chOff x="6503010" y="1687522"/>
                <a:chExt cx="957314" cy="727653"/>
              </a:xfrm>
            </p:grpSpPr>
            <p:sp>
              <p:nvSpPr>
                <p:cNvPr id="1172" name="Shape 1172"/>
                <p:cNvSpPr/>
                <p:nvPr/>
              </p:nvSpPr>
              <p:spPr>
                <a:xfrm>
                  <a:off x="6721514" y="168752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73" name="Shape 1173"/>
                <p:cNvSpPr txBox="1"/>
                <p:nvPr/>
              </p:nvSpPr>
              <p:spPr>
                <a:xfrm>
                  <a:off x="6503010" y="2184343"/>
                  <a:ext cx="957314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영주 상세 정보</a:t>
                  </a:r>
                </a:p>
              </p:txBody>
            </p:sp>
          </p:grpSp>
          <p:pic>
            <p:nvPicPr>
              <p:cNvPr id="1174" name="Shape 1174"/>
              <p:cNvPicPr preferRelativeResize="0"/>
              <p:nvPr/>
            </p:nvPicPr>
            <p:blipFill rotWithShape="1">
              <a:blip r:embed="rId11">
                <a:alphaModFix/>
              </a:blip>
              <a:srcRect b="63205" l="8103" r="67365" t="13381"/>
              <a:stretch/>
            </p:blipFill>
            <p:spPr>
              <a:xfrm>
                <a:off x="7147356" y="2546916"/>
                <a:ext cx="400279" cy="268078"/>
              </a:xfrm>
              <a:prstGeom prst="roundRect">
                <a:avLst>
                  <a:gd fmla="val 9818" name="adj"/>
                </a:avLst>
              </a:prstGeom>
              <a:noFill/>
              <a:ln>
                <a:noFill/>
              </a:ln>
            </p:spPr>
          </p:pic>
          <p:grpSp>
            <p:nvGrpSpPr>
              <p:cNvPr id="1175" name="Shape 1175"/>
              <p:cNvGrpSpPr/>
              <p:nvPr/>
            </p:nvGrpSpPr>
            <p:grpSpPr>
              <a:xfrm>
                <a:off x="7004292" y="3183465"/>
                <a:ext cx="686405" cy="727653"/>
                <a:chOff x="7004292" y="3183465"/>
                <a:chExt cx="686405" cy="727653"/>
              </a:xfrm>
            </p:grpSpPr>
            <p:grpSp>
              <p:nvGrpSpPr>
                <p:cNvPr id="1176" name="Shape 1176"/>
                <p:cNvGrpSpPr/>
                <p:nvPr/>
              </p:nvGrpSpPr>
              <p:grpSpPr>
                <a:xfrm>
                  <a:off x="7004292" y="3183465"/>
                  <a:ext cx="686405" cy="727653"/>
                  <a:chOff x="6638464" y="1687522"/>
                  <a:chExt cx="686405" cy="727653"/>
                </a:xfrm>
              </p:grpSpPr>
              <p:sp>
                <p:nvSpPr>
                  <p:cNvPr id="1177" name="Shape 1177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78" name="Shape 1178"/>
                  <p:cNvSpPr txBox="1"/>
                  <p:nvPr/>
                </p:nvSpPr>
                <p:spPr>
                  <a:xfrm>
                    <a:off x="6638464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자원 지원</a:t>
                    </a:r>
                  </a:p>
                </p:txBody>
              </p:sp>
            </p:grpSp>
            <p:pic>
              <p:nvPicPr>
                <p:cNvPr id="1179" name="Shape 1179"/>
                <p:cNvPicPr preferRelativeResize="0"/>
                <p:nvPr/>
              </p:nvPicPr>
              <p:blipFill rotWithShape="1">
                <a:blip r:embed="rId12">
                  <a:alphaModFix/>
                </a:blip>
                <a:srcRect b="0" l="0" r="0" t="0"/>
                <a:stretch/>
              </p:blipFill>
              <p:spPr>
                <a:xfrm>
                  <a:off x="7178810" y="3278262"/>
                  <a:ext cx="351879" cy="33884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0" name="Shape 1180"/>
              <p:cNvGrpSpPr/>
              <p:nvPr/>
            </p:nvGrpSpPr>
            <p:grpSpPr>
              <a:xfrm>
                <a:off x="6551265" y="3863841"/>
                <a:ext cx="686405" cy="727653"/>
                <a:chOff x="6551265" y="3863841"/>
                <a:chExt cx="686405" cy="727653"/>
              </a:xfrm>
            </p:grpSpPr>
            <p:grpSp>
              <p:nvGrpSpPr>
                <p:cNvPr id="1181" name="Shape 1181"/>
                <p:cNvGrpSpPr/>
                <p:nvPr/>
              </p:nvGrpSpPr>
              <p:grpSpPr>
                <a:xfrm>
                  <a:off x="6551265" y="3863841"/>
                  <a:ext cx="686405" cy="727653"/>
                  <a:chOff x="6638467" y="1687522"/>
                  <a:chExt cx="686405" cy="727653"/>
                </a:xfrm>
              </p:grpSpPr>
              <p:sp>
                <p:nvSpPr>
                  <p:cNvPr id="1182" name="Shape 1182"/>
                  <p:cNvSpPr/>
                  <p:nvPr/>
                </p:nvSpPr>
                <p:spPr>
                  <a:xfrm>
                    <a:off x="6721514" y="1687522"/>
                    <a:ext cx="516155" cy="516155"/>
                  </a:xfrm>
                  <a:prstGeom prst="ellipse">
                    <a:avLst/>
                  </a:prstGeom>
                  <a:gradFill>
                    <a:gsLst>
                      <a:gs pos="0">
                        <a:srgbClr val="F08B54"/>
                      </a:gs>
                      <a:gs pos="50000">
                        <a:srgbClr val="F67A26"/>
                      </a:gs>
                      <a:gs pos="100000">
                        <a:srgbClr val="E36A18"/>
                      </a:gs>
                    </a:gsLst>
                    <a:lin ang="5400000" scaled="0"/>
                  </a:gradFill>
                  <a:ln>
                    <a:noFill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1183" name="Shape 1183"/>
                  <p:cNvSpPr txBox="1"/>
                  <p:nvPr/>
                </p:nvSpPr>
                <p:spPr>
                  <a:xfrm>
                    <a:off x="6638467" y="2184343"/>
                    <a:ext cx="686405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병력 지원</a:t>
                    </a:r>
                  </a:p>
                </p:txBody>
              </p:sp>
            </p:grpSp>
            <p:pic>
              <p:nvPicPr>
                <p:cNvPr id="1184" name="Shape 1184"/>
                <p:cNvPicPr preferRelativeResize="0"/>
                <p:nvPr/>
              </p:nvPicPr>
              <p:blipFill rotWithShape="1">
                <a:blip r:embed="rId13">
                  <a:alphaModFix/>
                </a:blip>
                <a:srcRect b="0" l="0" r="0" t="0"/>
                <a:stretch/>
              </p:blipFill>
              <p:spPr>
                <a:xfrm>
                  <a:off x="6680200" y="3919919"/>
                  <a:ext cx="414583" cy="41458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85" name="Shape 1185"/>
              <p:cNvGrpSpPr/>
              <p:nvPr/>
            </p:nvGrpSpPr>
            <p:grpSpPr>
              <a:xfrm>
                <a:off x="5577346" y="4135391"/>
                <a:ext cx="646331" cy="746987"/>
                <a:chOff x="5605835" y="3969592"/>
                <a:chExt cx="646331" cy="746987"/>
              </a:xfrm>
            </p:grpSpPr>
            <p:sp>
              <p:nvSpPr>
                <p:cNvPr id="1186" name="Shape 1186"/>
                <p:cNvSpPr/>
                <p:nvPr/>
              </p:nvSpPr>
              <p:spPr>
                <a:xfrm>
                  <a:off x="5670921" y="3969592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87" name="Shape 1187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5702023" y="40596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88" name="Shape 1188"/>
                <p:cNvSpPr txBox="1"/>
                <p:nvPr/>
              </p:nvSpPr>
              <p:spPr>
                <a:xfrm>
                  <a:off x="5605835" y="4485748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연맹지령</a:t>
                  </a:r>
                </a:p>
              </p:txBody>
            </p:sp>
            <p:pic>
              <p:nvPicPr>
                <p:cNvPr id="1189" name="Shape 1189"/>
                <p:cNvPicPr preferRelativeResize="0"/>
                <p:nvPr/>
              </p:nvPicPr>
              <p:blipFill rotWithShape="1">
                <a:blip r:embed="rId15">
                  <a:alphaModFix/>
                </a:blip>
                <a:srcRect b="0" l="0" r="0" t="0"/>
                <a:stretch/>
              </p:blipFill>
              <p:spPr>
                <a:xfrm flipH="1">
                  <a:off x="5860817" y="4215198"/>
                  <a:ext cx="254073" cy="25407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190" name="Shape 1190"/>
              <p:cNvGrpSpPr/>
              <p:nvPr/>
            </p:nvGrpSpPr>
            <p:grpSpPr>
              <a:xfrm>
                <a:off x="4555240" y="3842227"/>
                <a:ext cx="646331" cy="749269"/>
                <a:chOff x="4555241" y="3658123"/>
                <a:chExt cx="646331" cy="749269"/>
              </a:xfrm>
            </p:grpSpPr>
            <p:sp>
              <p:nvSpPr>
                <p:cNvPr id="1191" name="Shape 1191"/>
                <p:cNvSpPr/>
                <p:nvPr/>
              </p:nvSpPr>
              <p:spPr>
                <a:xfrm>
                  <a:off x="4620328" y="3658123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192" name="Shape 1192"/>
                <p:cNvPicPr preferRelativeResize="0"/>
                <p:nvPr/>
              </p:nvPicPr>
              <p:blipFill rotWithShape="1">
                <a:blip r:embed="rId14">
                  <a:alphaModFix/>
                </a:blip>
                <a:srcRect b="0" l="0" r="0" t="0"/>
                <a:stretch/>
              </p:blipFill>
              <p:spPr>
                <a:xfrm>
                  <a:off x="4650773" y="3754823"/>
                  <a:ext cx="465976" cy="37860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3" name="Shape 1193"/>
                <p:cNvSpPr txBox="1"/>
                <p:nvPr/>
              </p:nvSpPr>
              <p:spPr>
                <a:xfrm>
                  <a:off x="4555241" y="4176560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연맹강퇴</a:t>
                  </a:r>
                </a:p>
              </p:txBody>
            </p:sp>
            <p:sp>
              <p:nvSpPr>
                <p:cNvPr id="1194" name="Shape 1194"/>
                <p:cNvSpPr/>
                <p:nvPr/>
              </p:nvSpPr>
              <p:spPr>
                <a:xfrm>
                  <a:off x="4823926" y="3932128"/>
                  <a:ext cx="213687" cy="211497"/>
                </a:xfrm>
                <a:prstGeom prst="left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195" name="Shape 1195"/>
              <p:cNvGrpSpPr/>
              <p:nvPr/>
            </p:nvGrpSpPr>
            <p:grpSpPr>
              <a:xfrm>
                <a:off x="4267498" y="2423171"/>
                <a:ext cx="646331" cy="724633"/>
                <a:chOff x="4267498" y="2340664"/>
                <a:chExt cx="646331" cy="724633"/>
              </a:xfrm>
            </p:grpSpPr>
            <p:sp>
              <p:nvSpPr>
                <p:cNvPr id="1196" name="Shape 1196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197" name="Shape 1197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198" name="Shape 1198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1199" name="Shape 1199"/>
                    <p:cNvSpPr/>
                    <p:nvPr/>
                  </p:nvSpPr>
                  <p:spPr>
                    <a:xfrm>
                      <a:off x="4599991" y="2460430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0" name="Shape 1200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01" name="Shape 1201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레벨상승</a:t>
                    </a:r>
                  </a:p>
                </p:txBody>
              </p:sp>
            </p:grpSp>
          </p:grpSp>
          <p:grpSp>
            <p:nvGrpSpPr>
              <p:cNvPr id="1202" name="Shape 1202"/>
              <p:cNvGrpSpPr/>
              <p:nvPr/>
            </p:nvGrpSpPr>
            <p:grpSpPr>
              <a:xfrm>
                <a:off x="4284438" y="3133532"/>
                <a:ext cx="646331" cy="724633"/>
                <a:chOff x="4267498" y="2340664"/>
                <a:chExt cx="646331" cy="724633"/>
              </a:xfrm>
            </p:grpSpPr>
            <p:sp>
              <p:nvSpPr>
                <p:cNvPr id="1203" name="Shape 1203"/>
                <p:cNvSpPr/>
                <p:nvPr/>
              </p:nvSpPr>
              <p:spPr>
                <a:xfrm>
                  <a:off x="4337437" y="2340664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204" name="Shape 1204"/>
                <p:cNvGrpSpPr/>
                <p:nvPr/>
              </p:nvGrpSpPr>
              <p:grpSpPr>
                <a:xfrm>
                  <a:off x="4267498" y="2424642"/>
                  <a:ext cx="646331" cy="640655"/>
                  <a:chOff x="4267498" y="2424642"/>
                  <a:chExt cx="646331" cy="640655"/>
                </a:xfrm>
              </p:grpSpPr>
              <p:grpSp>
                <p:nvGrpSpPr>
                  <p:cNvPr id="1205" name="Shape 1205"/>
                  <p:cNvGrpSpPr/>
                  <p:nvPr/>
                </p:nvGrpSpPr>
                <p:grpSpPr>
                  <a:xfrm>
                    <a:off x="4356067" y="2424642"/>
                    <a:ext cx="436633" cy="369332"/>
                    <a:chOff x="4356067" y="2405980"/>
                    <a:chExt cx="436633" cy="369332"/>
                  </a:xfrm>
                </p:grpSpPr>
                <p:sp>
                  <p:nvSpPr>
                    <p:cNvPr id="1206" name="Shape 1206"/>
                    <p:cNvSpPr/>
                    <p:nvPr/>
                  </p:nvSpPr>
                  <p:spPr>
                    <a:xfrm flipH="1" rot="10800000">
                      <a:off x="4599991" y="2497753"/>
                      <a:ext cx="192709" cy="227949"/>
                    </a:xfrm>
                    <a:prstGeom prst="upArrow">
                      <a:avLst>
                        <a:gd fmla="val 50000" name="adj1"/>
                        <a:gd fmla="val 50000" name="adj2"/>
                      </a:avLst>
                    </a:prstGeom>
                    <a:solidFill>
                      <a:srgbClr val="C00000"/>
                    </a:solidFill>
                    <a:ln cap="flat" cmpd="sng" w="12700">
                      <a:solidFill>
                        <a:srgbClr val="C00000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1207" name="Shape 1207"/>
                    <p:cNvSpPr txBox="1"/>
                    <p:nvPr/>
                  </p:nvSpPr>
                  <p:spPr>
                    <a:xfrm>
                      <a:off x="4356067" y="2405980"/>
                      <a:ext cx="335348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45700" lIns="91425" rIns="91425" tIns="45700">
                      <a:noAutofit/>
                    </a:bodyPr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</a:p>
                  </p:txBody>
                </p:sp>
              </p:grpSp>
              <p:sp>
                <p:nvSpPr>
                  <p:cNvPr id="1208" name="Shape 1208"/>
                  <p:cNvSpPr txBox="1"/>
                  <p:nvPr/>
                </p:nvSpPr>
                <p:spPr>
                  <a:xfrm>
                    <a:off x="4267498" y="2834466"/>
                    <a:ext cx="646331" cy="2308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FFC000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900" u="none" cap="none" strike="noStrike">
                        <a:solidFill>
                          <a:srgbClr val="FFC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레벨강등</a:t>
                    </a:r>
                  </a:p>
                </p:txBody>
              </p:sp>
            </p:grpSp>
          </p:grpSp>
          <p:grpSp>
            <p:nvGrpSpPr>
              <p:cNvPr id="1209" name="Shape 1209"/>
              <p:cNvGrpSpPr/>
              <p:nvPr/>
            </p:nvGrpSpPr>
            <p:grpSpPr>
              <a:xfrm>
                <a:off x="4562101" y="1706809"/>
                <a:ext cx="646331" cy="726164"/>
                <a:chOff x="4562101" y="1706809"/>
                <a:chExt cx="646331" cy="726164"/>
              </a:xfrm>
            </p:grpSpPr>
            <p:sp>
              <p:nvSpPr>
                <p:cNvPr id="1210" name="Shape 1210"/>
                <p:cNvSpPr/>
                <p:nvPr/>
              </p:nvSpPr>
              <p:spPr>
                <a:xfrm>
                  <a:off x="4620328" y="1706809"/>
                  <a:ext cx="516155" cy="516155"/>
                </a:xfrm>
                <a:prstGeom prst="ellipse">
                  <a:avLst/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211" name="Shape 1211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616937" y="1713231"/>
                  <a:ext cx="519545" cy="484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212" name="Shape 1212"/>
                <p:cNvPicPr preferRelativeResize="0"/>
                <p:nvPr/>
              </p:nvPicPr>
              <p:blipFill rotWithShape="1">
                <a:blip r:embed="rId16">
                  <a:alphaModFix/>
                </a:blip>
                <a:srcRect b="0" l="0" r="0" t="0"/>
                <a:stretch/>
              </p:blipFill>
              <p:spPr>
                <a:xfrm rot="10800000">
                  <a:off x="4781643" y="2021600"/>
                  <a:ext cx="360394" cy="2094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13" name="Shape 1213"/>
                <p:cNvSpPr txBox="1"/>
                <p:nvPr/>
              </p:nvSpPr>
              <p:spPr>
                <a:xfrm>
                  <a:off x="4562101" y="2202141"/>
                  <a:ext cx="646331" cy="2308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C000"/>
                    </a:buClr>
                    <a:buSzPct val="25000"/>
                    <a:buFont typeface="Arial"/>
                    <a:buNone/>
                  </a:pPr>
                  <a:r>
                    <a:rPr b="1" i="0" lang="ko-KR" sz="900" u="none" cap="none" strike="noStrike">
                      <a:solidFill>
                        <a:srgbClr val="FFC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맹주이양</a:t>
                  </a:r>
                </a:p>
              </p:txBody>
            </p:sp>
          </p:grpSp>
        </p:grpSp>
        <p:sp>
          <p:nvSpPr>
            <p:cNvPr id="1214" name="Shape 1214"/>
            <p:cNvSpPr txBox="1"/>
            <p:nvPr/>
          </p:nvSpPr>
          <p:spPr>
            <a:xfrm>
              <a:off x="5726407" y="3726812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우쿠렐라</a:t>
              </a:r>
            </a:p>
          </p:txBody>
        </p:sp>
      </p:grpSp>
      <p:pic>
        <p:nvPicPr>
          <p:cNvPr id="1215" name="Shape 121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6" name="Shape 1216"/>
          <p:cNvSpPr/>
          <p:nvPr/>
        </p:nvSpPr>
        <p:spPr>
          <a:xfrm>
            <a:off x="5181646" y="5219201"/>
            <a:ext cx="1623525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유저에게 연맹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열기 버튼</a:t>
            </a:r>
          </a:p>
        </p:txBody>
      </p:sp>
      <p:cxnSp>
        <p:nvCxnSpPr>
          <p:cNvPr id="1217" name="Shape 1217"/>
          <p:cNvCxnSpPr>
            <a:stCxn id="1216" idx="0"/>
            <a:endCxn id="1188" idx="2"/>
          </p:cNvCxnSpPr>
          <p:nvPr/>
        </p:nvCxnSpPr>
        <p:spPr>
          <a:xfrm rot="10800000">
            <a:off x="5984408" y="4882301"/>
            <a:ext cx="9000" cy="33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18" name="Shape 121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19" name="Shape 121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도시위 위치를 이동할 것을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R3~4, 맹주 등급 연맹원만 사용 가능</a:t>
            </a:r>
          </a:p>
        </p:txBody>
      </p:sp>
      <p:sp>
        <p:nvSpPr>
          <p:cNvPr id="1220" name="Shape 1220"/>
          <p:cNvSpPr/>
          <p:nvPr/>
        </p:nvSpPr>
        <p:spPr>
          <a:xfrm>
            <a:off x="4336028" y="279568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1" name="Shape 1221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222" name="Shape 1222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연맹원을 도시 부근으로 이동하도록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초대하시겠습니까?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5515323" y="3462394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224" name="Shape 1224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 팝업</a:t>
            </a:r>
          </a:p>
        </p:txBody>
      </p:sp>
      <p:cxnSp>
        <p:nvCxnSpPr>
          <p:cNvPr id="1225" name="Shape 1225"/>
          <p:cNvCxnSpPr>
            <a:stCxn id="1224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26" name="Shape 1226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 발송</a:t>
            </a:r>
          </a:p>
        </p:txBody>
      </p:sp>
      <p:cxnSp>
        <p:nvCxnSpPr>
          <p:cNvPr id="1227" name="Shape 1227"/>
          <p:cNvCxnSpPr>
            <a:stCxn id="1226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1228" name="Shape 1228"/>
          <p:cNvGrpSpPr/>
          <p:nvPr/>
        </p:nvGrpSpPr>
        <p:grpSpPr>
          <a:xfrm>
            <a:off x="1687533" y="2080311"/>
            <a:ext cx="917239" cy="727653"/>
            <a:chOff x="6523046" y="1687522"/>
            <a:chExt cx="917239" cy="727653"/>
          </a:xfrm>
        </p:grpSpPr>
        <p:sp>
          <p:nvSpPr>
            <p:cNvPr id="1229" name="Shape 1229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30" name="Shape 1230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1" name="Shape 1231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232" name="Shape 1232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233" name="Shape 1233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Shape 1234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0" name="Shape 1240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1241" name="Shape 1241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Shape 1242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1243" name="Shape 1243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1244" name="Shape 1244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245" name="Shape 1245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 님이 당신이 근처에 함께하길 원합니다.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x="5696319" y="1610050"/>
            <a:ext cx="800218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247" name="Shape 1247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1248" name="Shape 1248"/>
          <p:cNvSpPr/>
          <p:nvPr/>
        </p:nvSpPr>
        <p:spPr>
          <a:xfrm>
            <a:off x="4685669" y="387220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</a:t>
            </a:r>
          </a:p>
        </p:txBody>
      </p:sp>
      <p:sp>
        <p:nvSpPr>
          <p:cNvPr id="1249" name="Shape 1249"/>
          <p:cNvSpPr/>
          <p:nvPr/>
        </p:nvSpPr>
        <p:spPr>
          <a:xfrm>
            <a:off x="6214298" y="387220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하기</a:t>
            </a:r>
          </a:p>
        </p:txBody>
      </p:sp>
      <p:sp>
        <p:nvSpPr>
          <p:cNvPr id="1250" name="Shape 125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51" name="Shape 1251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 메일</a:t>
            </a:r>
          </a:p>
        </p:txBody>
      </p:sp>
      <p:sp>
        <p:nvSpPr>
          <p:cNvPr id="1252" name="Shape 1252"/>
          <p:cNvSpPr/>
          <p:nvPr/>
        </p:nvSpPr>
        <p:spPr>
          <a:xfrm>
            <a:off x="8729207" y="48608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도시이동 초대 메일</a:t>
            </a:r>
          </a:p>
        </p:txBody>
      </p:sp>
      <p:cxnSp>
        <p:nvCxnSpPr>
          <p:cNvPr id="1253" name="Shape 1253"/>
          <p:cNvCxnSpPr>
            <a:stCxn id="1252" idx="1"/>
          </p:cNvCxnSpPr>
          <p:nvPr/>
        </p:nvCxnSpPr>
        <p:spPr>
          <a:xfrm flipH="1">
            <a:off x="7804907" y="70917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pic>
        <p:nvPicPr>
          <p:cNvPr id="1254" name="Shape 1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Shape 12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6" name="Shape 1256"/>
          <p:cNvSpPr/>
          <p:nvPr/>
        </p:nvSpPr>
        <p:spPr>
          <a:xfrm>
            <a:off x="8451017" y="34064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기능 수행 버튼</a:t>
            </a:r>
          </a:p>
        </p:txBody>
      </p:sp>
      <p:cxnSp>
        <p:nvCxnSpPr>
          <p:cNvPr id="1257" name="Shape 1257"/>
          <p:cNvCxnSpPr>
            <a:stCxn id="1256" idx="1"/>
          </p:cNvCxnSpPr>
          <p:nvPr/>
        </p:nvCxnSpPr>
        <p:spPr>
          <a:xfrm flipH="1">
            <a:off x="7526717" y="362958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58" name="Shape 1258"/>
          <p:cNvSpPr/>
          <p:nvPr/>
        </p:nvSpPr>
        <p:spPr>
          <a:xfrm>
            <a:off x="2041208" y="371365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거절 버튼</a:t>
            </a:r>
          </a:p>
        </p:txBody>
      </p:sp>
      <p:cxnSp>
        <p:nvCxnSpPr>
          <p:cNvPr id="1259" name="Shape 1259"/>
          <p:cNvCxnSpPr>
            <a:stCxn id="1258" idx="3"/>
            <a:endCxn id="1248" idx="1"/>
          </p:cNvCxnSpPr>
          <p:nvPr/>
        </p:nvCxnSpPr>
        <p:spPr>
          <a:xfrm>
            <a:off x="4005675" y="3936746"/>
            <a:ext cx="680100" cy="117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260" name="Shape 1260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Shape 1265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266" name="Shape 1266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상향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267" name="Shape 1267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268" name="Shape 126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272" name="Shape 127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273" name="Shape 1273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274" name="Shape 127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275" name="Shape 127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76" name="Shape 127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77" name="Shape 127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279" name="Shape 127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280" name="Shape 12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81" name="Shape 128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282" name="Shape 1282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283" name="Shape 1283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Shape 1284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Shape 1285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286" name="Shape 1286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Shape 1287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Shape 1288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289" name="Shape 1289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290" name="Shape 129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91" name="Shape 1291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293" name="Shape 129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294" name="Shape 12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95" name="Shape 1295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296" name="Shape 1296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Shape 1297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Shape 1298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299" name="Shape 129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Shape 1300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Shape 1301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302" name="Shape 130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3" name="Shape 130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4" name="Shape 1304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306" name="Shape 1306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7" name="Shape 1307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308" name="Shape 1308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309" name="Shape 1309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Shape 1310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Shape 1311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312" name="Shape 131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13" name="Shape 1313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4" name="Shape 1314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315" name="Shape 1315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Shape 13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7" name="Shape 1317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318" name="Shape 1318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9" name="Shape 1319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0" name="Shape 1320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321" name="Shape 1321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322" name="Shape 132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3" name="Shape 1323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324" name="Shape 1324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325" name="Shape 1325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326" name="Shape 1326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327" name="Shape 132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8" name="Shape 1328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329" name="Shape 132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0" name="Shape 1330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331" name="Shape 1331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332" name="Shape 13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3" name="Shape 1333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334" name="Shape 133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5" name="Shape 1335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336" name="Shape 1336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37" name="Shape 133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8" name="Shape 1338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339" name="Shape 1339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0" name="Shape 1340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341" name="Shape 1341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2" name="Shape 134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3" name="Shape 1343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344" name="Shape 1344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5" name="Shape 1345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346" name="Shape 134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47" name="Shape 134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48" name="Shape 1348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49" name="Shape 1349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0" name="Shape 135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51" name="Shape 135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52" name="Shape 1352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353" name="Shape 135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54" name="Shape 135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55" name="Shape 135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56" name="Shape 1356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57" name="Shape 135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58" name="Shape 135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359" name="Shape 1359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360" name="Shape 1360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61" name="Shape 136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2" name="Shape 136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3" name="Shape 1363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364" name="Shape 1364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365" name="Shape 136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66" name="Shape 1366"/>
          <p:cNvGrpSpPr/>
          <p:nvPr/>
        </p:nvGrpSpPr>
        <p:grpSpPr>
          <a:xfrm>
            <a:off x="1813332" y="2060853"/>
            <a:ext cx="646331" cy="724633"/>
            <a:chOff x="4267498" y="2340664"/>
            <a:chExt cx="646331" cy="724633"/>
          </a:xfrm>
        </p:grpSpPr>
        <p:sp>
          <p:nvSpPr>
            <p:cNvPr id="1367" name="Shape 136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8" name="Shape 136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369" name="Shape 1369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370" name="Shape 1370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71" name="Shape 137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372" name="Shape 137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373" name="Shape 1373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374" name="Shape 1374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5" name="Shape 1375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1376" name="Shape 1376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7" name="Shape 1377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378" name="Shape 1378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9" name="Shape 1379"/>
            <p:cNvSpPr/>
            <p:nvPr/>
          </p:nvSpPr>
          <p:spPr>
            <a:xfrm>
              <a:off x="5529560" y="3462319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380" name="Shape 1380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381" name="Shape 1381"/>
          <p:cNvCxnSpPr>
            <a:stCxn id="1380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382" name="Shape 1382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383" name="Shape 1383"/>
          <p:cNvCxnSpPr>
            <a:stCxn id="1382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89" name="Shape 1389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390" name="Shape 139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391" name="Shape 139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393" name="Shape 139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395" name="Shape 139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396" name="Shape 139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397" name="Shape 139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398" name="Shape 139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9" name="Shape 139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00" name="Shape 140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401" name="Shape 140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402" name="Shape 140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03" name="Shape 140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04" name="Shape 140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405" name="Shape 140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406" name="Shape 140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7" name="Shape 1407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8" name="Shape 140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409" name="Shape 140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0" name="Shape 1410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Shape 1411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412" name="Shape 141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413" name="Shape 14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14" name="Shape 1414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415" name="Shape 141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416" name="Shape 141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417" name="Shape 141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18" name="Shape 141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19" name="Shape 141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Shape 1420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Shape 142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422" name="Shape 142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Shape 1423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Shape 142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425" name="Shape 14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6" name="Shape 14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7" name="Shape 142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428" name="Shape 142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429" name="Shape 1429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0" name="Shape 143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431" name="Shape 1431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432" name="Shape 143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Shape 1433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Shape 143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435" name="Shape 1435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6" name="Shape 143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37" name="Shape 1437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438" name="Shape 143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9" name="Shape 14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0" name="Shape 1440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441" name="Shape 144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42" name="Shape 1442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3" name="Shape 1443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444" name="Shape 1444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445" name="Shape 144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Shape 1446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447" name="Shape 1447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448" name="Shape 1448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449" name="Shape 1449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450" name="Shape 145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1" name="Shape 1451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452" name="Shape 145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3" name="Shape 1453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454" name="Shape 145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455" name="Shape 145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6" name="Shape 145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457" name="Shape 145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8" name="Shape 145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459" name="Shape 145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0" name="Shape 146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1" name="Shape 146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462" name="Shape 146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464" name="Shape 146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65" name="Shape 146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66" name="Shape 146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8" name="Shape 1468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469" name="Shape 146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0" name="Shape 147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71" name="Shape 147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472" name="Shape 1472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73" name="Shape 147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74" name="Shape 147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475" name="Shape 1475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476" name="Shape 147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77" name="Shape 147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478" name="Shape 1478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479" name="Shape 1479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80" name="Shape 148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481" name="Shape 148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482" name="Shape 1482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483" name="Shape 1483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84" name="Shape 148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5" name="Shape 148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6" name="Shape 1486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487" name="Shape 148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488" name="Shape 1488"/>
          <p:cNvPicPr preferRelativeResize="0"/>
          <p:nvPr/>
        </p:nvPicPr>
        <p:blipFill rotWithShape="1">
          <a:blip r:embed="rId17">
            <a:alphaModFix/>
          </a:blip>
          <a:srcRect b="20230" l="13340" r="13340" t="19190"/>
          <a:stretch/>
        </p:blipFill>
        <p:spPr>
          <a:xfrm>
            <a:off x="5820453" y="1487687"/>
            <a:ext cx="477315" cy="3943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9" name="Shape 1489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Shape 1490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491" name="Shape 1491"/>
          <p:cNvSpPr/>
          <p:nvPr/>
        </p:nvSpPr>
        <p:spPr>
          <a:xfrm rot="-5822021">
            <a:off x="3530815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Shape 1492"/>
          <p:cNvSpPr txBox="1"/>
          <p:nvPr/>
        </p:nvSpPr>
        <p:spPr>
          <a:xfrm>
            <a:off x="535710" y="2814992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Shape 149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498" name="Shape 1498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등급을 강등 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R3~4 등급의 연맹원만 사용 가능</a:t>
            </a:r>
          </a:p>
        </p:txBody>
      </p:sp>
      <p:grpSp>
        <p:nvGrpSpPr>
          <p:cNvPr id="1499" name="Shape 1499"/>
          <p:cNvGrpSpPr/>
          <p:nvPr/>
        </p:nvGrpSpPr>
        <p:grpSpPr>
          <a:xfrm>
            <a:off x="240587" y="2083385"/>
            <a:ext cx="1669066" cy="484631"/>
            <a:chOff x="0" y="2113732"/>
            <a:chExt cx="1669066" cy="484631"/>
          </a:xfrm>
        </p:grpSpPr>
        <p:sp>
          <p:nvSpPr>
            <p:cNvPr id="1500" name="Shape 1500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Shape 1501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502" name="Shape 1502"/>
          <p:cNvGrpSpPr/>
          <p:nvPr/>
        </p:nvGrpSpPr>
        <p:grpSpPr>
          <a:xfrm>
            <a:off x="1936112" y="2064915"/>
            <a:ext cx="646331" cy="724633"/>
            <a:chOff x="4267498" y="2340664"/>
            <a:chExt cx="646331" cy="724633"/>
          </a:xfrm>
        </p:grpSpPr>
        <p:sp>
          <p:nvSpPr>
            <p:cNvPr id="1503" name="Shape 1503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4" name="Shape 1504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05" name="Shape 1505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06" name="Shape 1506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07" name="Shape 1507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08" name="Shape 1508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509" name="Shape 150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510" name="Shape 151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514" name="Shape 151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515" name="Shape 151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516" name="Shape 151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517" name="Shape 151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8" name="Shape 15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519" name="Shape 151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520" name="Shape 152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521" name="Shape 152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22" name="Shape 152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23" name="Shape 152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Shape 152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Shape 152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528" name="Shape 152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9" name="Shape 152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Shape 153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531" name="Shape 153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532" name="Shape 15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33" name="Shape 153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534" name="Shape 153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535" name="Shape 153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536" name="Shape 153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37" name="Shape 153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38" name="Shape 153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Shape 153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Shape 154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541" name="Shape 154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Shape 154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Shape 154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544" name="Shape 15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5" name="Shape 15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6" name="Shape 154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547" name="Shape 154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548" name="Shape 154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9" name="Shape 154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550" name="Shape 155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551" name="Shape 155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Shape 155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Shape 155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554" name="Shape 15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5" name="Shape 155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56" name="Shape 155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557" name="Shape 155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8" name="Shape 15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9" name="Shape 1559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560" name="Shape 156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61" name="Shape 156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62" name="Shape 1562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563" name="Shape 1563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564" name="Shape 1564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5" name="Shape 1565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566" name="Shape 1566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567" name="Shape 1567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568" name="Shape 1568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569" name="Shape 156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Shape 1570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571" name="Shape 157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2" name="Shape 1572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573" name="Shape 1573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574" name="Shape 157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5" name="Shape 1575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576" name="Shape 1576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7" name="Shape 1577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578" name="Shape 1578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79" name="Shape 157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0" name="Shape 1580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581" name="Shape 158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2" name="Shape 1582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583" name="Shape 158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84" name="Shape 158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5" name="Shape 158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586" name="Shape 158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7" name="Shape 1587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588" name="Shape 158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89" name="Shape 1589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90" name="Shape 1590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91" name="Shape 1591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Shape 1592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593" name="Shape 1593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594" name="Shape 1594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595" name="Shape 1595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6" name="Shape 1596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597" name="Shape 1597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598" name="Shape 1598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Shape 1599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600" name="Shape 1600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601" name="Shape 1601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602" name="Shape 1602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03" name="Shape 160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4" name="Shape 160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5" name="Shape 1605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606" name="Shape 1606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607" name="Shape 1607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Shape 1608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9" name="Shape 1609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610" name="Shape 1610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해당 연맹원 연맹 레벨을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상승 등급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으로 조정하시겠습니까?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Shape 1611"/>
            <p:cNvSpPr/>
            <p:nvPr/>
          </p:nvSpPr>
          <p:spPr>
            <a:xfrm>
              <a:off x="5529560" y="3462319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612" name="Shape 1612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레벨 상승 확인 팝업</a:t>
            </a:r>
          </a:p>
        </p:txBody>
      </p:sp>
      <p:cxnSp>
        <p:nvCxnSpPr>
          <p:cNvPr id="1613" name="Shape 1613"/>
          <p:cNvCxnSpPr>
            <a:stCxn id="1612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614" name="Shape 1614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연맹원의 연맹 레벨 상승 조정</a:t>
            </a:r>
          </a:p>
        </p:txBody>
      </p:sp>
      <p:cxnSp>
        <p:nvCxnSpPr>
          <p:cNvPr id="1615" name="Shape 1615"/>
          <p:cNvCxnSpPr>
            <a:stCxn id="1614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Shape 162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621" name="Shape 162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이미지 상단 연맹 레벨 표시 변경 연출 발생</a:t>
            </a:r>
          </a:p>
        </p:txBody>
      </p:sp>
      <p:grpSp>
        <p:nvGrpSpPr>
          <p:cNvPr id="1622" name="Shape 1622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623" name="Shape 162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Shape 1624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625" name="Shape 162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Shape 1626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629" name="Shape 162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630" name="Shape 163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1" name="Shape 16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32" name="Shape 163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633" name="Shape 163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634" name="Shape 163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35" name="Shape 163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36" name="Shape 163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637" name="Shape 1637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638" name="Shape 163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Shape 163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Shape 164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Shape 164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Shape 164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644" name="Shape 164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645" name="Shape 16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46" name="Shape 1646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647" name="Shape 164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648" name="Shape 164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649" name="Shape 164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50" name="Shape 1650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51" name="Shape 1651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Shape 1652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Shape 1653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654" name="Shape 165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Shape 1655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Shape 1656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657" name="Shape 165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8" name="Shape 16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9" name="Shape 1659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660" name="Shape 1660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661" name="Shape 1661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2" name="Shape 1662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663" name="Shape 1663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664" name="Shape 1664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5" name="Shape 1665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6" name="Shape 1666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667" name="Shape 166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8" name="Shape 166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9" name="Shape 1669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670" name="Shape 167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1" name="Shape 16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2" name="Shape 1672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673" name="Shape 1673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4" name="Shape 1674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5" name="Shape 1675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676" name="Shape 1676"/>
          <p:cNvGrpSpPr/>
          <p:nvPr/>
        </p:nvGrpSpPr>
        <p:grpSpPr>
          <a:xfrm>
            <a:off x="6960209" y="2420151"/>
            <a:ext cx="957314" cy="727653"/>
            <a:chOff x="6960209" y="2420151"/>
            <a:chExt cx="957314" cy="727653"/>
          </a:xfrm>
        </p:grpSpPr>
        <p:grpSp>
          <p:nvGrpSpPr>
            <p:cNvPr id="1677" name="Shape 1677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1678" name="Shape 167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Shape 1679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1680" name="Shape 1680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1681" name="Shape 1681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682" name="Shape 1682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683" name="Shape 168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Shape 1684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685" name="Shape 168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687" name="Shape 1687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688" name="Shape 168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Shape 1689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690" name="Shape 169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1" name="Shape 1691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692" name="Shape 169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3" name="Shape 169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4" name="Shape 169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695" name="Shape 169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6" name="Shape 1696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697" name="Shape 1697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8" name="Shape 1698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9" name="Shape 1699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00" name="Shape 1700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1" name="Shape 1701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702" name="Shape 170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3" name="Shape 1703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04" name="Shape 1704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705" name="Shape 1705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06" name="Shape 1706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07" name="Shape 1707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708" name="Shape 1708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709" name="Shape 170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10" name="Shape 171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711" name="Shape 171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712" name="Shape 1712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3" name="Shape 171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714" name="Shape 171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715" name="Shape 1715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716" name="Shape 1716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17" name="Shape 17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8" name="Shape 171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9" name="Shape 1719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720" name="Shape 1720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sp>
        <p:nvSpPr>
          <p:cNvPr id="1721" name="Shape 1721"/>
          <p:cNvSpPr/>
          <p:nvPr/>
        </p:nvSpPr>
        <p:spPr>
          <a:xfrm>
            <a:off x="5783278" y="1020548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Shape 1722"/>
          <p:cNvSpPr txBox="1"/>
          <p:nvPr/>
        </p:nvSpPr>
        <p:spPr>
          <a:xfrm>
            <a:off x="4797287" y="531985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  <p:sp>
        <p:nvSpPr>
          <p:cNvPr id="1723" name="Shape 1723"/>
          <p:cNvSpPr/>
          <p:nvPr/>
        </p:nvSpPr>
        <p:spPr>
          <a:xfrm rot="-5822021">
            <a:off x="3530815" y="2535319"/>
            <a:ext cx="484630" cy="1244605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Shape 1724"/>
          <p:cNvSpPr txBox="1"/>
          <p:nvPr/>
        </p:nvSpPr>
        <p:spPr>
          <a:xfrm>
            <a:off x="535710" y="2814992"/>
            <a:ext cx="273825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연맹원의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현재 연맹 레벨에 따라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메뉴도 변동됨</a:t>
            </a:r>
          </a:p>
        </p:txBody>
      </p:sp>
      <p:pic>
        <p:nvPicPr>
          <p:cNvPr id="1725" name="Shape 1725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Shape 173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731" name="Shape 1731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연맹원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연맹원을 연맹에서 강제로 탈퇴시키는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732" name="Shape 1732"/>
          <p:cNvGrpSpPr/>
          <p:nvPr/>
        </p:nvGrpSpPr>
        <p:grpSpPr>
          <a:xfrm>
            <a:off x="2175932" y="2377321"/>
            <a:ext cx="646331" cy="749269"/>
            <a:chOff x="4555241" y="3658123"/>
            <a:chExt cx="646331" cy="749269"/>
          </a:xfrm>
        </p:grpSpPr>
        <p:sp>
          <p:nvSpPr>
            <p:cNvPr id="1733" name="Shape 1733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Shape 17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5" name="Shape 1735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736" name="Shape 1736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7" name="Shape 1737"/>
          <p:cNvGrpSpPr/>
          <p:nvPr/>
        </p:nvGrpSpPr>
        <p:grpSpPr>
          <a:xfrm>
            <a:off x="523260" y="2367996"/>
            <a:ext cx="1669066" cy="484631"/>
            <a:chOff x="0" y="2113732"/>
            <a:chExt cx="1669066" cy="484631"/>
          </a:xfrm>
        </p:grpSpPr>
        <p:sp>
          <p:nvSpPr>
            <p:cNvPr id="1738" name="Shape 1738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Shape 1739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grpSp>
        <p:nvGrpSpPr>
          <p:cNvPr id="1740" name="Shape 1740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741" name="Shape 174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2" name="Shape 174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743" name="Shape 174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4" name="Shape 174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745" name="Shape 174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746" name="Shape 174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747" name="Shape 174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748" name="Shape 17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49" name="Shape 174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50" name="Shape 175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751" name="Shape 175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752" name="Shape 175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53" name="Shape 175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54" name="Shape 175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755" name="Shape 175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756" name="Shape 175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Shape 1757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Shape 175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759" name="Shape 175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Shape 1760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Shape 1761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762" name="Shape 176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763" name="Shape 176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64" name="Shape 1764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765" name="Shape 176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766" name="Shape 176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767" name="Shape 176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68" name="Shape 176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69" name="Shape 176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Shape 1770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Shape 177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772" name="Shape 177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Shape 1773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Shape 177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775" name="Shape 177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6" name="Shape 177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7" name="Shape 177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778" name="Shape 177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779" name="Shape 1779"/>
            <p:cNvPicPr preferRelativeResize="0"/>
            <p:nvPr/>
          </p:nvPicPr>
          <p:blipFill rotWithShape="1">
            <a:blip r:embed="rId8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0" name="Shape 1780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781" name="Shape 1781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782" name="Shape 1782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Shape 1783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Shape 1784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785" name="Shape 178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6" name="Shape 1786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7" name="Shape 1787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788" name="Shape 1788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9" name="Shape 17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0" name="Shape 1790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791" name="Shape 1791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92" name="Shape 1792"/>
            <p:cNvPicPr preferRelativeResize="0"/>
            <p:nvPr/>
          </p:nvPicPr>
          <p:blipFill rotWithShape="1">
            <a:blip r:embed="rId11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Shape 1793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794" name="Shape 1794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795" name="Shape 1795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Shape 1796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797" name="Shape 1797"/>
          <p:cNvPicPr preferRelativeResize="0"/>
          <p:nvPr/>
        </p:nvPicPr>
        <p:blipFill rotWithShape="1">
          <a:blip r:embed="rId12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798" name="Shape 1798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799" name="Shape 1799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800" name="Shape 180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1" name="Shape 1801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802" name="Shape 180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804" name="Shape 180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805" name="Shape 180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6" name="Shape 180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807" name="Shape 180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8" name="Shape 180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809" name="Shape 180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0" name="Shape 18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1" name="Shape 181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812" name="Shape 18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3" name="Shape 181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814" name="Shape 181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15" name="Shape 18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6" name="Shape 181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817" name="Shape 181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8" name="Shape 1818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819" name="Shape 181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0" name="Shape 182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21" name="Shape 182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822" name="Shape 1822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23" name="Shape 182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24" name="Shape 182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825" name="Shape 1825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826" name="Shape 182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828" name="Shape 1828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829" name="Shape 1829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30" name="Shape 183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831" name="Shape 183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832" name="Shape 1832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833" name="Shape 1833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34" name="Shape 183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5" name="Shape 183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6" name="Shape 1836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837" name="Shape 183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838" name="Shape 183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839" name="Shape 1839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40" name="Shape 1840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1841" name="Shape 1841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님을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연맹에서 추방시키시겠습니까?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Shape 1842"/>
            <p:cNvSpPr/>
            <p:nvPr/>
          </p:nvSpPr>
          <p:spPr>
            <a:xfrm>
              <a:off x="5489160" y="3462319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1843" name="Shape 1843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확인 팝업</a:t>
            </a:r>
          </a:p>
        </p:txBody>
      </p:sp>
      <p:cxnSp>
        <p:nvCxnSpPr>
          <p:cNvPr id="1844" name="Shape 1844"/>
          <p:cNvCxnSpPr>
            <a:stCxn id="1843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5" name="Shape 1845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 수행</a:t>
            </a:r>
          </a:p>
        </p:txBody>
      </p:sp>
      <p:cxnSp>
        <p:nvCxnSpPr>
          <p:cNvPr id="1846" name="Shape 1846"/>
          <p:cNvCxnSpPr>
            <a:stCxn id="1845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847" name="Shape 1847"/>
          <p:cNvSpPr/>
          <p:nvPr/>
        </p:nvSpPr>
        <p:spPr>
          <a:xfrm>
            <a:off x="3530644" y="5208780"/>
            <a:ext cx="2377004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강퇴를 수행하면 해당 플레이어(유저)는 연맹원 목록에서 제거 됨</a:t>
            </a:r>
          </a:p>
        </p:txBody>
      </p:sp>
      <p:cxnSp>
        <p:nvCxnSpPr>
          <p:cNvPr id="1848" name="Shape 1848"/>
          <p:cNvCxnSpPr>
            <a:stCxn id="1847" idx="0"/>
            <a:endCxn id="1845" idx="2"/>
          </p:cNvCxnSpPr>
          <p:nvPr/>
        </p:nvCxnSpPr>
        <p:spPr>
          <a:xfrm flipH="1" rot="10800000">
            <a:off x="4719146" y="4814580"/>
            <a:ext cx="1500" cy="394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Shape 185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854" name="Shape 1854"/>
          <p:cNvSpPr txBox="1"/>
          <p:nvPr/>
        </p:nvSpPr>
        <p:spPr>
          <a:xfrm>
            <a:off x="1013629" y="667910"/>
            <a:ext cx="33224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연맹 지령을 보낼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및 R4 등급의 연맹원만 사용 가능</a:t>
            </a:r>
          </a:p>
        </p:txBody>
      </p:sp>
      <p:grpSp>
        <p:nvGrpSpPr>
          <p:cNvPr id="1855" name="Shape 185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1856" name="Shape 185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7" name="Shape 185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1858" name="Shape 185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Shape 185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1862" name="Shape 186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1863" name="Shape 186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64" name="Shape 18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865" name="Shape 186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1866" name="Shape 186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1867" name="Shape 186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68" name="Shape 18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9" name="Shape 186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1870" name="Shape 187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1871" name="Shape 187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Shape 187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Shape 187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1874" name="Shape 187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Shape 187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Shape 187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1877" name="Shape 187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1878" name="Shape 187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79" name="Shape 187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1880" name="Shape 188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1881" name="Shape 188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1882" name="Shape 188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3" name="Shape 188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84" name="Shape 188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Shape 188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Shape 188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1887" name="Shape 188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Shape 188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Shape 188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1890" name="Shape 189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1" name="Shape 189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2" name="Shape 189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1893" name="Shape 189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1894" name="Shape 189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5" name="Shape 189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1896" name="Shape 189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1897" name="Shape 189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Shape 189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Shape 189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1900" name="Shape 190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1" name="Shape 190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2" name="Shape 190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1903" name="Shape 190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4" name="Shape 19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5" name="Shape 1905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1906" name="Shape 190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07" name="Shape 190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8" name="Shape 190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1909" name="Shape 1909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1910" name="Shape 191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1" name="Shape 191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1912" name="Shape 191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1913" name="Shape 1913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1914" name="Shape 1914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1915" name="Shape 191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Shape 1916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1917" name="Shape 191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18" name="Shape 1918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1919" name="Shape 1919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1920" name="Shape 192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Shape 1921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1922" name="Shape 192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3" name="Shape 1923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1924" name="Shape 1924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25" name="Shape 192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6" name="Shape 1926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1927" name="Shape 19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8" name="Shape 1928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1929" name="Shape 192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30" name="Shape 19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1" name="Shape 193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1932" name="Shape 193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3" name="Shape 1933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1934" name="Shape 193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5" name="Shape 193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36" name="Shape 1936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937" name="Shape 1937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8" name="Shape 193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39" name="Shape 193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1940" name="Shape 1940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1941" name="Shape 194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42" name="Shape 1942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1943" name="Shape 1943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1944" name="Shape 1944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5" name="Shape 194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1946" name="Shape 194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1947" name="Shape 1947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1948" name="Shape 1948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49" name="Shape 19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0" name="Shape 195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51" name="Shape 1951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1952" name="Shape 1952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1953" name="Shape 1953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1954" name="Shape 1954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Shape 1955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6" name="Shape 1956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57" name="Shape 1957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grpSp>
        <p:nvGrpSpPr>
          <p:cNvPr id="1958" name="Shape 1958"/>
          <p:cNvGrpSpPr/>
          <p:nvPr/>
        </p:nvGrpSpPr>
        <p:grpSpPr>
          <a:xfrm>
            <a:off x="4952702" y="1982350"/>
            <a:ext cx="742511" cy="927436"/>
            <a:chOff x="4728764" y="1982350"/>
            <a:chExt cx="742511" cy="927436"/>
          </a:xfrm>
        </p:grpSpPr>
        <p:sp>
          <p:nvSpPr>
            <p:cNvPr id="1959" name="Shape 1959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960" name="Shape 196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1" name="Shape 1961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1962" name="Shape 1962"/>
          <p:cNvGrpSpPr/>
          <p:nvPr/>
        </p:nvGrpSpPr>
        <p:grpSpPr>
          <a:xfrm>
            <a:off x="6252036" y="1991909"/>
            <a:ext cx="998990" cy="927436"/>
            <a:chOff x="6252036" y="1973248"/>
            <a:chExt cx="998990" cy="927436"/>
          </a:xfrm>
        </p:grpSpPr>
        <p:grpSp>
          <p:nvGrpSpPr>
            <p:cNvPr id="1963" name="Shape 1963"/>
            <p:cNvGrpSpPr/>
            <p:nvPr/>
          </p:nvGrpSpPr>
          <p:grpSpPr>
            <a:xfrm>
              <a:off x="6252036" y="1973248"/>
              <a:ext cx="998990" cy="927436"/>
              <a:chOff x="4600526" y="1982350"/>
              <a:chExt cx="998990" cy="927436"/>
            </a:xfrm>
          </p:grpSpPr>
          <p:sp>
            <p:nvSpPr>
              <p:cNvPr id="1964" name="Shape 196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Shape 1965"/>
              <p:cNvSpPr txBox="1"/>
              <p:nvPr/>
            </p:nvSpPr>
            <p:spPr>
              <a:xfrm>
                <a:off x="4600526" y="2663566"/>
                <a:ext cx="99899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1966" name="Shape 1966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7" name="Shape 1967"/>
          <p:cNvGrpSpPr/>
          <p:nvPr/>
        </p:nvGrpSpPr>
        <p:grpSpPr>
          <a:xfrm>
            <a:off x="4753728" y="4014873"/>
            <a:ext cx="1172117" cy="938843"/>
            <a:chOff x="4753728" y="4014873"/>
            <a:chExt cx="1172117" cy="938843"/>
          </a:xfrm>
        </p:grpSpPr>
        <p:grpSp>
          <p:nvGrpSpPr>
            <p:cNvPr id="1968" name="Shape 1968"/>
            <p:cNvGrpSpPr/>
            <p:nvPr/>
          </p:nvGrpSpPr>
          <p:grpSpPr>
            <a:xfrm>
              <a:off x="4753728" y="4026280"/>
              <a:ext cx="1172117" cy="927436"/>
              <a:chOff x="4513964" y="1982350"/>
              <a:chExt cx="1172117" cy="927436"/>
            </a:xfrm>
          </p:grpSpPr>
          <p:sp>
            <p:nvSpPr>
              <p:cNvPr id="1969" name="Shape 196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Shape 1970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1971" name="Shape 197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2" name="Shape 1972"/>
          <p:cNvGrpSpPr/>
          <p:nvPr/>
        </p:nvGrpSpPr>
        <p:grpSpPr>
          <a:xfrm>
            <a:off x="6284770" y="3019294"/>
            <a:ext cx="998989" cy="927436"/>
            <a:chOff x="6284770" y="3019294"/>
            <a:chExt cx="998989" cy="927436"/>
          </a:xfrm>
        </p:grpSpPr>
        <p:grpSp>
          <p:nvGrpSpPr>
            <p:cNvPr id="1973" name="Shape 1973"/>
            <p:cNvGrpSpPr/>
            <p:nvPr/>
          </p:nvGrpSpPr>
          <p:grpSpPr>
            <a:xfrm>
              <a:off x="6284770" y="3019294"/>
              <a:ext cx="998989" cy="927436"/>
              <a:chOff x="4616792" y="1982350"/>
              <a:chExt cx="998989" cy="927436"/>
            </a:xfrm>
          </p:grpSpPr>
          <p:sp>
            <p:nvSpPr>
              <p:cNvPr id="1974" name="Shape 197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Shape 1975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1976" name="Shape 1976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7" name="Shape 1977"/>
          <p:cNvGrpSpPr/>
          <p:nvPr/>
        </p:nvGrpSpPr>
        <p:grpSpPr>
          <a:xfrm>
            <a:off x="6245417" y="4023044"/>
            <a:ext cx="1043877" cy="940231"/>
            <a:chOff x="6245417" y="4023044"/>
            <a:chExt cx="1043877" cy="940231"/>
          </a:xfrm>
        </p:grpSpPr>
        <p:grpSp>
          <p:nvGrpSpPr>
            <p:cNvPr id="1978" name="Shape 1978"/>
            <p:cNvGrpSpPr/>
            <p:nvPr/>
          </p:nvGrpSpPr>
          <p:grpSpPr>
            <a:xfrm>
              <a:off x="6245417" y="4035840"/>
              <a:ext cx="1043877" cy="927436"/>
              <a:chOff x="4578082" y="1982350"/>
              <a:chExt cx="1043877" cy="927436"/>
            </a:xfrm>
          </p:grpSpPr>
          <p:sp>
            <p:nvSpPr>
              <p:cNvPr id="1979" name="Shape 1979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Shape 1980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1981" name="Shape 198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0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2" name="Shape 1982"/>
          <p:cNvGrpSpPr/>
          <p:nvPr/>
        </p:nvGrpSpPr>
        <p:grpSpPr>
          <a:xfrm>
            <a:off x="4905052" y="3009733"/>
            <a:ext cx="870750" cy="927436"/>
            <a:chOff x="4905052" y="3009733"/>
            <a:chExt cx="870750" cy="927436"/>
          </a:xfrm>
        </p:grpSpPr>
        <p:grpSp>
          <p:nvGrpSpPr>
            <p:cNvPr id="1983" name="Shape 1983"/>
            <p:cNvGrpSpPr/>
            <p:nvPr/>
          </p:nvGrpSpPr>
          <p:grpSpPr>
            <a:xfrm>
              <a:off x="4905052" y="3009733"/>
              <a:ext cx="870750" cy="927436"/>
              <a:chOff x="4664646" y="1982350"/>
              <a:chExt cx="870750" cy="927436"/>
            </a:xfrm>
          </p:grpSpPr>
          <p:sp>
            <p:nvSpPr>
              <p:cNvPr id="1984" name="Shape 1984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Shape 1985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1986" name="Shape 1986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87" name="Shape 1987"/>
          <p:cNvSpPr/>
          <p:nvPr/>
        </p:nvSpPr>
        <p:spPr>
          <a:xfrm>
            <a:off x="8611621" y="86673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세부 메뉴 팝업</a:t>
            </a:r>
          </a:p>
        </p:txBody>
      </p:sp>
      <p:cxnSp>
        <p:nvCxnSpPr>
          <p:cNvPr id="1988" name="Shape 1988"/>
          <p:cNvCxnSpPr>
            <a:stCxn id="1987" idx="1"/>
          </p:cNvCxnSpPr>
          <p:nvPr/>
        </p:nvCxnSpPr>
        <p:spPr>
          <a:xfrm flipH="1">
            <a:off x="7687321" y="1089822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89" name="Shape 1989"/>
          <p:cNvSpPr/>
          <p:nvPr/>
        </p:nvSpPr>
        <p:spPr>
          <a:xfrm>
            <a:off x="7937863" y="2099034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과학 기술 공연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90" name="Shape 1990"/>
          <p:cNvCxnSpPr>
            <a:stCxn id="1989" idx="1"/>
            <a:endCxn id="1964" idx="3"/>
          </p:cNvCxnSpPr>
          <p:nvPr/>
        </p:nvCxnSpPr>
        <p:spPr>
          <a:xfrm flipH="1">
            <a:off x="7102663" y="2322123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1" name="Shape 1991"/>
          <p:cNvSpPr/>
          <p:nvPr/>
        </p:nvSpPr>
        <p:spPr>
          <a:xfrm>
            <a:off x="7957178" y="317244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영지 건설 참여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92" name="Shape 1992"/>
          <p:cNvCxnSpPr>
            <a:stCxn id="1991" idx="1"/>
          </p:cNvCxnSpPr>
          <p:nvPr/>
        </p:nvCxnSpPr>
        <p:spPr>
          <a:xfrm flipH="1">
            <a:off x="7121978" y="3395532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3" name="Shape 1993"/>
          <p:cNvSpPr/>
          <p:nvPr/>
        </p:nvSpPr>
        <p:spPr>
          <a:xfrm>
            <a:off x="7948039" y="418902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상점 내 상품 보충 지령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메일 보내기 버튼</a:t>
            </a:r>
          </a:p>
        </p:txBody>
      </p:sp>
      <p:cxnSp>
        <p:nvCxnSpPr>
          <p:cNvPr id="1994" name="Shape 1994"/>
          <p:cNvCxnSpPr>
            <a:stCxn id="1993" idx="1"/>
          </p:cNvCxnSpPr>
          <p:nvPr/>
        </p:nvCxnSpPr>
        <p:spPr>
          <a:xfrm flipH="1">
            <a:off x="7112839" y="4412110"/>
            <a:ext cx="835200" cy="2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1995" name="Shape 1995"/>
          <p:cNvSpPr/>
          <p:nvPr/>
        </p:nvSpPr>
        <p:spPr>
          <a:xfrm>
            <a:off x="2226033" y="213543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수집 지령 메일 보내기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</a:t>
            </a:r>
          </a:p>
        </p:txBody>
      </p:sp>
      <p:sp>
        <p:nvSpPr>
          <p:cNvPr id="1996" name="Shape 1996"/>
          <p:cNvSpPr/>
          <p:nvPr/>
        </p:nvSpPr>
        <p:spPr>
          <a:xfrm>
            <a:off x="2245350" y="32088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지원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sp>
        <p:nvSpPr>
          <p:cNvPr id="1997" name="Shape 1997"/>
          <p:cNvSpPr/>
          <p:nvPr/>
        </p:nvSpPr>
        <p:spPr>
          <a:xfrm>
            <a:off x="2236210" y="422542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전쟁 참여 지령 메일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보내기 버튼</a:t>
            </a:r>
          </a:p>
        </p:txBody>
      </p:sp>
      <p:cxnSp>
        <p:nvCxnSpPr>
          <p:cNvPr id="1998" name="Shape 1998"/>
          <p:cNvCxnSpPr>
            <a:stCxn id="1995" idx="3"/>
            <a:endCxn id="1959" idx="1"/>
          </p:cNvCxnSpPr>
          <p:nvPr/>
        </p:nvCxnSpPr>
        <p:spPr>
          <a:xfrm flipH="1" rot="10800000">
            <a:off x="4190501" y="2315324"/>
            <a:ext cx="808200" cy="4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1999" name="Shape 1999"/>
          <p:cNvCxnSpPr>
            <a:stCxn id="1996" idx="3"/>
            <a:endCxn id="1984" idx="1"/>
          </p:cNvCxnSpPr>
          <p:nvPr/>
        </p:nvCxnSpPr>
        <p:spPr>
          <a:xfrm flipH="1" rot="10800000">
            <a:off x="4209818" y="3342535"/>
            <a:ext cx="805500" cy="8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cxnSp>
        <p:nvCxnSpPr>
          <p:cNvPr id="2000" name="Shape 2000"/>
          <p:cNvCxnSpPr>
            <a:stCxn id="1997" idx="3"/>
            <a:endCxn id="1971" idx="1"/>
          </p:cNvCxnSpPr>
          <p:nvPr/>
        </p:nvCxnSpPr>
        <p:spPr>
          <a:xfrm flipH="1" rot="10800000">
            <a:off x="4200677" y="4381612"/>
            <a:ext cx="767100" cy="6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001" name="Shape 2001"/>
          <p:cNvGrpSpPr/>
          <p:nvPr/>
        </p:nvGrpSpPr>
        <p:grpSpPr>
          <a:xfrm>
            <a:off x="658388" y="3087434"/>
            <a:ext cx="646331" cy="746987"/>
            <a:chOff x="5605835" y="3969592"/>
            <a:chExt cx="646331" cy="746987"/>
          </a:xfrm>
        </p:grpSpPr>
        <p:sp>
          <p:nvSpPr>
            <p:cNvPr id="2002" name="Shape 2002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03" name="Shape 200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4" name="Shape 2004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005" name="Shape 200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06" name="Shape 2006"/>
          <p:cNvGrpSpPr/>
          <p:nvPr/>
        </p:nvGrpSpPr>
        <p:grpSpPr>
          <a:xfrm>
            <a:off x="394103" y="2274056"/>
            <a:ext cx="1189747" cy="850754"/>
            <a:chOff x="0" y="2192266"/>
            <a:chExt cx="1189747" cy="850754"/>
          </a:xfrm>
        </p:grpSpPr>
        <p:sp>
          <p:nvSpPr>
            <p:cNvPr id="2007" name="Shape 2007"/>
            <p:cNvSpPr/>
            <p:nvPr/>
          </p:nvSpPr>
          <p:spPr>
            <a:xfrm rot="5400000">
              <a:off x="299242" y="2532019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Shape 2008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Shape 201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014" name="Shape 2014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 지령 발송 최종 확인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[확인] ➔ 지령 보내기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[취소] ➔ 지령 보내기 취소</a:t>
            </a:r>
          </a:p>
        </p:txBody>
      </p:sp>
      <p:grpSp>
        <p:nvGrpSpPr>
          <p:cNvPr id="2015" name="Shape 2015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016" name="Shape 2016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Shape 2017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018" name="Shape 2018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Shape 2019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020" name="Shape 2020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021" name="Shape 2021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022" name="Shape 2022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023" name="Shape 202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4" name="Shape 202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25" name="Shape 2025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026" name="Shape 202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027" name="Shape 202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28" name="Shape 202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9" name="Shape 2029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030" name="Shape 2030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031" name="Shape 203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Shape 203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034" name="Shape 203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Shape 203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Shape 203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037" name="Shape 203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038" name="Shape 203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9" name="Shape 2039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040" name="Shape 204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041" name="Shape 204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042" name="Shape 204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43" name="Shape 2043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44" name="Shape 2044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Shape 2045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Shape 2046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047" name="Shape 2047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Shape 2048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Shape 2049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050" name="Shape 20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2" name="Shape 2052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053" name="Shape 2053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054" name="Shape 2054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5" name="Shape 205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056" name="Shape 2056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057" name="Shape 2057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Shape 2058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Shape 2059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060" name="Shape 2060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61" name="Shape 206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62" name="Shape 2062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063" name="Shape 2063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4" name="Shape 20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5" name="Shape 2065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066" name="Shape 206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7" name="Shape 2067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8" name="Shape 2068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069" name="Shape 2069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070" name="Shape 207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Shape 2071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072" name="Shape 2072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073" name="Shape 2073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074" name="Shape 2074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075" name="Shape 207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Shape 2076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077" name="Shape 207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8" name="Shape 2078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079" name="Shape 2079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080" name="Shape 208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Shape 2081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082" name="Shape 208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3" name="Shape 2083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084" name="Shape 2084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5" name="Shape 208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6" name="Shape 2086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087" name="Shape 208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8" name="Shape 2088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089" name="Shape 2089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0" name="Shape 209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1" name="Shape 2091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092" name="Shape 2092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3" name="Shape 2093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094" name="Shape 2094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5" name="Shape 2095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096" name="Shape 2096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097" name="Shape 2097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Shape 2098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099" name="Shape 2099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100" name="Shape 2100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101" name="Shape 2101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2" name="Shape 2102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103" name="Shape 2103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104" name="Shape 2104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5" name="Shape 2105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106" name="Shape 2106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107" name="Shape 2107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108" name="Shape 2108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09" name="Shape 210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0" name="Shape 211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1" name="Shape 2111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112" name="Shape 2112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113" name="Shape 2113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06367" y="1606300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114" name="Shape 2114"/>
          <p:cNvSpPr/>
          <p:nvPr/>
        </p:nvSpPr>
        <p:spPr>
          <a:xfrm>
            <a:off x="4328789" y="278316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Shape 2115"/>
          <p:cNvSpPr/>
          <p:nvPr/>
        </p:nvSpPr>
        <p:spPr>
          <a:xfrm>
            <a:off x="4497492" y="1452957"/>
            <a:ext cx="3220828" cy="4124378"/>
          </a:xfrm>
          <a:prstGeom prst="roundRect">
            <a:avLst>
              <a:gd fmla="val 0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6" name="Shape 2116"/>
          <p:cNvCxnSpPr/>
          <p:nvPr/>
        </p:nvCxnSpPr>
        <p:spPr>
          <a:xfrm>
            <a:off x="4544855" y="1892690"/>
            <a:ext cx="312610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17" name="Shape 2117"/>
          <p:cNvSpPr txBox="1"/>
          <p:nvPr/>
        </p:nvSpPr>
        <p:spPr>
          <a:xfrm>
            <a:off x="5528537" y="149610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</p:txBody>
      </p:sp>
      <p:sp>
        <p:nvSpPr>
          <p:cNvPr id="2118" name="Shape 2118"/>
          <p:cNvSpPr/>
          <p:nvPr/>
        </p:nvSpPr>
        <p:spPr>
          <a:xfrm>
            <a:off x="5568101" y="5131448"/>
            <a:ext cx="1029112" cy="339071"/>
          </a:xfrm>
          <a:prstGeom prst="roundRect">
            <a:avLst>
              <a:gd fmla="val 13645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</a:p>
        </p:txBody>
      </p:sp>
      <p:grpSp>
        <p:nvGrpSpPr>
          <p:cNvPr id="2119" name="Shape 2119"/>
          <p:cNvGrpSpPr/>
          <p:nvPr/>
        </p:nvGrpSpPr>
        <p:grpSpPr>
          <a:xfrm>
            <a:off x="4952702" y="1982350"/>
            <a:ext cx="742511" cy="927436"/>
            <a:chOff x="4728764" y="1982350"/>
            <a:chExt cx="742511" cy="927436"/>
          </a:xfrm>
        </p:grpSpPr>
        <p:sp>
          <p:nvSpPr>
            <p:cNvPr id="2120" name="Shape 2120"/>
            <p:cNvSpPr/>
            <p:nvPr/>
          </p:nvSpPr>
          <p:spPr>
            <a:xfrm>
              <a:off x="4774769" y="1982350"/>
              <a:ext cx="676289" cy="665667"/>
            </a:xfrm>
            <a:prstGeom prst="roundRect">
              <a:avLst>
                <a:gd fmla="val 5805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1" name="Shape 212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19271" y="2027099"/>
              <a:ext cx="579401" cy="571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2" name="Shape 2122"/>
            <p:cNvSpPr txBox="1"/>
            <p:nvPr/>
          </p:nvSpPr>
          <p:spPr>
            <a:xfrm>
              <a:off x="4728764" y="2663566"/>
              <a:ext cx="742511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자원 수집</a:t>
              </a:r>
            </a:p>
          </p:txBody>
        </p:sp>
      </p:grpSp>
      <p:grpSp>
        <p:nvGrpSpPr>
          <p:cNvPr id="2123" name="Shape 2123"/>
          <p:cNvGrpSpPr/>
          <p:nvPr/>
        </p:nvGrpSpPr>
        <p:grpSpPr>
          <a:xfrm>
            <a:off x="6252036" y="1991909"/>
            <a:ext cx="998990" cy="927436"/>
            <a:chOff x="6252036" y="1973248"/>
            <a:chExt cx="998990" cy="927436"/>
          </a:xfrm>
        </p:grpSpPr>
        <p:grpSp>
          <p:nvGrpSpPr>
            <p:cNvPr id="2124" name="Shape 2124"/>
            <p:cNvGrpSpPr/>
            <p:nvPr/>
          </p:nvGrpSpPr>
          <p:grpSpPr>
            <a:xfrm>
              <a:off x="6252036" y="1973248"/>
              <a:ext cx="998990" cy="927436"/>
              <a:chOff x="4600526" y="1982350"/>
              <a:chExt cx="998990" cy="927436"/>
            </a:xfrm>
          </p:grpSpPr>
          <p:sp>
            <p:nvSpPr>
              <p:cNvPr id="2125" name="Shape 2125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6" name="Shape 2126"/>
              <p:cNvSpPr txBox="1"/>
              <p:nvPr/>
            </p:nvSpPr>
            <p:spPr>
              <a:xfrm>
                <a:off x="4600526" y="2663566"/>
                <a:ext cx="99899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과학기술 공헌</a:t>
                </a:r>
              </a:p>
            </p:txBody>
          </p:sp>
        </p:grpSp>
        <p:pic>
          <p:nvPicPr>
            <p:cNvPr id="2127" name="Shape 21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6479687" y="2025249"/>
              <a:ext cx="573605" cy="5766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8" name="Shape 2128"/>
          <p:cNvGrpSpPr/>
          <p:nvPr/>
        </p:nvGrpSpPr>
        <p:grpSpPr>
          <a:xfrm>
            <a:off x="4753728" y="4014873"/>
            <a:ext cx="1172117" cy="938843"/>
            <a:chOff x="4753728" y="4014873"/>
            <a:chExt cx="1172117" cy="938843"/>
          </a:xfrm>
        </p:grpSpPr>
        <p:grpSp>
          <p:nvGrpSpPr>
            <p:cNvPr id="2129" name="Shape 2129"/>
            <p:cNvGrpSpPr/>
            <p:nvPr/>
          </p:nvGrpSpPr>
          <p:grpSpPr>
            <a:xfrm>
              <a:off x="4753728" y="4026280"/>
              <a:ext cx="1172117" cy="927436"/>
              <a:chOff x="4513964" y="1982350"/>
              <a:chExt cx="1172117" cy="927436"/>
            </a:xfrm>
          </p:grpSpPr>
          <p:sp>
            <p:nvSpPr>
              <p:cNvPr id="2130" name="Shape 2130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1" name="Shape 2131"/>
              <p:cNvSpPr txBox="1"/>
              <p:nvPr/>
            </p:nvSpPr>
            <p:spPr>
              <a:xfrm>
                <a:off x="4513964" y="2663566"/>
                <a:ext cx="117211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전쟁에 참여</a:t>
                </a:r>
              </a:p>
            </p:txBody>
          </p:sp>
        </p:grpSp>
        <p:pic>
          <p:nvPicPr>
            <p:cNvPr id="2132" name="Shape 2132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967862" y="4014873"/>
              <a:ext cx="810255" cy="73336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6284770" y="3019294"/>
            <a:ext cx="998989" cy="927436"/>
            <a:chOff x="6284770" y="3019294"/>
            <a:chExt cx="998989" cy="927436"/>
          </a:xfrm>
        </p:grpSpPr>
        <p:grpSp>
          <p:nvGrpSpPr>
            <p:cNvPr id="2134" name="Shape 2134"/>
            <p:cNvGrpSpPr/>
            <p:nvPr/>
          </p:nvGrpSpPr>
          <p:grpSpPr>
            <a:xfrm>
              <a:off x="6284770" y="3019294"/>
              <a:ext cx="998989" cy="927436"/>
              <a:chOff x="4616792" y="1982350"/>
              <a:chExt cx="998989" cy="927436"/>
            </a:xfrm>
          </p:grpSpPr>
          <p:sp>
            <p:nvSpPr>
              <p:cNvPr id="2135" name="Shape 2135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6" name="Shape 2136"/>
              <p:cNvSpPr txBox="1"/>
              <p:nvPr/>
            </p:nvSpPr>
            <p:spPr>
              <a:xfrm>
                <a:off x="4616792" y="2663566"/>
                <a:ext cx="998989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연맹영지 건설</a:t>
                </a:r>
              </a:p>
            </p:txBody>
          </p:sp>
        </p:grpSp>
        <p:pic>
          <p:nvPicPr>
            <p:cNvPr id="2137" name="Shape 213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516341" y="3040175"/>
              <a:ext cx="554440" cy="6214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8" name="Shape 2138"/>
          <p:cNvGrpSpPr/>
          <p:nvPr/>
        </p:nvGrpSpPr>
        <p:grpSpPr>
          <a:xfrm>
            <a:off x="6245417" y="4023044"/>
            <a:ext cx="1043877" cy="940231"/>
            <a:chOff x="6245417" y="4023044"/>
            <a:chExt cx="1043877" cy="940231"/>
          </a:xfrm>
        </p:grpSpPr>
        <p:grpSp>
          <p:nvGrpSpPr>
            <p:cNvPr id="2139" name="Shape 2139"/>
            <p:cNvGrpSpPr/>
            <p:nvPr/>
          </p:nvGrpSpPr>
          <p:grpSpPr>
            <a:xfrm>
              <a:off x="6245417" y="4035840"/>
              <a:ext cx="1043877" cy="927436"/>
              <a:chOff x="4578082" y="1982350"/>
              <a:chExt cx="1043877" cy="927436"/>
            </a:xfrm>
          </p:grpSpPr>
          <p:sp>
            <p:nvSpPr>
              <p:cNvPr id="2140" name="Shape 2140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1" name="Shape 2141"/>
              <p:cNvSpPr txBox="1"/>
              <p:nvPr/>
            </p:nvSpPr>
            <p:spPr>
              <a:xfrm>
                <a:off x="4578082" y="2663566"/>
                <a:ext cx="1043877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 상품 보충</a:t>
                </a:r>
              </a:p>
            </p:txBody>
          </p:sp>
        </p:grpSp>
        <p:pic>
          <p:nvPicPr>
            <p:cNvPr id="2142" name="Shape 2142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396101" y="4023044"/>
              <a:ext cx="755390" cy="7242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3" name="Shape 2143"/>
          <p:cNvGrpSpPr/>
          <p:nvPr/>
        </p:nvGrpSpPr>
        <p:grpSpPr>
          <a:xfrm>
            <a:off x="4905052" y="3009733"/>
            <a:ext cx="870750" cy="927436"/>
            <a:chOff x="4905052" y="3009733"/>
            <a:chExt cx="870750" cy="927436"/>
          </a:xfrm>
        </p:grpSpPr>
        <p:grpSp>
          <p:nvGrpSpPr>
            <p:cNvPr id="2144" name="Shape 2144"/>
            <p:cNvGrpSpPr/>
            <p:nvPr/>
          </p:nvGrpSpPr>
          <p:grpSpPr>
            <a:xfrm>
              <a:off x="4905052" y="3009733"/>
              <a:ext cx="870750" cy="927436"/>
              <a:chOff x="4664646" y="1982350"/>
              <a:chExt cx="870750" cy="927436"/>
            </a:xfrm>
          </p:grpSpPr>
          <p:sp>
            <p:nvSpPr>
              <p:cNvPr id="2145" name="Shape 2145"/>
              <p:cNvSpPr/>
              <p:nvPr/>
            </p:nvSpPr>
            <p:spPr>
              <a:xfrm>
                <a:off x="4774769" y="1982350"/>
                <a:ext cx="676289" cy="665667"/>
              </a:xfrm>
              <a:prstGeom prst="roundRect">
                <a:avLst>
                  <a:gd fmla="val 580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6" name="Shape 2146"/>
              <p:cNvSpPr txBox="1"/>
              <p:nvPr/>
            </p:nvSpPr>
            <p:spPr>
              <a:xfrm>
                <a:off x="4664646" y="2663566"/>
                <a:ext cx="870750" cy="2462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연맹원 지원</a:t>
                </a:r>
              </a:p>
            </p:txBody>
          </p:sp>
        </p:grpSp>
        <p:pic>
          <p:nvPicPr>
            <p:cNvPr id="2147" name="Shape 2147"/>
            <p:cNvPicPr preferRelativeResize="0"/>
            <p:nvPr/>
          </p:nvPicPr>
          <p:blipFill rotWithShape="1">
            <a:blip r:embed="rId23">
              <a:alphaModFix/>
            </a:blip>
            <a:srcRect b="13811" l="10604" r="21790" t="24413"/>
            <a:stretch/>
          </p:blipFill>
          <p:spPr>
            <a:xfrm>
              <a:off x="5068387" y="3090975"/>
              <a:ext cx="574766" cy="5397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8" name="Shape 214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2149" name="Shape 214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연맹원 닉네임</a:t>
              </a: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님에게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지령을 보내시겠습니까?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Shape 2150"/>
            <p:cNvSpPr/>
            <p:nvPr/>
          </p:nvSpPr>
          <p:spPr>
            <a:xfrm>
              <a:off x="5529560" y="3462319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2151" name="Shape 2151"/>
          <p:cNvSpPr/>
          <p:nvPr/>
        </p:nvSpPr>
        <p:spPr>
          <a:xfrm>
            <a:off x="8452481" y="18773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최종 확인 팝업</a:t>
            </a:r>
          </a:p>
        </p:txBody>
      </p:sp>
      <p:cxnSp>
        <p:nvCxnSpPr>
          <p:cNvPr id="2152" name="Shape 2152"/>
          <p:cNvCxnSpPr>
            <a:stCxn id="2151" idx="1"/>
          </p:cNvCxnSpPr>
          <p:nvPr/>
        </p:nvCxnSpPr>
        <p:spPr>
          <a:xfrm flipH="1">
            <a:off x="7528181" y="210045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153" name="Shape 2153"/>
          <p:cNvSpPr/>
          <p:nvPr/>
        </p:nvSpPr>
        <p:spPr>
          <a:xfrm>
            <a:off x="3738405" y="436840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지령 보내기</a:t>
            </a:r>
          </a:p>
        </p:txBody>
      </p:sp>
      <p:cxnSp>
        <p:nvCxnSpPr>
          <p:cNvPr id="2154" name="Shape 2154"/>
          <p:cNvCxnSpPr>
            <a:stCxn id="2153" idx="0"/>
          </p:cNvCxnSpPr>
          <p:nvPr/>
        </p:nvCxnSpPr>
        <p:spPr>
          <a:xfrm flipH="1" rot="10800000">
            <a:off x="4720638" y="3910307"/>
            <a:ext cx="830100" cy="4581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9" name="Shape 2159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160" name="Shape 2160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Shape 2161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162" name="Shape 2162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Shape 2163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164" name="Shape 2164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165" name="Shape 2165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166" name="Shape 2166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167" name="Shape 216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68" name="Shape 216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69" name="Shape 2169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170" name="Shape 2170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171" name="Shape 2171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72" name="Shape 217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73" name="Shape 2173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174" name="Shape 2174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175" name="Shape 2175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Shape 2176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Shape 2177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178" name="Shape 2178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Shape 2179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Shape 2180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181" name="Shape 2181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182" name="Shape 218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83" name="Shape 218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184" name="Shape 218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185" name="Shape 218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186" name="Shape 218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87" name="Shape 2187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88" name="Shape 2188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Shape 2189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191" name="Shape 2191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Shape 2192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Shape 2193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194" name="Shape 219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5" name="Shape 219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6" name="Shape 2196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197" name="Shape 2197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198" name="Shape 2198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9" name="Shape 219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200" name="Shape 2200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201" name="Shape 2201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2" name="Shape 2202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Shape 2203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204" name="Shape 220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05" name="Shape 2205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6" name="Shape 2206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207" name="Shape 2207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8" name="Shape 22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9" name="Shape 2209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210" name="Shape 2210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1" name="Shape 2211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2" name="Shape 2212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213" name="Shape 2213"/>
          <p:cNvGrpSpPr/>
          <p:nvPr/>
        </p:nvGrpSpPr>
        <p:grpSpPr>
          <a:xfrm>
            <a:off x="6960209" y="2420151"/>
            <a:ext cx="957314" cy="727653"/>
            <a:chOff x="6960209" y="2420151"/>
            <a:chExt cx="957314" cy="727653"/>
          </a:xfrm>
        </p:grpSpPr>
        <p:grpSp>
          <p:nvGrpSpPr>
            <p:cNvPr id="2214" name="Shape 2214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2215" name="Shape 221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Shape 2216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217" name="Shape 2217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219" name="Shape 2219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220" name="Shape 222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Shape 2221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222" name="Shape 222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3" name="Shape 2223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224" name="Shape 222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225" name="Shape 22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Shape 222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227" name="Shape 22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28" name="Shape 2228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229" name="Shape 2229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0" name="Shape 223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1" name="Shape 2231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232" name="Shape 223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3" name="Shape 2233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234" name="Shape 2234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35" name="Shape 223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6" name="Shape 2236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237" name="Shape 2237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8" name="Shape 2238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239" name="Shape 2239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0" name="Shape 2240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41" name="Shape 2241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242" name="Shape 2242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3" name="Shape 2243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44" name="Shape 2244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245" name="Shape 2245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246" name="Shape 224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47" name="Shape 2247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248" name="Shape 2248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249" name="Shape 2249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50" name="Shape 2250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251" name="Shape 2251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252" name="Shape 2252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253" name="Shape 2253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54" name="Shape 225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5" name="Shape 225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56" name="Shape 2256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257" name="Shape 2257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258" name="Shape 2258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259" name="Shape 2259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260" name="Shape 2260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완료 팝업(툴팁)</a:t>
            </a:r>
          </a:p>
        </p:txBody>
      </p:sp>
      <p:grpSp>
        <p:nvGrpSpPr>
          <p:cNvPr id="2261" name="Shape 2261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262" name="Shape 2262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해당 연맹원에게 연맹 지령을 내렸습니다.</a:t>
              </a:r>
            </a:p>
          </p:txBody>
        </p:sp>
        <p:cxnSp>
          <p:nvCxnSpPr>
            <p:cNvPr id="2263" name="Shape 2263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264" name="Shape 2264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265" name="Shape 2265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완료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266" name="Shape 2266"/>
          <p:cNvCxnSpPr>
            <a:stCxn id="2265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/>
        </p:nvSpPr>
        <p:spPr>
          <a:xfrm>
            <a:off x="690464" y="289247"/>
            <a:ext cx="646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013629" y="667910"/>
            <a:ext cx="11178369" cy="3416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정의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소속되어 있는 연맹원들의 관리하거나 지원할 수 있는 기능 </a:t>
            </a: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관리는 다음의 기능들로 구성 ➔ 연맹 레벨에 따라 사용 가능한 기능이 다름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 이동 초대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열람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 / 강등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1" name="Shape 227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272" name="Shape 227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Shape 227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274" name="Shape 227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Shape 227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276" name="Shape 227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277" name="Shape 227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278" name="Shape 227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279" name="Shape 227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80" name="Shape 228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81" name="Shape 228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282" name="Shape 228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283" name="Shape 228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284" name="Shape 228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85" name="Shape 228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286" name="Shape 228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287" name="Shape 228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Shape 228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Shape 228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290" name="Shape 229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Shape 229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Shape 229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293" name="Shape 229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294" name="Shape 229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5" name="Shape 229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296" name="Shape 229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297" name="Shape 229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298" name="Shape 229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299" name="Shape 229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0" name="Shape 230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Shape 230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Shape 230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303" name="Shape 230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Shape 230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Shape 230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306" name="Shape 23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7" name="Shape 230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8" name="Shape 230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309" name="Shape 230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310" name="Shape 231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1" name="Shape 231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312" name="Shape 231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313" name="Shape 231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Shape 231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Shape 231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316" name="Shape 231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17" name="Shape 231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8" name="Shape 231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319" name="Shape 231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0" name="Shape 23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1" name="Shape 2321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322" name="Shape 232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3" name="Shape 2323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4" name="Shape 2324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325" name="Shape 2325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326" name="Shape 232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Shape 2327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328" name="Shape 2328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329" name="Shape 2329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330" name="Shape 2330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331" name="Shape 233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2" name="Shape 2332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333" name="Shape 23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4" name="Shape 2334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335" name="Shape 2335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336" name="Shape 233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7" name="Shape 2337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338" name="Shape 233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9" name="Shape 233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340" name="Shape 234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1" name="Shape 234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2" name="Shape 234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4" name="Shape 234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345" name="Shape 234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6" name="Shape 234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7" name="Shape 234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348" name="Shape 2348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9" name="Shape 2349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350" name="Shape 235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1" name="Shape 235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52" name="Shape 235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353" name="Shape 2353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54" name="Shape 235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55" name="Shape 235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356" name="Shape 2356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357" name="Shape 235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8" name="Shape 235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359" name="Shape 2359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360" name="Shape 2360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61" name="Shape 236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362" name="Shape 236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363" name="Shape 2363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364" name="Shape 2364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65" name="Shape 236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6" name="Shape 236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7" name="Shape 2367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368" name="Shape 236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369" name="Shape 236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70" name="Shape 237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71" name="Shape 237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발송 실패 팝업(툴팁)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동일한 연맹 지령을 이미 수행했을 경우 발생</a:t>
            </a:r>
          </a:p>
        </p:txBody>
      </p:sp>
      <p:grpSp>
        <p:nvGrpSpPr>
          <p:cNvPr id="2372" name="Shape 2372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373" name="Shape 2373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이미 연맹 지령을 내렸습니다.</a:t>
              </a:r>
            </a:p>
          </p:txBody>
        </p:sp>
        <p:cxnSp>
          <p:nvCxnSpPr>
            <p:cNvPr id="2374" name="Shape 2374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375" name="Shape 2375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376" name="Shape 2376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지령 발송 실패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377" name="Shape 2377"/>
          <p:cNvCxnSpPr>
            <a:stCxn id="2376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8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Shape 2382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3" name="Shape 2383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384" name="Shape 2384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5" name="Shape 2385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386" name="Shape 2386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387" name="Shape 2387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388" name="Shape 2388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연맹의 발전은 엄청나게 많은 자원 지원이 필요합니다. 영주님, 어서 자원을 수집해 보세요!</a:t>
            </a:r>
          </a:p>
        </p:txBody>
      </p:sp>
      <p:sp>
        <p:nvSpPr>
          <p:cNvPr id="2389" name="Shape 2389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390" name="Shape 2390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391" name="Shape 2391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채집하러 가기</a:t>
            </a:r>
          </a:p>
        </p:txBody>
      </p:sp>
      <p:pic>
        <p:nvPicPr>
          <p:cNvPr id="2392" name="Shape 23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3" name="Shape 23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394" name="Shape 239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395" name="Shape 2395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</a:t>
            </a:r>
          </a:p>
        </p:txBody>
      </p:sp>
      <p:sp>
        <p:nvSpPr>
          <p:cNvPr id="2396" name="Shape 2396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397" name="Shape 2397"/>
          <p:cNvCxnSpPr>
            <a:stCxn id="2396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398" name="Shape 2398"/>
          <p:cNvSpPr/>
          <p:nvPr/>
        </p:nvSpPr>
        <p:spPr>
          <a:xfrm>
            <a:off x="7751535" y="4160428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이동</a:t>
            </a:r>
          </a:p>
        </p:txBody>
      </p:sp>
      <p:cxnSp>
        <p:nvCxnSpPr>
          <p:cNvPr id="2399" name="Shape 2399"/>
          <p:cNvCxnSpPr>
            <a:stCxn id="2398" idx="0"/>
            <a:endCxn id="2396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00" name="Shape 2400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04" name="Shape 2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5" name="Shape 2405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6" name="Shape 2406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07" name="Shape 2407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09" name="Shape 2409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10" name="Shape 2410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11" name="Shape 2411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연맹은 함께 단결하여 모두가 발전할 수 있는 곳입니다.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영주님께서 적극적으로 연맹원을 지원해 보시길 바랍니다.</a:t>
            </a:r>
          </a:p>
        </p:txBody>
      </p:sp>
      <p:sp>
        <p:nvSpPr>
          <p:cNvPr id="2412" name="Shape 2412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13" name="Shape 2413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14" name="Shape 2414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지원하러 가기</a:t>
            </a:r>
          </a:p>
        </p:txBody>
      </p:sp>
      <p:pic>
        <p:nvPicPr>
          <p:cNvPr id="2415" name="Shape 24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6" name="Shape 24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17" name="Shape 2417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18" name="Shape 2418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2419" name="Shape 2419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20" name="Shape 2420"/>
          <p:cNvCxnSpPr>
            <a:stCxn id="2419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1" name="Shape 2421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지원 화면으로 이동</a:t>
            </a:r>
          </a:p>
        </p:txBody>
      </p:sp>
      <p:cxnSp>
        <p:nvCxnSpPr>
          <p:cNvPr id="2422" name="Shape 2422"/>
          <p:cNvCxnSpPr>
            <a:stCxn id="2421" idx="0"/>
            <a:endCxn id="2419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23" name="Shape 2423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7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Shape 2428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9" name="Shape 2429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30" name="Shape 243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1" name="Shape 243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32" name="Shape 2432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33" name="Shape 2433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34" name="Shape 2434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전쟁의 시간이 되었습니다! 맹주님께서는 당신의 연맹전쟁의 참여를 필요로 합니다.</a:t>
            </a:r>
          </a:p>
        </p:txBody>
      </p:sp>
      <p:sp>
        <p:nvSpPr>
          <p:cNvPr id="2435" name="Shape 2435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36" name="Shape 2436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37" name="Shape 2437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전쟁참여 하기</a:t>
            </a:r>
          </a:p>
        </p:txBody>
      </p:sp>
      <p:pic>
        <p:nvPicPr>
          <p:cNvPr id="2438" name="Shape 24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9" name="Shape 24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40" name="Shape 244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41" name="Shape 2441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 참여</a:t>
            </a:r>
          </a:p>
        </p:txBody>
      </p:sp>
      <p:sp>
        <p:nvSpPr>
          <p:cNvPr id="2442" name="Shape 2442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43" name="Shape 2443"/>
          <p:cNvCxnSpPr>
            <a:stCxn id="2442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4" name="Shape 2444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전쟁 화면으로 이동</a:t>
            </a:r>
          </a:p>
        </p:txBody>
      </p:sp>
      <p:cxnSp>
        <p:nvCxnSpPr>
          <p:cNvPr id="2445" name="Shape 2445"/>
          <p:cNvCxnSpPr>
            <a:stCxn id="2444" idx="0"/>
            <a:endCxn id="2442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46" name="Shape 2446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0" name="Shape 2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Shape 2451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2" name="Shape 2452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4" name="Shape 2454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55" name="Shape 2455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56" name="Shape 2456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57" name="Shape 2457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연맹이 더 빠르고 강한 발전을 위하여 맹주님께서 연맹원을 동원하여 과학기술 공헌을 발전시킬 필요가 있습니다.</a:t>
            </a:r>
          </a:p>
        </p:txBody>
      </p:sp>
      <p:sp>
        <p:nvSpPr>
          <p:cNvPr id="2458" name="Shape 2458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59" name="Shape 2459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60" name="Shape 2460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공헌하러 가기</a:t>
            </a:r>
          </a:p>
        </p:txBody>
      </p:sp>
      <p:pic>
        <p:nvPicPr>
          <p:cNvPr id="2461" name="Shape 24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2" name="Shape 24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63" name="Shape 2463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64" name="Shape 2464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과학기술 공헌하기</a:t>
            </a:r>
          </a:p>
        </p:txBody>
      </p:sp>
      <p:sp>
        <p:nvSpPr>
          <p:cNvPr id="2465" name="Shape 2465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66" name="Shape 2466"/>
          <p:cNvCxnSpPr>
            <a:stCxn id="2465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7" name="Shape 2467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과학 기술 화면으로 이동</a:t>
            </a:r>
          </a:p>
        </p:txBody>
      </p:sp>
      <p:cxnSp>
        <p:nvCxnSpPr>
          <p:cNvPr id="2468" name="Shape 2468"/>
          <p:cNvCxnSpPr>
            <a:stCxn id="2467" idx="0"/>
            <a:endCxn id="2465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69" name="Shape 2469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73" name="Shape 2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4" name="Shape 2474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5" name="Shape 2475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76" name="Shape 2476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7" name="Shape 247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478" name="Shape 2478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479" name="Shape 2479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480" name="Shape 2480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최근 빈전하게 전쟁이 발생하고 있습니다. 맹주님께서는 연맹영지를 건설하여 연맹을 보호해보세요.</a:t>
            </a:r>
          </a:p>
        </p:txBody>
      </p:sp>
      <p:sp>
        <p:nvSpPr>
          <p:cNvPr id="2481" name="Shape 2481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482" name="Shape 2482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483" name="Shape 2483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건설하러 가기</a:t>
            </a:r>
          </a:p>
        </p:txBody>
      </p:sp>
      <p:pic>
        <p:nvPicPr>
          <p:cNvPr id="2484" name="Shape 2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5" name="Shape 24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486" name="Shape 248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487" name="Shape 2487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참여하기</a:t>
            </a:r>
          </a:p>
        </p:txBody>
      </p:sp>
      <p:sp>
        <p:nvSpPr>
          <p:cNvPr id="2488" name="Shape 2488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489" name="Shape 2489"/>
          <p:cNvCxnSpPr>
            <a:stCxn id="2488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0" name="Shape 2490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영지 화면으로 이동</a:t>
            </a:r>
          </a:p>
        </p:txBody>
      </p:sp>
      <p:cxnSp>
        <p:nvCxnSpPr>
          <p:cNvPr id="2491" name="Shape 2491"/>
          <p:cNvCxnSpPr>
            <a:stCxn id="2490" idx="0"/>
            <a:endCxn id="2488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492" name="Shape 2492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96" name="Shape 2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7" name="Shape 2497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8" name="Shape 2498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 이동 요청</a:t>
            </a:r>
          </a:p>
        </p:txBody>
      </p:sp>
      <p:sp>
        <p:nvSpPr>
          <p:cNvPr id="2499" name="Shape 2499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Shape 2500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cxnSp>
        <p:nvCxnSpPr>
          <p:cNvPr id="2501" name="Shape 2501"/>
          <p:cNvCxnSpPr/>
          <p:nvPr/>
        </p:nvCxnSpPr>
        <p:spPr>
          <a:xfrm>
            <a:off x="4387801" y="974491"/>
            <a:ext cx="341725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pic>
        <p:nvPicPr>
          <p:cNvPr id="2502" name="Shape 2502"/>
          <p:cNvPicPr preferRelativeResize="0"/>
          <p:nvPr/>
        </p:nvPicPr>
        <p:blipFill rotWithShape="1">
          <a:blip r:embed="rId3">
            <a:alphaModFix/>
          </a:blip>
          <a:srcRect b="63407" l="28414" r="37430" t="868"/>
          <a:stretch/>
        </p:blipFill>
        <p:spPr>
          <a:xfrm>
            <a:off x="5884335" y="1194319"/>
            <a:ext cx="424188" cy="41573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2503" name="Shape 2503"/>
          <p:cNvSpPr/>
          <p:nvPr/>
        </p:nvSpPr>
        <p:spPr>
          <a:xfrm>
            <a:off x="4336028" y="2006082"/>
            <a:ext cx="3520799" cy="16795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연맹상점에는 현재 아이템이 부족합니다. 맹주님을 도와 연맹상점의 아이템을 보충해 주시길 바랍니다.</a:t>
            </a:r>
          </a:p>
        </p:txBody>
      </p:sp>
      <p:sp>
        <p:nvSpPr>
          <p:cNvPr id="2504" name="Shape 2504"/>
          <p:cNvSpPr txBox="1"/>
          <p:nvPr/>
        </p:nvSpPr>
        <p:spPr>
          <a:xfrm>
            <a:off x="5770964" y="1610050"/>
            <a:ext cx="646331" cy="27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</a:t>
            </a:r>
          </a:p>
        </p:txBody>
      </p:sp>
      <p:sp>
        <p:nvSpPr>
          <p:cNvPr id="2505" name="Shape 2505"/>
          <p:cNvSpPr txBox="1"/>
          <p:nvPr/>
        </p:nvSpPr>
        <p:spPr>
          <a:xfrm>
            <a:off x="6431221" y="686041"/>
            <a:ext cx="1435008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2016-03-11 14:33:33</a:t>
            </a:r>
          </a:p>
        </p:txBody>
      </p:sp>
      <p:sp>
        <p:nvSpPr>
          <p:cNvPr id="2506" name="Shape 2506"/>
          <p:cNvSpPr/>
          <p:nvPr/>
        </p:nvSpPr>
        <p:spPr>
          <a:xfrm>
            <a:off x="5514817" y="3804623"/>
            <a:ext cx="1312565" cy="363894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상점 가기</a:t>
            </a:r>
          </a:p>
        </p:txBody>
      </p:sp>
      <p:pic>
        <p:nvPicPr>
          <p:cNvPr id="2507" name="Shape 25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5128" y="6070926"/>
            <a:ext cx="269601" cy="30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Shape 250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16401" y="6032439"/>
            <a:ext cx="353157" cy="353157"/>
          </a:xfrm>
          <a:prstGeom prst="rect">
            <a:avLst/>
          </a:prstGeom>
          <a:noFill/>
          <a:ln>
            <a:noFill/>
          </a:ln>
        </p:spPr>
      </p:pic>
      <p:sp>
        <p:nvSpPr>
          <p:cNvPr id="2509" name="Shape 2509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10" name="Shape 2510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 메일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 상품 보충하기</a:t>
            </a:r>
          </a:p>
        </p:txBody>
      </p:sp>
      <p:sp>
        <p:nvSpPr>
          <p:cNvPr id="2511" name="Shape 2511"/>
          <p:cNvSpPr/>
          <p:nvPr/>
        </p:nvSpPr>
        <p:spPr>
          <a:xfrm>
            <a:off x="7751535" y="3349189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받은 지령 수행하기 버튼</a:t>
            </a:r>
          </a:p>
        </p:txBody>
      </p:sp>
      <p:cxnSp>
        <p:nvCxnSpPr>
          <p:cNvPr id="2512" name="Shape 2512"/>
          <p:cNvCxnSpPr>
            <a:stCxn id="2511" idx="1"/>
          </p:cNvCxnSpPr>
          <p:nvPr/>
        </p:nvCxnSpPr>
        <p:spPr>
          <a:xfrm flipH="1">
            <a:off x="6827235" y="3572278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3" name="Shape 2513"/>
          <p:cNvSpPr/>
          <p:nvPr/>
        </p:nvSpPr>
        <p:spPr>
          <a:xfrm>
            <a:off x="7642403" y="4160428"/>
            <a:ext cx="2182730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➔ 연맹 상점 화면으로 이동</a:t>
            </a:r>
          </a:p>
        </p:txBody>
      </p:sp>
      <p:cxnSp>
        <p:nvCxnSpPr>
          <p:cNvPr id="2514" name="Shape 2514"/>
          <p:cNvCxnSpPr>
            <a:stCxn id="2513" idx="0"/>
            <a:endCxn id="2511" idx="2"/>
          </p:cNvCxnSpPr>
          <p:nvPr/>
        </p:nvCxnSpPr>
        <p:spPr>
          <a:xfrm rot="10800000">
            <a:off x="8733768" y="3795328"/>
            <a:ext cx="0" cy="3651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515" name="Shape 2515"/>
          <p:cNvSpPr txBox="1"/>
          <p:nvPr/>
        </p:nvSpPr>
        <p:spPr>
          <a:xfrm>
            <a:off x="7988939" y="5823232"/>
            <a:ext cx="365035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COK 메일 UI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S2 메일 방식에 맞춰 수정 필요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Shape 252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21" name="Shape 252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연주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연맹원의 영주 정보 상세 보기 화면으로 이동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</p:txBody>
      </p:sp>
      <p:pic>
        <p:nvPicPr>
          <p:cNvPr id="2522" name="Shape 25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2532" y="311728"/>
            <a:ext cx="3506932" cy="62345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3" name="Shape 2523"/>
          <p:cNvGrpSpPr/>
          <p:nvPr/>
        </p:nvGrpSpPr>
        <p:grpSpPr>
          <a:xfrm>
            <a:off x="1809711" y="2102910"/>
            <a:ext cx="957314" cy="727653"/>
            <a:chOff x="6960209" y="2420151"/>
            <a:chExt cx="957314" cy="727653"/>
          </a:xfrm>
        </p:grpSpPr>
        <p:grpSp>
          <p:nvGrpSpPr>
            <p:cNvPr id="2524" name="Shape 2524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2525" name="Shape 252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Shape 2526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2527" name="Shape 2527"/>
            <p:cNvPicPr preferRelativeResize="0"/>
            <p:nvPr/>
          </p:nvPicPr>
          <p:blipFill rotWithShape="1">
            <a:blip r:embed="rId4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2528" name="Shape 2528"/>
          <p:cNvGrpSpPr/>
          <p:nvPr/>
        </p:nvGrpSpPr>
        <p:grpSpPr>
          <a:xfrm>
            <a:off x="359146" y="2134434"/>
            <a:ext cx="1669066" cy="484631"/>
            <a:chOff x="0" y="2113732"/>
            <a:chExt cx="1669066" cy="484631"/>
          </a:xfrm>
        </p:grpSpPr>
        <p:sp>
          <p:nvSpPr>
            <p:cNvPr id="2529" name="Shape 252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Shape 2530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531" name="Shape 2531"/>
          <p:cNvSpPr txBox="1"/>
          <p:nvPr/>
        </p:nvSpPr>
        <p:spPr>
          <a:xfrm>
            <a:off x="7988939" y="5823232"/>
            <a:ext cx="331693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※ 일반 영주 상세 정보 화면과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기능 수행</a:t>
            </a:r>
          </a:p>
        </p:txBody>
      </p:sp>
      <p:sp>
        <p:nvSpPr>
          <p:cNvPr id="2532" name="Shape 2532"/>
          <p:cNvSpPr/>
          <p:nvPr/>
        </p:nvSpPr>
        <p:spPr>
          <a:xfrm>
            <a:off x="1846250" y="537705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 관리 화면으로 이동</a:t>
            </a:r>
          </a:p>
        </p:txBody>
      </p:sp>
      <p:cxnSp>
        <p:nvCxnSpPr>
          <p:cNvPr id="2533" name="Shape 2533"/>
          <p:cNvCxnSpPr>
            <a:stCxn id="2532" idx="3"/>
          </p:cNvCxnSpPr>
          <p:nvPr/>
        </p:nvCxnSpPr>
        <p:spPr>
          <a:xfrm>
            <a:off x="3810718" y="5600144"/>
            <a:ext cx="602700" cy="5277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37" name="Shape 2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8" name="Shape 253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539" name="Shape 2539"/>
          <p:cNvSpPr txBox="1"/>
          <p:nvPr/>
        </p:nvSpPr>
        <p:spPr>
          <a:xfrm>
            <a:off x="1013629" y="667910"/>
            <a:ext cx="33224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연맹원에게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모든 연맹원이 사용 가능한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/ 지원 대상 모두 도시에 시장 건물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선택하기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4335055" y="269182"/>
            <a:ext cx="3522746" cy="6206550"/>
            <a:chOff x="4335055" y="269182"/>
            <a:chExt cx="3522746" cy="6206550"/>
          </a:xfrm>
        </p:grpSpPr>
        <p:grpSp>
          <p:nvGrpSpPr>
            <p:cNvPr id="2541" name="Shape 2541"/>
            <p:cNvGrpSpPr/>
            <p:nvPr/>
          </p:nvGrpSpPr>
          <p:grpSpPr>
            <a:xfrm>
              <a:off x="4335055" y="269182"/>
              <a:ext cx="3522746" cy="6206550"/>
              <a:chOff x="4335055" y="269182"/>
              <a:chExt cx="3522746" cy="6206550"/>
            </a:xfrm>
          </p:grpSpPr>
          <p:grpSp>
            <p:nvGrpSpPr>
              <p:cNvPr id="2542" name="Shape 2542"/>
              <p:cNvGrpSpPr/>
              <p:nvPr/>
            </p:nvGrpSpPr>
            <p:grpSpPr>
              <a:xfrm>
                <a:off x="4335055" y="269182"/>
                <a:ext cx="3522746" cy="6206550"/>
                <a:chOff x="4335055" y="269182"/>
                <a:chExt cx="3522746" cy="6206550"/>
              </a:xfrm>
            </p:grpSpPr>
            <p:sp>
              <p:nvSpPr>
                <p:cNvPr id="2543" name="Shape 2543"/>
                <p:cNvSpPr/>
                <p:nvPr/>
              </p:nvSpPr>
              <p:spPr>
                <a:xfrm>
                  <a:off x="4336028" y="269182"/>
                  <a:ext cx="3520799" cy="620655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Shape 2544"/>
                <p:cNvSpPr/>
                <p:nvPr/>
              </p:nvSpPr>
              <p:spPr>
                <a:xfrm>
                  <a:off x="4336028" y="269183"/>
                  <a:ext cx="3520799" cy="374629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14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자원 지원</a:t>
                  </a:r>
                </a:p>
              </p:txBody>
            </p:sp>
            <p:sp>
              <p:nvSpPr>
                <p:cNvPr id="2545" name="Shape 2545"/>
                <p:cNvSpPr/>
                <p:nvPr/>
              </p:nvSpPr>
              <p:spPr>
                <a:xfrm>
                  <a:off x="4336028" y="5962267"/>
                  <a:ext cx="3520799" cy="50421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Shape 2546"/>
                <p:cNvSpPr/>
                <p:nvPr/>
              </p:nvSpPr>
              <p:spPr>
                <a:xfrm>
                  <a:off x="4383769" y="6022512"/>
                  <a:ext cx="415800" cy="415800"/>
                </a:xfrm>
                <a:prstGeom prst="rect">
                  <a:avLst/>
                </a:prstGeom>
                <a:gradFill>
                  <a:gsLst>
                    <a:gs pos="0">
                      <a:srgbClr val="D1D1D1"/>
                    </a:gs>
                    <a:gs pos="50000">
                      <a:srgbClr val="C7C7C7"/>
                    </a:gs>
                    <a:gs pos="100000">
                      <a:srgbClr val="C0C0C0"/>
                    </a:gs>
                  </a:gsLst>
                  <a:lin ang="5400000" scaled="0"/>
                </a:gradFill>
                <a:ln cap="flat" cmpd="sng" w="9525">
                  <a:solidFill>
                    <a:schemeClr val="accent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←</a:t>
                  </a:r>
                </a:p>
              </p:txBody>
            </p:sp>
            <p:pic>
              <p:nvPicPr>
                <p:cNvPr id="2547" name="Shape 254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4372239" y="731245"/>
                  <a:ext cx="777342" cy="98463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48" name="Shape 2548"/>
                <p:cNvSpPr/>
                <p:nvPr/>
              </p:nvSpPr>
              <p:spPr>
                <a:xfrm>
                  <a:off x="5184712" y="956778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지원 가능 자원</a:t>
                  </a:r>
                </a:p>
              </p:txBody>
            </p:sp>
            <p:sp>
              <p:nvSpPr>
                <p:cNvPr id="2549" name="Shape 2549"/>
                <p:cNvSpPr/>
                <p:nvPr/>
              </p:nvSpPr>
              <p:spPr>
                <a:xfrm>
                  <a:off x="5184712" y="1238637"/>
                  <a:ext cx="2644837" cy="277194"/>
                </a:xfrm>
                <a:prstGeom prst="rect">
                  <a:avLst/>
                </a:prstGeom>
                <a:solidFill>
                  <a:srgbClr val="BFBFBF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1" i="0" sz="10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2550" name="Shape 255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5981307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1" name="Shape 255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558192" y="1294433"/>
                  <a:ext cx="171969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2" name="Shape 2552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7114253" y="1294433"/>
                  <a:ext cx="201825" cy="16559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53" name="Shape 2553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 b="0" l="0" r="0" t="0"/>
                <a:stretch/>
              </p:blipFill>
              <p:spPr>
                <a:xfrm>
                  <a:off x="5379664" y="1299354"/>
                  <a:ext cx="201411" cy="1658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554" name="Shape 2554"/>
                <p:cNvGrpSpPr/>
                <p:nvPr/>
              </p:nvGrpSpPr>
              <p:grpSpPr>
                <a:xfrm>
                  <a:off x="4335055" y="2894775"/>
                  <a:ext cx="3522746" cy="368946"/>
                  <a:chOff x="4335055" y="1789208"/>
                  <a:chExt cx="3522746" cy="368946"/>
                </a:xfrm>
              </p:grpSpPr>
              <p:sp>
                <p:nvSpPr>
                  <p:cNvPr id="2555" name="Shape 2555"/>
                  <p:cNvSpPr/>
                  <p:nvPr/>
                </p:nvSpPr>
                <p:spPr>
                  <a:xfrm>
                    <a:off x="4335055" y="1789208"/>
                    <a:ext cx="3522746" cy="368946"/>
                  </a:xfrm>
                  <a:prstGeom prst="rect">
                    <a:avLst/>
                  </a:prstGeom>
                  <a:solidFill>
                    <a:srgbClr val="BFBFBF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1" i="0" sz="10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6" name="Shape 2556"/>
                  <p:cNvSpPr/>
                  <p:nvPr/>
                </p:nvSpPr>
                <p:spPr>
                  <a:xfrm>
                    <a:off x="4962525" y="1943134"/>
                    <a:ext cx="1605451" cy="76164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7" name="Shape 2557"/>
                  <p:cNvSpPr/>
                  <p:nvPr/>
                </p:nvSpPr>
                <p:spPr>
                  <a:xfrm>
                    <a:off x="4921846" y="1871766"/>
                    <a:ext cx="218898" cy="218898"/>
                  </a:xfrm>
                  <a:prstGeom prst="ellipse">
                    <a:avLst/>
                  </a:prstGeom>
                  <a:gradFill>
                    <a:gsLst>
                      <a:gs pos="0">
                        <a:srgbClr val="AFAFAF"/>
                      </a:gs>
                      <a:gs pos="50000">
                        <a:schemeClr val="accent3"/>
                      </a:gs>
                      <a:gs pos="100000">
                        <a:srgbClr val="919191"/>
                      </a:gs>
                    </a:gsLst>
                    <a:lin ang="5400000" scaled="0"/>
                  </a:gra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558" name="Shape 2558"/>
                  <p:cNvSpPr/>
                  <p:nvPr/>
                </p:nvSpPr>
                <p:spPr>
                  <a:xfrm>
                    <a:off x="6800653" y="1856998"/>
                    <a:ext cx="957634" cy="229084"/>
                  </a:xfrm>
                  <a:prstGeom prst="rect">
                    <a:avLst/>
                  </a:prstGeom>
                  <a:solidFill>
                    <a:schemeClr val="dk1"/>
                  </a:solidFill>
                  <a:ln cap="flat" cmpd="sng" w="12700">
                    <a:solidFill>
                      <a:schemeClr val="dk1"/>
                    </a:solidFill>
                    <a:prstDash val="solid"/>
                    <a:miter/>
                    <a:headEnd len="med" w="med" type="none"/>
                    <a:tailEnd len="med" w="med" type="none"/>
                  </a:ln>
                </p:spPr>
                <p:txBody>
                  <a:bodyPr anchorCtr="0" anchor="ctr" bIns="45700" lIns="91425" rIns="91425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lt1"/>
                      </a:buClr>
                      <a:buSzPct val="25000"/>
                      <a:buFont typeface="Arial"/>
                      <a:buNone/>
                    </a:pPr>
                    <a:r>
                      <a:rPr b="1" i="0" lang="ko-KR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0</a:t>
                    </a:r>
                  </a:p>
                </p:txBody>
              </p:sp>
            </p:grpSp>
            <p:grpSp>
              <p:nvGrpSpPr>
                <p:cNvPr id="2559" name="Shape 2559"/>
                <p:cNvGrpSpPr/>
                <p:nvPr/>
              </p:nvGrpSpPr>
              <p:grpSpPr>
                <a:xfrm>
                  <a:off x="4335055" y="1789208"/>
                  <a:ext cx="3522746" cy="368946"/>
                  <a:chOff x="4335055" y="1789208"/>
                  <a:chExt cx="3522746" cy="368946"/>
                </a:xfrm>
              </p:grpSpPr>
              <p:grpSp>
                <p:nvGrpSpPr>
                  <p:cNvPr id="2560" name="Shape 2560"/>
                  <p:cNvGrpSpPr/>
                  <p:nvPr/>
                </p:nvGrpSpPr>
                <p:grpSpPr>
                  <a:xfrm>
                    <a:off x="4335055" y="1789208"/>
                    <a:ext cx="3522746" cy="368946"/>
                    <a:chOff x="4335055" y="1789208"/>
                    <a:chExt cx="3522746" cy="368946"/>
                  </a:xfrm>
                </p:grpSpPr>
                <p:grpSp>
                  <p:nvGrpSpPr>
                    <p:cNvPr id="2561" name="Shape 2561"/>
                    <p:cNvGrpSpPr/>
                    <p:nvPr/>
                  </p:nvGrpSpPr>
                  <p:grpSpPr>
                    <a:xfrm>
                      <a:off x="4335055" y="1789208"/>
                      <a:ext cx="3522746" cy="368946"/>
                      <a:chOff x="4335055" y="1789208"/>
                      <a:chExt cx="3522746" cy="368946"/>
                    </a:xfrm>
                  </p:grpSpPr>
                  <p:sp>
                    <p:nvSpPr>
                      <p:cNvPr id="2562" name="Shape 2562"/>
                      <p:cNvSpPr/>
                      <p:nvPr/>
                    </p:nvSpPr>
                    <p:spPr>
                      <a:xfrm>
                        <a:off x="4335055" y="1789208"/>
                        <a:ext cx="3522746" cy="368946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  <a:ln cap="flat" cmpd="sng" w="12700">
                        <a:solidFill>
                          <a:schemeClr val="dk1"/>
                        </a:solidFill>
                        <a:prstDash val="solid"/>
                        <a:miter/>
                        <a:headEnd len="med" w="med" type="none"/>
                        <a:tailEnd len="med" w="med" type="none"/>
                      </a:ln>
                    </p:spPr>
                    <p:txBody>
                      <a:bodyPr anchorCtr="0" anchor="ctr" bIns="45700" lIns="91425" rIns="91425" tIns="45700">
                        <a:noAutofit/>
                      </a:bodyPr>
                      <a:lstStyle/>
                      <a:p>
                        <a:pPr indent="0" lvl="0" marL="0" marR="0" rtl="0" algn="l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Font typeface="Arial"/>
                          <a:buNone/>
                        </a:pPr>
                        <a:r>
                          <a:t/>
                        </a:r>
                        <a:endParaRPr b="1" i="0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pic>
                    <p:nvPicPr>
                      <p:cNvPr id="2563" name="Shape 2563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04860" y="1839342"/>
                        <a:ext cx="243707" cy="2007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2564" name="Shape 2564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65" name="Shape 2565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66" name="Shape 2566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sp>
                <p:nvSpPr>
                  <p:cNvPr id="2567" name="Shape 2567"/>
                  <p:cNvSpPr txBox="1"/>
                  <p:nvPr/>
                </p:nvSpPr>
                <p:spPr>
                  <a:xfrm>
                    <a:off x="4427750" y="1999030"/>
                    <a:ext cx="230832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목재</a:t>
                    </a:r>
                  </a:p>
                </p:txBody>
              </p:sp>
            </p:grpSp>
            <p:grpSp>
              <p:nvGrpSpPr>
                <p:cNvPr id="2568" name="Shape 2568"/>
                <p:cNvGrpSpPr/>
                <p:nvPr/>
              </p:nvGrpSpPr>
              <p:grpSpPr>
                <a:xfrm>
                  <a:off x="4335055" y="2159895"/>
                  <a:ext cx="3522746" cy="368946"/>
                  <a:chOff x="4335055" y="2159895"/>
                  <a:chExt cx="3522746" cy="368946"/>
                </a:xfrm>
              </p:grpSpPr>
              <p:grpSp>
                <p:nvGrpSpPr>
                  <p:cNvPr id="2569" name="Shape 2569"/>
                  <p:cNvGrpSpPr/>
                  <p:nvPr/>
                </p:nvGrpSpPr>
                <p:grpSpPr>
                  <a:xfrm>
                    <a:off x="4335055" y="2159895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570" name="Shape 2570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1" name="Shape 2571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2" name="Shape 2572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3" name="Shape 2573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74" name="Shape 257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415710" y="2200501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75" name="Shape 2575"/>
                  <p:cNvSpPr txBox="1"/>
                  <p:nvPr/>
                </p:nvSpPr>
                <p:spPr>
                  <a:xfrm>
                    <a:off x="4370600" y="236098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미스릴</a:t>
                    </a:r>
                  </a:p>
                </p:txBody>
              </p:sp>
            </p:grpSp>
            <p:grpSp>
              <p:nvGrpSpPr>
                <p:cNvPr id="2576" name="Shape 2576"/>
                <p:cNvGrpSpPr/>
                <p:nvPr/>
              </p:nvGrpSpPr>
              <p:grpSpPr>
                <a:xfrm>
                  <a:off x="4335055" y="2524089"/>
                  <a:ext cx="3522746" cy="368946"/>
                  <a:chOff x="4335055" y="2524089"/>
                  <a:chExt cx="3522746" cy="368946"/>
                </a:xfrm>
              </p:grpSpPr>
              <p:grpSp>
                <p:nvGrpSpPr>
                  <p:cNvPr id="2577" name="Shape 2577"/>
                  <p:cNvGrpSpPr/>
                  <p:nvPr/>
                </p:nvGrpSpPr>
                <p:grpSpPr>
                  <a:xfrm>
                    <a:off x="4335055" y="2524089"/>
                    <a:ext cx="3522746" cy="368946"/>
                    <a:chOff x="4335055" y="1789208"/>
                    <a:chExt cx="3522746" cy="368946"/>
                  </a:xfrm>
                </p:grpSpPr>
                <p:sp>
                  <p:nvSpPr>
                    <p:cNvPr id="2578" name="Shape 2578"/>
                    <p:cNvSpPr/>
                    <p:nvPr/>
                  </p:nvSpPr>
                  <p:spPr>
                    <a:xfrm>
                      <a:off x="4335055" y="1789208"/>
                      <a:ext cx="3522746" cy="368946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 i="0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79" name="Shape 2579"/>
                    <p:cNvSpPr/>
                    <p:nvPr/>
                  </p:nvSpPr>
                  <p:spPr>
                    <a:xfrm>
                      <a:off x="4962525" y="1943134"/>
                      <a:ext cx="1605451" cy="76164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0" name="Shape 2580"/>
                    <p:cNvSpPr/>
                    <p:nvPr/>
                  </p:nvSpPr>
                  <p:spPr>
                    <a:xfrm>
                      <a:off x="4921846" y="1871766"/>
                      <a:ext cx="218898" cy="218898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rgbClr val="AFAFAF"/>
                        </a:gs>
                        <a:gs pos="50000">
                          <a:schemeClr val="accent3"/>
                        </a:gs>
                        <a:gs pos="100000">
                          <a:srgbClr val="919191"/>
                        </a:gs>
                      </a:gsLst>
                      <a:lin ang="5400000" scaled="0"/>
                    </a:gradFill>
                    <a:ln cap="flat" cmpd="sng" w="9525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581" name="Shape 2581"/>
                    <p:cNvSpPr/>
                    <p:nvPr/>
                  </p:nvSpPr>
                  <p:spPr>
                    <a:xfrm>
                      <a:off x="6800653" y="1856998"/>
                      <a:ext cx="957634" cy="229084"/>
                    </a:xfrm>
                    <a:prstGeom prst="rect">
                      <a:avLst/>
                    </a:prstGeom>
                    <a:solidFill>
                      <a:schemeClr val="dk1"/>
                    </a:solidFill>
                    <a:ln cap="flat" cmpd="sng" w="12700">
                      <a:solidFill>
                        <a:schemeClr val="dk1"/>
                      </a:solidFill>
                      <a:prstDash val="solid"/>
                      <a:miter/>
                      <a:headEnd len="med" w="med" type="none"/>
                      <a:tailEnd len="med" w="med" type="none"/>
                    </a:ln>
                  </p:spPr>
                  <p:txBody>
                    <a:bodyPr anchorCtr="0" anchor="ctr" bIns="45700" lIns="91425" rIns="91425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Arial"/>
                        <a:buNone/>
                      </a:pPr>
                      <a:r>
                        <a:rPr b="1" i="0" lang="ko-KR" sz="10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</a:p>
                  </p:txBody>
                </p:sp>
              </p:grpSp>
              <p:pic>
                <p:nvPicPr>
                  <p:cNvPr id="2582" name="Shape 2582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4427637" y="2572030"/>
                    <a:ext cx="222008" cy="18216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2583" name="Shape 2583"/>
                  <p:cNvSpPr txBox="1"/>
                  <p:nvPr/>
                </p:nvSpPr>
                <p:spPr>
                  <a:xfrm>
                    <a:off x="4380125" y="2722930"/>
                    <a:ext cx="346247" cy="1384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rIns="0" tIns="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ct val="25000"/>
                      <a:buFont typeface="Arial"/>
                      <a:buNone/>
                    </a:pPr>
                    <a:r>
                      <a:rPr b="0" i="0" lang="ko-KR" sz="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철광석</a:t>
                    </a:r>
                  </a:p>
                </p:txBody>
              </p:sp>
            </p:grpSp>
            <p:pic>
              <p:nvPicPr>
                <p:cNvPr id="2584" name="Shape 2584"/>
                <p:cNvPicPr preferRelativeResize="0"/>
                <p:nvPr/>
              </p:nvPicPr>
              <p:blipFill rotWithShape="1">
                <a:blip r:embed="rId8">
                  <a:alphaModFix/>
                </a:blip>
                <a:srcRect b="0" l="0" r="0" t="0"/>
                <a:stretch/>
              </p:blipFill>
              <p:spPr>
                <a:xfrm>
                  <a:off x="4454092" y="2933980"/>
                  <a:ext cx="189166" cy="18216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585" name="Shape 2585"/>
                <p:cNvSpPr txBox="1"/>
                <p:nvPr/>
              </p:nvSpPr>
              <p:spPr>
                <a:xfrm>
                  <a:off x="4418782" y="3094405"/>
                  <a:ext cx="230832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식량</a:t>
                  </a:r>
                </a:p>
              </p:txBody>
            </p:sp>
            <p:sp>
              <p:nvSpPr>
                <p:cNvPr id="2586" name="Shape 2586"/>
                <p:cNvSpPr txBox="1"/>
                <p:nvPr/>
              </p:nvSpPr>
              <p:spPr>
                <a:xfrm>
                  <a:off x="5636116" y="1294433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87" name="Shape 2587"/>
                <p:cNvSpPr txBox="1"/>
                <p:nvPr/>
              </p:nvSpPr>
              <p:spPr>
                <a:xfrm>
                  <a:off x="6207616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88" name="Shape 2588"/>
                <p:cNvSpPr txBox="1"/>
                <p:nvPr/>
              </p:nvSpPr>
              <p:spPr>
                <a:xfrm>
                  <a:off x="67791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89" name="Shape 2589"/>
                <p:cNvSpPr txBox="1"/>
                <p:nvPr/>
              </p:nvSpPr>
              <p:spPr>
                <a:xfrm>
                  <a:off x="7350614" y="1303958"/>
                  <a:ext cx="275717" cy="1384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rIns="0" tIns="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20.0k</a:t>
                  </a:r>
                </a:p>
              </p:txBody>
            </p:sp>
            <p:sp>
              <p:nvSpPr>
                <p:cNvPr id="2590" name="Shape 2590"/>
                <p:cNvSpPr/>
                <p:nvPr/>
              </p:nvSpPr>
              <p:spPr>
                <a:xfrm>
                  <a:off x="5038723" y="3793917"/>
                  <a:ext cx="2752725" cy="277194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accent2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달꽃잎 획득</a:t>
                  </a:r>
                </a:p>
              </p:txBody>
            </p:sp>
          </p:grpSp>
          <p:sp>
            <p:nvSpPr>
              <p:cNvPr id="2591" name="Shape 2591"/>
              <p:cNvSpPr/>
              <p:nvPr/>
            </p:nvSpPr>
            <p:spPr>
              <a:xfrm>
                <a:off x="4337444" y="3263725"/>
                <a:ext cx="3519384" cy="277194"/>
              </a:xfrm>
              <a:prstGeom prst="rect">
                <a:avLst/>
              </a:prstGeom>
              <a:solidFill>
                <a:srgbClr val="833C0B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B05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B050"/>
                    </a:solidFill>
                    <a:latin typeface="Arial"/>
                    <a:ea typeface="Arial"/>
                    <a:cs typeface="Arial"/>
                    <a:sym typeface="Arial"/>
                  </a:rPr>
                  <a:t>환율 : 45%		   상인단 적대량 : 0/5000</a:t>
                </a:r>
              </a:p>
            </p:txBody>
          </p:sp>
          <p:sp>
            <p:nvSpPr>
              <p:cNvPr id="2592" name="Shape 2592"/>
              <p:cNvSpPr txBox="1"/>
              <p:nvPr/>
            </p:nvSpPr>
            <p:spPr>
              <a:xfrm>
                <a:off x="5038723" y="3617896"/>
                <a:ext cx="686085" cy="153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rIns="0" tIns="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획득 아이템</a:t>
                </a:r>
              </a:p>
            </p:txBody>
          </p:sp>
          <p:pic>
            <p:nvPicPr>
              <p:cNvPr id="2593" name="Shape 259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4542412" y="4381785"/>
                <a:ext cx="392496" cy="32323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4" name="Shape 259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580567" y="4910392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5" name="Shape 259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220317" y="4411648"/>
                <a:ext cx="357545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6" name="Shape 2596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6273210" y="4856698"/>
                <a:ext cx="304652" cy="29337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7" name="Shape 2597"/>
              <p:cNvSpPr/>
              <p:nvPr/>
            </p:nvSpPr>
            <p:spPr>
              <a:xfrm>
                <a:off x="5004621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598" name="Shape 2598"/>
              <p:cNvSpPr/>
              <p:nvPr/>
            </p:nvSpPr>
            <p:spPr>
              <a:xfrm>
                <a:off x="4982503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599" name="Shape 2599"/>
              <p:cNvSpPr/>
              <p:nvPr/>
            </p:nvSpPr>
            <p:spPr>
              <a:xfrm>
                <a:off x="6634507" y="4409053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0" name="Shape 2600"/>
              <p:cNvSpPr/>
              <p:nvPr/>
            </p:nvSpPr>
            <p:spPr>
              <a:xfrm>
                <a:off x="6612389" y="4920982"/>
                <a:ext cx="957634" cy="229084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</a:p>
            </p:txBody>
          </p:sp>
          <p:sp>
            <p:nvSpPr>
              <p:cNvPr id="2601" name="Shape 2601"/>
              <p:cNvSpPr/>
              <p:nvPr/>
            </p:nvSpPr>
            <p:spPr>
              <a:xfrm>
                <a:off x="5543637" y="6018203"/>
                <a:ext cx="1257016" cy="415800"/>
              </a:xfrm>
              <a:prstGeom prst="rect">
                <a:avLst/>
              </a:prstGeom>
              <a:gradFill>
                <a:gsLst>
                  <a:gs pos="0">
                    <a:srgbClr val="D1D1D1"/>
                  </a:gs>
                  <a:gs pos="50000">
                    <a:srgbClr val="C7C7C7"/>
                  </a:gs>
                  <a:gs pos="100000">
                    <a:srgbClr val="C0C0C0"/>
                  </a:gs>
                </a:gsLst>
                <a:lin ang="5400000" scaled="0"/>
              </a:gradFill>
              <a:ln cap="flat" cmpd="sng" w="9525">
                <a:solidFill>
                  <a:schemeClr val="accent3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00:50:30</a:t>
                </a:r>
              </a:p>
            </p:txBody>
          </p:sp>
          <p:pic>
            <p:nvPicPr>
              <p:cNvPr id="2602" name="Shape 2602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5693064" y="6201316"/>
                <a:ext cx="219285" cy="21928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3" name="Shape 2603"/>
            <p:cNvPicPr preferRelativeResize="0"/>
            <p:nvPr/>
          </p:nvPicPr>
          <p:blipFill rotWithShape="1">
            <a:blip r:embed="rId11">
              <a:alphaModFix/>
            </a:blip>
            <a:srcRect b="46527" l="3086" r="79383" t="42360"/>
            <a:stretch/>
          </p:blipFill>
          <p:spPr>
            <a:xfrm>
              <a:off x="4515885" y="3654132"/>
              <a:ext cx="461905" cy="520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04" name="Shape 2604"/>
          <p:cNvSpPr txBox="1"/>
          <p:nvPr/>
        </p:nvSpPr>
        <p:spPr>
          <a:xfrm>
            <a:off x="5184712" y="1540915"/>
            <a:ext cx="2649763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안전자원은 연맹원에게 지원해줄 수 없습니다.</a:t>
            </a:r>
          </a:p>
        </p:txBody>
      </p:sp>
      <p:sp>
        <p:nvSpPr>
          <p:cNvPr id="2605" name="Shape 2605"/>
          <p:cNvSpPr/>
          <p:nvPr/>
        </p:nvSpPr>
        <p:spPr>
          <a:xfrm>
            <a:off x="8682439" y="11386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수량 선택 화면</a:t>
            </a:r>
          </a:p>
        </p:txBody>
      </p:sp>
      <p:cxnSp>
        <p:nvCxnSpPr>
          <p:cNvPr id="2606" name="Shape 2606"/>
          <p:cNvCxnSpPr>
            <a:stCxn id="2605" idx="1"/>
            <a:endCxn id="2544" idx="3"/>
          </p:cNvCxnSpPr>
          <p:nvPr/>
        </p:nvCxnSpPr>
        <p:spPr>
          <a:xfrm flipH="1">
            <a:off x="7856839" y="336954"/>
            <a:ext cx="825600" cy="1193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07" name="Shape 2607"/>
          <p:cNvSpPr/>
          <p:nvPr/>
        </p:nvSpPr>
        <p:spPr>
          <a:xfrm>
            <a:off x="8655160" y="90460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보유 자원 정보</a:t>
            </a:r>
          </a:p>
        </p:txBody>
      </p:sp>
      <p:cxnSp>
        <p:nvCxnSpPr>
          <p:cNvPr id="2608" name="Shape 2608"/>
          <p:cNvCxnSpPr>
            <a:stCxn id="2607" idx="1"/>
          </p:cNvCxnSpPr>
          <p:nvPr/>
        </p:nvCxnSpPr>
        <p:spPr>
          <a:xfrm flipH="1">
            <a:off x="7829560" y="1127689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09" name="Shape 2609"/>
          <p:cNvSpPr/>
          <p:nvPr/>
        </p:nvSpPr>
        <p:spPr>
          <a:xfrm>
            <a:off x="8682439" y="182861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지원(교역) 자원 량 조절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최소 2개~4개 가변적</a:t>
            </a:r>
          </a:p>
        </p:txBody>
      </p:sp>
      <p:cxnSp>
        <p:nvCxnSpPr>
          <p:cNvPr id="2610" name="Shape 2610"/>
          <p:cNvCxnSpPr>
            <a:stCxn id="2609" idx="1"/>
          </p:cNvCxnSpPr>
          <p:nvPr/>
        </p:nvCxnSpPr>
        <p:spPr>
          <a:xfrm flipH="1">
            <a:off x="7856839" y="2051699"/>
            <a:ext cx="825600" cy="1194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1" name="Shape 2611"/>
          <p:cNvSpPr/>
          <p:nvPr/>
        </p:nvSpPr>
        <p:spPr>
          <a:xfrm>
            <a:off x="8682439" y="234894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수량 조절 게이지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좌우 슬라이드</a:t>
            </a:r>
          </a:p>
        </p:txBody>
      </p:sp>
      <p:cxnSp>
        <p:nvCxnSpPr>
          <p:cNvPr id="2612" name="Shape 2612"/>
          <p:cNvCxnSpPr>
            <a:stCxn id="2611" idx="1"/>
            <a:endCxn id="2580" idx="6"/>
          </p:cNvCxnSpPr>
          <p:nvPr/>
        </p:nvCxnSpPr>
        <p:spPr>
          <a:xfrm flipH="1">
            <a:off x="5140639" y="2572030"/>
            <a:ext cx="3541800" cy="1440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3" name="Shape 2613"/>
          <p:cNvSpPr/>
          <p:nvPr/>
        </p:nvSpPr>
        <p:spPr>
          <a:xfrm>
            <a:off x="8682439" y="286183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직접 입력 칸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단말기 키보드 활용 입력</a:t>
            </a:r>
          </a:p>
        </p:txBody>
      </p:sp>
      <p:cxnSp>
        <p:nvCxnSpPr>
          <p:cNvPr id="2614" name="Shape 2614"/>
          <p:cNvCxnSpPr>
            <a:stCxn id="2613" idx="1"/>
            <a:endCxn id="2558" idx="3"/>
          </p:cNvCxnSpPr>
          <p:nvPr/>
        </p:nvCxnSpPr>
        <p:spPr>
          <a:xfrm rot="10800000">
            <a:off x="7758139" y="3077127"/>
            <a:ext cx="924300" cy="7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5" name="Shape 2615"/>
          <p:cNvSpPr/>
          <p:nvPr/>
        </p:nvSpPr>
        <p:spPr>
          <a:xfrm>
            <a:off x="8682439" y="34903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지원할 수 있는 최대 수량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도시 시장 크기에 따라 가변</a:t>
            </a:r>
          </a:p>
        </p:txBody>
      </p:sp>
      <p:cxnSp>
        <p:nvCxnSpPr>
          <p:cNvPr id="2616" name="Shape 2616"/>
          <p:cNvCxnSpPr>
            <a:stCxn id="2615" idx="1"/>
          </p:cNvCxnSpPr>
          <p:nvPr/>
        </p:nvCxnSpPr>
        <p:spPr>
          <a:xfrm rot="10800000">
            <a:off x="7772539" y="3447937"/>
            <a:ext cx="909900" cy="26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7" name="Shape 2617"/>
          <p:cNvSpPr/>
          <p:nvPr/>
        </p:nvSpPr>
        <p:spPr>
          <a:xfrm>
            <a:off x="1898451" y="357082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 대상에게 실질적으로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지원되는 자원 환률 정보</a:t>
            </a:r>
          </a:p>
        </p:txBody>
      </p:sp>
      <p:cxnSp>
        <p:nvCxnSpPr>
          <p:cNvPr id="2618" name="Shape 2618"/>
          <p:cNvCxnSpPr>
            <a:stCxn id="2617" idx="3"/>
            <a:endCxn id="2591" idx="1"/>
          </p:cNvCxnSpPr>
          <p:nvPr/>
        </p:nvCxnSpPr>
        <p:spPr>
          <a:xfrm flipH="1" rot="10800000">
            <a:off x="3862919" y="3402417"/>
            <a:ext cx="474600" cy="391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19" name="Shape 2619"/>
          <p:cNvSpPr/>
          <p:nvPr/>
        </p:nvSpPr>
        <p:spPr>
          <a:xfrm>
            <a:off x="1898451" y="478419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실제 지원되는 자원 수량 정보</a:t>
            </a:r>
          </a:p>
        </p:txBody>
      </p:sp>
      <p:cxnSp>
        <p:nvCxnSpPr>
          <p:cNvPr id="2620" name="Shape 2620"/>
          <p:cNvCxnSpPr>
            <a:stCxn id="2619" idx="3"/>
          </p:cNvCxnSpPr>
          <p:nvPr/>
        </p:nvCxnSpPr>
        <p:spPr>
          <a:xfrm flipH="1" rot="10800000">
            <a:off x="3862919" y="4784081"/>
            <a:ext cx="882900" cy="2232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1" name="Shape 2621"/>
          <p:cNvSpPr/>
          <p:nvPr/>
        </p:nvSpPr>
        <p:spPr>
          <a:xfrm>
            <a:off x="8655160" y="4109317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지원을 통해 획득 할 수 있는 아이템 정보</a:t>
            </a:r>
          </a:p>
        </p:txBody>
      </p:sp>
      <p:cxnSp>
        <p:nvCxnSpPr>
          <p:cNvPr id="2622" name="Shape 2622"/>
          <p:cNvCxnSpPr>
            <a:stCxn id="2621" idx="1"/>
            <a:endCxn id="2590" idx="3"/>
          </p:cNvCxnSpPr>
          <p:nvPr/>
        </p:nvCxnSpPr>
        <p:spPr>
          <a:xfrm rot="10800000">
            <a:off x="7791460" y="3932506"/>
            <a:ext cx="863700" cy="399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3" name="Shape 2623"/>
          <p:cNvSpPr/>
          <p:nvPr/>
        </p:nvSpPr>
        <p:spPr>
          <a:xfrm>
            <a:off x="8485992" y="5516089"/>
            <a:ext cx="216091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보내기 버튼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목적지까지 걸리는 시간 표시</a:t>
            </a:r>
          </a:p>
        </p:txBody>
      </p:sp>
      <p:cxnSp>
        <p:nvCxnSpPr>
          <p:cNvPr id="2624" name="Shape 2624"/>
          <p:cNvCxnSpPr>
            <a:stCxn id="2623" idx="1"/>
            <a:endCxn id="2601" idx="3"/>
          </p:cNvCxnSpPr>
          <p:nvPr/>
        </p:nvCxnSpPr>
        <p:spPr>
          <a:xfrm flipH="1">
            <a:off x="6800592" y="5739178"/>
            <a:ext cx="1685400" cy="486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5" name="Shape 2625"/>
          <p:cNvSpPr/>
          <p:nvPr/>
        </p:nvSpPr>
        <p:spPr>
          <a:xfrm>
            <a:off x="8259096" y="6230412"/>
            <a:ext cx="2614706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보내기 수행 시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월드맵으로 화면 전화 ➔ 상인 행군 표시</a:t>
            </a:r>
          </a:p>
        </p:txBody>
      </p:sp>
      <p:cxnSp>
        <p:nvCxnSpPr>
          <p:cNvPr id="2626" name="Shape 2626"/>
          <p:cNvCxnSpPr>
            <a:stCxn id="2625" idx="0"/>
            <a:endCxn id="2623" idx="2"/>
          </p:cNvCxnSpPr>
          <p:nvPr/>
        </p:nvCxnSpPr>
        <p:spPr>
          <a:xfrm rot="10800000">
            <a:off x="9566449" y="5962212"/>
            <a:ext cx="0" cy="2682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627" name="Shape 2627"/>
          <p:cNvSpPr/>
          <p:nvPr/>
        </p:nvSpPr>
        <p:spPr>
          <a:xfrm>
            <a:off x="1886075" y="5516089"/>
            <a:ext cx="1976845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직접 입력 불가</a:t>
            </a:r>
          </a:p>
        </p:txBody>
      </p:sp>
      <p:cxnSp>
        <p:nvCxnSpPr>
          <p:cNvPr id="2628" name="Shape 2628"/>
          <p:cNvCxnSpPr>
            <a:stCxn id="2627" idx="0"/>
            <a:endCxn id="2619" idx="2"/>
          </p:cNvCxnSpPr>
          <p:nvPr/>
        </p:nvCxnSpPr>
        <p:spPr>
          <a:xfrm flipH="1" rot="10800000">
            <a:off x="2874497" y="5230489"/>
            <a:ext cx="6300" cy="2856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629" name="Shape 2629"/>
          <p:cNvGrpSpPr/>
          <p:nvPr/>
        </p:nvGrpSpPr>
        <p:grpSpPr>
          <a:xfrm>
            <a:off x="1869542" y="2706422"/>
            <a:ext cx="686405" cy="727653"/>
            <a:chOff x="7004292" y="3183465"/>
            <a:chExt cx="686405" cy="727653"/>
          </a:xfrm>
        </p:grpSpPr>
        <p:grpSp>
          <p:nvGrpSpPr>
            <p:cNvPr id="2630" name="Shape 2630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631" name="Shape 263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Shape 2632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633" name="Shape 26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4" name="Shape 2634"/>
          <p:cNvGrpSpPr/>
          <p:nvPr/>
        </p:nvGrpSpPr>
        <p:grpSpPr>
          <a:xfrm>
            <a:off x="283525" y="2754181"/>
            <a:ext cx="1669066" cy="484631"/>
            <a:chOff x="0" y="2113732"/>
            <a:chExt cx="1669066" cy="484631"/>
          </a:xfrm>
        </p:grpSpPr>
        <p:sp>
          <p:nvSpPr>
            <p:cNvPr id="2635" name="Shape 2635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Shape 2636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2637" name="Shape 2637"/>
          <p:cNvSpPr/>
          <p:nvPr/>
        </p:nvSpPr>
        <p:spPr>
          <a:xfrm>
            <a:off x="6577400" y="1878550"/>
            <a:ext cx="223200" cy="22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8" name="Shape 2638"/>
          <p:cNvSpPr/>
          <p:nvPr/>
        </p:nvSpPr>
        <p:spPr>
          <a:xfrm>
            <a:off x="4700825" y="1878550"/>
            <a:ext cx="223200" cy="223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9" name="Shape 2639"/>
          <p:cNvSpPr/>
          <p:nvPr/>
        </p:nvSpPr>
        <p:spPr>
          <a:xfrm>
            <a:off x="6577400" y="2225286"/>
            <a:ext cx="223200" cy="22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0" name="Shape 2640"/>
          <p:cNvSpPr/>
          <p:nvPr/>
        </p:nvSpPr>
        <p:spPr>
          <a:xfrm>
            <a:off x="4700825" y="2225286"/>
            <a:ext cx="223200" cy="223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Shape 2641"/>
          <p:cNvSpPr/>
          <p:nvPr/>
        </p:nvSpPr>
        <p:spPr>
          <a:xfrm>
            <a:off x="6577400" y="2638636"/>
            <a:ext cx="223200" cy="22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Shape 2642"/>
          <p:cNvSpPr/>
          <p:nvPr/>
        </p:nvSpPr>
        <p:spPr>
          <a:xfrm>
            <a:off x="4700825" y="2638636"/>
            <a:ext cx="223200" cy="223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3" name="Shape 2643"/>
          <p:cNvSpPr/>
          <p:nvPr/>
        </p:nvSpPr>
        <p:spPr>
          <a:xfrm>
            <a:off x="6577400" y="2978986"/>
            <a:ext cx="223200" cy="22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4" name="Shape 2644"/>
          <p:cNvSpPr/>
          <p:nvPr/>
        </p:nvSpPr>
        <p:spPr>
          <a:xfrm>
            <a:off x="4700825" y="2978986"/>
            <a:ext cx="223200" cy="223200"/>
          </a:xfrm>
          <a:prstGeom prst="mathMin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8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9" name="Shape 2649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650" name="Shape 2650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도시에 시장 없음</a:t>
            </a:r>
          </a:p>
        </p:txBody>
      </p:sp>
      <p:grpSp>
        <p:nvGrpSpPr>
          <p:cNvPr id="2651" name="Shape 2651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652" name="Shape 2652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Shape 2653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654" name="Shape 2654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Shape 2655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656" name="Shape 2656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657" name="Shape 2657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658" name="Shape 2658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659" name="Shape 265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60" name="Shape 266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661" name="Shape 2661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662" name="Shape 266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663" name="Shape 266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664" name="Shape 266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65" name="Shape 2665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666" name="Shape 2666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667" name="Shape 2667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Shape 2668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Shape 2669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670" name="Shape 2670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Shape 2671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Shape 2672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673" name="Shape 2673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674" name="Shape 267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75" name="Shape 267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676" name="Shape 267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677" name="Shape 267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678" name="Shape 267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679" name="Shape 2679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80" name="Shape 2680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Shape 2681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Shape 2682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683" name="Shape 2683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Shape 2684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Shape 2685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686" name="Shape 268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87" name="Shape 268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8" name="Shape 2688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689" name="Shape 2689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690" name="Shape 2690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1" name="Shape 269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692" name="Shape 2692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693" name="Shape 2693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Shape 2694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Shape 2695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696" name="Shape 2696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7" name="Shape 2697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98" name="Shape 2698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699" name="Shape 2699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0" name="Shape 27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0457" y="1997377"/>
            <a:ext cx="1818295" cy="1703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1" name="Shape 2701"/>
          <p:cNvGrpSpPr/>
          <p:nvPr/>
        </p:nvGrpSpPr>
        <p:grpSpPr>
          <a:xfrm>
            <a:off x="6607020" y="1687522"/>
            <a:ext cx="917239" cy="727653"/>
            <a:chOff x="6523046" y="1687522"/>
            <a:chExt cx="917239" cy="727653"/>
          </a:xfrm>
        </p:grpSpPr>
        <p:sp>
          <p:nvSpPr>
            <p:cNvPr id="2702" name="Shape 2702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3" name="Shape 2703"/>
            <p:cNvPicPr preferRelativeResize="0"/>
            <p:nvPr/>
          </p:nvPicPr>
          <p:blipFill rotWithShape="1">
            <a:blip r:embed="rId10">
              <a:alphaModFix/>
            </a:blip>
            <a:srcRect b="13950" l="0" r="0" t="24823"/>
            <a:stretch/>
          </p:blipFill>
          <p:spPr>
            <a:xfrm>
              <a:off x="6717442" y="1770463"/>
              <a:ext cx="530667" cy="324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4" name="Shape 2704"/>
            <p:cNvSpPr txBox="1"/>
            <p:nvPr/>
          </p:nvSpPr>
          <p:spPr>
            <a:xfrm>
              <a:off x="6523046" y="2184343"/>
              <a:ext cx="917239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도시이동 초대</a:t>
              </a:r>
            </a:p>
          </p:txBody>
        </p:sp>
      </p:grpSp>
      <p:grpSp>
        <p:nvGrpSpPr>
          <p:cNvPr id="2705" name="Shape 2705"/>
          <p:cNvGrpSpPr/>
          <p:nvPr/>
        </p:nvGrpSpPr>
        <p:grpSpPr>
          <a:xfrm>
            <a:off x="6960209" y="2420151"/>
            <a:ext cx="957314" cy="727653"/>
            <a:chOff x="6503010" y="1687522"/>
            <a:chExt cx="957314" cy="727653"/>
          </a:xfrm>
        </p:grpSpPr>
        <p:sp>
          <p:nvSpPr>
            <p:cNvPr id="2706" name="Shape 2706"/>
            <p:cNvSpPr/>
            <p:nvPr/>
          </p:nvSpPr>
          <p:spPr>
            <a:xfrm>
              <a:off x="6721514" y="168752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Shape 2707"/>
            <p:cNvSpPr txBox="1"/>
            <p:nvPr/>
          </p:nvSpPr>
          <p:spPr>
            <a:xfrm>
              <a:off x="6503010" y="2184343"/>
              <a:ext cx="9573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 상세 정보</a:t>
              </a:r>
            </a:p>
          </p:txBody>
        </p:sp>
      </p:grpSp>
      <p:pic>
        <p:nvPicPr>
          <p:cNvPr id="2708" name="Shape 2708"/>
          <p:cNvPicPr preferRelativeResize="0"/>
          <p:nvPr/>
        </p:nvPicPr>
        <p:blipFill rotWithShape="1">
          <a:blip r:embed="rId11">
            <a:alphaModFix/>
          </a:blip>
          <a:srcRect b="63205" l="8103" r="67365" t="13381"/>
          <a:stretch/>
        </p:blipFill>
        <p:spPr>
          <a:xfrm>
            <a:off x="7231328" y="2546916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grpSp>
        <p:nvGrpSpPr>
          <p:cNvPr id="2709" name="Shape 2709"/>
          <p:cNvGrpSpPr/>
          <p:nvPr/>
        </p:nvGrpSpPr>
        <p:grpSpPr>
          <a:xfrm>
            <a:off x="7088266" y="3183465"/>
            <a:ext cx="686405" cy="727653"/>
            <a:chOff x="7004292" y="3183465"/>
            <a:chExt cx="686405" cy="727653"/>
          </a:xfrm>
        </p:grpSpPr>
        <p:grpSp>
          <p:nvGrpSpPr>
            <p:cNvPr id="2710" name="Shape 2710"/>
            <p:cNvGrpSpPr/>
            <p:nvPr/>
          </p:nvGrpSpPr>
          <p:grpSpPr>
            <a:xfrm>
              <a:off x="7004292" y="3183465"/>
              <a:ext cx="686405" cy="727653"/>
              <a:chOff x="6638464" y="1687522"/>
              <a:chExt cx="686405" cy="727653"/>
            </a:xfrm>
          </p:grpSpPr>
          <p:sp>
            <p:nvSpPr>
              <p:cNvPr id="2711" name="Shape 271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Shape 2712"/>
              <p:cNvSpPr txBox="1"/>
              <p:nvPr/>
            </p:nvSpPr>
            <p:spPr>
              <a:xfrm>
                <a:off x="6638464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자원 지원</a:t>
                </a:r>
              </a:p>
            </p:txBody>
          </p:sp>
        </p:grpSp>
        <p:pic>
          <p:nvPicPr>
            <p:cNvPr id="2713" name="Shape 27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178810" y="3278262"/>
              <a:ext cx="351879" cy="3388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4" name="Shape 2714"/>
          <p:cNvGrpSpPr/>
          <p:nvPr/>
        </p:nvGrpSpPr>
        <p:grpSpPr>
          <a:xfrm>
            <a:off x="6635239" y="3863841"/>
            <a:ext cx="686405" cy="727653"/>
            <a:chOff x="6551265" y="3863841"/>
            <a:chExt cx="686405" cy="727653"/>
          </a:xfrm>
        </p:grpSpPr>
        <p:grpSp>
          <p:nvGrpSpPr>
            <p:cNvPr id="2715" name="Shape 2715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716" name="Shape 271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Shape 2717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718" name="Shape 271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9" name="Shape 2719"/>
          <p:cNvGrpSpPr/>
          <p:nvPr/>
        </p:nvGrpSpPr>
        <p:grpSpPr>
          <a:xfrm>
            <a:off x="5661320" y="4135391"/>
            <a:ext cx="646331" cy="746987"/>
            <a:chOff x="5605835" y="3969592"/>
            <a:chExt cx="646331" cy="746987"/>
          </a:xfrm>
        </p:grpSpPr>
        <p:sp>
          <p:nvSpPr>
            <p:cNvPr id="2720" name="Shape 2720"/>
            <p:cNvSpPr/>
            <p:nvPr/>
          </p:nvSpPr>
          <p:spPr>
            <a:xfrm>
              <a:off x="5670921" y="396959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1" name="Shape 27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702023" y="40596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2" name="Shape 2722"/>
            <p:cNvSpPr txBox="1"/>
            <p:nvPr/>
          </p:nvSpPr>
          <p:spPr>
            <a:xfrm>
              <a:off x="5605835" y="4485748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연맹지령</a:t>
              </a:r>
            </a:p>
          </p:txBody>
        </p:sp>
        <p:pic>
          <p:nvPicPr>
            <p:cNvPr id="2723" name="Shape 272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 flipH="1">
              <a:off x="5860817" y="4215198"/>
              <a:ext cx="254073" cy="2540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4" name="Shape 2724"/>
          <p:cNvGrpSpPr/>
          <p:nvPr/>
        </p:nvGrpSpPr>
        <p:grpSpPr>
          <a:xfrm>
            <a:off x="4639214" y="3842227"/>
            <a:ext cx="646331" cy="749269"/>
            <a:chOff x="4555241" y="3658123"/>
            <a:chExt cx="646331" cy="749269"/>
          </a:xfrm>
        </p:grpSpPr>
        <p:sp>
          <p:nvSpPr>
            <p:cNvPr id="2725" name="Shape 2725"/>
            <p:cNvSpPr/>
            <p:nvPr/>
          </p:nvSpPr>
          <p:spPr>
            <a:xfrm>
              <a:off x="4620328" y="3658123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6" name="Shape 2726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650773" y="3754823"/>
              <a:ext cx="465976" cy="3786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27" name="Shape 2727"/>
            <p:cNvSpPr txBox="1"/>
            <p:nvPr/>
          </p:nvSpPr>
          <p:spPr>
            <a:xfrm>
              <a:off x="4555241" y="4176560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연맹강퇴</a:t>
              </a:r>
            </a:p>
          </p:txBody>
        </p:sp>
        <p:sp>
          <p:nvSpPr>
            <p:cNvPr id="2728" name="Shape 2728"/>
            <p:cNvSpPr/>
            <p:nvPr/>
          </p:nvSpPr>
          <p:spPr>
            <a:xfrm>
              <a:off x="4823926" y="3932128"/>
              <a:ext cx="213687" cy="211497"/>
            </a:xfrm>
            <a:prstGeom prst="lef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9" name="Shape 2729"/>
          <p:cNvGrpSpPr/>
          <p:nvPr/>
        </p:nvGrpSpPr>
        <p:grpSpPr>
          <a:xfrm>
            <a:off x="4351472" y="2423171"/>
            <a:ext cx="646331" cy="724633"/>
            <a:chOff x="4267498" y="2340664"/>
            <a:chExt cx="646331" cy="724633"/>
          </a:xfrm>
        </p:grpSpPr>
        <p:sp>
          <p:nvSpPr>
            <p:cNvPr id="2730" name="Shape 2730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1" name="Shape 2731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732" name="Shape 2732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733" name="Shape 2733"/>
                <p:cNvSpPr/>
                <p:nvPr/>
              </p:nvSpPr>
              <p:spPr>
                <a:xfrm>
                  <a:off x="4599991" y="2460430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34" name="Shape 2734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35" name="Shape 2735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레벨상승</a:t>
                </a:r>
              </a:p>
            </p:txBody>
          </p:sp>
        </p:grpSp>
      </p:grpSp>
      <p:grpSp>
        <p:nvGrpSpPr>
          <p:cNvPr id="2736" name="Shape 2736"/>
          <p:cNvGrpSpPr/>
          <p:nvPr/>
        </p:nvGrpSpPr>
        <p:grpSpPr>
          <a:xfrm>
            <a:off x="4368412" y="3133532"/>
            <a:ext cx="646331" cy="724633"/>
            <a:chOff x="4267498" y="2340664"/>
            <a:chExt cx="646331" cy="724633"/>
          </a:xfrm>
        </p:grpSpPr>
        <p:sp>
          <p:nvSpPr>
            <p:cNvPr id="2737" name="Shape 2737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38" name="Shape 2738"/>
            <p:cNvGrpSpPr/>
            <p:nvPr/>
          </p:nvGrpSpPr>
          <p:grpSpPr>
            <a:xfrm>
              <a:off x="4267498" y="2424642"/>
              <a:ext cx="646331" cy="640655"/>
              <a:chOff x="4267498" y="2424642"/>
              <a:chExt cx="646331" cy="640655"/>
            </a:xfrm>
          </p:grpSpPr>
          <p:grpSp>
            <p:nvGrpSpPr>
              <p:cNvPr id="2739" name="Shape 2739"/>
              <p:cNvGrpSpPr/>
              <p:nvPr/>
            </p:nvGrpSpPr>
            <p:grpSpPr>
              <a:xfrm>
                <a:off x="4356067" y="2424642"/>
                <a:ext cx="436633" cy="369332"/>
                <a:chOff x="4356067" y="2405980"/>
                <a:chExt cx="436633" cy="369332"/>
              </a:xfrm>
            </p:grpSpPr>
            <p:sp>
              <p:nvSpPr>
                <p:cNvPr id="2740" name="Shape 2740"/>
                <p:cNvSpPr/>
                <p:nvPr/>
              </p:nvSpPr>
              <p:spPr>
                <a:xfrm flipH="1" rot="10800000">
                  <a:off x="4599991" y="2497753"/>
                  <a:ext cx="192709" cy="227949"/>
                </a:xfrm>
                <a:prstGeom prst="upArrow">
                  <a:avLst>
                    <a:gd fmla="val 50000" name="adj1"/>
                    <a:gd fmla="val 50000" name="adj2"/>
                  </a:avLst>
                </a:prstGeom>
                <a:solidFill>
                  <a:srgbClr val="C00000"/>
                </a:solidFill>
                <a:ln cap="flat" cmpd="sng" w="12700">
                  <a:solidFill>
                    <a:srgbClr val="C00000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41" name="Shape 2741"/>
                <p:cNvSpPr txBox="1"/>
                <p:nvPr/>
              </p:nvSpPr>
              <p:spPr>
                <a:xfrm>
                  <a:off x="4356067" y="2405980"/>
                  <a:ext cx="335348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8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</a:t>
                  </a:r>
                </a:p>
              </p:txBody>
            </p:sp>
          </p:grpSp>
          <p:sp>
            <p:nvSpPr>
              <p:cNvPr id="2742" name="Shape 2742"/>
              <p:cNvSpPr txBox="1"/>
              <p:nvPr/>
            </p:nvSpPr>
            <p:spPr>
              <a:xfrm>
                <a:off x="4267498" y="2834466"/>
                <a:ext cx="646331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레벨강등</a:t>
                </a:r>
              </a:p>
            </p:txBody>
          </p:sp>
        </p:grpSp>
      </p:grpSp>
      <p:grpSp>
        <p:nvGrpSpPr>
          <p:cNvPr id="2743" name="Shape 2743"/>
          <p:cNvGrpSpPr/>
          <p:nvPr/>
        </p:nvGrpSpPr>
        <p:grpSpPr>
          <a:xfrm>
            <a:off x="4646075" y="1706809"/>
            <a:ext cx="646331" cy="726164"/>
            <a:chOff x="4562101" y="1706809"/>
            <a:chExt cx="646331" cy="726164"/>
          </a:xfrm>
        </p:grpSpPr>
        <p:sp>
          <p:nvSpPr>
            <p:cNvPr id="2744" name="Shape 2744"/>
            <p:cNvSpPr/>
            <p:nvPr/>
          </p:nvSpPr>
          <p:spPr>
            <a:xfrm>
              <a:off x="4620328" y="170680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45" name="Shape 27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616937" y="1713231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6" name="Shape 2746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 rot="10800000">
              <a:off x="4781643" y="2021600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7" name="Shape 2747"/>
            <p:cNvSpPr txBox="1"/>
            <p:nvPr/>
          </p:nvSpPr>
          <p:spPr>
            <a:xfrm>
              <a:off x="4562101" y="2202141"/>
              <a:ext cx="646331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맹주이양</a:t>
              </a:r>
            </a:p>
          </p:txBody>
        </p:sp>
      </p:grpSp>
      <p:sp>
        <p:nvSpPr>
          <p:cNvPr id="2748" name="Shape 2748"/>
          <p:cNvSpPr txBox="1"/>
          <p:nvPr/>
        </p:nvSpPr>
        <p:spPr>
          <a:xfrm>
            <a:off x="5726407" y="3726812"/>
            <a:ext cx="64633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우쿠렐라</a:t>
            </a:r>
          </a:p>
        </p:txBody>
      </p:sp>
      <p:pic>
        <p:nvPicPr>
          <p:cNvPr id="2749" name="Shape 2749"/>
          <p:cNvPicPr preferRelativeResize="0"/>
          <p:nvPr/>
        </p:nvPicPr>
        <p:blipFill rotWithShape="1">
          <a:blip r:embed="rId17">
            <a:alphaModFix/>
          </a:blip>
          <a:srcRect b="30362" l="8747" r="7728" t="27876"/>
          <a:stretch/>
        </p:blipFill>
        <p:spPr>
          <a:xfrm>
            <a:off x="5824560" y="1614832"/>
            <a:ext cx="543734" cy="2718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50" name="Shape 2750"/>
          <p:cNvGrpSpPr/>
          <p:nvPr/>
        </p:nvGrpSpPr>
        <p:grpSpPr>
          <a:xfrm>
            <a:off x="4336028" y="2842589"/>
            <a:ext cx="3520799" cy="643816"/>
            <a:chOff x="4336028" y="2842589"/>
            <a:chExt cx="3520799" cy="643816"/>
          </a:xfrm>
        </p:grpSpPr>
        <p:sp>
          <p:nvSpPr>
            <p:cNvPr id="2751" name="Shape 2751"/>
            <p:cNvSpPr/>
            <p:nvPr/>
          </p:nvSpPr>
          <p:spPr>
            <a:xfrm>
              <a:off x="4336028" y="2854939"/>
              <a:ext cx="3520799" cy="628443"/>
            </a:xfrm>
            <a:prstGeom prst="rect">
              <a:avLst/>
            </a:prstGeom>
            <a:solidFill>
              <a:schemeClr val="dk1">
                <a:alpha val="80000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도시에 시장이 건설되어 있어야 합니다.</a:t>
              </a:r>
            </a:p>
          </p:txBody>
        </p:sp>
        <p:cxnSp>
          <p:nvCxnSpPr>
            <p:cNvPr id="2752" name="Shape 2752"/>
            <p:cNvCxnSpPr/>
            <p:nvPr/>
          </p:nvCxnSpPr>
          <p:spPr>
            <a:xfrm>
              <a:off x="4336028" y="2842589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cxnSp>
          <p:nvCxnSpPr>
            <p:cNvPr id="2753" name="Shape 2753"/>
            <p:cNvCxnSpPr/>
            <p:nvPr/>
          </p:nvCxnSpPr>
          <p:spPr>
            <a:xfrm>
              <a:off x="4336028" y="3486405"/>
              <a:ext cx="3520799" cy="0"/>
            </a:xfrm>
            <a:prstGeom prst="straightConnector1">
              <a:avLst/>
            </a:prstGeom>
            <a:noFill/>
            <a:ln cap="flat" cmpd="sng" w="28575">
              <a:solidFill>
                <a:srgbClr val="FEE599"/>
              </a:solidFill>
              <a:prstDash val="solid"/>
              <a:miter/>
              <a:headEnd len="med" w="med" type="none"/>
              <a:tailEnd len="med" w="med" type="none"/>
            </a:ln>
          </p:spPr>
        </p:cxnSp>
      </p:grpSp>
      <p:sp>
        <p:nvSpPr>
          <p:cNvPr id="2754" name="Shape 2754"/>
          <p:cNvSpPr/>
          <p:nvPr/>
        </p:nvSpPr>
        <p:spPr>
          <a:xfrm>
            <a:off x="8588371" y="219517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툴팁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2초 후 자동 소멸</a:t>
            </a:r>
          </a:p>
        </p:txBody>
      </p:sp>
      <p:cxnSp>
        <p:nvCxnSpPr>
          <p:cNvPr id="2755" name="Shape 2755"/>
          <p:cNvCxnSpPr>
            <a:stCxn id="2754" idx="1"/>
          </p:cNvCxnSpPr>
          <p:nvPr/>
        </p:nvCxnSpPr>
        <p:spPr>
          <a:xfrm flipH="1">
            <a:off x="7664071" y="2418260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같은 연맹에 소속되어 있는 플레이어(유저)의 기본 영주 정보를 열람할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자원을 지원해 줄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본인 및 해당 플레이어(유저)의 도시에 시장 건물이 존재해야 함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도시 건물인 시장의 교역과 동일한 기능(※ S2 기획팀 추가 검토 요망)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병력을 보내고 주둔시켜 방어에 도움을 주는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도시에 대사관 건물 필요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대사관 건물 수용 가능 병력 만큼만 지원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병사지원으로 출병한 부대는 1개의 출정 부대를 차지하게 됨 ➔ </a:t>
            </a:r>
            <a:r>
              <a:rPr b="1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월드맵에서 회군을 통해 회수 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도시이동 초대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도시의 위치를 자신의 도시 근처로 이동시킬 것을 권하는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강제 이동이 아니며, 해당 플레이어(유저)가 선택적으로 이동여부를 결정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단순 권유 메일로 강제 기능 및 부가 제공 요소 없음 ➔ 즉, 도시를 이동하려면 도시 이동 비용을 지불해야 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선택한 플레이어(유저)에게 연맹의 맹주 자리를 이양할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수행 즉시 해당 플레이어(유저)에게 맹주 역할을 이양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이후 본인은 연맹 레벨 1(R1) 등급으로 변경 처리 됨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이양을 받은 연맹원은 맹주 등급으로 변경 처리 됨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실시간 반영 가능여부 체크 필요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Shape 276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761" name="Shape 2761"/>
          <p:cNvSpPr txBox="1"/>
          <p:nvPr/>
        </p:nvSpPr>
        <p:spPr>
          <a:xfrm>
            <a:off x="1013629" y="667910"/>
            <a:ext cx="33224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자원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지원 수행 불가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지원 대상 도시에 시장 건물 없음</a:t>
            </a:r>
          </a:p>
        </p:txBody>
      </p:sp>
      <p:grpSp>
        <p:nvGrpSpPr>
          <p:cNvPr id="2762" name="Shape 2762"/>
          <p:cNvGrpSpPr/>
          <p:nvPr/>
        </p:nvGrpSpPr>
        <p:grpSpPr>
          <a:xfrm>
            <a:off x="4336028" y="269182"/>
            <a:ext cx="3526068" cy="6206550"/>
            <a:chOff x="4336028" y="269182"/>
            <a:chExt cx="3526068" cy="6206550"/>
          </a:xfrm>
        </p:grpSpPr>
        <p:sp>
          <p:nvSpPr>
            <p:cNvPr id="2763" name="Shape 276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Shape 2764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2765" name="Shape 276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Shape 2766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2767" name="Shape 276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2768" name="Shape 2768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2769" name="Shape 276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770" name="Shape 277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71" name="Shape 277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72" name="Shape 277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2773" name="Shape 277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2774" name="Shape 277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75" name="Shape 277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76" name="Shape 277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2777" name="Shape 2777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sp>
          <p:nvSpPr>
            <p:cNvPr id="2778" name="Shape 277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Shape 277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Shape 278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2781" name="Shape 278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Shape 278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Shape 278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2784" name="Shape 278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2785" name="Shape 278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86" name="Shape 2786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2787" name="Shape 2787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2788" name="Shape 2788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2789" name="Shape 278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790" name="Shape 2790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791" name="Shape 2791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Shape 2792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Shape 2793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2794" name="Shape 279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Shape 2795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Shape 2796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2797" name="Shape 279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8" name="Shape 279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9" name="Shape 2799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2800" name="Shape 2800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7">
              <a:alphaModFix/>
            </a:blip>
            <a:srcRect b="0" l="0" r="0" t="5587"/>
            <a:stretch/>
          </p:blipFill>
          <p:spPr>
            <a:xfrm>
              <a:off x="4529451" y="2875016"/>
              <a:ext cx="1108917" cy="9018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2" name="Shape 2802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grpSp>
          <p:nvGrpSpPr>
            <p:cNvPr id="2803" name="Shape 2803"/>
            <p:cNvGrpSpPr/>
            <p:nvPr/>
          </p:nvGrpSpPr>
          <p:grpSpPr>
            <a:xfrm>
              <a:off x="5036078" y="1251628"/>
              <a:ext cx="2118333" cy="1178533"/>
              <a:chOff x="5036078" y="1251628"/>
              <a:chExt cx="2118333" cy="1178533"/>
            </a:xfrm>
          </p:grpSpPr>
          <p:sp>
            <p:nvSpPr>
              <p:cNvPr id="2804" name="Shape 2804"/>
              <p:cNvSpPr/>
              <p:nvPr/>
            </p:nvSpPr>
            <p:spPr>
              <a:xfrm>
                <a:off x="5165507" y="1551083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5" name="Shape 2805"/>
              <p:cNvSpPr/>
              <p:nvPr/>
            </p:nvSpPr>
            <p:spPr>
              <a:xfrm rot="5400000">
                <a:off x="6225458" y="1501208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6" name="Shape 2806"/>
              <p:cNvSpPr txBox="1"/>
              <p:nvPr/>
            </p:nvSpPr>
            <p:spPr>
              <a:xfrm>
                <a:off x="6215312" y="1662375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pic>
            <p:nvPicPr>
              <p:cNvPr id="2807" name="Shape 2807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6407701" y="1251628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08" name="Shape 2808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5036078" y="1297941"/>
                <a:ext cx="1176864" cy="10513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9" name="Shape 2809"/>
              <p:cNvSpPr/>
              <p:nvPr/>
            </p:nvSpPr>
            <p:spPr>
              <a:xfrm>
                <a:off x="5169017" y="2160601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</p:grpSp>
      <p:sp>
        <p:nvSpPr>
          <p:cNvPr id="2810" name="Shape 2810"/>
          <p:cNvSpPr/>
          <p:nvPr/>
        </p:nvSpPr>
        <p:spPr>
          <a:xfrm>
            <a:off x="4334057" y="287575"/>
            <a:ext cx="3520799" cy="6188158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1" name="Shape 2811"/>
          <p:cNvSpPr/>
          <p:nvPr/>
        </p:nvSpPr>
        <p:spPr>
          <a:xfrm>
            <a:off x="4700485" y="2463250"/>
            <a:ext cx="2829694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해당 영주님의 도시에 시장 건물을 건축하지 않아 자원지원을 할 수 없습니다.</a:t>
            </a:r>
          </a:p>
        </p:txBody>
      </p:sp>
      <p:sp>
        <p:nvSpPr>
          <p:cNvPr id="2812" name="Shape 2812"/>
          <p:cNvSpPr/>
          <p:nvPr/>
        </p:nvSpPr>
        <p:spPr>
          <a:xfrm>
            <a:off x="8392728" y="184188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자원 지원 불가 안내 팝업</a:t>
            </a:r>
          </a:p>
        </p:txBody>
      </p:sp>
      <p:cxnSp>
        <p:nvCxnSpPr>
          <p:cNvPr id="2813" name="Shape 2813"/>
          <p:cNvCxnSpPr>
            <a:stCxn id="2812" idx="1"/>
          </p:cNvCxnSpPr>
          <p:nvPr/>
        </p:nvCxnSpPr>
        <p:spPr>
          <a:xfrm flipH="1">
            <a:off x="7468428" y="2064971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Shape 2818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9" name="Shape 2819"/>
          <p:cNvSpPr/>
          <p:nvPr/>
        </p:nvSpPr>
        <p:spPr>
          <a:xfrm>
            <a:off x="4336028" y="269183"/>
            <a:ext cx="3520799" cy="374629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820" name="Shape 2820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1" name="Shape 2821"/>
          <p:cNvSpPr/>
          <p:nvPr/>
        </p:nvSpPr>
        <p:spPr>
          <a:xfrm>
            <a:off x="7470546" y="6101323"/>
            <a:ext cx="258176" cy="258176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822" name="Shape 2822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823" name="Shape 2823"/>
            <p:cNvSpPr/>
            <p:nvPr/>
          </p:nvSpPr>
          <p:spPr>
            <a:xfrm>
              <a:off x="4336028" y="1401675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824" name="Shape 2824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25" name="Shape 28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6" name="Shape 28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7" name="Shape 2827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828" name="Shape 2828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829" name="Shape 2829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830" name="Shape 283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31" name="Shape 2831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832" name="Shape 2832"/>
          <p:cNvSpPr/>
          <p:nvPr/>
        </p:nvSpPr>
        <p:spPr>
          <a:xfrm>
            <a:off x="4847307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833" name="Shape 2833"/>
          <p:cNvGrpSpPr/>
          <p:nvPr/>
        </p:nvGrpSpPr>
        <p:grpSpPr>
          <a:xfrm>
            <a:off x="5134141" y="1100060"/>
            <a:ext cx="2020269" cy="1330100"/>
            <a:chOff x="5046082" y="1876764"/>
            <a:chExt cx="2020269" cy="1330100"/>
          </a:xfrm>
        </p:grpSpPr>
        <p:grpSp>
          <p:nvGrpSpPr>
            <p:cNvPr id="2834" name="Shape 2834"/>
            <p:cNvGrpSpPr/>
            <p:nvPr/>
          </p:nvGrpSpPr>
          <p:grpSpPr>
            <a:xfrm>
              <a:off x="5046082" y="1876764"/>
              <a:ext cx="2020269" cy="1330100"/>
              <a:chOff x="6138771" y="1841983"/>
              <a:chExt cx="2020269" cy="1330100"/>
            </a:xfrm>
          </p:grpSpPr>
          <p:sp>
            <p:nvSpPr>
              <p:cNvPr id="2835" name="Shape 2835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836" name="Shape 283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3"/>
                <a:ext cx="1499333" cy="121932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7" name="Shape 2837"/>
              <p:cNvSpPr/>
              <p:nvPr/>
            </p:nvSpPr>
            <p:spPr>
              <a:xfrm rot="5400000">
                <a:off x="7230087" y="2243131"/>
                <a:ext cx="876297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 cap="flat" cmpd="sng" w="9525">
                <a:solidFill>
                  <a:schemeClr val="accent2"/>
                </a:solidFill>
                <a:prstDash val="solid"/>
                <a:miter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Shape 2838"/>
              <p:cNvSpPr txBox="1"/>
              <p:nvPr/>
            </p:nvSpPr>
            <p:spPr>
              <a:xfrm>
                <a:off x="7219942" y="2404300"/>
                <a:ext cx="891360" cy="5539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839" name="Shape 2839"/>
              <p:cNvSpPr/>
              <p:nvPr/>
            </p:nvSpPr>
            <p:spPr>
              <a:xfrm>
                <a:off x="6173648" y="2902525"/>
                <a:ext cx="1015412" cy="194381"/>
              </a:xfrm>
              <a:prstGeom prst="rect">
                <a:avLst/>
              </a:prstGeom>
              <a:solidFill>
                <a:schemeClr val="dk1">
                  <a:alpha val="69411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id="2840" name="Shape 284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1" name="Shape 2841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Shape 2842"/>
          <p:cNvSpPr/>
          <p:nvPr/>
        </p:nvSpPr>
        <p:spPr>
          <a:xfrm rot="5400000">
            <a:off x="5306038" y="3171306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3" name="Shape 2843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844" name="Shape 2844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Shape 2845"/>
          <p:cNvSpPr/>
          <p:nvPr/>
        </p:nvSpPr>
        <p:spPr>
          <a:xfrm rot="5400000">
            <a:off x="6971803" y="31721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6" name="Shape 2846"/>
          <p:cNvSpPr txBox="1"/>
          <p:nvPr/>
        </p:nvSpPr>
        <p:spPr>
          <a:xfrm>
            <a:off x="7031989" y="3206293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847" name="Shape 2847"/>
          <p:cNvSpPr/>
          <p:nvPr/>
        </p:nvSpPr>
        <p:spPr>
          <a:xfrm>
            <a:off x="5443885" y="3607651"/>
            <a:ext cx="608771" cy="176339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848" name="Shape 284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9" name="Shape 28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2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0" name="Shape 2850"/>
          <p:cNvGrpSpPr/>
          <p:nvPr/>
        </p:nvGrpSpPr>
        <p:grpSpPr>
          <a:xfrm>
            <a:off x="4341297" y="4063635"/>
            <a:ext cx="3520799" cy="377970"/>
            <a:chOff x="4338000" y="1763400"/>
            <a:chExt cx="3520799" cy="377970"/>
          </a:xfrm>
        </p:grpSpPr>
        <p:sp>
          <p:nvSpPr>
            <p:cNvPr id="2851" name="Shape 2851"/>
            <p:cNvSpPr/>
            <p:nvPr/>
          </p:nvSpPr>
          <p:spPr>
            <a:xfrm>
              <a:off x="4338000" y="1798999"/>
              <a:ext cx="3520799" cy="309611"/>
            </a:xfrm>
            <a:prstGeom prst="rect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852" name="Shape 2852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rgbClr val="474747"/>
                </a:gs>
                <a:gs pos="50000">
                  <a:schemeClr val="dk1"/>
                </a:gs>
                <a:gs pos="100000">
                  <a:schemeClr val="dk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id="2853" name="Shape 28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4" name="Shape 2854"/>
          <p:cNvSpPr/>
          <p:nvPr/>
        </p:nvSpPr>
        <p:spPr>
          <a:xfrm>
            <a:off x="4526082" y="36008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55" name="Shape 2855"/>
          <p:cNvSpPr/>
          <p:nvPr/>
        </p:nvSpPr>
        <p:spPr>
          <a:xfrm>
            <a:off x="6182517" y="36016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56" name="Shape 2856"/>
          <p:cNvSpPr/>
          <p:nvPr/>
        </p:nvSpPr>
        <p:spPr>
          <a:xfrm>
            <a:off x="4487992" y="4701032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Shape 2857"/>
          <p:cNvSpPr/>
          <p:nvPr/>
        </p:nvSpPr>
        <p:spPr>
          <a:xfrm rot="5400000">
            <a:off x="5280790" y="4784907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Shape 2858"/>
          <p:cNvSpPr txBox="1"/>
          <p:nvPr/>
        </p:nvSpPr>
        <p:spPr>
          <a:xfrm>
            <a:off x="5437155" y="4819073"/>
            <a:ext cx="56938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859" name="Shape 2859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Shape 2860"/>
          <p:cNvSpPr/>
          <p:nvPr/>
        </p:nvSpPr>
        <p:spPr>
          <a:xfrm rot="5400000">
            <a:off x="6946555" y="4785729"/>
            <a:ext cx="876297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Shape 2861"/>
          <p:cNvSpPr txBox="1"/>
          <p:nvPr/>
        </p:nvSpPr>
        <p:spPr>
          <a:xfrm>
            <a:off x="7006739" y="4819894"/>
            <a:ext cx="761747" cy="553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862" name="Shape 28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3" name="Shape 286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864" name="Shape 2864"/>
          <p:cNvSpPr/>
          <p:nvPr/>
        </p:nvSpPr>
        <p:spPr>
          <a:xfrm>
            <a:off x="4500835" y="5214464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5" name="Shape 2865"/>
          <p:cNvSpPr/>
          <p:nvPr/>
        </p:nvSpPr>
        <p:spPr>
          <a:xfrm>
            <a:off x="6157269" y="5215285"/>
            <a:ext cx="870020" cy="192337"/>
          </a:xfrm>
          <a:prstGeom prst="rect">
            <a:avLst/>
          </a:prstGeom>
          <a:solidFill>
            <a:schemeClr val="dk1">
              <a:alpha val="69411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866" name="Shape 2866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7" name="Shape 286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4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868" name="Shape 2868"/>
          <p:cNvSpPr txBox="1"/>
          <p:nvPr/>
        </p:nvSpPr>
        <p:spPr>
          <a:xfrm>
            <a:off x="5629117" y="373062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869" name="Shape 2869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0" name="Shape 2870"/>
          <p:cNvSpPr/>
          <p:nvPr/>
        </p:nvSpPr>
        <p:spPr>
          <a:xfrm>
            <a:off x="7174260" y="2637859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1" name="Shape 2871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72" name="Shape 2872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79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873" name="Shape 2873"/>
          <p:cNvSpPr txBox="1"/>
          <p:nvPr/>
        </p:nvSpPr>
        <p:spPr>
          <a:xfrm>
            <a:off x="6833874" y="2331066"/>
            <a:ext cx="954106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874" name="Shape 2874"/>
          <p:cNvSpPr txBox="1"/>
          <p:nvPr/>
        </p:nvSpPr>
        <p:spPr>
          <a:xfrm>
            <a:off x="7090503" y="3141230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875" name="Shape 2875"/>
          <p:cNvSpPr txBox="1"/>
          <p:nvPr/>
        </p:nvSpPr>
        <p:spPr>
          <a:xfrm>
            <a:off x="6883121" y="3911796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876" name="Shape 287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0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7" name="Shape 287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4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8" name="Shape 287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879" name="Shape 2879"/>
          <p:cNvSpPr/>
          <p:nvPr/>
        </p:nvSpPr>
        <p:spPr>
          <a:xfrm>
            <a:off x="7259517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12700">
            <a:solidFill>
              <a:srgbClr val="92D05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0" name="Shape 2880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1" name="Shape 2881"/>
          <p:cNvSpPr txBox="1"/>
          <p:nvPr/>
        </p:nvSpPr>
        <p:spPr>
          <a:xfrm>
            <a:off x="4556892" y="3472591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id="2882" name="Shape 28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3" name="Shape 288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4" name="Shape 288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4" y="3263068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885" name="Shape 2885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411"/>
            </a:schemeClr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Shape 288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887" name="Shape 2887"/>
          <p:cNvSpPr txBox="1"/>
          <p:nvPr/>
        </p:nvSpPr>
        <p:spPr>
          <a:xfrm>
            <a:off x="1013629" y="667910"/>
            <a:ext cx="3322400" cy="2308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자신이 보유하고 있는 병사를 선택 연맹원의 도시로 출병시켜 주둔시키는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대상 연맹원의 도시에 대사관 건물이 필요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[파병] 기능 수행 시 출정 병력 선택 화면으로 이동</a:t>
            </a:r>
          </a:p>
        </p:txBody>
      </p:sp>
      <p:grpSp>
        <p:nvGrpSpPr>
          <p:cNvPr id="2888" name="Shape 2888"/>
          <p:cNvGrpSpPr/>
          <p:nvPr/>
        </p:nvGrpSpPr>
        <p:grpSpPr>
          <a:xfrm>
            <a:off x="4700485" y="1606283"/>
            <a:ext cx="2829599" cy="2403599"/>
            <a:chOff x="4700485" y="1606283"/>
            <a:chExt cx="2829599" cy="2403599"/>
          </a:xfrm>
        </p:grpSpPr>
        <p:grpSp>
          <p:nvGrpSpPr>
            <p:cNvPr id="2889" name="Shape 2889"/>
            <p:cNvGrpSpPr/>
            <p:nvPr/>
          </p:nvGrpSpPr>
          <p:grpSpPr>
            <a:xfrm>
              <a:off x="4700485" y="1606283"/>
              <a:ext cx="2829599" cy="2403599"/>
              <a:chOff x="4700485" y="1606283"/>
              <a:chExt cx="2829599" cy="2403599"/>
            </a:xfrm>
          </p:grpSpPr>
          <p:sp>
            <p:nvSpPr>
              <p:cNvPr id="2890" name="Shape 2890"/>
              <p:cNvSpPr/>
              <p:nvPr/>
            </p:nvSpPr>
            <p:spPr>
              <a:xfrm>
                <a:off x="4700485" y="1606283"/>
                <a:ext cx="2829599" cy="240359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Shape 2891"/>
              <p:cNvSpPr/>
              <p:nvPr/>
            </p:nvSpPr>
            <p:spPr>
              <a:xfrm>
                <a:off x="5526235" y="3491142"/>
                <a:ext cx="1200000" cy="370200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2892" name="Shape 2892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2893" name="Shape 2893"/>
            <p:cNvSpPr txBox="1"/>
            <p:nvPr/>
          </p:nvSpPr>
          <p:spPr>
            <a:xfrm>
              <a:off x="5504071" y="1646058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2894" name="Shape 2894"/>
          <p:cNvSpPr txBox="1"/>
          <p:nvPr/>
        </p:nvSpPr>
        <p:spPr>
          <a:xfrm>
            <a:off x="5007832" y="3086991"/>
            <a:ext cx="2242798" cy="400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2895" name="Shape 2895"/>
          <p:cNvSpPr/>
          <p:nvPr/>
        </p:nvSpPr>
        <p:spPr>
          <a:xfrm>
            <a:off x="4799569" y="2533827"/>
            <a:ext cx="2658949" cy="293573"/>
          </a:xfrm>
          <a:prstGeom prst="rect">
            <a:avLst/>
          </a:prstGeom>
          <a:gradFill>
            <a:gsLst>
              <a:gs pos="0">
                <a:schemeClr val="accent5"/>
              </a:gs>
              <a:gs pos="69000">
                <a:schemeClr val="accent5"/>
              </a:gs>
              <a:gs pos="70000">
                <a:schemeClr val="dk2"/>
              </a:gs>
              <a:gs pos="100000">
                <a:schemeClr val="lt1"/>
              </a:gs>
            </a:gsLst>
            <a:lin ang="0" scaled="0"/>
          </a:gradFill>
          <a:ln cap="flat" cmpd="sng" w="1270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1500/2500</a:t>
            </a:r>
          </a:p>
        </p:txBody>
      </p:sp>
      <p:sp>
        <p:nvSpPr>
          <p:cNvPr id="2896" name="Shape 2896"/>
          <p:cNvSpPr txBox="1"/>
          <p:nvPr/>
        </p:nvSpPr>
        <p:spPr>
          <a:xfrm>
            <a:off x="5680244" y="2287214"/>
            <a:ext cx="915634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병사 지원 수</a:t>
            </a:r>
          </a:p>
        </p:txBody>
      </p:sp>
      <p:sp>
        <p:nvSpPr>
          <p:cNvPr id="2897" name="Shape 2897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가능 상태</a:t>
            </a:r>
          </a:p>
        </p:txBody>
      </p:sp>
      <p:cxnSp>
        <p:nvCxnSpPr>
          <p:cNvPr id="2898" name="Shape 2898"/>
          <p:cNvCxnSpPr>
            <a:stCxn id="2897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899" name="Shape 2899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현재 해당 연맹원의 대사관에 지원되어 있는 병사 수</a:t>
            </a:r>
          </a:p>
        </p:txBody>
      </p:sp>
      <p:cxnSp>
        <p:nvCxnSpPr>
          <p:cNvPr id="2900" name="Shape 2900"/>
          <p:cNvCxnSpPr>
            <a:stCxn id="2899" idx="1"/>
          </p:cNvCxnSpPr>
          <p:nvPr/>
        </p:nvCxnSpPr>
        <p:spPr>
          <a:xfrm flipH="1">
            <a:off x="7449024" y="2179037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01" name="Shape 2901"/>
          <p:cNvSpPr/>
          <p:nvPr/>
        </p:nvSpPr>
        <p:spPr>
          <a:xfrm>
            <a:off x="2586425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출정 병력 선택 화면으로 이동</a:t>
            </a:r>
          </a:p>
        </p:txBody>
      </p:sp>
      <p:cxnSp>
        <p:nvCxnSpPr>
          <p:cNvPr id="2902" name="Shape 2902"/>
          <p:cNvCxnSpPr>
            <a:stCxn id="2901" idx="3"/>
            <a:endCxn id="2891" idx="1"/>
          </p:cNvCxnSpPr>
          <p:nvPr/>
        </p:nvCxnSpPr>
        <p:spPr>
          <a:xfrm flipH="1" rot="10800000">
            <a:off x="4550893" y="3676367"/>
            <a:ext cx="975300" cy="69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2903" name="Shape 2903"/>
          <p:cNvGrpSpPr/>
          <p:nvPr/>
        </p:nvGrpSpPr>
        <p:grpSpPr>
          <a:xfrm>
            <a:off x="2677863" y="3108691"/>
            <a:ext cx="686405" cy="727653"/>
            <a:chOff x="6551265" y="3863841"/>
            <a:chExt cx="686405" cy="727653"/>
          </a:xfrm>
        </p:grpSpPr>
        <p:grpSp>
          <p:nvGrpSpPr>
            <p:cNvPr id="2904" name="Shape 2904"/>
            <p:cNvGrpSpPr/>
            <p:nvPr/>
          </p:nvGrpSpPr>
          <p:grpSpPr>
            <a:xfrm>
              <a:off x="6551265" y="3863841"/>
              <a:ext cx="686405" cy="727653"/>
              <a:chOff x="6638467" y="1687522"/>
              <a:chExt cx="686405" cy="727653"/>
            </a:xfrm>
          </p:grpSpPr>
          <p:sp>
            <p:nvSpPr>
              <p:cNvPr id="2905" name="Shape 290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Shape 2906"/>
              <p:cNvSpPr txBox="1"/>
              <p:nvPr/>
            </p:nvSpPr>
            <p:spPr>
              <a:xfrm>
                <a:off x="6638467" y="2184343"/>
                <a:ext cx="686405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병력 지원</a:t>
                </a:r>
              </a:p>
            </p:txBody>
          </p:sp>
        </p:grpSp>
        <p:pic>
          <p:nvPicPr>
            <p:cNvPr id="2907" name="Shape 290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8" name="Shape 2908"/>
          <p:cNvGrpSpPr/>
          <p:nvPr/>
        </p:nvGrpSpPr>
        <p:grpSpPr>
          <a:xfrm>
            <a:off x="1120695" y="3112895"/>
            <a:ext cx="1669066" cy="484631"/>
            <a:chOff x="0" y="2113732"/>
            <a:chExt cx="1669066" cy="484631"/>
          </a:xfrm>
        </p:grpSpPr>
        <p:sp>
          <p:nvSpPr>
            <p:cNvPr id="2909" name="Shape 2909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Shape 2910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Shape 2915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16" name="Shape 2916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출정 병력 선택</a:t>
            </a:r>
          </a:p>
        </p:txBody>
      </p:sp>
      <p:pic>
        <p:nvPicPr>
          <p:cNvPr id="2917" name="Shape 2917"/>
          <p:cNvPicPr preferRelativeResize="0"/>
          <p:nvPr/>
        </p:nvPicPr>
        <p:blipFill rotWithShape="1">
          <a:blip r:embed="rId3">
            <a:alphaModFix/>
          </a:blip>
          <a:srcRect b="0" l="0" r="0" t="3550"/>
          <a:stretch/>
        </p:blipFill>
        <p:spPr>
          <a:xfrm>
            <a:off x="4342532" y="744070"/>
            <a:ext cx="3506932" cy="580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18" name="Shape 2918"/>
          <p:cNvSpPr/>
          <p:nvPr/>
        </p:nvSpPr>
        <p:spPr>
          <a:xfrm>
            <a:off x="8632152" y="5509260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대상 연맹원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도시를 향해 부대 출정</a:t>
            </a:r>
          </a:p>
        </p:txBody>
      </p:sp>
      <p:cxnSp>
        <p:nvCxnSpPr>
          <p:cNvPr id="2919" name="Shape 2919"/>
          <p:cNvCxnSpPr>
            <a:stCxn id="2918" idx="1"/>
          </p:cNvCxnSpPr>
          <p:nvPr/>
        </p:nvCxnSpPr>
        <p:spPr>
          <a:xfrm flipH="1">
            <a:off x="7707852" y="5732349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2920" name="Shape 2920"/>
          <p:cNvSpPr/>
          <p:nvPr/>
        </p:nvSpPr>
        <p:spPr>
          <a:xfrm>
            <a:off x="8295253" y="435491"/>
            <a:ext cx="2377004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대상 연맹원의 대사관 건물의 수용 가능 병력 수 까지만 선택 가능</a:t>
            </a:r>
          </a:p>
        </p:txBody>
      </p:sp>
      <p:cxnSp>
        <p:nvCxnSpPr>
          <p:cNvPr id="2921" name="Shape 2921"/>
          <p:cNvCxnSpPr>
            <a:stCxn id="2920" idx="1"/>
          </p:cNvCxnSpPr>
          <p:nvPr/>
        </p:nvCxnSpPr>
        <p:spPr>
          <a:xfrm flipH="1">
            <a:off x="7577353" y="658580"/>
            <a:ext cx="7179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25" name="Shape 2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6" name="Shape 2926"/>
          <p:cNvSpPr/>
          <p:nvPr/>
        </p:nvSpPr>
        <p:spPr>
          <a:xfrm>
            <a:off x="4336028" y="269182"/>
            <a:ext cx="3520799" cy="6206550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Shape 2927"/>
          <p:cNvSpPr/>
          <p:nvPr/>
        </p:nvSpPr>
        <p:spPr>
          <a:xfrm>
            <a:off x="4336028" y="269183"/>
            <a:ext cx="3520799" cy="37463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sp>
        <p:nvSpPr>
          <p:cNvPr id="2928" name="Shape 2928"/>
          <p:cNvSpPr/>
          <p:nvPr/>
        </p:nvSpPr>
        <p:spPr>
          <a:xfrm>
            <a:off x="4336028" y="5962267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Shape 2929"/>
          <p:cNvSpPr/>
          <p:nvPr/>
        </p:nvSpPr>
        <p:spPr>
          <a:xfrm>
            <a:off x="7470547" y="6101323"/>
            <a:ext cx="258177" cy="258177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grpSp>
        <p:nvGrpSpPr>
          <p:cNvPr id="2930" name="Shape 2930"/>
          <p:cNvGrpSpPr/>
          <p:nvPr/>
        </p:nvGrpSpPr>
        <p:grpSpPr>
          <a:xfrm>
            <a:off x="4336028" y="742079"/>
            <a:ext cx="3520799" cy="377970"/>
            <a:chOff x="4336028" y="1353620"/>
            <a:chExt cx="3520799" cy="377970"/>
          </a:xfrm>
        </p:grpSpPr>
        <p:sp>
          <p:nvSpPr>
            <p:cNvPr id="2931" name="Shape 2931"/>
            <p:cNvSpPr/>
            <p:nvPr/>
          </p:nvSpPr>
          <p:spPr>
            <a:xfrm>
              <a:off x="4336028" y="1401675"/>
              <a:ext cx="3520799" cy="309612"/>
            </a:xfrm>
            <a:prstGeom prst="rect">
              <a:avLst/>
            </a:pr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5                               0/1</a:t>
              </a:r>
            </a:p>
          </p:txBody>
        </p:sp>
        <p:sp>
          <p:nvSpPr>
            <p:cNvPr id="2932" name="Shape 2932"/>
            <p:cNvSpPr/>
            <p:nvPr/>
          </p:nvSpPr>
          <p:spPr>
            <a:xfrm>
              <a:off x="4363964" y="1353620"/>
              <a:ext cx="377970" cy="37797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ttp://i21.servimg.com/u/f21/19/31/75/76/crownn10.png" id="2933" name="Shape 29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78119" y="1373195"/>
              <a:ext cx="354856" cy="331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ttps://openclipart.org/image/2400px/svg_to_png/202776/pawn.png" id="2934" name="Shape 29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463307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5" name="Shape 2935"/>
          <p:cNvGrpSpPr/>
          <p:nvPr/>
        </p:nvGrpSpPr>
        <p:grpSpPr>
          <a:xfrm>
            <a:off x="4338000" y="2476804"/>
            <a:ext cx="3520799" cy="377970"/>
            <a:chOff x="4338000" y="1763400"/>
            <a:chExt cx="3520799" cy="377970"/>
          </a:xfrm>
        </p:grpSpPr>
        <p:sp>
          <p:nvSpPr>
            <p:cNvPr id="2936" name="Shape 2936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4                               1/2</a:t>
              </a:r>
            </a:p>
          </p:txBody>
        </p:sp>
        <p:sp>
          <p:nvSpPr>
            <p:cNvPr id="2937" name="Shape 2937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38" name="Shape 293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9" name="Shape 2939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sp>
        <p:nvSpPr>
          <p:cNvPr id="2940" name="Shape 2940"/>
          <p:cNvSpPr/>
          <p:nvPr/>
        </p:nvSpPr>
        <p:spPr>
          <a:xfrm>
            <a:off x="4847308" y="5962267"/>
            <a:ext cx="2621267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레벨이 높을 수록 더 많은 권한을 사용할 수 있습니다.</a:t>
            </a:r>
          </a:p>
        </p:txBody>
      </p:sp>
      <p:grpSp>
        <p:nvGrpSpPr>
          <p:cNvPr id="2941" name="Shape 2941"/>
          <p:cNvGrpSpPr/>
          <p:nvPr/>
        </p:nvGrpSpPr>
        <p:grpSpPr>
          <a:xfrm>
            <a:off x="5134141" y="1100061"/>
            <a:ext cx="2020271" cy="1330101"/>
            <a:chOff x="5046082" y="1876765"/>
            <a:chExt cx="2020271" cy="1330101"/>
          </a:xfrm>
        </p:grpSpPr>
        <p:grpSp>
          <p:nvGrpSpPr>
            <p:cNvPr id="2942" name="Shape 2942"/>
            <p:cNvGrpSpPr/>
            <p:nvPr/>
          </p:nvGrpSpPr>
          <p:grpSpPr>
            <a:xfrm>
              <a:off x="5046082" y="1876765"/>
              <a:ext cx="2020271" cy="1330101"/>
              <a:chOff x="6138771" y="1841984"/>
              <a:chExt cx="2020271" cy="1330101"/>
            </a:xfrm>
          </p:grpSpPr>
          <p:sp>
            <p:nvSpPr>
              <p:cNvPr id="2943" name="Shape 2943"/>
              <p:cNvSpPr/>
              <p:nvPr/>
            </p:nvSpPr>
            <p:spPr>
              <a:xfrm>
                <a:off x="6170137" y="2293007"/>
                <a:ext cx="1585225" cy="797475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2944" name="Shape 29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5587"/>
              <a:stretch/>
            </p:blipFill>
            <p:spPr>
              <a:xfrm>
                <a:off x="6138771" y="1841984"/>
                <a:ext cx="1499333" cy="1219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5" name="Shape 2945"/>
              <p:cNvSpPr/>
              <p:nvPr/>
            </p:nvSpPr>
            <p:spPr>
              <a:xfrm rot="5400000">
                <a:off x="7230088" y="2243132"/>
                <a:ext cx="876298" cy="981608"/>
              </a:xfrm>
              <a:prstGeom prst="homePlate">
                <a:avLst>
                  <a:gd fmla="val 8522" name="adj"/>
                </a:avLst>
              </a:prstGeom>
              <a:gradFill>
                <a:gsLst>
                  <a:gs pos="0">
                    <a:srgbClr val="FF7714"/>
                  </a:gs>
                  <a:gs pos="100000">
                    <a:srgbClr val="FFA773"/>
                  </a:gs>
                </a:gsLst>
                <a:lin ang="16200000" scaled="0"/>
              </a:gradFill>
              <a:ln cap="flat" cmpd="sng" w="9525">
                <a:solidFill>
                  <a:srgbClr val="EB792A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6" name="Shape 2946"/>
              <p:cNvSpPr txBox="1"/>
              <p:nvPr/>
            </p:nvSpPr>
            <p:spPr>
              <a:xfrm>
                <a:off x="7219942" y="2404300"/>
                <a:ext cx="891360" cy="553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전투력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9,999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21시간 전</a:t>
                </a:r>
              </a:p>
            </p:txBody>
          </p:sp>
          <p:sp>
            <p:nvSpPr>
              <p:cNvPr id="2947" name="Shape 2947"/>
              <p:cNvSpPr/>
              <p:nvPr/>
            </p:nvSpPr>
            <p:spPr>
              <a:xfrm>
                <a:off x="6173648" y="2902525"/>
                <a:ext cx="1015412" cy="194382"/>
              </a:xfrm>
              <a:prstGeom prst="rect">
                <a:avLst/>
              </a:prstGeom>
              <a:solidFill>
                <a:schemeClr val="dk1">
                  <a:alpha val="69803"/>
                </a:schemeClr>
              </a:soli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9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qpwoeiruuut</a:t>
                </a:r>
              </a:p>
            </p:txBody>
          </p:sp>
        </p:grpSp>
        <p:pic>
          <p:nvPicPr>
            <p:cNvPr descr="http://i21.servimg.com/u/f21/19/31/75/76/crownn10.png" id="2948" name="Shape 294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19642" y="202833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49" name="Shape 2949"/>
          <p:cNvSpPr/>
          <p:nvPr/>
        </p:nvSpPr>
        <p:spPr>
          <a:xfrm>
            <a:off x="4513241" y="30874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/>
          <p:nvPr/>
        </p:nvSpPr>
        <p:spPr>
          <a:xfrm rot="5400000">
            <a:off x="5306039" y="31713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1" name="Shape 2951"/>
          <p:cNvSpPr txBox="1"/>
          <p:nvPr/>
        </p:nvSpPr>
        <p:spPr>
          <a:xfrm>
            <a:off x="5462403" y="3205474"/>
            <a:ext cx="569387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</p:txBody>
      </p:sp>
      <p:sp>
        <p:nvSpPr>
          <p:cNvPr id="2952" name="Shape 2952"/>
          <p:cNvSpPr/>
          <p:nvPr/>
        </p:nvSpPr>
        <p:spPr>
          <a:xfrm>
            <a:off x="6179005" y="30882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3" name="Shape 2953"/>
          <p:cNvSpPr/>
          <p:nvPr/>
        </p:nvSpPr>
        <p:spPr>
          <a:xfrm rot="5400000">
            <a:off x="6971804" y="31721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Shape 2954"/>
          <p:cNvSpPr txBox="1"/>
          <p:nvPr/>
        </p:nvSpPr>
        <p:spPr>
          <a:xfrm>
            <a:off x="7031989" y="32062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sp>
        <p:nvSpPr>
          <p:cNvPr id="2955" name="Shape 2955"/>
          <p:cNvSpPr/>
          <p:nvPr/>
        </p:nvSpPr>
        <p:spPr>
          <a:xfrm>
            <a:off x="5443885" y="3607651"/>
            <a:ext cx="608772" cy="176339"/>
          </a:xfrm>
          <a:prstGeom prst="rect">
            <a:avLst/>
          </a:prstGeom>
          <a:gradFill>
            <a:gsLst>
              <a:gs pos="0">
                <a:srgbClr val="D8D8D8"/>
              </a:gs>
              <a:gs pos="35000">
                <a:srgbClr val="E3E3E3"/>
              </a:gs>
              <a:gs pos="100000">
                <a:srgbClr val="F4F4F4"/>
              </a:gs>
            </a:gsLst>
            <a:lin ang="16200000" scaled="0"/>
          </a:gradFill>
          <a:ln cap="flat" cmpd="sng" w="9525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25000"/>
              <a:buFont typeface="Arial"/>
              <a:buNone/>
            </a:pPr>
            <a:r>
              <a:rPr b="1" i="0" lang="ko-KR" sz="900" u="none" cap="none" strike="noStrike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On-line</a:t>
            </a:r>
          </a:p>
        </p:txBody>
      </p:sp>
      <p:pic>
        <p:nvPicPr>
          <p:cNvPr id="2956" name="Shape 29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03367" y="28817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7" name="Shape 295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89676" y="2830653"/>
            <a:ext cx="1026380" cy="961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8" name="Shape 2958"/>
          <p:cNvGrpSpPr/>
          <p:nvPr/>
        </p:nvGrpSpPr>
        <p:grpSpPr>
          <a:xfrm>
            <a:off x="4341297" y="4063636"/>
            <a:ext cx="3520799" cy="377970"/>
            <a:chOff x="4338000" y="1763400"/>
            <a:chExt cx="3520799" cy="377970"/>
          </a:xfrm>
        </p:grpSpPr>
        <p:sp>
          <p:nvSpPr>
            <p:cNvPr id="2959" name="Shape 2959"/>
            <p:cNvSpPr/>
            <p:nvPr/>
          </p:nvSpPr>
          <p:spPr>
            <a:xfrm>
              <a:off x="4338000" y="1798999"/>
              <a:ext cx="3520799" cy="309612"/>
            </a:xfrm>
            <a:prstGeom prst="rect">
              <a:avLst/>
            </a:prstGeom>
            <a:gradFill>
              <a:gsLst>
                <a:gs pos="0">
                  <a:srgbClr val="FF7714"/>
                </a:gs>
                <a:gs pos="100000">
                  <a:srgbClr val="FFA773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45700" lIns="90000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   연맹 레벨 3                               0/8</a:t>
              </a:r>
            </a:p>
          </p:txBody>
        </p:sp>
        <p:sp>
          <p:nvSpPr>
            <p:cNvPr id="2960" name="Shape 2960"/>
            <p:cNvSpPr/>
            <p:nvPr/>
          </p:nvSpPr>
          <p:spPr>
            <a:xfrm>
              <a:off x="4363964" y="1763400"/>
              <a:ext cx="377970" cy="37797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BABABA"/>
                </a:gs>
              </a:gsLst>
              <a:lin ang="16200000" scaled="0"/>
            </a:gra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R4</a:t>
              </a:r>
            </a:p>
          </p:txBody>
        </p:sp>
        <p:pic>
          <p:nvPicPr>
            <p:cNvPr descr="https://openclipart.org/image/2400px/svg_to_png/202776/pawn.png" id="2961" name="Shape 29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098427" y="1862105"/>
              <a:ext cx="137345" cy="1770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62" name="Shape 2962"/>
          <p:cNvSpPr/>
          <p:nvPr/>
        </p:nvSpPr>
        <p:spPr>
          <a:xfrm>
            <a:off x="4526082" y="36008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63" name="Shape 2963"/>
          <p:cNvSpPr/>
          <p:nvPr/>
        </p:nvSpPr>
        <p:spPr>
          <a:xfrm>
            <a:off x="6182517" y="36016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64" name="Shape 2964"/>
          <p:cNvSpPr/>
          <p:nvPr/>
        </p:nvSpPr>
        <p:spPr>
          <a:xfrm>
            <a:off x="4487992" y="4701033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Shape 2965"/>
          <p:cNvSpPr/>
          <p:nvPr/>
        </p:nvSpPr>
        <p:spPr>
          <a:xfrm rot="5400000">
            <a:off x="5280790" y="4784907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Shape 2966"/>
          <p:cNvSpPr txBox="1"/>
          <p:nvPr/>
        </p:nvSpPr>
        <p:spPr>
          <a:xfrm>
            <a:off x="5437155" y="4819073"/>
            <a:ext cx="56938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3일 전</a:t>
            </a:r>
          </a:p>
        </p:txBody>
      </p:sp>
      <p:sp>
        <p:nvSpPr>
          <p:cNvPr id="2967" name="Shape 2967"/>
          <p:cNvSpPr/>
          <p:nvPr/>
        </p:nvSpPr>
        <p:spPr>
          <a:xfrm>
            <a:off x="6153757" y="4701855"/>
            <a:ext cx="1585225" cy="701387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8" name="Shape 2968"/>
          <p:cNvSpPr/>
          <p:nvPr/>
        </p:nvSpPr>
        <p:spPr>
          <a:xfrm rot="5400000">
            <a:off x="6946555" y="4785729"/>
            <a:ext cx="876298" cy="708554"/>
          </a:xfrm>
          <a:prstGeom prst="homePlate">
            <a:avLst>
              <a:gd fmla="val 19170" name="adj"/>
            </a:avLst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 cap="flat" cmpd="sng" w="9525">
            <a:solidFill>
              <a:srgbClr val="EB792A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9" name="Shape 2969"/>
          <p:cNvSpPr txBox="1"/>
          <p:nvPr/>
        </p:nvSpPr>
        <p:spPr>
          <a:xfrm>
            <a:off x="7006740" y="4819894"/>
            <a:ext cx="761747" cy="553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전투력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9,999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21시간 전</a:t>
            </a:r>
          </a:p>
        </p:txBody>
      </p:sp>
      <p:pic>
        <p:nvPicPr>
          <p:cNvPr id="2970" name="Shape 297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78119" y="4495396"/>
            <a:ext cx="1017953" cy="90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1" name="Shape 297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64428" y="4444253"/>
            <a:ext cx="1026380" cy="961768"/>
          </a:xfrm>
          <a:prstGeom prst="rect">
            <a:avLst/>
          </a:prstGeom>
          <a:noFill/>
          <a:ln>
            <a:noFill/>
          </a:ln>
        </p:spPr>
      </p:pic>
      <p:sp>
        <p:nvSpPr>
          <p:cNvPr id="2972" name="Shape 2972"/>
          <p:cNvSpPr/>
          <p:nvPr/>
        </p:nvSpPr>
        <p:spPr>
          <a:xfrm>
            <a:off x="4500835" y="5214464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3" name="Shape 2973"/>
          <p:cNvSpPr/>
          <p:nvPr/>
        </p:nvSpPr>
        <p:spPr>
          <a:xfrm>
            <a:off x="6157269" y="5215285"/>
            <a:ext cx="870020" cy="192338"/>
          </a:xfrm>
          <a:prstGeom prst="rect">
            <a:avLst/>
          </a:prstGeom>
          <a:solidFill>
            <a:schemeClr val="dk1">
              <a:alpha val="69803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qpwoeiruuut</a:t>
            </a:r>
          </a:p>
        </p:txBody>
      </p:sp>
      <p:sp>
        <p:nvSpPr>
          <p:cNvPr id="2974" name="Shape 2974"/>
          <p:cNvSpPr/>
          <p:nvPr/>
        </p:nvSpPr>
        <p:spPr>
          <a:xfrm>
            <a:off x="4338000" y="269182"/>
            <a:ext cx="3516858" cy="6206552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5" name="Shape 297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116917" y="2068585"/>
            <a:ext cx="1803366" cy="1611086"/>
          </a:xfrm>
          <a:prstGeom prst="rect">
            <a:avLst/>
          </a:prstGeom>
          <a:noFill/>
          <a:ln>
            <a:noFill/>
          </a:ln>
        </p:spPr>
      </p:pic>
      <p:sp>
        <p:nvSpPr>
          <p:cNvPr id="2976" name="Shape 2976"/>
          <p:cNvSpPr txBox="1"/>
          <p:nvPr/>
        </p:nvSpPr>
        <p:spPr>
          <a:xfrm>
            <a:off x="5629117" y="373062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호롤룰루</a:t>
            </a:r>
          </a:p>
        </p:txBody>
      </p:sp>
      <p:sp>
        <p:nvSpPr>
          <p:cNvPr id="2977" name="Shape 2977"/>
          <p:cNvSpPr/>
          <p:nvPr/>
        </p:nvSpPr>
        <p:spPr>
          <a:xfrm>
            <a:off x="7022757" y="1855472"/>
            <a:ext cx="516155" cy="516155"/>
          </a:xfrm>
          <a:prstGeom prst="ellipse">
            <a:avLst/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8" name="Shape 2978"/>
          <p:cNvSpPr/>
          <p:nvPr/>
        </p:nvSpPr>
        <p:spPr>
          <a:xfrm>
            <a:off x="7174260" y="2637860"/>
            <a:ext cx="516155" cy="516155"/>
          </a:xfrm>
          <a:prstGeom prst="ellipse">
            <a:avLst/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9" name="Shape 2979"/>
          <p:cNvSpPr/>
          <p:nvPr/>
        </p:nvSpPr>
        <p:spPr>
          <a:xfrm>
            <a:off x="6997917" y="3398691"/>
            <a:ext cx="516155" cy="516155"/>
          </a:xfrm>
          <a:prstGeom prst="ellipse">
            <a:avLst/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://thumbs.dreamstime.com/t/business-card-icons-set-black-reflection-businessman-businesswoman-company-31722592.jpg" id="2980" name="Shape 2980"/>
          <p:cNvPicPr preferRelativeResize="0"/>
          <p:nvPr/>
        </p:nvPicPr>
        <p:blipFill rotWithShape="1">
          <a:blip r:embed="rId10">
            <a:alphaModFix/>
          </a:blip>
          <a:srcRect b="63205" l="8103" r="67365" t="13381"/>
          <a:stretch/>
        </p:blipFill>
        <p:spPr>
          <a:xfrm>
            <a:off x="7082042" y="1977748"/>
            <a:ext cx="400280" cy="268078"/>
          </a:xfrm>
          <a:prstGeom prst="roundRect">
            <a:avLst>
              <a:gd fmla="val 9818" name="adj"/>
            </a:avLst>
          </a:prstGeom>
          <a:noFill/>
          <a:ln>
            <a:noFill/>
          </a:ln>
        </p:spPr>
      </p:pic>
      <p:sp>
        <p:nvSpPr>
          <p:cNvPr id="2981" name="Shape 2981"/>
          <p:cNvSpPr txBox="1"/>
          <p:nvPr/>
        </p:nvSpPr>
        <p:spPr>
          <a:xfrm>
            <a:off x="6833874" y="2331066"/>
            <a:ext cx="95410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영주상세정보</a:t>
            </a:r>
          </a:p>
        </p:txBody>
      </p:sp>
      <p:sp>
        <p:nvSpPr>
          <p:cNvPr id="2982" name="Shape 2982"/>
          <p:cNvSpPr txBox="1"/>
          <p:nvPr/>
        </p:nvSpPr>
        <p:spPr>
          <a:xfrm>
            <a:off x="7090503" y="3141230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자원지원</a:t>
            </a:r>
          </a:p>
        </p:txBody>
      </p:sp>
      <p:sp>
        <p:nvSpPr>
          <p:cNvPr id="2983" name="Shape 2983"/>
          <p:cNvSpPr txBox="1"/>
          <p:nvPr/>
        </p:nvSpPr>
        <p:spPr>
          <a:xfrm>
            <a:off x="6883122" y="3911796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병사지원</a:t>
            </a:r>
          </a:p>
        </p:txBody>
      </p:sp>
      <p:pic>
        <p:nvPicPr>
          <p:cNvPr id="2984" name="Shape 298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56561" y="2719030"/>
            <a:ext cx="290808" cy="280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5" name="Shape 29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232509" y="2887185"/>
            <a:ext cx="279549" cy="229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6" name="Shape 298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399057" y="2849932"/>
            <a:ext cx="279549" cy="2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2987" name="Shape 2987"/>
          <p:cNvSpPr/>
          <p:nvPr/>
        </p:nvSpPr>
        <p:spPr>
          <a:xfrm>
            <a:off x="7259518" y="3666451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92D050"/>
          </a:solidFill>
          <a:ln cap="flat" cmpd="sng" w="25400">
            <a:solidFill>
              <a:srgbClr val="92D05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8" name="Shape 2988"/>
          <p:cNvSpPr/>
          <p:nvPr/>
        </p:nvSpPr>
        <p:spPr>
          <a:xfrm>
            <a:off x="4620071" y="2959430"/>
            <a:ext cx="516155" cy="516155"/>
          </a:xfrm>
          <a:prstGeom prst="ellipse">
            <a:avLst/>
          </a:prstGeom>
          <a:gradFill>
            <a:gsLst>
              <a:gs pos="0">
                <a:srgbClr val="FF7714"/>
              </a:gs>
              <a:gs pos="100000">
                <a:srgbClr val="FFA77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9" name="Shape 2989"/>
          <p:cNvSpPr txBox="1"/>
          <p:nvPr/>
        </p:nvSpPr>
        <p:spPr>
          <a:xfrm>
            <a:off x="4556892" y="3472591"/>
            <a:ext cx="697627" cy="246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맹주교체</a:t>
            </a:r>
          </a:p>
        </p:txBody>
      </p:sp>
      <p:pic>
        <p:nvPicPr>
          <p:cNvPr descr="http://i21.servimg.com/u/f21/19/31/75/76/crownn10.png" id="2990" name="Shape 29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0701" y="1619962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i21.servimg.com/u/f21/19/31/75/76/crownn10.png" id="2991" name="Shape 29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18650" y="2954699"/>
            <a:ext cx="519545" cy="484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2" name="Shape 299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 rot="10800000">
            <a:off x="4783355" y="3263069"/>
            <a:ext cx="360394" cy="2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993" name="Shape 2993"/>
          <p:cNvSpPr/>
          <p:nvPr/>
        </p:nvSpPr>
        <p:spPr>
          <a:xfrm>
            <a:off x="4336028" y="269182"/>
            <a:ext cx="3526069" cy="6206550"/>
          </a:xfrm>
          <a:prstGeom prst="rect">
            <a:avLst/>
          </a:prstGeom>
          <a:solidFill>
            <a:schemeClr val="dk1">
              <a:alpha val="8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4" name="Shape 2994"/>
          <p:cNvSpPr txBox="1"/>
          <p:nvPr/>
        </p:nvSpPr>
        <p:spPr>
          <a:xfrm>
            <a:off x="690464" y="289248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2995" name="Shape 2995"/>
          <p:cNvSpPr txBox="1"/>
          <p:nvPr/>
        </p:nvSpPr>
        <p:spPr>
          <a:xfrm>
            <a:off x="1013629" y="667910"/>
            <a:ext cx="3322400" cy="9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기능 – 병사 지원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병사 지원 실패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상대방 도시에 대사관 건물 없음</a:t>
            </a:r>
          </a:p>
        </p:txBody>
      </p:sp>
      <p:grpSp>
        <p:nvGrpSpPr>
          <p:cNvPr id="2996" name="Shape 2996"/>
          <p:cNvGrpSpPr/>
          <p:nvPr/>
        </p:nvGrpSpPr>
        <p:grpSpPr>
          <a:xfrm>
            <a:off x="4700485" y="1606283"/>
            <a:ext cx="2829694" cy="2403518"/>
            <a:chOff x="4700485" y="1606283"/>
            <a:chExt cx="2829694" cy="2403518"/>
          </a:xfrm>
        </p:grpSpPr>
        <p:grpSp>
          <p:nvGrpSpPr>
            <p:cNvPr id="2997" name="Shape 2997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2998" name="Shape 2998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rgbClr val="D8D8D8"/>
                  </a:gs>
                </a:gsLst>
                <a:lin ang="162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9" name="Shape 2999"/>
              <p:cNvSpPr/>
              <p:nvPr/>
            </p:nvSpPr>
            <p:spPr>
              <a:xfrm>
                <a:off x="6145507" y="3528712"/>
                <a:ext cx="1200066" cy="370231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chemeClr val="accent3"/>
                  </a:gs>
                  <a:gs pos="100000">
                    <a:srgbClr val="D8D8D8"/>
                  </a:gs>
                </a:gsLst>
                <a:lin ang="162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취소</a:t>
                </a:r>
              </a:p>
            </p:txBody>
          </p:sp>
          <p:sp>
            <p:nvSpPr>
              <p:cNvPr id="3000" name="Shape 3000"/>
              <p:cNvSpPr/>
              <p:nvPr/>
            </p:nvSpPr>
            <p:spPr>
              <a:xfrm>
                <a:off x="4904123" y="3529942"/>
                <a:ext cx="1200066" cy="370231"/>
              </a:xfrm>
              <a:prstGeom prst="roundRect">
                <a:avLst>
                  <a:gd fmla="val 16457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파병</a:t>
                </a:r>
              </a:p>
            </p:txBody>
          </p:sp>
        </p:grpSp>
        <p:cxnSp>
          <p:nvCxnSpPr>
            <p:cNvPr id="3001" name="Shape 3001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002" name="Shape 3002"/>
            <p:cNvSpPr txBox="1"/>
            <p:nvPr/>
          </p:nvSpPr>
          <p:spPr>
            <a:xfrm>
              <a:off x="5504071" y="1646058"/>
              <a:ext cx="11897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병사 지원</a:t>
              </a:r>
            </a:p>
          </p:txBody>
        </p:sp>
      </p:grpSp>
      <p:sp>
        <p:nvSpPr>
          <p:cNvPr id="3003" name="Shape 3003"/>
          <p:cNvSpPr txBox="1"/>
          <p:nvPr/>
        </p:nvSpPr>
        <p:spPr>
          <a:xfrm>
            <a:off x="5007833" y="3086992"/>
            <a:ext cx="2242922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병사 파병으로 영주님의 연맹친구가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도시를 방어하도록 지원하세요</a:t>
            </a:r>
          </a:p>
        </p:txBody>
      </p:sp>
      <p:sp>
        <p:nvSpPr>
          <p:cNvPr id="3004" name="Shape 3004"/>
          <p:cNvSpPr txBox="1"/>
          <p:nvPr/>
        </p:nvSpPr>
        <p:spPr>
          <a:xfrm>
            <a:off x="5071394" y="2193903"/>
            <a:ext cx="2114680" cy="400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상대방이 대사관이 없어서 지원병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파병을 할 수 없습니다.</a:t>
            </a:r>
          </a:p>
        </p:txBody>
      </p:sp>
      <p:sp>
        <p:nvSpPr>
          <p:cNvPr id="3005" name="Shape 3005"/>
          <p:cNvSpPr/>
          <p:nvPr/>
        </p:nvSpPr>
        <p:spPr>
          <a:xfrm>
            <a:off x="8436209" y="1039895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팝업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※ 병사 지원 불가능 상태</a:t>
            </a:r>
          </a:p>
        </p:txBody>
      </p:sp>
      <p:cxnSp>
        <p:nvCxnSpPr>
          <p:cNvPr id="3006" name="Shape 3006"/>
          <p:cNvCxnSpPr>
            <a:stCxn id="3005" idx="1"/>
          </p:cNvCxnSpPr>
          <p:nvPr/>
        </p:nvCxnSpPr>
        <p:spPr>
          <a:xfrm flipH="1">
            <a:off x="7511909" y="1262984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07" name="Shape 3007"/>
          <p:cNvSpPr/>
          <p:nvPr/>
        </p:nvSpPr>
        <p:spPr>
          <a:xfrm>
            <a:off x="8373324" y="195594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불가 안내</a:t>
            </a:r>
          </a:p>
        </p:txBody>
      </p:sp>
      <p:cxnSp>
        <p:nvCxnSpPr>
          <p:cNvPr id="3008" name="Shape 3008"/>
          <p:cNvCxnSpPr>
            <a:stCxn id="3007" idx="1"/>
            <a:endCxn id="3004" idx="3"/>
          </p:cNvCxnSpPr>
          <p:nvPr/>
        </p:nvCxnSpPr>
        <p:spPr>
          <a:xfrm flipH="1">
            <a:off x="7186224" y="2179037"/>
            <a:ext cx="1187100" cy="214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09" name="Shape 3009"/>
          <p:cNvSpPr/>
          <p:nvPr/>
        </p:nvSpPr>
        <p:spPr>
          <a:xfrm>
            <a:off x="8097890" y="4148701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병사 지원 취소</a:t>
            </a:r>
          </a:p>
        </p:txBody>
      </p:sp>
      <p:cxnSp>
        <p:nvCxnSpPr>
          <p:cNvPr id="3010" name="Shape 3010"/>
          <p:cNvCxnSpPr>
            <a:stCxn id="3009" idx="1"/>
            <a:endCxn id="2999" idx="3"/>
          </p:cNvCxnSpPr>
          <p:nvPr/>
        </p:nvCxnSpPr>
        <p:spPr>
          <a:xfrm rot="10800000">
            <a:off x="7345490" y="3713890"/>
            <a:ext cx="752400" cy="6579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3011" name="Shape 3011"/>
          <p:cNvSpPr/>
          <p:nvPr/>
        </p:nvSpPr>
        <p:spPr>
          <a:xfrm>
            <a:off x="2586426" y="4143578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012" name="Shape 3012"/>
          <p:cNvCxnSpPr>
            <a:stCxn id="3011" idx="3"/>
            <a:endCxn id="3000" idx="1"/>
          </p:cNvCxnSpPr>
          <p:nvPr/>
        </p:nvCxnSpPr>
        <p:spPr>
          <a:xfrm flipH="1" rot="10800000">
            <a:off x="4550894" y="3715067"/>
            <a:ext cx="353100" cy="651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6" name="Shape 3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7" name="Shape 3017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018" name="Shape 3018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Shape 3019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020" name="Shape 3020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Shape 3021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022" name="Shape 3022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023" name="Shape 3023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024" name="Shape 3024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025" name="Shape 302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6" name="Shape 302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027" name="Shape 3027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028" name="Shape 302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029" name="Shape 302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030" name="Shape 303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31" name="Shape 3031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032" name="Shape 3032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033" name="Shape 3033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034" name="Shape 3034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035" name="Shape 3035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036" name="Shape 303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037" name="Shape 3037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8" name="Shape 3038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039" name="Shape 3039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040" name="Shape 3040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41" name="Shape 3041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Shape 3042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Shape 3043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044" name="Shape 3044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Shape 3045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Shape 3046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047" name="Shape 3047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048" name="Shape 304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9" name="Shape 304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50" name="Shape 3050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051" name="Shape 305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052" name="Shape 305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053" name="Shape 305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054" name="Shape 3054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55" name="Shape 3055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56" name="Shape 3056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7" name="Shape 3057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8" name="Shape 3058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059" name="Shape 3059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0" name="Shape 3060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1" name="Shape 3061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062" name="Shape 306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3" name="Shape 306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4" name="Shape 3064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5" name="Shape 3065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066" name="Shape 3066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67" name="Shape 306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8" name="Shape 3068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069" name="Shape 3069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Shape 3070"/>
            <p:cNvSpPr/>
            <p:nvPr/>
          </p:nvSpPr>
          <p:spPr>
            <a:xfrm>
              <a:off x="7174260" y="263785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Shape 3071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2" name="Shape 3072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073" name="Shape 3073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074" name="Shape 3074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075" name="Shape 3075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076" name="Shape 3076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7" name="Shape 307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4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8" name="Shape 307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9" name="Shape 3079"/>
            <p:cNvSpPr/>
            <p:nvPr/>
          </p:nvSpPr>
          <p:spPr>
            <a:xfrm>
              <a:off x="4620071" y="2959430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0" name="Shape 3080"/>
            <p:cNvSpPr txBox="1"/>
            <p:nvPr/>
          </p:nvSpPr>
          <p:spPr>
            <a:xfrm>
              <a:off x="4556892" y="3472591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081" name="Shape 308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700701" y="1619962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2" name="Shape 308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18650" y="2954699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3" name="Shape 3083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4783354" y="3263068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84" name="Shape 3084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085" name="Shape 3085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10일 이상 미접속 시 유료 재화를 사용해 본인이 맹주가 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맹주를 제외한 모든 연맹원이 사용 가능</a:t>
            </a:r>
          </a:p>
        </p:txBody>
      </p:sp>
      <p:pic>
        <p:nvPicPr>
          <p:cNvPr id="3086" name="Shape 308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7" name="Shape 3087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grpSp>
          <p:nvGrpSpPr>
            <p:cNvPr id="3088" name="Shape 3088"/>
            <p:cNvGrpSpPr/>
            <p:nvPr/>
          </p:nvGrpSpPr>
          <p:grpSpPr>
            <a:xfrm>
              <a:off x="4700485" y="2463250"/>
              <a:ext cx="2829694" cy="1546549"/>
              <a:chOff x="4700485" y="2463250"/>
              <a:chExt cx="2829694" cy="1546549"/>
            </a:xfrm>
          </p:grpSpPr>
          <p:sp>
            <p:nvSpPr>
              <p:cNvPr id="3089" name="Shape 3089"/>
              <p:cNvSpPr/>
              <p:nvPr/>
            </p:nvSpPr>
            <p:spPr>
              <a:xfrm>
                <a:off x="4700485" y="2463250"/>
                <a:ext cx="2829694" cy="1546549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연맹의 맹주가 10일 이상 오프라인일 경우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00000"/>
                  </a:buClr>
                  <a:buSzPct val="25000"/>
                  <a:buFont typeface="Arial"/>
                  <a:buNone/>
                </a:pP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자신의 등급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연맹원은 </a:t>
                </a:r>
                <a:r>
                  <a:rPr b="1" i="0" lang="ko-KR" sz="1000" u="none" cap="none" strike="noStrike">
                    <a:solidFill>
                      <a:srgbClr val="C00000"/>
                    </a:solidFill>
                    <a:latin typeface="Arial"/>
                    <a:ea typeface="Arial"/>
                    <a:cs typeface="Arial"/>
                    <a:sym typeface="Arial"/>
                  </a:rPr>
                  <a:t>1000 골드</a:t>
                </a: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를 지불하고 맹주가 될 수 있습니다.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Shape 3090"/>
              <p:cNvSpPr/>
              <p:nvPr/>
            </p:nvSpPr>
            <p:spPr>
              <a:xfrm>
                <a:off x="5515285" y="3463905"/>
                <a:ext cx="1200000" cy="447899"/>
              </a:xfrm>
              <a:prstGeom prst="roundRect">
                <a:avLst>
                  <a:gd fmla="val 16457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맹주 교체</a:t>
                </a: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1000</a:t>
                </a:r>
              </a:p>
            </p:txBody>
          </p:sp>
        </p:grpSp>
        <p:pic>
          <p:nvPicPr>
            <p:cNvPr id="3091" name="Shape 309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811680" y="3684039"/>
              <a:ext cx="151200" cy="15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2" name="Shape 3092"/>
          <p:cNvSpPr/>
          <p:nvPr/>
        </p:nvSpPr>
        <p:spPr>
          <a:xfrm>
            <a:off x="8436209" y="184285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확인 팝업</a:t>
            </a:r>
          </a:p>
        </p:txBody>
      </p:sp>
      <p:cxnSp>
        <p:nvCxnSpPr>
          <p:cNvPr id="3093" name="Shape 3093"/>
          <p:cNvCxnSpPr>
            <a:stCxn id="3092" idx="1"/>
          </p:cNvCxnSpPr>
          <p:nvPr/>
        </p:nvCxnSpPr>
        <p:spPr>
          <a:xfrm flipH="1">
            <a:off x="7511909" y="2065945"/>
            <a:ext cx="9243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094" name="Shape 3094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맹주 교체 수행 버튼</a:t>
            </a:r>
          </a:p>
        </p:txBody>
      </p:sp>
      <p:cxnSp>
        <p:nvCxnSpPr>
          <p:cNvPr id="3095" name="Shape 3095"/>
          <p:cNvCxnSpPr>
            <a:stCxn id="3094" idx="3"/>
            <a:endCxn id="3090" idx="1"/>
          </p:cNvCxnSpPr>
          <p:nvPr/>
        </p:nvCxnSpPr>
        <p:spPr>
          <a:xfrm flipH="1" rot="10800000">
            <a:off x="4221126" y="3687835"/>
            <a:ext cx="1294200" cy="666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096" name="Shape 3096"/>
          <p:cNvGrpSpPr/>
          <p:nvPr/>
        </p:nvGrpSpPr>
        <p:grpSpPr>
          <a:xfrm>
            <a:off x="2541266" y="2512527"/>
            <a:ext cx="697627" cy="764111"/>
            <a:chOff x="1729738" y="3731246"/>
            <a:chExt cx="697627" cy="764111"/>
          </a:xfrm>
        </p:grpSpPr>
        <p:sp>
          <p:nvSpPr>
            <p:cNvPr id="3097" name="Shape 3097"/>
            <p:cNvSpPr/>
            <p:nvPr/>
          </p:nvSpPr>
          <p:spPr>
            <a:xfrm>
              <a:off x="1796273" y="373703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Shape 3098"/>
            <p:cNvSpPr txBox="1"/>
            <p:nvPr/>
          </p:nvSpPr>
          <p:spPr>
            <a:xfrm>
              <a:off x="1729738" y="4249137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맹주교체</a:t>
              </a:r>
            </a:p>
          </p:txBody>
        </p:sp>
        <p:pic>
          <p:nvPicPr>
            <p:cNvPr id="3099" name="Shape 309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791493" y="3731246"/>
              <a:ext cx="519545" cy="484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0" name="Shape 310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 rot="10800000">
              <a:off x="1956199" y="4039615"/>
              <a:ext cx="360394" cy="2094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1" name="Shape 3101"/>
          <p:cNvGrpSpPr/>
          <p:nvPr/>
        </p:nvGrpSpPr>
        <p:grpSpPr>
          <a:xfrm>
            <a:off x="971674" y="2532229"/>
            <a:ext cx="1669066" cy="484631"/>
            <a:chOff x="0" y="2113732"/>
            <a:chExt cx="1669066" cy="484631"/>
          </a:xfrm>
        </p:grpSpPr>
        <p:sp>
          <p:nvSpPr>
            <p:cNvPr id="3102" name="Shape 3102"/>
            <p:cNvSpPr/>
            <p:nvPr/>
          </p:nvSpPr>
          <p:spPr>
            <a:xfrm>
              <a:off x="1131695" y="2113732"/>
              <a:ext cx="537371" cy="484631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C00000"/>
            </a:solidFill>
            <a:ln cap="flat" cmpd="sng" w="12700">
              <a:solidFill>
                <a:srgbClr val="C00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Shape 3103"/>
            <p:cNvSpPr txBox="1"/>
            <p:nvPr/>
          </p:nvSpPr>
          <p:spPr>
            <a:xfrm>
              <a:off x="0" y="2192266"/>
              <a:ext cx="11897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버튼 터치</a:t>
              </a:r>
            </a:p>
          </p:txBody>
        </p:sp>
      </p:grpSp>
      <p:sp>
        <p:nvSpPr>
          <p:cNvPr id="3104" name="Shape 3104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유료 재화가 부족할 경우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버튼 비활성화</a:t>
            </a:r>
          </a:p>
        </p:txBody>
      </p:sp>
      <p:cxnSp>
        <p:nvCxnSpPr>
          <p:cNvPr id="3105" name="Shape 3105"/>
          <p:cNvCxnSpPr>
            <a:stCxn id="3104" idx="0"/>
            <a:endCxn id="3094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9" name="Shape 3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0" name="Shape 3110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11" name="Shape 3111"/>
          <p:cNvSpPr txBox="1"/>
          <p:nvPr/>
        </p:nvSpPr>
        <p:spPr>
          <a:xfrm>
            <a:off x="1013629" y="667910"/>
            <a:ext cx="3322400" cy="1754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교체 연출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맹주의 등급이 R1 등급으로 변경되는 연출로 연맹원 연맹 레벨 강등 연출과 동일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 버튼 사라짐</a:t>
            </a:r>
          </a:p>
        </p:txBody>
      </p:sp>
      <p:grpSp>
        <p:nvGrpSpPr>
          <p:cNvPr id="3112" name="Shape 3112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113" name="Shape 3113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Shape 3114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15" name="Shape 3115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Shape 3116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17" name="Shape 3117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18" name="Shape 3118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19" name="Shape 3119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20" name="Shape 31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21" name="Shape 312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22" name="Shape 3122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23" name="Shape 3123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24" name="Shape 3124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25" name="Shape 312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26" name="Shape 3126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27" name="Shape 3127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128" name="Shape 3128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129" name="Shape 3129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130" name="Shape 3130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131" name="Shape 3131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32" name="Shape 3132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33" name="Shape 3133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134" name="Shape 3134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135" name="Shape 313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36" name="Shape 3136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7" name="Shape 3137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Shape 3138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139" name="Shape 3139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Shape 3140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Shape 3141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142" name="Shape 3142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143" name="Shape 31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4" name="Shape 314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45" name="Shape 3145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146" name="Shape 3146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147" name="Shape 3147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48" name="Shape 31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49" name="Shape 3149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50" name="Shape 3150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51" name="Shape 3151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2" name="Shape 3152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3" name="Shape 3153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154" name="Shape 3154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Shape 3155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Shape 3156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8" name="Shape 315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9" name="Shape 3159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0" name="Shape 3160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161" name="Shape 3161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2" name="Shape 31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3" name="Shape 3163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  <p:sp>
          <p:nvSpPr>
            <p:cNvPr id="3164" name="Shape 3164"/>
            <p:cNvSpPr/>
            <p:nvPr/>
          </p:nvSpPr>
          <p:spPr>
            <a:xfrm>
              <a:off x="7022757" y="1855472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Shape 3165"/>
            <p:cNvSpPr/>
            <p:nvPr/>
          </p:nvSpPr>
          <p:spPr>
            <a:xfrm>
              <a:off x="7174260" y="2637859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Shape 3166"/>
            <p:cNvSpPr/>
            <p:nvPr/>
          </p:nvSpPr>
          <p:spPr>
            <a:xfrm>
              <a:off x="6997917" y="3398691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67" name="Shape 3167"/>
            <p:cNvPicPr preferRelativeResize="0"/>
            <p:nvPr/>
          </p:nvPicPr>
          <p:blipFill rotWithShape="1">
            <a:blip r:embed="rId10">
              <a:alphaModFix/>
            </a:blip>
            <a:srcRect b="63205" l="8103" r="67365" t="13381"/>
            <a:stretch/>
          </p:blipFill>
          <p:spPr>
            <a:xfrm>
              <a:off x="7082042" y="1977748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  <p:sp>
          <p:nvSpPr>
            <p:cNvPr id="3168" name="Shape 3168"/>
            <p:cNvSpPr txBox="1"/>
            <p:nvPr/>
          </p:nvSpPr>
          <p:spPr>
            <a:xfrm>
              <a:off x="6833874" y="2331066"/>
              <a:ext cx="954106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영주상세정보</a:t>
              </a:r>
            </a:p>
          </p:txBody>
        </p:sp>
        <p:sp>
          <p:nvSpPr>
            <p:cNvPr id="3169" name="Shape 3169"/>
            <p:cNvSpPr txBox="1"/>
            <p:nvPr/>
          </p:nvSpPr>
          <p:spPr>
            <a:xfrm>
              <a:off x="7090503" y="3141230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자원지원</a:t>
              </a:r>
            </a:p>
          </p:txBody>
        </p:sp>
        <p:sp>
          <p:nvSpPr>
            <p:cNvPr id="3170" name="Shape 3170"/>
            <p:cNvSpPr txBox="1"/>
            <p:nvPr/>
          </p:nvSpPr>
          <p:spPr>
            <a:xfrm>
              <a:off x="6883121" y="391179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병사지원</a:t>
              </a:r>
            </a:p>
          </p:txBody>
        </p:sp>
        <p:pic>
          <p:nvPicPr>
            <p:cNvPr id="3171" name="Shape 317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7256560" y="2719030"/>
              <a:ext cx="290808" cy="2800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2" name="Shape 317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232509" y="2887184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3" name="Shape 317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399057" y="2849932"/>
              <a:ext cx="279549" cy="2293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4" name="Shape 3174"/>
            <p:cNvSpPr txBox="1"/>
            <p:nvPr/>
          </p:nvSpPr>
          <p:spPr>
            <a:xfrm>
              <a:off x="5756946" y="1724627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4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R1</a:t>
              </a:r>
            </a:p>
          </p:txBody>
        </p:sp>
      </p:grpSp>
      <p:pic>
        <p:nvPicPr>
          <p:cNvPr id="3175" name="Shape 317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036153" y="3480594"/>
            <a:ext cx="414583" cy="414583"/>
          </a:xfrm>
          <a:prstGeom prst="rect">
            <a:avLst/>
          </a:prstGeom>
          <a:noFill/>
          <a:ln>
            <a:noFill/>
          </a:ln>
        </p:spPr>
      </p:pic>
      <p:sp>
        <p:nvSpPr>
          <p:cNvPr id="3176" name="Shape 3176"/>
          <p:cNvSpPr/>
          <p:nvPr/>
        </p:nvSpPr>
        <p:spPr>
          <a:xfrm>
            <a:off x="5742142" y="1226095"/>
            <a:ext cx="484631" cy="521279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7" name="Shape 3177"/>
          <p:cNvSpPr txBox="1"/>
          <p:nvPr/>
        </p:nvSpPr>
        <p:spPr>
          <a:xfrm>
            <a:off x="4756150" y="737533"/>
            <a:ext cx="2566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등급 아이콘 변경(연출)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81" name="Shape 3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2" name="Shape 318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183" name="Shape 3183"/>
          <p:cNvSpPr txBox="1"/>
          <p:nvPr/>
        </p:nvSpPr>
        <p:spPr>
          <a:xfrm>
            <a:off x="1013629" y="667910"/>
            <a:ext cx="3322400" cy="923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 신청을 한 플레이어(유저) 관리 기능 메뉴</a:t>
            </a:r>
          </a:p>
        </p:txBody>
      </p:sp>
      <p:grpSp>
        <p:nvGrpSpPr>
          <p:cNvPr id="3184" name="Shape 3184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185" name="Shape 318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6" name="Shape 318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187" name="Shape 318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Shape 318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189" name="Shape 318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190" name="Shape 319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191" name="Shape 319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192" name="Shape 319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93" name="Shape 319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194" name="Shape 319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195" name="Shape 319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196" name="Shape 319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197" name="Shape 319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8" name="Shape 319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199" name="Shape 319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00" name="Shape 3200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201" name="Shape 3201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202" name="Shape 3202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03" name="Shape 320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04" name="Shape 3204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5" name="Shape 3205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206" name="Shape 3206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207" name="Shape 320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08" name="Shape 320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9" name="Shape 320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Shape 321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211" name="Shape 321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Shape 321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Shape 321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214" name="Shape 321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6" name="Shape 32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17" name="Shape 321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218" name="Shape 321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219" name="Shape 321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20" name="Shape 32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21" name="Shape 322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22" name="Shape 322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23" name="Shape 322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4" name="Shape 322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5" name="Shape 322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226" name="Shape 322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Shape 322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Shape 322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229" name="Shape 322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0" name="Shape 323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1" name="Shape 323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2" name="Shape 323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233" name="Shape 3233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34" name="Shape 323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35" name="Shape 3235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236" name="Shape 3236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237" name="Shape 3237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238" name="Shape 323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Shape 3239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240" name="Shape 324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1" name="Shape 3241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242" name="Shape 324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3" name="Shape 3243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244" name="Shape 3244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245" name="Shape 3245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246" name="Shape 324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Shape 3247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248" name="Shape 3248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250" name="Shape 3250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251" name="Shape 325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Shape 3252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253" name="Shape 325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54" name="Shape 325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5" name="Shape 325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6" name="Shape 325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sp>
        <p:nvSpPr>
          <p:cNvPr id="3257" name="Shape 3257"/>
          <p:cNvSpPr/>
          <p:nvPr/>
        </p:nvSpPr>
        <p:spPr>
          <a:xfrm>
            <a:off x="8324645" y="12050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플레이어(유저)의 영주 정보 화면으로 이동</a:t>
            </a:r>
          </a:p>
        </p:txBody>
      </p:sp>
      <p:cxnSp>
        <p:nvCxnSpPr>
          <p:cNvPr id="3258" name="Shape 3258"/>
          <p:cNvCxnSpPr>
            <a:stCxn id="3257" idx="1"/>
          </p:cNvCxnSpPr>
          <p:nvPr/>
        </p:nvCxnSpPr>
        <p:spPr>
          <a:xfrm flipH="1">
            <a:off x="7311245" y="1428097"/>
            <a:ext cx="10134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grpSp>
        <p:nvGrpSpPr>
          <p:cNvPr id="3259" name="Shape 3259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260" name="Shape 3260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261" name="Shape 326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Shape 3262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263" name="Shape 326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4" name="Shape 3264"/>
          <p:cNvSpPr/>
          <p:nvPr/>
        </p:nvSpPr>
        <p:spPr>
          <a:xfrm>
            <a:off x="8609221" y="1993583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플레이어(유저)에게 개인 메일 발송 화면으로 이동</a:t>
            </a:r>
          </a:p>
        </p:txBody>
      </p:sp>
      <p:cxnSp>
        <p:nvCxnSpPr>
          <p:cNvPr id="3265" name="Shape 3265"/>
          <p:cNvCxnSpPr>
            <a:stCxn id="3264" idx="1"/>
          </p:cNvCxnSpPr>
          <p:nvPr/>
        </p:nvCxnSpPr>
        <p:spPr>
          <a:xfrm flipH="1">
            <a:off x="7685221" y="2216672"/>
            <a:ext cx="924000" cy="403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6" name="Shape 3266"/>
          <p:cNvSpPr/>
          <p:nvPr/>
        </p:nvSpPr>
        <p:spPr>
          <a:xfrm>
            <a:off x="8149200" y="302146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승인 버튼</a:t>
            </a:r>
          </a:p>
        </p:txBody>
      </p:sp>
      <p:cxnSp>
        <p:nvCxnSpPr>
          <p:cNvPr id="3267" name="Shape 3267"/>
          <p:cNvCxnSpPr>
            <a:stCxn id="3266" idx="1"/>
            <a:endCxn id="3251" idx="6"/>
          </p:cNvCxnSpPr>
          <p:nvPr/>
        </p:nvCxnSpPr>
        <p:spPr>
          <a:xfrm flipH="1">
            <a:off x="7687500" y="3244555"/>
            <a:ext cx="461700" cy="197099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68" name="Shape 3268"/>
          <p:cNvSpPr/>
          <p:nvPr/>
        </p:nvSpPr>
        <p:spPr>
          <a:xfrm>
            <a:off x="8130110" y="3927562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 가입 거절 버튼</a:t>
            </a:r>
          </a:p>
        </p:txBody>
      </p:sp>
      <p:cxnSp>
        <p:nvCxnSpPr>
          <p:cNvPr id="3269" name="Shape 3269"/>
          <p:cNvCxnSpPr>
            <a:stCxn id="3268" idx="1"/>
            <a:endCxn id="3238" idx="6"/>
          </p:cNvCxnSpPr>
          <p:nvPr/>
        </p:nvCxnSpPr>
        <p:spPr>
          <a:xfrm rot="10800000">
            <a:off x="7234310" y="4121851"/>
            <a:ext cx="895800" cy="288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270" name="Shape 3270"/>
          <p:cNvSpPr/>
          <p:nvPr/>
        </p:nvSpPr>
        <p:spPr>
          <a:xfrm>
            <a:off x="2053750" y="271321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플레이어(유저)가 제출한 추가 신청서 열람 버튼</a:t>
            </a:r>
          </a:p>
        </p:txBody>
      </p:sp>
      <p:cxnSp>
        <p:nvCxnSpPr>
          <p:cNvPr id="3271" name="Shape 3271"/>
          <p:cNvCxnSpPr>
            <a:stCxn id="3270" idx="3"/>
            <a:endCxn id="3242" idx="2"/>
          </p:cNvCxnSpPr>
          <p:nvPr/>
        </p:nvCxnSpPr>
        <p:spPr>
          <a:xfrm flipH="1" rot="10800000">
            <a:off x="4018218" y="2906005"/>
            <a:ext cx="574500" cy="303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5" name="Shape 3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" name="Shape 3276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277" name="Shape 3277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신청서 열람</a:t>
            </a:r>
          </a:p>
        </p:txBody>
      </p:sp>
      <p:grpSp>
        <p:nvGrpSpPr>
          <p:cNvPr id="3278" name="Shape 3278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279" name="Shape 3279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0" name="Shape 3280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281" name="Shape 3281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2" name="Shape 3282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283" name="Shape 3283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284" name="Shape 3284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285" name="Shape 3285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286" name="Shape 3286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87" name="Shape 32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288" name="Shape 3288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289" name="Shape 3289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290" name="Shape 3290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291" name="Shape 329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92" name="Shape 3292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293" name="Shape 3293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294" name="Shape 3294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295" name="Shape 3295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296" name="Shape 3296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297" name="Shape 3297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98" name="Shape 3298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99" name="Shape 3299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00" name="Shape 3300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301" name="Shape 330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02" name="Shape 3302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Shape 3303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Shape 3304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05" name="Shape 3305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Shape 3306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Shape 3307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308" name="Shape 3308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309" name="Shape 33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0" name="Shape 33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311" name="Shape 3311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312" name="Shape 3312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313" name="Shape 3313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14" name="Shape 3314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15" name="Shape 3315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16" name="Shape 3316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17" name="Shape 3317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Shape 3318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Shape 3319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320" name="Shape 3320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Shape 3321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Shape 3322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323" name="Shape 33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4" name="Shape 332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5" name="Shape 3325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6" name="Shape 3326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327" name="Shape 3327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28" name="Shape 33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9" name="Shape 3329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330" name="Shape 3330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331" name="Shape 3331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332" name="Shape 33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3" name="Shape 3333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334" name="Shape 333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5" name="Shape 3335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336" name="Shape 3336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Shape 3337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338" name="Shape 3338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339" name="Shape 3339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340" name="Shape 3340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1" name="Shape 3341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342" name="Shape 3342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343" name="Shape 3343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344" name="Shape 3344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345" name="Shape 33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6" name="Shape 3346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347" name="Shape 334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48" name="Shape 334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9" name="Shape 33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0" name="Shape 335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51" name="Shape 3351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352" name="Shape 3352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353" name="Shape 3353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4" name="Shape 3354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355" name="Shape 335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6" name="Shape 3356"/>
          <p:cNvGrpSpPr/>
          <p:nvPr/>
        </p:nvGrpSpPr>
        <p:grpSpPr>
          <a:xfrm>
            <a:off x="4702931" y="2025545"/>
            <a:ext cx="2829694" cy="2403518"/>
            <a:chOff x="4700485" y="1606283"/>
            <a:chExt cx="2829694" cy="2403518"/>
          </a:xfrm>
        </p:grpSpPr>
        <p:grpSp>
          <p:nvGrpSpPr>
            <p:cNvPr id="3357" name="Shape 3357"/>
            <p:cNvGrpSpPr/>
            <p:nvPr/>
          </p:nvGrpSpPr>
          <p:grpSpPr>
            <a:xfrm>
              <a:off x="4700485" y="1606283"/>
              <a:ext cx="2829694" cy="2403518"/>
              <a:chOff x="4700485" y="1606283"/>
              <a:chExt cx="2829694" cy="2403518"/>
            </a:xfrm>
          </p:grpSpPr>
          <p:sp>
            <p:nvSpPr>
              <p:cNvPr id="3358" name="Shape 3358"/>
              <p:cNvSpPr/>
              <p:nvPr/>
            </p:nvSpPr>
            <p:spPr>
              <a:xfrm>
                <a:off x="4700485" y="1606283"/>
                <a:ext cx="2829694" cy="2403518"/>
              </a:xfrm>
              <a:prstGeom prst="roundRect">
                <a:avLst>
                  <a:gd fmla="val 5368" name="adj"/>
                </a:avLst>
              </a:prstGeom>
              <a:gradFill>
                <a:gsLst>
                  <a:gs pos="0">
                    <a:srgbClr val="AFAFAF"/>
                  </a:gs>
                  <a:gs pos="50000">
                    <a:schemeClr val="accent3"/>
                  </a:gs>
                  <a:gs pos="100000">
                    <a:srgbClr val="919191"/>
                  </a:gs>
                </a:gsLst>
                <a:lin ang="5400000" scaled="0"/>
              </a:gradFill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9" name="Shape 3359"/>
              <p:cNvSpPr/>
              <p:nvPr/>
            </p:nvSpPr>
            <p:spPr>
              <a:xfrm>
                <a:off x="4785853" y="2101865"/>
                <a:ext cx="2660251" cy="1403171"/>
              </a:xfrm>
              <a:prstGeom prst="roundRect">
                <a:avLst>
                  <a:gd fmla="val 5368" name="adj"/>
                </a:avLst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해당 플레이어(유저)가 제출한</a:t>
                </a:r>
              </a:p>
              <a:p>
                <a:pPr indent="0" lvl="0" marL="0" marR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25000"/>
                  <a:buFont typeface="Arial"/>
                  <a:buNone/>
                </a:pPr>
                <a:r>
                  <a:rPr b="0" i="0" lang="ko-KR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추가 신청서 내용이 표시됩니다.</a:t>
                </a:r>
              </a:p>
            </p:txBody>
          </p:sp>
        </p:grpSp>
        <p:cxnSp>
          <p:nvCxnSpPr>
            <p:cNvPr id="3360" name="Shape 3360"/>
            <p:cNvCxnSpPr/>
            <p:nvPr/>
          </p:nvCxnSpPr>
          <p:spPr>
            <a:xfrm>
              <a:off x="4742096" y="2024271"/>
              <a:ext cx="274647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</p:cxnSp>
        <p:sp>
          <p:nvSpPr>
            <p:cNvPr id="3361" name="Shape 3361"/>
            <p:cNvSpPr txBox="1"/>
            <p:nvPr/>
          </p:nvSpPr>
          <p:spPr>
            <a:xfrm>
              <a:off x="5388655" y="1646058"/>
              <a:ext cx="14205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가입 신청서</a:t>
              </a:r>
            </a:p>
          </p:txBody>
        </p:sp>
      </p:grpSp>
      <p:sp>
        <p:nvSpPr>
          <p:cNvPr id="3362" name="Shape 3362"/>
          <p:cNvSpPr/>
          <p:nvPr/>
        </p:nvSpPr>
        <p:spPr>
          <a:xfrm>
            <a:off x="8237164" y="1576300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신청서 </a:t>
            </a:r>
          </a:p>
        </p:txBody>
      </p:sp>
      <p:cxnSp>
        <p:nvCxnSpPr>
          <p:cNvPr id="3363" name="Shape 3363"/>
          <p:cNvCxnSpPr>
            <a:stCxn id="3362" idx="1"/>
          </p:cNvCxnSpPr>
          <p:nvPr/>
        </p:nvCxnSpPr>
        <p:spPr>
          <a:xfrm flipH="1">
            <a:off x="7477264" y="1799389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67" name="Shape 3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" name="Shape 3368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369" name="Shape 3369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승인</a:t>
            </a:r>
          </a:p>
        </p:txBody>
      </p:sp>
      <p:grpSp>
        <p:nvGrpSpPr>
          <p:cNvPr id="3370" name="Shape 3370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371" name="Shape 3371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Shape 3372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373" name="Shape 3373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375" name="Shape 3375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376" name="Shape 3376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377" name="Shape 3377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378" name="Shape 337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379" name="Shape 337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80" name="Shape 3380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381" name="Shape 3381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382" name="Shape 3382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383" name="Shape 338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84" name="Shape 3384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385" name="Shape 3385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386" name="Shape 3386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387" name="Shape 3387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388" name="Shape 3388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389" name="Shape 3389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90" name="Shape 3390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91" name="Shape 3391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392" name="Shape 3392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393" name="Shape 339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94" name="Shape 3394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Shape 3395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Shape 3396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397" name="Shape 3397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Shape 3398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Shape 3399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00" name="Shape 3400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01" name="Shape 340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2" name="Shape 340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03" name="Shape 3403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404" name="Shape 3404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05" name="Shape 3405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06" name="Shape 340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07" name="Shape 3407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08" name="Shape 3408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09" name="Shape 3409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Shape 3410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Shape 3411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412" name="Shape 3412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Shape 3413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Shape 3414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415" name="Shape 34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6" name="Shape 34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7" name="Shape 3417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18" name="Shape 3418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419" name="Shape 3419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20" name="Shape 34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1" name="Shape 3421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422" name="Shape 3422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423" name="Shape 3423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424" name="Shape 3424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5" name="Shape 3425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426" name="Shape 3426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7" name="Shape 3427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428" name="Shape 3428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Shape 3429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430" name="Shape 3430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431" name="Shape 3431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432" name="Shape 3432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3" name="Shape 3433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434" name="Shape 3434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435" name="Shape 3435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436" name="Shape 3436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437" name="Shape 3437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8" name="Shape 3438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439" name="Shape 3439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40" name="Shape 344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1" name="Shape 344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2" name="Shape 344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3" name="Shape 3443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444" name="Shape 3444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445" name="Shape 3445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6" name="Shape 3446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447" name="Shape 344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8" name="Shape 3448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449" name="Shape 3449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승인하시겠습니까?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Shape 3450"/>
            <p:cNvSpPr/>
            <p:nvPr/>
          </p:nvSpPr>
          <p:spPr>
            <a:xfrm>
              <a:off x="5515285" y="3474630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3451" name="Shape 3451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팝업</a:t>
            </a:r>
          </a:p>
        </p:txBody>
      </p:sp>
      <p:cxnSp>
        <p:nvCxnSpPr>
          <p:cNvPr id="3452" name="Shape 3452"/>
          <p:cNvCxnSpPr>
            <a:stCxn id="3451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53" name="Shape 3453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 버튼</a:t>
            </a:r>
          </a:p>
        </p:txBody>
      </p:sp>
      <p:cxnSp>
        <p:nvCxnSpPr>
          <p:cNvPr id="3454" name="Shape 3454"/>
          <p:cNvCxnSpPr>
            <a:stCxn id="3453" idx="3"/>
            <a:endCxn id="3450" idx="1"/>
          </p:cNvCxnSpPr>
          <p:nvPr/>
        </p:nvCxnSpPr>
        <p:spPr>
          <a:xfrm flipH="1" rot="10800000">
            <a:off x="4221126" y="3698635"/>
            <a:ext cx="1294200" cy="65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55" name="Shape 3455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 위치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R1 등급 연맹원 위치로 변경됨</a:t>
            </a:r>
          </a:p>
        </p:txBody>
      </p:sp>
      <p:cxnSp>
        <p:nvCxnSpPr>
          <p:cNvPr id="3456" name="Shape 3456"/>
          <p:cNvCxnSpPr>
            <a:stCxn id="3455" idx="0"/>
            <a:endCxn id="3453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457" name="Shape 3457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승인을 취소해도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신청을 유지 됨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6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2" name="Shape 346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3463" name="Shape 3463"/>
          <p:cNvSpPr txBox="1"/>
          <p:nvPr/>
        </p:nvSpPr>
        <p:spPr>
          <a:xfrm>
            <a:off x="1013629" y="667910"/>
            <a:ext cx="3322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관리 기능 – 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가입 거절</a:t>
            </a:r>
          </a:p>
        </p:txBody>
      </p:sp>
      <p:grpSp>
        <p:nvGrpSpPr>
          <p:cNvPr id="3464" name="Shape 3464"/>
          <p:cNvGrpSpPr/>
          <p:nvPr/>
        </p:nvGrpSpPr>
        <p:grpSpPr>
          <a:xfrm>
            <a:off x="4334057" y="269182"/>
            <a:ext cx="3528039" cy="6206551"/>
            <a:chOff x="4334057" y="269182"/>
            <a:chExt cx="3528039" cy="6206551"/>
          </a:xfrm>
        </p:grpSpPr>
        <p:sp>
          <p:nvSpPr>
            <p:cNvPr id="3465" name="Shape 3465"/>
            <p:cNvSpPr/>
            <p:nvPr/>
          </p:nvSpPr>
          <p:spPr>
            <a:xfrm>
              <a:off x="4336028" y="269182"/>
              <a:ext cx="3520799" cy="620655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Shape 3466"/>
            <p:cNvSpPr/>
            <p:nvPr/>
          </p:nvSpPr>
          <p:spPr>
            <a:xfrm>
              <a:off x="4336028" y="269183"/>
              <a:ext cx="3520799" cy="374629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연맹원</a:t>
              </a:r>
            </a:p>
          </p:txBody>
        </p:sp>
        <p:sp>
          <p:nvSpPr>
            <p:cNvPr id="3467" name="Shape 3467"/>
            <p:cNvSpPr/>
            <p:nvPr/>
          </p:nvSpPr>
          <p:spPr>
            <a:xfrm>
              <a:off x="4336028" y="5962267"/>
              <a:ext cx="3520799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Shape 3468"/>
            <p:cNvSpPr/>
            <p:nvPr/>
          </p:nvSpPr>
          <p:spPr>
            <a:xfrm>
              <a:off x="7470546" y="6101323"/>
              <a:ext cx="258176" cy="258176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grpSp>
          <p:nvGrpSpPr>
            <p:cNvPr id="3469" name="Shape 3469"/>
            <p:cNvGrpSpPr/>
            <p:nvPr/>
          </p:nvGrpSpPr>
          <p:grpSpPr>
            <a:xfrm>
              <a:off x="4336028" y="742079"/>
              <a:ext cx="3520799" cy="377970"/>
              <a:chOff x="4336028" y="1353620"/>
              <a:chExt cx="3520799" cy="377970"/>
            </a:xfrm>
          </p:grpSpPr>
          <p:sp>
            <p:nvSpPr>
              <p:cNvPr id="3470" name="Shape 3470"/>
              <p:cNvSpPr/>
              <p:nvPr/>
            </p:nvSpPr>
            <p:spPr>
              <a:xfrm>
                <a:off x="4336028" y="1401675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5                               0/1</a:t>
                </a:r>
              </a:p>
            </p:txBody>
          </p:sp>
          <p:sp>
            <p:nvSpPr>
              <p:cNvPr id="3471" name="Shape 3471"/>
              <p:cNvSpPr/>
              <p:nvPr/>
            </p:nvSpPr>
            <p:spPr>
              <a:xfrm>
                <a:off x="4363964" y="135362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id="3472" name="Shape 347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4378119" y="1373195"/>
                <a:ext cx="354856" cy="3311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3" name="Shape 347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463307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474" name="Shape 3474"/>
            <p:cNvGrpSpPr/>
            <p:nvPr/>
          </p:nvGrpSpPr>
          <p:grpSpPr>
            <a:xfrm>
              <a:off x="4338000" y="2476804"/>
              <a:ext cx="3520799" cy="377970"/>
              <a:chOff x="4338000" y="1763400"/>
              <a:chExt cx="3520799" cy="377970"/>
            </a:xfrm>
          </p:grpSpPr>
          <p:sp>
            <p:nvSpPr>
              <p:cNvPr id="3475" name="Shape 3475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4                               1/2</a:t>
                </a:r>
              </a:p>
            </p:txBody>
          </p:sp>
          <p:sp>
            <p:nvSpPr>
              <p:cNvPr id="3476" name="Shape 3476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477" name="Shape 347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78" name="Shape 3478"/>
            <p:cNvSpPr/>
            <p:nvPr/>
          </p:nvSpPr>
          <p:spPr>
            <a:xfrm>
              <a:off x="4383769" y="6022512"/>
              <a:ext cx="415800" cy="415800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←</a:t>
              </a:r>
            </a:p>
          </p:txBody>
        </p:sp>
        <p:sp>
          <p:nvSpPr>
            <p:cNvPr id="3479" name="Shape 3479"/>
            <p:cNvSpPr/>
            <p:nvPr/>
          </p:nvSpPr>
          <p:spPr>
            <a:xfrm>
              <a:off x="4847307" y="5962267"/>
              <a:ext cx="2621267" cy="504210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연맹 레벨이 높을 수록 더 많은 권한을 사용할 수 있습니다.</a:t>
              </a:r>
            </a:p>
          </p:txBody>
        </p:sp>
        <p:grpSp>
          <p:nvGrpSpPr>
            <p:cNvPr id="3480" name="Shape 3480"/>
            <p:cNvGrpSpPr/>
            <p:nvPr/>
          </p:nvGrpSpPr>
          <p:grpSpPr>
            <a:xfrm>
              <a:off x="5134141" y="1100060"/>
              <a:ext cx="2020269" cy="1330100"/>
              <a:chOff x="5046082" y="1876764"/>
              <a:chExt cx="2020269" cy="1330100"/>
            </a:xfrm>
          </p:grpSpPr>
          <p:grpSp>
            <p:nvGrpSpPr>
              <p:cNvPr id="3481" name="Shape 3481"/>
              <p:cNvGrpSpPr/>
              <p:nvPr/>
            </p:nvGrpSpPr>
            <p:grpSpPr>
              <a:xfrm>
                <a:off x="5046082" y="1876764"/>
                <a:ext cx="2020269" cy="1330100"/>
                <a:chOff x="6138771" y="1841983"/>
                <a:chExt cx="2020269" cy="1330100"/>
              </a:xfrm>
            </p:grpSpPr>
            <p:sp>
              <p:nvSpPr>
                <p:cNvPr id="3482" name="Shape 3482"/>
                <p:cNvSpPr/>
                <p:nvPr/>
              </p:nvSpPr>
              <p:spPr>
                <a:xfrm>
                  <a:off x="6170137" y="2293007"/>
                  <a:ext cx="1585225" cy="797475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3483" name="Shape 348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5587"/>
                <a:stretch/>
              </p:blipFill>
              <p:spPr>
                <a:xfrm>
                  <a:off x="6138771" y="1841983"/>
                  <a:ext cx="1499333" cy="121932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484" name="Shape 3484"/>
                <p:cNvSpPr/>
                <p:nvPr/>
              </p:nvSpPr>
              <p:spPr>
                <a:xfrm rot="5400000">
                  <a:off x="7230087" y="2243131"/>
                  <a:ext cx="876297" cy="981608"/>
                </a:xfrm>
                <a:prstGeom prst="homePlate">
                  <a:avLst>
                    <a:gd fmla="val 8522" name="adj"/>
                  </a:avLst>
                </a:prstGeom>
                <a:gradFill>
                  <a:gsLst>
                    <a:gs pos="0">
                      <a:srgbClr val="F08B54"/>
                    </a:gs>
                    <a:gs pos="50000">
                      <a:srgbClr val="F67A26"/>
                    </a:gs>
                    <a:gs pos="100000">
                      <a:srgbClr val="E36A18"/>
                    </a:gs>
                  </a:gsLst>
                  <a:lin ang="5400000" scaled="0"/>
                </a:gradFill>
                <a:ln cap="flat" cmpd="sng" w="9525">
                  <a:solidFill>
                    <a:schemeClr val="accent2"/>
                  </a:solidFill>
                  <a:prstDash val="solid"/>
                  <a:miter/>
                  <a:headEnd len="med" w="med" type="none"/>
                  <a:tailEnd len="med" w="med" type="none"/>
                </a:ln>
              </p:spPr>
              <p:txBody>
                <a:bodyPr anchorCtr="0" anchor="ctr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85" name="Shape 3485"/>
                <p:cNvSpPr txBox="1"/>
                <p:nvPr/>
              </p:nvSpPr>
              <p:spPr>
                <a:xfrm>
                  <a:off x="7219942" y="2404300"/>
                  <a:ext cx="891360" cy="5539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rIns="91425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전투력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9,999</a:t>
                  </a: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ct val="25000"/>
                    <a:buFont typeface="Arial"/>
                    <a:buNone/>
                  </a:pPr>
                  <a:r>
                    <a:rPr b="1" i="0" lang="ko-KR" sz="1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21시간 전</a:t>
                  </a:r>
                </a:p>
              </p:txBody>
            </p:sp>
            <p:sp>
              <p:nvSpPr>
                <p:cNvPr id="3486" name="Shape 3486"/>
                <p:cNvSpPr/>
                <p:nvPr/>
              </p:nvSpPr>
              <p:spPr>
                <a:xfrm>
                  <a:off x="6173648" y="2902525"/>
                  <a:ext cx="1015412" cy="194381"/>
                </a:xfrm>
                <a:prstGeom prst="rect">
                  <a:avLst/>
                </a:prstGeom>
                <a:solidFill>
                  <a:schemeClr val="dk1">
                    <a:alpha val="69411"/>
                  </a:schemeClr>
                </a:solidFill>
                <a:ln>
                  <a:noFill/>
                </a:ln>
              </p:spPr>
              <p:txBody>
                <a:bodyPr anchorCtr="0" anchor="ctr" bIns="0" lIns="0" rIns="0" tIns="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lt1"/>
                    </a:buClr>
                    <a:buSzPct val="25000"/>
                    <a:buFont typeface="Arial"/>
                    <a:buNone/>
                  </a:pPr>
                  <a:r>
                    <a:rPr b="0" i="0" lang="ko-KR" sz="900" u="none" cap="none" strike="noStrike">
                      <a:solidFill>
                        <a:schemeClr val="lt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qpwoeiruuut</a:t>
                  </a:r>
                </a:p>
              </p:txBody>
            </p:sp>
          </p:grpSp>
          <p:pic>
            <p:nvPicPr>
              <p:cNvPr id="3487" name="Shape 3487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6319642" y="2028332"/>
                <a:ext cx="519545" cy="48490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88" name="Shape 3488"/>
            <p:cNvSpPr/>
            <p:nvPr/>
          </p:nvSpPr>
          <p:spPr>
            <a:xfrm>
              <a:off x="4513241" y="3087433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Shape 3489"/>
            <p:cNvSpPr/>
            <p:nvPr/>
          </p:nvSpPr>
          <p:spPr>
            <a:xfrm rot="5400000">
              <a:off x="5306038" y="3171306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Shape 3490"/>
            <p:cNvSpPr txBox="1"/>
            <p:nvPr/>
          </p:nvSpPr>
          <p:spPr>
            <a:xfrm>
              <a:off x="5462403" y="3205474"/>
              <a:ext cx="569387" cy="4001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</p:txBody>
        </p:sp>
        <p:sp>
          <p:nvSpPr>
            <p:cNvPr id="3491" name="Shape 3491"/>
            <p:cNvSpPr/>
            <p:nvPr/>
          </p:nvSpPr>
          <p:spPr>
            <a:xfrm>
              <a:off x="6179005" y="30882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Shape 3492"/>
            <p:cNvSpPr/>
            <p:nvPr/>
          </p:nvSpPr>
          <p:spPr>
            <a:xfrm rot="5400000">
              <a:off x="6971803" y="31721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Shape 3493"/>
            <p:cNvSpPr txBox="1"/>
            <p:nvPr/>
          </p:nvSpPr>
          <p:spPr>
            <a:xfrm>
              <a:off x="7031989" y="3206293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sp>
          <p:nvSpPr>
            <p:cNvPr id="3494" name="Shape 3494"/>
            <p:cNvSpPr/>
            <p:nvPr/>
          </p:nvSpPr>
          <p:spPr>
            <a:xfrm>
              <a:off x="5443885" y="3607651"/>
              <a:ext cx="608771" cy="176339"/>
            </a:xfrm>
            <a:prstGeom prst="rect">
              <a:avLst/>
            </a:prstGeom>
            <a:gradFill>
              <a:gsLst>
                <a:gs pos="0">
                  <a:srgbClr val="D1D1D1"/>
                </a:gs>
                <a:gs pos="50000">
                  <a:srgbClr val="C7C7C7"/>
                </a:gs>
                <a:gs pos="100000">
                  <a:srgbClr val="C0C0C0"/>
                </a:gs>
              </a:gsLst>
              <a:lin ang="5400000" scaled="0"/>
            </a:gradFill>
            <a:ln cap="flat" cmpd="sng" w="9525">
              <a:solidFill>
                <a:schemeClr val="accent3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48135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548135"/>
                  </a:solidFill>
                  <a:latin typeface="Arial"/>
                  <a:ea typeface="Arial"/>
                  <a:cs typeface="Arial"/>
                  <a:sym typeface="Arial"/>
                </a:rPr>
                <a:t>On-line</a:t>
              </a:r>
            </a:p>
          </p:txBody>
        </p:sp>
        <p:pic>
          <p:nvPicPr>
            <p:cNvPr id="3495" name="Shape 349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403367" y="28817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6" name="Shape 349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89676" y="2830652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97" name="Shape 3497"/>
            <p:cNvGrpSpPr/>
            <p:nvPr/>
          </p:nvGrpSpPr>
          <p:grpSpPr>
            <a:xfrm>
              <a:off x="4341297" y="4063635"/>
              <a:ext cx="3520799" cy="377970"/>
              <a:chOff x="4338000" y="1763400"/>
              <a:chExt cx="3520799" cy="377970"/>
            </a:xfrm>
          </p:grpSpPr>
          <p:sp>
            <p:nvSpPr>
              <p:cNvPr id="3498" name="Shape 3498"/>
              <p:cNvSpPr/>
              <p:nvPr/>
            </p:nvSpPr>
            <p:spPr>
              <a:xfrm>
                <a:off x="4338000" y="1798999"/>
                <a:ext cx="3520799" cy="309611"/>
              </a:xfrm>
              <a:prstGeom prst="rect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0000" rIns="91425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연맹 레벨 3                               0/8</a:t>
                </a:r>
              </a:p>
            </p:txBody>
          </p:sp>
          <p:sp>
            <p:nvSpPr>
              <p:cNvPr id="3499" name="Shape 3499"/>
              <p:cNvSpPr/>
              <p:nvPr/>
            </p:nvSpPr>
            <p:spPr>
              <a:xfrm>
                <a:off x="4363964" y="1763400"/>
                <a:ext cx="377970" cy="377970"/>
              </a:xfrm>
              <a:prstGeom prst="ellipse">
                <a:avLst/>
              </a:prstGeom>
              <a:gradFill>
                <a:gsLst>
                  <a:gs pos="0">
                    <a:srgbClr val="474747"/>
                  </a:gs>
                  <a:gs pos="50000">
                    <a:schemeClr val="dk1"/>
                  </a:gs>
                  <a:gs pos="100000">
                    <a:schemeClr val="dk1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0" lIns="0" rIns="0" tIns="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ct val="25000"/>
                  <a:buFont typeface="Arial"/>
                  <a:buNone/>
                </a:pPr>
                <a:r>
                  <a:rPr b="0" i="0" lang="ko-KR" sz="12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R4</a:t>
                </a:r>
              </a:p>
            </p:txBody>
          </p:sp>
          <p:pic>
            <p:nvPicPr>
              <p:cNvPr id="3500" name="Shape 350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7098427" y="1862105"/>
                <a:ext cx="137345" cy="17703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01" name="Shape 3501"/>
            <p:cNvSpPr/>
            <p:nvPr/>
          </p:nvSpPr>
          <p:spPr>
            <a:xfrm>
              <a:off x="4526082" y="36008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02" name="Shape 3502"/>
            <p:cNvSpPr/>
            <p:nvPr/>
          </p:nvSpPr>
          <p:spPr>
            <a:xfrm>
              <a:off x="6182517" y="36016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03" name="Shape 3503"/>
            <p:cNvSpPr/>
            <p:nvPr/>
          </p:nvSpPr>
          <p:spPr>
            <a:xfrm>
              <a:off x="4487992" y="4701032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Shape 3504"/>
            <p:cNvSpPr/>
            <p:nvPr/>
          </p:nvSpPr>
          <p:spPr>
            <a:xfrm rot="5400000">
              <a:off x="5280790" y="4784907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Shape 3505"/>
            <p:cNvSpPr txBox="1"/>
            <p:nvPr/>
          </p:nvSpPr>
          <p:spPr>
            <a:xfrm>
              <a:off x="5437155" y="4819073"/>
              <a:ext cx="56938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3일 전</a:t>
              </a:r>
            </a:p>
          </p:txBody>
        </p:sp>
        <p:sp>
          <p:nvSpPr>
            <p:cNvPr id="3506" name="Shape 3506"/>
            <p:cNvSpPr/>
            <p:nvPr/>
          </p:nvSpPr>
          <p:spPr>
            <a:xfrm>
              <a:off x="6153757" y="4701855"/>
              <a:ext cx="1585225" cy="701387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Shape 3507"/>
            <p:cNvSpPr/>
            <p:nvPr/>
          </p:nvSpPr>
          <p:spPr>
            <a:xfrm rot="5400000">
              <a:off x="6946555" y="4785729"/>
              <a:ext cx="876297" cy="708554"/>
            </a:xfrm>
            <a:prstGeom prst="homePlate">
              <a:avLst>
                <a:gd fmla="val 19170" name="adj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8" name="Shape 3508"/>
            <p:cNvSpPr txBox="1"/>
            <p:nvPr/>
          </p:nvSpPr>
          <p:spPr>
            <a:xfrm>
              <a:off x="7006739" y="4819894"/>
              <a:ext cx="761747" cy="553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전투력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9,999</a:t>
              </a: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21시간 전</a:t>
              </a: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378119" y="4495396"/>
              <a:ext cx="1017953" cy="9094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0" name="Shape 35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164428" y="4444253"/>
              <a:ext cx="1026380" cy="961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1" name="Shape 3511"/>
            <p:cNvSpPr/>
            <p:nvPr/>
          </p:nvSpPr>
          <p:spPr>
            <a:xfrm>
              <a:off x="4500835" y="5214464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12" name="Shape 3512"/>
            <p:cNvSpPr/>
            <p:nvPr/>
          </p:nvSpPr>
          <p:spPr>
            <a:xfrm>
              <a:off x="6157269" y="5215285"/>
              <a:ext cx="870020" cy="192337"/>
            </a:xfrm>
            <a:prstGeom prst="rect">
              <a:avLst/>
            </a:prstGeom>
            <a:solidFill>
              <a:schemeClr val="dk1">
                <a:alpha val="69411"/>
              </a:schemeClr>
            </a:solidFill>
            <a:ln>
              <a:noFill/>
            </a:ln>
          </p:spPr>
          <p:txBody>
            <a:bodyPr anchorCtr="0" anchor="ctr" bIns="0" lIns="0" rIns="0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ct val="25000"/>
                <a:buFont typeface="Arial"/>
                <a:buNone/>
              </a:pPr>
              <a:r>
                <a:rPr b="0" i="0" lang="ko-KR" sz="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qpwoeiruuut</a:t>
              </a:r>
            </a:p>
          </p:txBody>
        </p:sp>
        <p:sp>
          <p:nvSpPr>
            <p:cNvPr id="3513" name="Shape 3513"/>
            <p:cNvSpPr/>
            <p:nvPr/>
          </p:nvSpPr>
          <p:spPr>
            <a:xfrm>
              <a:off x="4334057" y="287575"/>
              <a:ext cx="3520799" cy="6188158"/>
            </a:xfrm>
            <a:prstGeom prst="rect">
              <a:avLst/>
            </a:prstGeom>
            <a:solidFill>
              <a:schemeClr val="dk1">
                <a:alpha val="89411"/>
              </a:schemeClr>
            </a:solidFill>
            <a:ln cap="flat" cmpd="sng" w="9525">
              <a:solidFill>
                <a:schemeClr val="dk1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14" name="Shape 35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116917" y="2068584"/>
              <a:ext cx="1803366" cy="16110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15" name="Shape 3515"/>
            <p:cNvSpPr txBox="1"/>
            <p:nvPr/>
          </p:nvSpPr>
          <p:spPr>
            <a:xfrm>
              <a:off x="5629117" y="3730626"/>
              <a:ext cx="697627" cy="246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10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호롤룰루</a:t>
              </a:r>
            </a:p>
          </p:txBody>
        </p:sp>
      </p:grpSp>
      <p:grpSp>
        <p:nvGrpSpPr>
          <p:cNvPr id="3516" name="Shape 3516"/>
          <p:cNvGrpSpPr/>
          <p:nvPr/>
        </p:nvGrpSpPr>
        <p:grpSpPr>
          <a:xfrm>
            <a:off x="6718286" y="3863841"/>
            <a:ext cx="516155" cy="727653"/>
            <a:chOff x="6634312" y="3863841"/>
            <a:chExt cx="516155" cy="727653"/>
          </a:xfrm>
        </p:grpSpPr>
        <p:grpSp>
          <p:nvGrpSpPr>
            <p:cNvPr id="3517" name="Shape 3517"/>
            <p:cNvGrpSpPr/>
            <p:nvPr/>
          </p:nvGrpSpPr>
          <p:grpSpPr>
            <a:xfrm>
              <a:off x="6634312" y="3863841"/>
              <a:ext cx="516155" cy="727653"/>
              <a:chOff x="6721514" y="1687522"/>
              <a:chExt cx="516155" cy="727653"/>
            </a:xfrm>
          </p:grpSpPr>
          <p:sp>
            <p:nvSpPr>
              <p:cNvPr id="3518" name="Shape 3518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9" name="Shape 3519"/>
              <p:cNvSpPr txBox="1"/>
              <p:nvPr/>
            </p:nvSpPr>
            <p:spPr>
              <a:xfrm>
                <a:off x="6773921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거절</a:t>
                </a:r>
              </a:p>
            </p:txBody>
          </p:sp>
        </p:grpSp>
        <p:pic>
          <p:nvPicPr>
            <p:cNvPr id="3520" name="Shape 352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680200" y="3919919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1" name="Shape 3521"/>
          <p:cNvGrpSpPr/>
          <p:nvPr/>
        </p:nvGrpSpPr>
        <p:grpSpPr>
          <a:xfrm>
            <a:off x="4580375" y="2647901"/>
            <a:ext cx="530916" cy="724633"/>
            <a:chOff x="4325205" y="2340664"/>
            <a:chExt cx="530916" cy="724633"/>
          </a:xfrm>
        </p:grpSpPr>
        <p:sp>
          <p:nvSpPr>
            <p:cNvPr id="3522" name="Shape 3522"/>
            <p:cNvSpPr/>
            <p:nvPr/>
          </p:nvSpPr>
          <p:spPr>
            <a:xfrm>
              <a:off x="4337437" y="2340664"/>
              <a:ext cx="516155" cy="516155"/>
            </a:xfrm>
            <a:prstGeom prst="ellipse">
              <a:avLst/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3" name="Shape 3523"/>
            <p:cNvSpPr txBox="1"/>
            <p:nvPr/>
          </p:nvSpPr>
          <p:spPr>
            <a:xfrm>
              <a:off x="4325205" y="2834466"/>
              <a:ext cx="530916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C000"/>
                </a:buClr>
                <a:buSzPct val="25000"/>
                <a:buFont typeface="Arial"/>
                <a:buNone/>
              </a:pPr>
              <a:r>
                <a:rPr b="1" i="0" lang="ko-KR" sz="900" u="none" cap="none" strike="noStrik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신청서</a:t>
              </a:r>
            </a:p>
          </p:txBody>
        </p:sp>
      </p:grpSp>
      <p:grpSp>
        <p:nvGrpSpPr>
          <p:cNvPr id="3524" name="Shape 3524"/>
          <p:cNvGrpSpPr/>
          <p:nvPr/>
        </p:nvGrpSpPr>
        <p:grpSpPr>
          <a:xfrm>
            <a:off x="6587181" y="1677027"/>
            <a:ext cx="957314" cy="727653"/>
            <a:chOff x="6960209" y="2420151"/>
            <a:chExt cx="957314" cy="727653"/>
          </a:xfrm>
        </p:grpSpPr>
        <p:grpSp>
          <p:nvGrpSpPr>
            <p:cNvPr id="3525" name="Shape 3525"/>
            <p:cNvGrpSpPr/>
            <p:nvPr/>
          </p:nvGrpSpPr>
          <p:grpSpPr>
            <a:xfrm>
              <a:off x="6960209" y="2420151"/>
              <a:ext cx="957314" cy="727653"/>
              <a:chOff x="6503010" y="1687522"/>
              <a:chExt cx="957314" cy="727653"/>
            </a:xfrm>
          </p:grpSpPr>
          <p:sp>
            <p:nvSpPr>
              <p:cNvPr id="3526" name="Shape 3526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7" name="Shape 3527"/>
              <p:cNvSpPr txBox="1"/>
              <p:nvPr/>
            </p:nvSpPr>
            <p:spPr>
              <a:xfrm>
                <a:off x="6503010" y="2184343"/>
                <a:ext cx="957314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영주 상세 정보</a:t>
                </a:r>
              </a:p>
            </p:txBody>
          </p:sp>
        </p:grpSp>
        <p:pic>
          <p:nvPicPr>
            <p:cNvPr id="3528" name="Shape 3528"/>
            <p:cNvPicPr preferRelativeResize="0"/>
            <p:nvPr/>
          </p:nvPicPr>
          <p:blipFill rotWithShape="1">
            <a:blip r:embed="rId11">
              <a:alphaModFix/>
            </a:blip>
            <a:srcRect b="63205" l="8103" r="67365" t="13381"/>
            <a:stretch/>
          </p:blipFill>
          <p:spPr>
            <a:xfrm>
              <a:off x="7231328" y="2546916"/>
              <a:ext cx="400279" cy="268078"/>
            </a:xfrm>
            <a:prstGeom prst="roundRect">
              <a:avLst>
                <a:gd fmla="val 9818" name="adj"/>
              </a:avLst>
            </a:prstGeom>
            <a:noFill/>
            <a:ln>
              <a:noFill/>
            </a:ln>
          </p:spPr>
        </p:pic>
      </p:grpSp>
      <p:grpSp>
        <p:nvGrpSpPr>
          <p:cNvPr id="3529" name="Shape 3529"/>
          <p:cNvGrpSpPr/>
          <p:nvPr/>
        </p:nvGrpSpPr>
        <p:grpSpPr>
          <a:xfrm>
            <a:off x="7171316" y="3183465"/>
            <a:ext cx="516155" cy="727653"/>
            <a:chOff x="7171316" y="3183465"/>
            <a:chExt cx="516155" cy="727653"/>
          </a:xfrm>
        </p:grpSpPr>
        <p:grpSp>
          <p:nvGrpSpPr>
            <p:cNvPr id="3530" name="Shape 3530"/>
            <p:cNvGrpSpPr/>
            <p:nvPr/>
          </p:nvGrpSpPr>
          <p:grpSpPr>
            <a:xfrm>
              <a:off x="7171316" y="3183465"/>
              <a:ext cx="516155" cy="727653"/>
              <a:chOff x="6721514" y="1687522"/>
              <a:chExt cx="516155" cy="727653"/>
            </a:xfrm>
          </p:grpSpPr>
          <p:sp>
            <p:nvSpPr>
              <p:cNvPr id="3531" name="Shape 3531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2" name="Shape 3532"/>
              <p:cNvSpPr txBox="1"/>
              <p:nvPr/>
            </p:nvSpPr>
            <p:spPr>
              <a:xfrm>
                <a:off x="6773920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승인</a:t>
                </a:r>
              </a:p>
            </p:txBody>
          </p:sp>
        </p:grpSp>
        <p:pic>
          <p:nvPicPr>
            <p:cNvPr id="3533" name="Shape 35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219195" y="3234150"/>
              <a:ext cx="414583" cy="414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34" name="Shape 353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66303" y="3474617"/>
            <a:ext cx="272316" cy="272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5" name="Shape 353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030925" y="4158601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6" name="Shape 353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662119" y="2713597"/>
            <a:ext cx="378284" cy="3842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37" name="Shape 3537"/>
          <p:cNvGrpSpPr/>
          <p:nvPr/>
        </p:nvGrpSpPr>
        <p:grpSpPr>
          <a:xfrm>
            <a:off x="7178713" y="2420151"/>
            <a:ext cx="516155" cy="727653"/>
            <a:chOff x="7178713" y="2420151"/>
            <a:chExt cx="516155" cy="727653"/>
          </a:xfrm>
        </p:grpSpPr>
        <p:grpSp>
          <p:nvGrpSpPr>
            <p:cNvPr id="3538" name="Shape 3538"/>
            <p:cNvGrpSpPr/>
            <p:nvPr/>
          </p:nvGrpSpPr>
          <p:grpSpPr>
            <a:xfrm>
              <a:off x="7178713" y="2420151"/>
              <a:ext cx="516155" cy="727653"/>
              <a:chOff x="6721514" y="1687522"/>
              <a:chExt cx="516155" cy="727653"/>
            </a:xfrm>
          </p:grpSpPr>
          <p:sp>
            <p:nvSpPr>
              <p:cNvPr id="3539" name="Shape 3539"/>
              <p:cNvSpPr/>
              <p:nvPr/>
            </p:nvSpPr>
            <p:spPr>
              <a:xfrm>
                <a:off x="6721514" y="1687522"/>
                <a:ext cx="516155" cy="516155"/>
              </a:xfrm>
              <a:prstGeom prst="ellipse">
                <a:avLst/>
              </a:prstGeom>
              <a:gradFill>
                <a:gsLst>
                  <a:gs pos="0">
                    <a:srgbClr val="F08B54"/>
                  </a:gs>
                  <a:gs pos="50000">
                    <a:srgbClr val="F67A26"/>
                  </a:gs>
                  <a:gs pos="100000">
                    <a:srgbClr val="E36A18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0" name="Shape 3540"/>
              <p:cNvSpPr txBox="1"/>
              <p:nvPr/>
            </p:nvSpPr>
            <p:spPr>
              <a:xfrm>
                <a:off x="6773917" y="2184343"/>
                <a:ext cx="415498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C000"/>
                  </a:buClr>
                  <a:buSzPct val="25000"/>
                  <a:buFont typeface="Arial"/>
                  <a:buNone/>
                </a:pPr>
                <a:r>
                  <a:rPr b="1" i="0" lang="ko-KR" sz="900" u="none" cap="none" strike="noStrike">
                    <a:solidFill>
                      <a:srgbClr val="FFC000"/>
                    </a:solidFill>
                    <a:latin typeface="Arial"/>
                    <a:ea typeface="Arial"/>
                    <a:cs typeface="Arial"/>
                    <a:sym typeface="Arial"/>
                  </a:rPr>
                  <a:t>메일</a:t>
                </a:r>
              </a:p>
            </p:txBody>
          </p:sp>
        </p:grpSp>
        <p:pic>
          <p:nvPicPr>
            <p:cNvPr id="3541" name="Shape 354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7262139" y="2495925"/>
              <a:ext cx="362453" cy="3624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42" name="Shape 3542"/>
          <p:cNvGrpSpPr/>
          <p:nvPr/>
        </p:nvGrpSpPr>
        <p:grpSpPr>
          <a:xfrm>
            <a:off x="4700485" y="2463250"/>
            <a:ext cx="2829694" cy="1546549"/>
            <a:chOff x="4700485" y="2463250"/>
            <a:chExt cx="2829694" cy="1546549"/>
          </a:xfrm>
        </p:grpSpPr>
        <p:sp>
          <p:nvSpPr>
            <p:cNvPr id="3543" name="Shape 3543"/>
            <p:cNvSpPr/>
            <p:nvPr/>
          </p:nvSpPr>
          <p:spPr>
            <a:xfrm>
              <a:off x="4700485" y="2463250"/>
              <a:ext cx="2829694" cy="1546549"/>
            </a:xfrm>
            <a:prstGeom prst="roundRect">
              <a:avLst>
                <a:gd fmla="val 5368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플레이어 닉네임 님의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연맹 가입 신청을 거절하시겠습니까?</a:t>
              </a: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4" name="Shape 3544"/>
            <p:cNvSpPr/>
            <p:nvPr/>
          </p:nvSpPr>
          <p:spPr>
            <a:xfrm>
              <a:off x="5495960" y="3474630"/>
              <a:ext cx="1200000" cy="447899"/>
            </a:xfrm>
            <a:prstGeom prst="roundRect">
              <a:avLst>
                <a:gd fmla="val 16457" name="adj"/>
              </a:avLst>
            </a:prstGeom>
            <a:gradFill>
              <a:gsLst>
                <a:gs pos="0">
                  <a:srgbClr val="AFAFAF"/>
                </a:gs>
                <a:gs pos="50000">
                  <a:schemeClr val="accent3"/>
                </a:gs>
                <a:gs pos="100000">
                  <a:srgbClr val="919191"/>
                </a:gs>
              </a:gsLst>
              <a:lin ang="540000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Arial"/>
                <a:buNone/>
              </a:pPr>
              <a:r>
                <a:rPr b="0" i="0" lang="ko-KR" sz="1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</a:p>
          </p:txBody>
        </p:sp>
      </p:grpSp>
      <p:sp>
        <p:nvSpPr>
          <p:cNvPr id="3545" name="Shape 3545"/>
          <p:cNvSpPr/>
          <p:nvPr/>
        </p:nvSpPr>
        <p:spPr>
          <a:xfrm>
            <a:off x="8219314" y="2005308"/>
            <a:ext cx="1785878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팝업</a:t>
            </a:r>
          </a:p>
        </p:txBody>
      </p:sp>
      <p:cxnSp>
        <p:nvCxnSpPr>
          <p:cNvPr id="3546" name="Shape 3546"/>
          <p:cNvCxnSpPr>
            <a:stCxn id="3545" idx="1"/>
          </p:cNvCxnSpPr>
          <p:nvPr/>
        </p:nvCxnSpPr>
        <p:spPr>
          <a:xfrm flipH="1">
            <a:off x="7459414" y="2228397"/>
            <a:ext cx="759900" cy="2796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7" name="Shape 3547"/>
          <p:cNvSpPr/>
          <p:nvPr/>
        </p:nvSpPr>
        <p:spPr>
          <a:xfrm>
            <a:off x="2256658" y="4131046"/>
            <a:ext cx="1964467" cy="446178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거벌 버튼</a:t>
            </a:r>
          </a:p>
        </p:txBody>
      </p:sp>
      <p:cxnSp>
        <p:nvCxnSpPr>
          <p:cNvPr id="3548" name="Shape 3548"/>
          <p:cNvCxnSpPr>
            <a:stCxn id="3547" idx="3"/>
            <a:endCxn id="3544" idx="1"/>
          </p:cNvCxnSpPr>
          <p:nvPr/>
        </p:nvCxnSpPr>
        <p:spPr>
          <a:xfrm flipH="1" rot="10800000">
            <a:off x="4221126" y="3698635"/>
            <a:ext cx="1274700" cy="65550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49" name="Shape 3549"/>
          <p:cNvSpPr/>
          <p:nvPr/>
        </p:nvSpPr>
        <p:spPr>
          <a:xfrm>
            <a:off x="2256658" y="4961396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해당 플레이어(유저)를 가입 신청 목록에서 제거</a:t>
            </a:r>
          </a:p>
        </p:txBody>
      </p:sp>
      <p:cxnSp>
        <p:nvCxnSpPr>
          <p:cNvPr id="3550" name="Shape 3550"/>
          <p:cNvCxnSpPr>
            <a:stCxn id="3549" idx="0"/>
            <a:endCxn id="3547" idx="2"/>
          </p:cNvCxnSpPr>
          <p:nvPr/>
        </p:nvCxnSpPr>
        <p:spPr>
          <a:xfrm rot="10800000">
            <a:off x="3238892" y="4577096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51" name="Shape 3551"/>
          <p:cNvSpPr/>
          <p:nvPr/>
        </p:nvSpPr>
        <p:spPr>
          <a:xfrm>
            <a:off x="8090471" y="4971892"/>
            <a:ext cx="1964467" cy="446178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7030A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신청 유지</a:t>
            </a:r>
          </a:p>
        </p:txBody>
      </p:sp>
      <p:cxnSp>
        <p:nvCxnSpPr>
          <p:cNvPr id="3552" name="Shape 3552"/>
          <p:cNvCxnSpPr>
            <a:stCxn id="3551" idx="0"/>
          </p:cNvCxnSpPr>
          <p:nvPr/>
        </p:nvCxnSpPr>
        <p:spPr>
          <a:xfrm rot="10800000">
            <a:off x="9072704" y="4587592"/>
            <a:ext cx="0" cy="384300"/>
          </a:xfrm>
          <a:prstGeom prst="straightConnector1">
            <a:avLst/>
          </a:prstGeom>
          <a:noFill/>
          <a:ln cap="flat" cmpd="sng" w="19050">
            <a:solidFill>
              <a:srgbClr val="7030A0"/>
            </a:solidFill>
            <a:prstDash val="solid"/>
            <a:miter/>
            <a:headEnd len="med" w="med" type="none"/>
            <a:tailEnd len="lg" w="lg" type="triangle"/>
          </a:ln>
        </p:spPr>
      </p:cxnSp>
      <p:sp>
        <p:nvSpPr>
          <p:cNvPr id="3553" name="Shape 3553"/>
          <p:cNvSpPr/>
          <p:nvPr/>
        </p:nvSpPr>
        <p:spPr>
          <a:xfrm>
            <a:off x="8004150" y="4138782"/>
            <a:ext cx="1964399" cy="446099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가입 거절 취소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013629" y="667910"/>
            <a:ext cx="11178369" cy="6186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상승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상위 등급으로 상향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높은 레벨로 즉시 상향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맹주 레벨로는 상향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강등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플레이어(유저)의 연맹 레벨을 하위 등급으로 강등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추가 조건 없이 1단계 낮은 레벨로 즉시 강등 조정 ➔ </a:t>
            </a: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최하 등급 이하로는 강등 불가능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강퇴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플레이어(유저)를 강제로 연맹에서 탈퇴 시키는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연맹에서 탈퇴된 유저는 같은 연맹에 가입 불가능???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지령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선택 플레이어(유저)에게 지정된 행동을 수행하도록 권유하는 메일을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지령 목록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자원 수집 ➔ 자원 수집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지원 ➔ 연맹원 지원 활동을 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전쟁에 참여 ➔ 연맹 전쟁에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과학 기술 공헌 ➔ 연맹 과학기술에 공헌하도록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 건설 ➔ 연맹 영지 건설 활동에 참여하도록 권유하는 메일 발송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상품 보충 ➔ 연맹 상점 내 상품을 보충하도록 권유하는 메일 발송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동일한 연맹 지령은 일정 시간(24시간) 동안 1번만 발송할 수 있습니다.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1013629" y="667910"/>
            <a:ext cx="11178369" cy="5632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교체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아닌 연맹원들이 사용할 수 있는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맹주가 일정 기간 동안 게임에 접속하지 않을 경우 유료 재화를 지불하고 자신이 맹주 등급이 되는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맹주는 R1 등급으로 강제 강등 조정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레벨에 따라 소모되는 유료 재화 수량이 다르게 설정할 수 있도록 개발 필요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권한 정보 및 설정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각 연맹원들의 연맹 레벨에 따른 연맹 권한 사용 가능 정보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일부 기능들에 한하여 특정 연맹 레벨의 인원들이 사용할 수 없도록 추가 설정 가능 ➔ </a:t>
            </a:r>
            <a:r>
              <a:rPr b="0" i="0" lang="ko-KR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COK 설정으로 S2 기획팀에서 추가 검토 요망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연맹에 가입을 신청한 플레이어(유저)들의 기본 정보를 열람하고 연맹 가입을 승인 / 거절하는 기능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1 아래 연맹에 가입 신청을 한 플레이어(유저)들 목록 표시 ➔ 해당 목록은 맹주 및 권한이 있는 연맹원에게만 표시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신청 영주 관리는 다음의 기능들로 구성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영주 상세 정보 ➔ 해당 플레이어(유저)의 영주 정보 열람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메일 ➔ 해당 플레이어(유저)에게 개인 메일 발송 기능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신청 정보 열람 ➔ 해당 플레이어(유저)가 작성한 추가 신청서 내용 열람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동의 ➔ 해당 플레이어(유저)의 연맹 가입 신청을 승인</a:t>
            </a:r>
          </a:p>
          <a:p>
            <a:pPr indent="-171450" lvl="3" marL="154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승인된 플레이어(유저)는 연맹 레벨 1로 편입</a:t>
            </a:r>
          </a:p>
          <a:p>
            <a:pPr indent="-171450" lvl="2" marL="1085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가입 거절 ➔ 해당 플레이어(유저)의 연맹 가입 신청을 거절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/>
        </p:nvSpPr>
        <p:spPr>
          <a:xfrm>
            <a:off x="1013629" y="667910"/>
            <a:ext cx="1117836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레벨(연맹원 등급) 구성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R5 / 연맹 레벨 5 ➔ 맹주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R4 / 연맹 레벨 4 ➔ 연맹 리더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R3 / 연맹 레벨 3 ➔ 연맹 주요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 / 연맹 레벨 2 ➔ 연맹 상위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R1 / 연맬 레벨 1 ➔ 연맹 일반 등급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R0 / 가입 신청 명단 ➔ 연맹 가입 신청자 등급</a:t>
            </a:r>
          </a:p>
        </p:txBody>
      </p:sp>
      <p:sp>
        <p:nvSpPr>
          <p:cNvPr id="120" name="Shape 120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/>
          <p:nvPr/>
        </p:nvSpPr>
        <p:spPr>
          <a:xfrm>
            <a:off x="1013629" y="667910"/>
            <a:ext cx="11178369" cy="333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레벨 권한</a:t>
            </a:r>
          </a:p>
        </p:txBody>
      </p:sp>
      <p:sp>
        <p:nvSpPr>
          <p:cNvPr id="126" name="Shape 126"/>
          <p:cNvSpPr txBox="1"/>
          <p:nvPr/>
        </p:nvSpPr>
        <p:spPr>
          <a:xfrm>
            <a:off x="690464" y="289247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기능 정의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1285337" y="10108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{416BDBE8-069B-40E0-B742-A25B2F1E0A62}</a:tableStyleId>
              </a:tblPr>
              <a:tblGrid>
                <a:gridCol w="1572150"/>
                <a:gridCol w="619125"/>
                <a:gridCol w="619125"/>
                <a:gridCol w="619125"/>
                <a:gridCol w="619125"/>
                <a:gridCol w="619125"/>
                <a:gridCol w="1473575"/>
                <a:gridCol w="876850"/>
                <a:gridCol w="876850"/>
                <a:gridCol w="876850"/>
                <a:gridCol w="876850"/>
                <a:gridCol w="876850"/>
              </a:tblGrid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R5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R4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R3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R2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R1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레벨 명칭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전체 메일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깃발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분포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소개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접속 상태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이름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해산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맹주 이양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강퇴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선언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모집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초대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공지 편집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교류 언어 수정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상점 상품 보충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과학 기술 연구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이벤트 시작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메시지 차단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레벨 상승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레벨 강등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탈퇴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권한 상세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 도움말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  <a:tr h="1270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연맹원 보기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ko-KR" sz="1000" u="none" cap="none" strike="noStrike"/>
                        <a:t>O</a:t>
                      </a: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/>
        </p:nvSpPr>
        <p:spPr>
          <a:xfrm>
            <a:off x="690464" y="289247"/>
            <a:ext cx="17427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UI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1013629" y="667910"/>
            <a:ext cx="320627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1714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관리 화면 진입</a:t>
            </a:r>
          </a:p>
          <a:p>
            <a:pPr indent="-171450" lvl="1" marL="6286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연맹원 버튼 터치</a:t>
            </a:r>
          </a:p>
        </p:txBody>
      </p:sp>
      <p:sp>
        <p:nvSpPr>
          <p:cNvPr id="134" name="Shape 134"/>
          <p:cNvSpPr/>
          <p:nvPr/>
        </p:nvSpPr>
        <p:spPr>
          <a:xfrm>
            <a:off x="4336028" y="241187"/>
            <a:ext cx="3520799" cy="6234545"/>
          </a:xfrm>
          <a:prstGeom prst="rect">
            <a:avLst/>
          </a:prstGeom>
          <a:solidFill>
            <a:srgbClr val="7F7F7F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/>
          <p:nvPr/>
        </p:nvSpPr>
        <p:spPr>
          <a:xfrm>
            <a:off x="4385792" y="680939"/>
            <a:ext cx="3423928" cy="1546549"/>
          </a:xfrm>
          <a:prstGeom prst="roundRect">
            <a:avLst>
              <a:gd fmla="val 5368" name="adj"/>
            </a:avLst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/>
          <p:nvPr/>
        </p:nvSpPr>
        <p:spPr>
          <a:xfrm>
            <a:off x="4962525" y="2465332"/>
            <a:ext cx="2838450" cy="412094"/>
          </a:xfrm>
          <a:prstGeom prst="wedgeRectCallout">
            <a:avLst>
              <a:gd fmla="val -51814" name="adj1"/>
              <a:gd fmla="val -23945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연맹 공지(or 인사글)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svsfsfsfsdfsddddddddddddd</a:t>
            </a:r>
          </a:p>
        </p:txBody>
      </p:sp>
      <p:sp>
        <p:nvSpPr>
          <p:cNvPr id="137" name="Shape 137"/>
          <p:cNvSpPr/>
          <p:nvPr/>
        </p:nvSpPr>
        <p:spPr>
          <a:xfrm>
            <a:off x="5800976" y="722004"/>
            <a:ext cx="1952119" cy="1466192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txBody>
          <a:bodyPr anchorCtr="0" anchor="ctr" bIns="0" lIns="0" rIns="0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(CLE)Oops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맹주 : 호롤룰루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999,999,999     99/99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한국어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486400" y="2255482"/>
            <a:ext cx="1260279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2016.03.03  23:23</a:t>
            </a:r>
          </a:p>
        </p:txBody>
      </p:sp>
      <p:grpSp>
        <p:nvGrpSpPr>
          <p:cNvPr id="139" name="Shape 139"/>
          <p:cNvGrpSpPr/>
          <p:nvPr/>
        </p:nvGrpSpPr>
        <p:grpSpPr>
          <a:xfrm>
            <a:off x="4433885" y="2428112"/>
            <a:ext cx="437906" cy="428289"/>
            <a:chOff x="4433885" y="2820000"/>
            <a:chExt cx="437906" cy="428289"/>
          </a:xfrm>
        </p:grpSpPr>
        <p:sp>
          <p:nvSpPr>
            <p:cNvPr id="140" name="Shape 140"/>
            <p:cNvSpPr/>
            <p:nvPr/>
          </p:nvSpPr>
          <p:spPr>
            <a:xfrm>
              <a:off x="4433885" y="2839958"/>
              <a:ext cx="405709" cy="405709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38100">
              <a:solidFill>
                <a:srgbClr val="BF9000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1" name="Shape 14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443503" y="2820000"/>
              <a:ext cx="428289" cy="42828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2" name="Shape 1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7907" y="1521679"/>
            <a:ext cx="265332" cy="265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Shape 1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93652" y="1557195"/>
            <a:ext cx="137345" cy="177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Shape 1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18285" y="1823449"/>
            <a:ext cx="247560" cy="247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Shape 1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19673" y="807531"/>
            <a:ext cx="1277484" cy="134845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4343575" y="5965064"/>
            <a:ext cx="3520799" cy="50421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/>
          <p:nvPr/>
        </p:nvSpPr>
        <p:spPr>
          <a:xfrm>
            <a:off x="4383769" y="6022512"/>
            <a:ext cx="415800" cy="415800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←</a:t>
            </a: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16101" y="6001864"/>
            <a:ext cx="362453" cy="292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4946182" y="6303544"/>
            <a:ext cx="51296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전체메일</a:t>
            </a:r>
          </a:p>
        </p:txBody>
      </p:sp>
      <p:pic>
        <p:nvPicPr>
          <p:cNvPr id="150" name="Shape 15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764880" y="6018548"/>
            <a:ext cx="376893" cy="28491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Shape 151"/>
          <p:cNvSpPr/>
          <p:nvPr/>
        </p:nvSpPr>
        <p:spPr>
          <a:xfrm>
            <a:off x="6000937" y="6129650"/>
            <a:ext cx="198999" cy="198999"/>
          </a:xfrm>
          <a:prstGeom prst="mathPlus">
            <a:avLst>
              <a:gd fmla="val 23520" name="adj1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Shape 152"/>
          <p:cNvSpPr txBox="1"/>
          <p:nvPr/>
        </p:nvSpPr>
        <p:spPr>
          <a:xfrm>
            <a:off x="5812301" y="6303544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초대</a:t>
            </a:r>
          </a:p>
        </p:txBody>
      </p:sp>
      <p:pic>
        <p:nvPicPr>
          <p:cNvPr id="153" name="Shape 15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572439" y="5970844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Shape 154"/>
          <p:cNvSpPr txBox="1"/>
          <p:nvPr/>
        </p:nvSpPr>
        <p:spPr>
          <a:xfrm>
            <a:off x="6525730" y="6297321"/>
            <a:ext cx="38472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연맹원</a:t>
            </a:r>
          </a:p>
        </p:txBody>
      </p:sp>
      <p:pic>
        <p:nvPicPr>
          <p:cNvPr id="155" name="Shape 155"/>
          <p:cNvPicPr preferRelativeResize="0"/>
          <p:nvPr/>
        </p:nvPicPr>
        <p:blipFill rotWithShape="1">
          <a:blip r:embed="rId11">
            <a:alphaModFix/>
          </a:blip>
          <a:srcRect b="11062" l="0" r="0" t="13343"/>
          <a:stretch/>
        </p:blipFill>
        <p:spPr>
          <a:xfrm>
            <a:off x="6724060" y="6141789"/>
            <a:ext cx="234020" cy="176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Shape 15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299234" y="5973871"/>
            <a:ext cx="301239" cy="355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7311417" y="6300430"/>
            <a:ext cx="256480" cy="153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499164" y="6174837"/>
            <a:ext cx="139740" cy="13974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/>
          <p:nvPr/>
        </p:nvSpPr>
        <p:spPr>
          <a:xfrm>
            <a:off x="4527482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/>
          <p:nvPr/>
        </p:nvSpPr>
        <p:spPr>
          <a:xfrm>
            <a:off x="5628903" y="296926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/>
          <p:nvPr/>
        </p:nvSpPr>
        <p:spPr>
          <a:xfrm>
            <a:off x="6725010" y="2958175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4526821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5628242" y="3987967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/>
          <p:nvPr/>
        </p:nvSpPr>
        <p:spPr>
          <a:xfrm>
            <a:off x="6724349" y="3976876"/>
            <a:ext cx="935048" cy="9215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/>
          <p:nvPr/>
        </p:nvSpPr>
        <p:spPr>
          <a:xfrm>
            <a:off x="4645235" y="3645857"/>
            <a:ext cx="697627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연맹전쟁</a:t>
            </a:r>
          </a:p>
        </p:txBody>
      </p:sp>
      <p:sp>
        <p:nvSpPr>
          <p:cNvPr id="166" name="Shape 166"/>
          <p:cNvSpPr/>
          <p:nvPr/>
        </p:nvSpPr>
        <p:spPr>
          <a:xfrm>
            <a:off x="5725512" y="3641560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영지</a:t>
            </a:r>
          </a:p>
        </p:txBody>
      </p:sp>
      <p:sp>
        <p:nvSpPr>
          <p:cNvPr id="167" name="Shape 167"/>
          <p:cNvSpPr/>
          <p:nvPr/>
        </p:nvSpPr>
        <p:spPr>
          <a:xfrm>
            <a:off x="6834542" y="3626205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과학</a:t>
            </a:r>
          </a:p>
        </p:txBody>
      </p:sp>
      <p:sp>
        <p:nvSpPr>
          <p:cNvPr id="168" name="Shape 168"/>
          <p:cNvSpPr/>
          <p:nvPr/>
        </p:nvSpPr>
        <p:spPr>
          <a:xfrm>
            <a:off x="4626716" y="4662637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상점</a:t>
            </a:r>
          </a:p>
        </p:txBody>
      </p:sp>
      <p:sp>
        <p:nvSpPr>
          <p:cNvPr id="169" name="Shape 169"/>
          <p:cNvSpPr/>
          <p:nvPr/>
        </p:nvSpPr>
        <p:spPr>
          <a:xfrm>
            <a:off x="5730839" y="4665746"/>
            <a:ext cx="742511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지원</a:t>
            </a:r>
          </a:p>
        </p:txBody>
      </p:sp>
      <p:sp>
        <p:nvSpPr>
          <p:cNvPr id="170" name="Shape 170"/>
          <p:cNvSpPr/>
          <p:nvPr/>
        </p:nvSpPr>
        <p:spPr>
          <a:xfrm>
            <a:off x="6758542" y="4654196"/>
            <a:ext cx="870750" cy="246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 메세지</a:t>
            </a:r>
          </a:p>
        </p:txBody>
      </p:sp>
      <p:pic>
        <p:nvPicPr>
          <p:cNvPr id="171" name="Shape 1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96089" y="3001408"/>
            <a:ext cx="810255" cy="73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Shape 17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849178" y="2999375"/>
            <a:ext cx="694064" cy="69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91057" y="2975257"/>
            <a:ext cx="609883" cy="68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626175" y="4016098"/>
            <a:ext cx="755390" cy="72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17">
            <a:alphaModFix/>
          </a:blip>
          <a:srcRect b="13811" l="0" r="23580" t="24413"/>
          <a:stretch/>
        </p:blipFill>
        <p:spPr>
          <a:xfrm>
            <a:off x="5642800" y="4073478"/>
            <a:ext cx="786134" cy="653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820478" y="4008232"/>
            <a:ext cx="772877" cy="70847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Shape 177"/>
          <p:cNvSpPr/>
          <p:nvPr/>
        </p:nvSpPr>
        <p:spPr>
          <a:xfrm>
            <a:off x="4383755" y="28621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연맹</a:t>
            </a:r>
          </a:p>
        </p:txBody>
      </p:sp>
      <p:sp>
        <p:nvSpPr>
          <p:cNvPr id="178" name="Shape 178"/>
          <p:cNvSpPr/>
          <p:nvPr/>
        </p:nvSpPr>
        <p:spPr>
          <a:xfrm>
            <a:off x="6122637" y="281071"/>
            <a:ext cx="1692000" cy="34057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연합</a:t>
            </a:r>
          </a:p>
        </p:txBody>
      </p:sp>
      <p:sp>
        <p:nvSpPr>
          <p:cNvPr id="179" name="Shape 179"/>
          <p:cNvSpPr/>
          <p:nvPr/>
        </p:nvSpPr>
        <p:spPr>
          <a:xfrm rot="10800000">
            <a:off x="6507314" y="5541537"/>
            <a:ext cx="484631" cy="503739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12700">
            <a:solidFill>
              <a:srgbClr val="C00000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6138389" y="5179314"/>
            <a:ext cx="11897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25000"/>
              <a:buFont typeface="Arial"/>
              <a:buNone/>
            </a:pPr>
            <a:r>
              <a:rPr b="1" i="0" lang="ko-K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버튼 터치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