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A174D9D-57F7-47BA-B3CD-1C19FE39793D}">
  <a:tblStyle styleId="{3A174D9D-57F7-47BA-B3CD-1C19FE39793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" name="Shape 10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4" name="Shape 14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0" name="Shape 16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6" name="Shape 17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Shape 18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9" name="Shape 18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Shape 19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2" name="Shape 19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Shape 20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1" name="Shape 20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1.png"/><Relationship Id="rId10" Type="http://schemas.openxmlformats.org/officeDocument/2006/relationships/image" Target="../media/image04.jp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9" Type="http://schemas.openxmlformats.org/officeDocument/2006/relationships/image" Target="../media/image06.png"/><Relationship Id="rId15" Type="http://schemas.openxmlformats.org/officeDocument/2006/relationships/image" Target="../media/image16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7.png"/><Relationship Id="rId5" Type="http://schemas.openxmlformats.org/officeDocument/2006/relationships/image" Target="../media/image08.png"/><Relationship Id="rId6" Type="http://schemas.openxmlformats.org/officeDocument/2006/relationships/image" Target="../media/image02.png"/><Relationship Id="rId18" Type="http://schemas.openxmlformats.org/officeDocument/2006/relationships/image" Target="../media/image15.png"/><Relationship Id="rId7" Type="http://schemas.openxmlformats.org/officeDocument/2006/relationships/image" Target="../media/image03.png"/><Relationship Id="rId8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3" Type="http://schemas.openxmlformats.org/officeDocument/2006/relationships/image" Target="../media/image22.jp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15" Type="http://schemas.openxmlformats.org/officeDocument/2006/relationships/image" Target="../media/image23.png"/><Relationship Id="rId14" Type="http://schemas.openxmlformats.org/officeDocument/2006/relationships/image" Target="../media/image2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02.png"/><Relationship Id="rId5" Type="http://schemas.openxmlformats.org/officeDocument/2006/relationships/image" Target="../media/image08.png"/><Relationship Id="rId6" Type="http://schemas.openxmlformats.org/officeDocument/2006/relationships/image" Target="../media/image24.png"/><Relationship Id="rId7" Type="http://schemas.openxmlformats.org/officeDocument/2006/relationships/image" Target="../media/image22.jp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08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2.jp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1.png"/><Relationship Id="rId13" Type="http://schemas.openxmlformats.org/officeDocument/2006/relationships/image" Target="../media/image3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15" Type="http://schemas.openxmlformats.org/officeDocument/2006/relationships/image" Target="../media/image32.png"/><Relationship Id="rId14" Type="http://schemas.openxmlformats.org/officeDocument/2006/relationships/image" Target="../media/image29.png"/><Relationship Id="rId17" Type="http://schemas.openxmlformats.org/officeDocument/2006/relationships/image" Target="../media/image30.png"/><Relationship Id="rId16" Type="http://schemas.openxmlformats.org/officeDocument/2006/relationships/image" Target="../media/image3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1.png"/><Relationship Id="rId13" Type="http://schemas.openxmlformats.org/officeDocument/2006/relationships/image" Target="../media/image3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15" Type="http://schemas.openxmlformats.org/officeDocument/2006/relationships/image" Target="../media/image32.png"/><Relationship Id="rId14" Type="http://schemas.openxmlformats.org/officeDocument/2006/relationships/image" Target="../media/image29.png"/><Relationship Id="rId17" Type="http://schemas.openxmlformats.org/officeDocument/2006/relationships/image" Target="../media/image30.png"/><Relationship Id="rId16" Type="http://schemas.openxmlformats.org/officeDocument/2006/relationships/image" Target="../media/image3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3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02.png"/><Relationship Id="rId7" Type="http://schemas.openxmlformats.org/officeDocument/2006/relationships/image" Target="../media/image39.png"/><Relationship Id="rId8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Relationship Id="rId9" Type="http://schemas.openxmlformats.org/officeDocument/2006/relationships/image" Target="../media/image19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43.jpg"/><Relationship Id="rId8" Type="http://schemas.openxmlformats.org/officeDocument/2006/relationships/image" Target="../media/image4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43.jpg"/><Relationship Id="rId8" Type="http://schemas.openxmlformats.org/officeDocument/2006/relationships/image" Target="../media/image4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43.jpg"/><Relationship Id="rId8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43.jpg"/><Relationship Id="rId8" Type="http://schemas.openxmlformats.org/officeDocument/2006/relationships/image" Target="../media/image4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43.jpg"/><Relationship Id="rId8" Type="http://schemas.openxmlformats.org/officeDocument/2006/relationships/image" Target="../media/image4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jp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3" Type="http://schemas.openxmlformats.org/officeDocument/2006/relationships/image" Target="../media/image22.jp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15" Type="http://schemas.openxmlformats.org/officeDocument/2006/relationships/image" Target="../media/image23.png"/><Relationship Id="rId14" Type="http://schemas.openxmlformats.org/officeDocument/2006/relationships/image" Target="../media/image2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3" Type="http://schemas.openxmlformats.org/officeDocument/2006/relationships/image" Target="../media/image22.jp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9" Type="http://schemas.openxmlformats.org/officeDocument/2006/relationships/image" Target="../media/image12.png"/><Relationship Id="rId15" Type="http://schemas.openxmlformats.org/officeDocument/2006/relationships/image" Target="../media/image23.png"/><Relationship Id="rId14" Type="http://schemas.openxmlformats.org/officeDocument/2006/relationships/image" Target="../media/image2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연맹_관리 1.2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관리(옵션)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버튼 터치</a:t>
            </a:r>
          </a:p>
        </p:txBody>
      </p:sp>
      <p:sp>
        <p:nvSpPr>
          <p:cNvPr id="144" name="Shape 14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47" name="Shape 14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50" name="Shape 15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51" name="Shape 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54" name="Shape 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55" name="Shape 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58" name="Shape 1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60" name="Shape 1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63" name="Shape 1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65" name="Shape 16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66" name="Shape 1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68" name="Shape 1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76" name="Shape 176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77" name="Shape 177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78" name="Shape 178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79" name="Shape 179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80" name="Shape 180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8" name="Shape 188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9" name="Shape 189"/>
          <p:cNvSpPr/>
          <p:nvPr/>
        </p:nvSpPr>
        <p:spPr>
          <a:xfrm rot="10800000">
            <a:off x="7197785" y="554153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828860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8" name="Shape 19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0" name="Shape 200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202" name="Shape 202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204" name="Shape 20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09" name="Shape 2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Shape 210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211" name="Shape 211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213" name="Shape 2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Shape 214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215" name="Shape 215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217" name="Shape 2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Shape 219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220" name="Shape 220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222" name="Shape 222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Shape 2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Shape 224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225" name="Shape 225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Shape 228"/>
          <p:cNvGrpSpPr/>
          <p:nvPr/>
        </p:nvGrpSpPr>
        <p:grpSpPr>
          <a:xfrm>
            <a:off x="5703164" y="4096917"/>
            <a:ext cx="772768" cy="782440"/>
            <a:chOff x="5703164" y="4096917"/>
            <a:chExt cx="772768" cy="782440"/>
          </a:xfrm>
        </p:grpSpPr>
        <p:sp>
          <p:nvSpPr>
            <p:cNvPr id="229" name="Shape 229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231" name="Shape 2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thumbs.dreamstime.com/t/business-card-icons-set-black-reflection-businessman-businesswoman-company-31722592.jpg" id="233" name="Shape 233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Shape 235"/>
          <p:cNvGrpSpPr/>
          <p:nvPr/>
        </p:nvGrpSpPr>
        <p:grpSpPr>
          <a:xfrm>
            <a:off x="6805489" y="3207766"/>
            <a:ext cx="772768" cy="761650"/>
            <a:chOff x="6805489" y="3207766"/>
            <a:chExt cx="772768" cy="761650"/>
          </a:xfrm>
        </p:grpSpPr>
        <p:sp>
          <p:nvSpPr>
            <p:cNvPr id="236" name="Shape 236"/>
            <p:cNvSpPr/>
            <p:nvPr/>
          </p:nvSpPr>
          <p:spPr>
            <a:xfrm>
              <a:off x="6805489" y="32077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6814525" y="3721132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해지</a:t>
              </a:r>
            </a:p>
          </p:txBody>
        </p:sp>
        <p:pic>
          <p:nvPicPr>
            <p:cNvPr descr="https://openclipart.org/image/2400px/svg_to_png/221940/scrollicon.png" id="238" name="Shape 2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032007" y="3306039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blog.gosocket.net/wp-content/uploads/2015/07/sign-ban.png" id="239" name="Shape 23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57977" y="3534825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설정 권한이 있는 연맹원</a:t>
            </a:r>
          </a:p>
        </p:txBody>
      </p:sp>
      <p:sp>
        <p:nvSpPr>
          <p:cNvPr id="243" name="Shape 243"/>
          <p:cNvSpPr/>
          <p:nvPr/>
        </p:nvSpPr>
        <p:spPr>
          <a:xfrm>
            <a:off x="8677247" y="254351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</p:txBody>
      </p:sp>
      <p:cxnSp>
        <p:nvCxnSpPr>
          <p:cNvPr id="244" name="Shape 244"/>
          <p:cNvCxnSpPr>
            <a:stCxn id="243" idx="1"/>
          </p:cNvCxnSpPr>
          <p:nvPr/>
        </p:nvCxnSpPr>
        <p:spPr>
          <a:xfrm flipH="1">
            <a:off x="7752947" y="276660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8677247" y="3218857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or 권한이 있는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화면 구성</a:t>
            </a:r>
          </a:p>
        </p:txBody>
      </p:sp>
      <p:cxnSp>
        <p:nvCxnSpPr>
          <p:cNvPr id="246" name="Shape 246"/>
          <p:cNvCxnSpPr>
            <a:stCxn id="245" idx="0"/>
            <a:endCxn id="243" idx="2"/>
          </p:cNvCxnSpPr>
          <p:nvPr/>
        </p:nvCxnSpPr>
        <p:spPr>
          <a:xfrm rot="10800000">
            <a:off x="9659481" y="2989657"/>
            <a:ext cx="0" cy="229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991857" y="4177978"/>
            <a:ext cx="3163794" cy="65324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 드래곤 전장 관련 메뉴입니다.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컨텐츠 확인이 어려워 UI에만 포함되었습니다.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S2 기획 팀에서 판단하여 추가 구성 및 삭제 부탁드립니다.</a:t>
            </a:r>
          </a:p>
        </p:txBody>
      </p:sp>
      <p:cxnSp>
        <p:nvCxnSpPr>
          <p:cNvPr id="248" name="Shape 248"/>
          <p:cNvCxnSpPr>
            <a:stCxn id="247" idx="3"/>
            <a:endCxn id="202" idx="1"/>
          </p:cNvCxnSpPr>
          <p:nvPr/>
        </p:nvCxnSpPr>
        <p:spPr>
          <a:xfrm flipH="1" rot="10800000">
            <a:off x="4155652" y="4498603"/>
            <a:ext cx="446100" cy="6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49" name="Shape 249"/>
          <p:cNvGrpSpPr/>
          <p:nvPr/>
        </p:nvGrpSpPr>
        <p:grpSpPr>
          <a:xfrm>
            <a:off x="5715986" y="5421084"/>
            <a:ext cx="772768" cy="782440"/>
            <a:chOff x="5703164" y="4096917"/>
            <a:chExt cx="772768" cy="782440"/>
          </a:xfrm>
        </p:grpSpPr>
        <p:sp>
          <p:nvSpPr>
            <p:cNvPr id="250" name="Shape 250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연맹해산</a:t>
              </a:r>
            </a:p>
          </p:txBody>
        </p:sp>
        <p:pic>
          <p:nvPicPr>
            <p:cNvPr id="252" name="Shape 2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Shape 25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Shape 254"/>
          <p:cNvSpPr/>
          <p:nvPr/>
        </p:nvSpPr>
        <p:spPr>
          <a:xfrm>
            <a:off x="5879839" y="4981535"/>
            <a:ext cx="419418" cy="3736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00084" y="5076487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맹주밖에 없을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탈퇴가 아닌 연맹 해산 기능 활성화됨</a:t>
            </a:r>
          </a:p>
        </p:txBody>
      </p:sp>
      <p:cxnSp>
        <p:nvCxnSpPr>
          <p:cNvPr id="256" name="Shape 256"/>
          <p:cNvCxnSpPr>
            <a:stCxn id="255" idx="1"/>
          </p:cNvCxnSpPr>
          <p:nvPr/>
        </p:nvCxnSpPr>
        <p:spPr>
          <a:xfrm flipH="1">
            <a:off x="6475784" y="529957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263" name="Shape 26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65" name="Shape 265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271" name="Shape 271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272" name="Shape 272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273" name="Shape 273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274" name="Shape 27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78" name="Shape 2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79" name="Shape 2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연맹원</a:t>
            </a:r>
          </a:p>
        </p:txBody>
      </p:sp>
      <p:sp>
        <p:nvSpPr>
          <p:cNvPr id="291" name="Shape 291"/>
          <p:cNvSpPr/>
          <p:nvPr/>
        </p:nvSpPr>
        <p:spPr>
          <a:xfrm>
            <a:off x="8677247" y="254351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연맹원 메뉴 구성</a:t>
            </a:r>
          </a:p>
        </p:txBody>
      </p:sp>
      <p:cxnSp>
        <p:nvCxnSpPr>
          <p:cNvPr id="292" name="Shape 292"/>
          <p:cNvCxnSpPr>
            <a:stCxn id="291" idx="1"/>
          </p:cNvCxnSpPr>
          <p:nvPr/>
        </p:nvCxnSpPr>
        <p:spPr>
          <a:xfrm flipH="1">
            <a:off x="7752947" y="276660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299" name="Shape 29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각종 설정을 조정할 수 있는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or 일부 권한이 있는 연맹만 이용 가능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4548837" y="862687"/>
            <a:ext cx="954837" cy="931503"/>
            <a:chOff x="4548837" y="862687"/>
            <a:chExt cx="954837" cy="931503"/>
          </a:xfrm>
        </p:grpSpPr>
        <p:sp>
          <p:nvSpPr>
            <p:cNvPr id="304" name="Shape 304"/>
            <p:cNvSpPr/>
            <p:nvPr/>
          </p:nvSpPr>
          <p:spPr>
            <a:xfrm>
              <a:off x="4548837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pic>
          <p:nvPicPr>
            <p:cNvPr id="305" name="Shape 3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862687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Shape 306"/>
          <p:cNvGrpSpPr/>
          <p:nvPr/>
        </p:nvGrpSpPr>
        <p:grpSpPr>
          <a:xfrm>
            <a:off x="5602185" y="862688"/>
            <a:ext cx="954837" cy="931502"/>
            <a:chOff x="5602185" y="862688"/>
            <a:chExt cx="954837" cy="931502"/>
          </a:xfrm>
        </p:grpSpPr>
        <p:sp>
          <p:nvSpPr>
            <p:cNvPr id="307" name="Shape 307"/>
            <p:cNvSpPr/>
            <p:nvPr/>
          </p:nvSpPr>
          <p:spPr>
            <a:xfrm>
              <a:off x="56021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공개모집 설정</a:t>
              </a:r>
            </a:p>
          </p:txBody>
        </p:sp>
        <p:pic>
          <p:nvPicPr>
            <p:cNvPr descr="https://openclipart.org/image/2400px/svg_to_png/221940/scrollicon.png" id="308" name="Shape 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17582" y="1039090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09" name="Shape 3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06521" y="1318058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10" name="Shape 3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5005" y="1299470"/>
              <a:ext cx="166189" cy="214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Shape 311"/>
          <p:cNvGrpSpPr/>
          <p:nvPr/>
        </p:nvGrpSpPr>
        <p:grpSpPr>
          <a:xfrm>
            <a:off x="6665485" y="862688"/>
            <a:ext cx="954837" cy="931502"/>
            <a:chOff x="6665485" y="862688"/>
            <a:chExt cx="954837" cy="931502"/>
          </a:xfrm>
        </p:grpSpPr>
        <p:sp>
          <p:nvSpPr>
            <p:cNvPr id="312" name="Shape 312"/>
            <p:cNvSpPr/>
            <p:nvPr/>
          </p:nvSpPr>
          <p:spPr>
            <a:xfrm>
              <a:off x="66654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</a:t>
              </a:r>
            </a:p>
          </p:txBody>
        </p:sp>
        <p:pic>
          <p:nvPicPr>
            <p:cNvPr descr="http://thumbs.dreamstime.com/t/business-card-icons-set-black-reflection-businessman-businesswoman-company-31722592.jpg" id="313" name="Shape 313"/>
            <p:cNvPicPr preferRelativeResize="0"/>
            <p:nvPr/>
          </p:nvPicPr>
          <p:blipFill rotWithShape="1">
            <a:blip r:embed="rId7">
              <a:alphaModFix/>
            </a:blip>
            <a:srcRect b="63205" l="8103" r="67365" t="13381"/>
            <a:stretch/>
          </p:blipFill>
          <p:spPr>
            <a:xfrm>
              <a:off x="6871129" y="1078430"/>
              <a:ext cx="484339" cy="324375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08222" y="1211670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Shape 315"/>
          <p:cNvGrpSpPr/>
          <p:nvPr/>
        </p:nvGrpSpPr>
        <p:grpSpPr>
          <a:xfrm>
            <a:off x="4548837" y="1905783"/>
            <a:ext cx="954837" cy="931503"/>
            <a:chOff x="4548837" y="1905783"/>
            <a:chExt cx="954837" cy="931503"/>
          </a:xfrm>
        </p:grpSpPr>
        <p:sp>
          <p:nvSpPr>
            <p:cNvPr id="316" name="Shape 316"/>
            <p:cNvSpPr/>
            <p:nvPr/>
          </p:nvSpPr>
          <p:spPr>
            <a:xfrm>
              <a:off x="4548837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약칭</a:t>
              </a:r>
            </a:p>
          </p:txBody>
        </p:sp>
        <p:pic>
          <p:nvPicPr>
            <p:cNvPr id="317" name="Shape 3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1905783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Shape 318"/>
          <p:cNvGrpSpPr/>
          <p:nvPr/>
        </p:nvGrpSpPr>
        <p:grpSpPr>
          <a:xfrm>
            <a:off x="5602185" y="1905783"/>
            <a:ext cx="954837" cy="931502"/>
            <a:chOff x="5602185" y="1905783"/>
            <a:chExt cx="954837" cy="931502"/>
          </a:xfrm>
        </p:grpSpPr>
        <p:sp>
          <p:nvSpPr>
            <p:cNvPr id="319" name="Shape 319"/>
            <p:cNvSpPr/>
            <p:nvPr/>
          </p:nvSpPr>
          <p:spPr>
            <a:xfrm>
              <a:off x="56021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</a:t>
              </a:r>
            </a:p>
          </p:txBody>
        </p:sp>
        <p:pic>
          <p:nvPicPr>
            <p:cNvPr descr="http://www.acelloria.com/wp-content/themes/twentytwelve/images/partner/communicate.png" id="320" name="Shape 3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83532" y="2003738"/>
              <a:ext cx="567486" cy="567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Shape 321"/>
          <p:cNvGrpSpPr/>
          <p:nvPr/>
        </p:nvGrpSpPr>
        <p:grpSpPr>
          <a:xfrm>
            <a:off x="6665485" y="1905783"/>
            <a:ext cx="954837" cy="931502"/>
            <a:chOff x="6665485" y="1905783"/>
            <a:chExt cx="954837" cy="931502"/>
          </a:xfrm>
        </p:grpSpPr>
        <p:sp>
          <p:nvSpPr>
            <p:cNvPr id="322" name="Shape 322"/>
            <p:cNvSpPr/>
            <p:nvPr/>
          </p:nvSpPr>
          <p:spPr>
            <a:xfrm>
              <a:off x="66654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명칭</a:t>
              </a:r>
            </a:p>
          </p:txBody>
        </p:sp>
        <p:pic>
          <p:nvPicPr>
            <p:cNvPr descr="http://vignette1.wikia.nocookie.net/unisonleague/images/b/ba/Gear-Sea_Dragon_Circlet_Render.png/revision/latest?cb=20150928021712" id="323" name="Shape 323"/>
            <p:cNvPicPr preferRelativeResize="0"/>
            <p:nvPr/>
          </p:nvPicPr>
          <p:blipFill rotWithShape="1">
            <a:blip r:embed="rId10">
              <a:alphaModFix/>
            </a:blip>
            <a:srcRect b="30362" l="8747" r="7728" t="27876"/>
            <a:stretch/>
          </p:blipFill>
          <p:spPr>
            <a:xfrm>
              <a:off x="6861570" y="2094425"/>
              <a:ext cx="657919" cy="328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Shape 324"/>
            <p:cNvSpPr/>
            <p:nvPr/>
          </p:nvSpPr>
          <p:spPr>
            <a:xfrm>
              <a:off x="6762178" y="2371534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4548837" y="2927874"/>
            <a:ext cx="954837" cy="952506"/>
            <a:chOff x="4548837" y="2927874"/>
            <a:chExt cx="954837" cy="952506"/>
          </a:xfrm>
        </p:grpSpPr>
        <p:sp>
          <p:nvSpPr>
            <p:cNvPr id="326" name="Shape 326"/>
            <p:cNvSpPr/>
            <p:nvPr/>
          </p:nvSpPr>
          <p:spPr>
            <a:xfrm>
              <a:off x="4548837" y="294887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명칭</a:t>
              </a:r>
            </a:p>
          </p:txBody>
        </p:sp>
        <p:pic>
          <p:nvPicPr>
            <p:cNvPr id="327" name="Shape 3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78444" y="2927874"/>
              <a:ext cx="765887" cy="765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/>
            <p:nvPr/>
          </p:nvSpPr>
          <p:spPr>
            <a:xfrm>
              <a:off x="4670860" y="3414630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ㄱ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8652938" y="51994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설정 메뉴 구성</a:t>
            </a:r>
          </a:p>
        </p:txBody>
      </p:sp>
      <p:cxnSp>
        <p:nvCxnSpPr>
          <p:cNvPr id="330" name="Shape 330"/>
          <p:cNvCxnSpPr>
            <a:stCxn id="329" idx="1"/>
          </p:cNvCxnSpPr>
          <p:nvPr/>
        </p:nvCxnSpPr>
        <p:spPr>
          <a:xfrm flipH="1">
            <a:off x="7728638" y="74303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337" name="Shape 33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39" name="Shape 339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340" name="Shape 340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341" name="Shape 341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342" name="Shape 342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343" name="Shape 343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344" name="Shape 344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345" name="Shape 345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346" name="Shape 34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701751" y="2288382"/>
            <a:ext cx="2785412" cy="1978817"/>
          </a:xfrm>
          <a:prstGeom prst="roundRect">
            <a:avLst>
              <a:gd fmla="val 644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수정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768426" y="2631283"/>
            <a:ext cx="2642023" cy="1137505"/>
          </a:xfrm>
          <a:prstGeom prst="roundRect">
            <a:avLst>
              <a:gd fmla="val 2852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선언(안내글) 입니다.</a:t>
            </a:r>
          </a:p>
        </p:txBody>
      </p:sp>
      <p:sp>
        <p:nvSpPr>
          <p:cNvPr id="349" name="Shape 349"/>
          <p:cNvSpPr/>
          <p:nvPr/>
        </p:nvSpPr>
        <p:spPr>
          <a:xfrm>
            <a:off x="4829533" y="38318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sp>
        <p:nvSpPr>
          <p:cNvPr id="350" name="Shape 350"/>
          <p:cNvSpPr/>
          <p:nvPr/>
        </p:nvSpPr>
        <p:spPr>
          <a:xfrm>
            <a:off x="6079817" y="383198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선언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소개글이라 할 수 있는 연맹 선언을 편집할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상태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1834994" y="2165530"/>
            <a:ext cx="954837" cy="931503"/>
            <a:chOff x="4548837" y="862687"/>
            <a:chExt cx="954837" cy="931503"/>
          </a:xfrm>
        </p:grpSpPr>
        <p:sp>
          <p:nvSpPr>
            <p:cNvPr id="354" name="Shape 354"/>
            <p:cNvSpPr/>
            <p:nvPr/>
          </p:nvSpPr>
          <p:spPr>
            <a:xfrm>
              <a:off x="4548837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pic>
          <p:nvPicPr>
            <p:cNvPr id="355" name="Shape 3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862687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Shape 356"/>
          <p:cNvGrpSpPr/>
          <p:nvPr/>
        </p:nvGrpSpPr>
        <p:grpSpPr>
          <a:xfrm>
            <a:off x="226772" y="2410633"/>
            <a:ext cx="1642124" cy="465751"/>
            <a:chOff x="226772" y="2410633"/>
            <a:chExt cx="1642124" cy="465751"/>
          </a:xfrm>
        </p:grpSpPr>
        <p:sp>
          <p:nvSpPr>
            <p:cNvPr id="357" name="Shape 357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59" name="Shape 359"/>
          <p:cNvSpPr/>
          <p:nvPr/>
        </p:nvSpPr>
        <p:spPr>
          <a:xfrm>
            <a:off x="8220581" y="178064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열람 및 편집 팝업</a:t>
            </a:r>
          </a:p>
        </p:txBody>
      </p:sp>
      <p:cxnSp>
        <p:nvCxnSpPr>
          <p:cNvPr id="360" name="Shape 360"/>
          <p:cNvCxnSpPr>
            <a:stCxn id="359" idx="1"/>
          </p:cNvCxnSpPr>
          <p:nvPr/>
        </p:nvCxnSpPr>
        <p:spPr>
          <a:xfrm flipH="1">
            <a:off x="7296281" y="200373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1" name="Shape 361"/>
          <p:cNvSpPr/>
          <p:nvPr/>
        </p:nvSpPr>
        <p:spPr>
          <a:xfrm>
            <a:off x="8220581" y="250528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열람만 가능한 상태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다소 어두운 배경 색</a:t>
            </a:r>
          </a:p>
        </p:txBody>
      </p:sp>
      <p:cxnSp>
        <p:nvCxnSpPr>
          <p:cNvPr id="362" name="Shape 362"/>
          <p:cNvCxnSpPr>
            <a:stCxn id="361" idx="1"/>
          </p:cNvCxnSpPr>
          <p:nvPr/>
        </p:nvCxnSpPr>
        <p:spPr>
          <a:xfrm flipH="1">
            <a:off x="7187981" y="2728372"/>
            <a:ext cx="1032600" cy="36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" name="Shape 363"/>
          <p:cNvSpPr/>
          <p:nvPr/>
        </p:nvSpPr>
        <p:spPr>
          <a:xfrm>
            <a:off x="3847300" y="47613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편집하기 버튼</a:t>
            </a:r>
          </a:p>
        </p:txBody>
      </p:sp>
      <p:cxnSp>
        <p:nvCxnSpPr>
          <p:cNvPr id="364" name="Shape 364"/>
          <p:cNvCxnSpPr>
            <a:stCxn id="363" idx="0"/>
            <a:endCxn id="349" idx="2"/>
          </p:cNvCxnSpPr>
          <p:nvPr/>
        </p:nvCxnSpPr>
        <p:spPr>
          <a:xfrm flipH="1" rot="10800000">
            <a:off x="4829533" y="4202189"/>
            <a:ext cx="600000" cy="55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" name="Shape 365"/>
          <p:cNvSpPr/>
          <p:nvPr/>
        </p:nvSpPr>
        <p:spPr>
          <a:xfrm>
            <a:off x="3851021" y="550675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편집 모드로 변경됨</a:t>
            </a:r>
          </a:p>
        </p:txBody>
      </p:sp>
      <p:cxnSp>
        <p:nvCxnSpPr>
          <p:cNvPr id="366" name="Shape 366"/>
          <p:cNvCxnSpPr>
            <a:stCxn id="365" idx="0"/>
            <a:endCxn id="363" idx="2"/>
          </p:cNvCxnSpPr>
          <p:nvPr/>
        </p:nvCxnSpPr>
        <p:spPr>
          <a:xfrm rot="10800000">
            <a:off x="4829655" y="5207653"/>
            <a:ext cx="3600" cy="299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6462017" y="47613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68" name="Shape 368"/>
          <p:cNvCxnSpPr>
            <a:stCxn id="367" idx="0"/>
            <a:endCxn id="350" idx="2"/>
          </p:cNvCxnSpPr>
          <p:nvPr/>
        </p:nvCxnSpPr>
        <p:spPr>
          <a:xfrm rot="10800000">
            <a:off x="6679850" y="4202189"/>
            <a:ext cx="764400" cy="55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375" name="Shape 37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7" name="Shape 377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378" name="Shape 378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379" name="Shape 379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380" name="Shape 380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381" name="Shape 381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382" name="Shape 382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383" name="Shape 383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384" name="Shape 38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701751" y="2288382"/>
            <a:ext cx="2785412" cy="1978817"/>
          </a:xfrm>
          <a:prstGeom prst="roundRect">
            <a:avLst>
              <a:gd fmla="val 644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수정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768426" y="2631283"/>
            <a:ext cx="2642023" cy="1137505"/>
          </a:xfrm>
          <a:prstGeom prst="roundRect">
            <a:avLst>
              <a:gd fmla="val 2852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선언(안내글) 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 모드 입니다.</a:t>
            </a:r>
          </a:p>
        </p:txBody>
      </p:sp>
      <p:sp>
        <p:nvSpPr>
          <p:cNvPr id="387" name="Shape 387"/>
          <p:cNvSpPr/>
          <p:nvPr/>
        </p:nvSpPr>
        <p:spPr>
          <a:xfrm>
            <a:off x="4829533" y="38318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</a:p>
        </p:txBody>
      </p:sp>
      <p:sp>
        <p:nvSpPr>
          <p:cNvPr id="388" name="Shape 388"/>
          <p:cNvSpPr/>
          <p:nvPr/>
        </p:nvSpPr>
        <p:spPr>
          <a:xfrm>
            <a:off x="6079817" y="383198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선언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소개글이라 할 수 있는 연맹 선언을 편집할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 상태</a:t>
            </a:r>
          </a:p>
        </p:txBody>
      </p:sp>
      <p:sp>
        <p:nvSpPr>
          <p:cNvPr id="391" name="Shape 391"/>
          <p:cNvSpPr/>
          <p:nvPr/>
        </p:nvSpPr>
        <p:spPr>
          <a:xfrm>
            <a:off x="1905358" y="227057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262247" y="2222814"/>
            <a:ext cx="1642124" cy="465751"/>
            <a:chOff x="226772" y="2410633"/>
            <a:chExt cx="1642124" cy="465751"/>
          </a:xfrm>
        </p:grpSpPr>
        <p:sp>
          <p:nvSpPr>
            <p:cNvPr id="393" name="Shape 393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95" name="Shape 395"/>
          <p:cNvSpPr/>
          <p:nvPr/>
        </p:nvSpPr>
        <p:spPr>
          <a:xfrm>
            <a:off x="8220581" y="178064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열람 및 편집 팝업</a:t>
            </a:r>
          </a:p>
        </p:txBody>
      </p:sp>
      <p:cxnSp>
        <p:nvCxnSpPr>
          <p:cNvPr id="396" name="Shape 396"/>
          <p:cNvCxnSpPr>
            <a:stCxn id="395" idx="1"/>
          </p:cNvCxnSpPr>
          <p:nvPr/>
        </p:nvCxnSpPr>
        <p:spPr>
          <a:xfrm flipH="1">
            <a:off x="7296281" y="200373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7" name="Shape 397"/>
          <p:cNvSpPr/>
          <p:nvPr/>
        </p:nvSpPr>
        <p:spPr>
          <a:xfrm>
            <a:off x="8220581" y="250528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편집 가능한 상태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흰색 배경 색</a:t>
            </a:r>
          </a:p>
        </p:txBody>
      </p:sp>
      <p:cxnSp>
        <p:nvCxnSpPr>
          <p:cNvPr id="398" name="Shape 398"/>
          <p:cNvCxnSpPr>
            <a:stCxn id="397" idx="1"/>
          </p:cNvCxnSpPr>
          <p:nvPr/>
        </p:nvCxnSpPr>
        <p:spPr>
          <a:xfrm flipH="1">
            <a:off x="7187981" y="2728372"/>
            <a:ext cx="1032600" cy="36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8016817" y="331631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편집 가능 상태에서 입력칸 터치 후 단말기 키보드를 활용하여 내용 입력</a:t>
            </a:r>
          </a:p>
        </p:txBody>
      </p:sp>
      <p:cxnSp>
        <p:nvCxnSpPr>
          <p:cNvPr id="400" name="Shape 400"/>
          <p:cNvCxnSpPr>
            <a:stCxn id="399" idx="0"/>
            <a:endCxn id="397" idx="2"/>
          </p:cNvCxnSpPr>
          <p:nvPr/>
        </p:nvCxnSpPr>
        <p:spPr>
          <a:xfrm rot="10800000">
            <a:off x="9202919" y="2951510"/>
            <a:ext cx="2400" cy="36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1" name="Shape 401"/>
          <p:cNvSpPr/>
          <p:nvPr/>
        </p:nvSpPr>
        <p:spPr>
          <a:xfrm>
            <a:off x="4029576" y="47280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편집 내용 저장하기 버튼</a:t>
            </a:r>
          </a:p>
        </p:txBody>
      </p:sp>
      <p:cxnSp>
        <p:nvCxnSpPr>
          <p:cNvPr id="402" name="Shape 402"/>
          <p:cNvCxnSpPr>
            <a:stCxn id="401" idx="0"/>
            <a:endCxn id="387" idx="2"/>
          </p:cNvCxnSpPr>
          <p:nvPr/>
        </p:nvCxnSpPr>
        <p:spPr>
          <a:xfrm flipH="1" rot="10800000">
            <a:off x="5011810" y="4202117"/>
            <a:ext cx="417900" cy="52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3" name="Shape 403"/>
          <p:cNvSpPr/>
          <p:nvPr/>
        </p:nvSpPr>
        <p:spPr>
          <a:xfrm>
            <a:off x="6314196" y="47280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(편집 내용 취소)</a:t>
            </a:r>
          </a:p>
        </p:txBody>
      </p:sp>
      <p:cxnSp>
        <p:nvCxnSpPr>
          <p:cNvPr id="404" name="Shape 404"/>
          <p:cNvCxnSpPr>
            <a:stCxn id="403" idx="0"/>
            <a:endCxn id="388" idx="2"/>
          </p:cNvCxnSpPr>
          <p:nvPr/>
        </p:nvCxnSpPr>
        <p:spPr>
          <a:xfrm rot="10800000">
            <a:off x="6679929" y="4202117"/>
            <a:ext cx="616500" cy="52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5" name="Shape 405"/>
          <p:cNvSpPr/>
          <p:nvPr/>
        </p:nvSpPr>
        <p:spPr>
          <a:xfrm>
            <a:off x="4029576" y="5451271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편집 내용 저장 후 열람 모드로 변경</a:t>
            </a:r>
          </a:p>
        </p:txBody>
      </p:sp>
      <p:cxnSp>
        <p:nvCxnSpPr>
          <p:cNvPr id="406" name="Shape 406"/>
          <p:cNvCxnSpPr>
            <a:stCxn id="405" idx="0"/>
            <a:endCxn id="401" idx="2"/>
          </p:cNvCxnSpPr>
          <p:nvPr/>
        </p:nvCxnSpPr>
        <p:spPr>
          <a:xfrm rot="10800000">
            <a:off x="5011810" y="5174071"/>
            <a:ext cx="0" cy="277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413" name="Shape 41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15" name="Shape 415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416" name="Shape 416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417" name="Shape 417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418" name="Shape 418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419" name="Shape 419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420" name="Shape 420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421" name="Shape 421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422" name="Shape 42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Shape 423"/>
          <p:cNvGrpSpPr/>
          <p:nvPr/>
        </p:nvGrpSpPr>
        <p:grpSpPr>
          <a:xfrm>
            <a:off x="4686898" y="1691333"/>
            <a:ext cx="2785412" cy="3120550"/>
            <a:chOff x="590169" y="1564481"/>
            <a:chExt cx="2785412" cy="3120550"/>
          </a:xfrm>
        </p:grpSpPr>
        <p:grpSp>
          <p:nvGrpSpPr>
            <p:cNvPr id="424" name="Shape 424"/>
            <p:cNvGrpSpPr/>
            <p:nvPr/>
          </p:nvGrpSpPr>
          <p:grpSpPr>
            <a:xfrm>
              <a:off x="590169" y="1564481"/>
              <a:ext cx="2785412" cy="3120550"/>
              <a:chOff x="4701751" y="2288381"/>
              <a:chExt cx="2785412" cy="3120550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4701751" y="2288381"/>
                <a:ext cx="2785412" cy="3120550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 모집 설정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5073930" y="4905228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802085" y="2553483"/>
                <a:ext cx="2617890" cy="2266164"/>
              </a:xfrm>
              <a:prstGeom prst="roundRect">
                <a:avLst>
                  <a:gd fmla="val 431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8" name="Shape 428"/>
              <p:cNvCxnSpPr/>
              <p:nvPr/>
            </p:nvCxnSpPr>
            <p:spPr>
              <a:xfrm>
                <a:off x="4897162" y="3455287"/>
                <a:ext cx="24277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29" name="Shape 429"/>
              <p:cNvSpPr/>
              <p:nvPr/>
            </p:nvSpPr>
            <p:spPr>
              <a:xfrm>
                <a:off x="5175380" y="2655608"/>
                <a:ext cx="1701669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5175380" y="2655608"/>
                <a:ext cx="844695" cy="305976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비공개</a:t>
                </a: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5867430" y="3571521"/>
                <a:ext cx="1009620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5867430" y="3926180"/>
                <a:ext cx="1009620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433" name="Shape 433"/>
              <p:cNvSpPr txBox="1"/>
              <p:nvPr/>
            </p:nvSpPr>
            <p:spPr>
              <a:xfrm>
                <a:off x="5093355" y="3599942"/>
                <a:ext cx="774636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캐슬LV≥</a:t>
                </a:r>
              </a:p>
            </p:txBody>
          </p:sp>
          <p:sp>
            <p:nvSpPr>
              <p:cNvPr id="434" name="Shape 434"/>
              <p:cNvSpPr txBox="1"/>
              <p:nvPr/>
            </p:nvSpPr>
            <p:spPr>
              <a:xfrm>
                <a:off x="5111728" y="3933317"/>
                <a:ext cx="75693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전투력≥</a:t>
                </a: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6160669" y="4905642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sp>
          <p:nvSpPr>
            <p:cNvPr id="436" name="Shape 436"/>
            <p:cNvSpPr txBox="1"/>
            <p:nvPr/>
          </p:nvSpPr>
          <p:spPr>
            <a:xfrm>
              <a:off x="962349" y="2345641"/>
              <a:ext cx="194796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 공지 시 별도의 신청 없이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가입할 수 있습니다.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856551" y="3633139"/>
              <a:ext cx="2159565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조건을 달성하지 못한 영주는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할 수 없습니다.</a:t>
              </a: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9154123" y="4826678"/>
            <a:ext cx="2785412" cy="1690442"/>
            <a:chOff x="590169" y="1564482"/>
            <a:chExt cx="2785412" cy="1690442"/>
          </a:xfrm>
        </p:grpSpPr>
        <p:grpSp>
          <p:nvGrpSpPr>
            <p:cNvPr id="439" name="Shape 439"/>
            <p:cNvGrpSpPr/>
            <p:nvPr/>
          </p:nvGrpSpPr>
          <p:grpSpPr>
            <a:xfrm>
              <a:off x="590169" y="1564482"/>
              <a:ext cx="2785412" cy="1690442"/>
              <a:chOff x="4701751" y="2288382"/>
              <a:chExt cx="2785412" cy="1690442"/>
            </a:xfrm>
          </p:grpSpPr>
          <p:sp>
            <p:nvSpPr>
              <p:cNvPr id="440" name="Shape 440"/>
              <p:cNvSpPr/>
              <p:nvPr/>
            </p:nvSpPr>
            <p:spPr>
              <a:xfrm>
                <a:off x="4701751" y="2288382"/>
                <a:ext cx="2785412" cy="16904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 모집 설정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5615133" y="3542466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저장</a:t>
                </a: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4802085" y="2553484"/>
                <a:ext cx="2617890" cy="916168"/>
              </a:xfrm>
              <a:prstGeom prst="roundRect">
                <a:avLst>
                  <a:gd fmla="val 431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5175380" y="2655608"/>
                <a:ext cx="1701669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6035739" y="2655608"/>
                <a:ext cx="844695" cy="305976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</a:t>
                </a:r>
              </a:p>
            </p:txBody>
          </p:sp>
        </p:grpSp>
        <p:sp>
          <p:nvSpPr>
            <p:cNvPr id="445" name="Shape 445"/>
            <p:cNvSpPr txBox="1"/>
            <p:nvPr/>
          </p:nvSpPr>
          <p:spPr>
            <a:xfrm>
              <a:off x="962349" y="2345641"/>
              <a:ext cx="194796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 공지 시 별도의 신청 없이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가입할 수 있습니다.</a:t>
              </a:r>
            </a:p>
          </p:txBody>
        </p:sp>
      </p:grpSp>
      <p:sp>
        <p:nvSpPr>
          <p:cNvPr id="446" name="Shape 44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공개 모집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방식을 병경할 수 잇는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비공개 ➔ 맹주(or 권한이 있는 연맹원)의 승인으로 연맹 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 ➔ 자유롭게 연맹 가입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1770050" y="2814141"/>
            <a:ext cx="954837" cy="931502"/>
            <a:chOff x="5602185" y="862688"/>
            <a:chExt cx="954837" cy="931502"/>
          </a:xfrm>
        </p:grpSpPr>
        <p:sp>
          <p:nvSpPr>
            <p:cNvPr id="449" name="Shape 449"/>
            <p:cNvSpPr/>
            <p:nvPr/>
          </p:nvSpPr>
          <p:spPr>
            <a:xfrm>
              <a:off x="56021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공개모집 설정</a:t>
              </a:r>
            </a:p>
          </p:txBody>
        </p:sp>
        <p:pic>
          <p:nvPicPr>
            <p:cNvPr descr="https://openclipart.org/image/2400px/svg_to_png/221940/scrollicon.png" id="450" name="Shape 4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17582" y="1039090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451" name="Shape 4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6521" y="1318058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452" name="Shape 4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5005" y="1299470"/>
              <a:ext cx="166189" cy="214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" name="Shape 453"/>
          <p:cNvGrpSpPr/>
          <p:nvPr/>
        </p:nvGrpSpPr>
        <p:grpSpPr>
          <a:xfrm>
            <a:off x="144402" y="3010295"/>
            <a:ext cx="1642124" cy="465751"/>
            <a:chOff x="226772" y="2410633"/>
            <a:chExt cx="1642124" cy="465751"/>
          </a:xfrm>
        </p:grpSpPr>
        <p:sp>
          <p:nvSpPr>
            <p:cNvPr id="454" name="Shape 45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56" name="Shape 456"/>
          <p:cNvSpPr/>
          <p:nvPr/>
        </p:nvSpPr>
        <p:spPr>
          <a:xfrm>
            <a:off x="8329271" y="109520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비공개 설정이 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모집 설정 팝업</a:t>
            </a:r>
          </a:p>
        </p:txBody>
      </p:sp>
      <p:cxnSp>
        <p:nvCxnSpPr>
          <p:cNvPr id="457" name="Shape 457"/>
          <p:cNvCxnSpPr>
            <a:stCxn id="456" idx="1"/>
          </p:cNvCxnSpPr>
          <p:nvPr/>
        </p:nvCxnSpPr>
        <p:spPr>
          <a:xfrm flipH="1">
            <a:off x="7404971" y="1318293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8" name="Shape 458"/>
          <p:cNvSpPr/>
          <p:nvPr/>
        </p:nvSpPr>
        <p:spPr>
          <a:xfrm>
            <a:off x="7983346" y="196162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공개/비공개 설정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(좌우 슬라이드 이동)</a:t>
            </a:r>
          </a:p>
        </p:txBody>
      </p:sp>
      <p:cxnSp>
        <p:nvCxnSpPr>
          <p:cNvPr id="459" name="Shape 459"/>
          <p:cNvCxnSpPr>
            <a:stCxn id="458" idx="1"/>
            <a:endCxn id="429" idx="3"/>
          </p:cNvCxnSpPr>
          <p:nvPr/>
        </p:nvCxnSpPr>
        <p:spPr>
          <a:xfrm flipH="1">
            <a:off x="6862246" y="2184714"/>
            <a:ext cx="1121100" cy="2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0" name="Shape 460"/>
          <p:cNvSpPr/>
          <p:nvPr/>
        </p:nvSpPr>
        <p:spPr>
          <a:xfrm>
            <a:off x="8022032" y="30668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비공개 가입 조건 설정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키보드를 이용해 직접 입력</a:t>
            </a:r>
          </a:p>
        </p:txBody>
      </p:sp>
      <p:cxnSp>
        <p:nvCxnSpPr>
          <p:cNvPr id="461" name="Shape 461"/>
          <p:cNvCxnSpPr>
            <a:stCxn id="460" idx="1"/>
            <a:endCxn id="431" idx="3"/>
          </p:cNvCxnSpPr>
          <p:nvPr/>
        </p:nvCxnSpPr>
        <p:spPr>
          <a:xfrm rot="10800000">
            <a:off x="6862232" y="3127606"/>
            <a:ext cx="1159800" cy="16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62" name="Shape 462"/>
          <p:cNvCxnSpPr>
            <a:stCxn id="460" idx="1"/>
            <a:endCxn id="432" idx="3"/>
          </p:cNvCxnSpPr>
          <p:nvPr/>
        </p:nvCxnSpPr>
        <p:spPr>
          <a:xfrm flipH="1">
            <a:off x="6862232" y="3289906"/>
            <a:ext cx="1159800" cy="19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3" name="Shape 463"/>
          <p:cNvSpPr/>
          <p:nvPr/>
        </p:nvSpPr>
        <p:spPr>
          <a:xfrm>
            <a:off x="3704664" y="51616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저장하고 닫기 버튼</a:t>
            </a:r>
          </a:p>
        </p:txBody>
      </p:sp>
      <p:cxnSp>
        <p:nvCxnSpPr>
          <p:cNvPr id="464" name="Shape 464"/>
          <p:cNvCxnSpPr>
            <a:stCxn id="463" idx="0"/>
            <a:endCxn id="426" idx="2"/>
          </p:cNvCxnSpPr>
          <p:nvPr/>
        </p:nvCxnSpPr>
        <p:spPr>
          <a:xfrm flipH="1" rot="10800000">
            <a:off x="4686897" y="4692760"/>
            <a:ext cx="868200" cy="46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5" name="Shape 465"/>
          <p:cNvSpPr/>
          <p:nvPr/>
        </p:nvSpPr>
        <p:spPr>
          <a:xfrm>
            <a:off x="6422887" y="51616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수정 취소하고 팝업 닫기 버튼</a:t>
            </a:r>
          </a:p>
        </p:txBody>
      </p:sp>
      <p:cxnSp>
        <p:nvCxnSpPr>
          <p:cNvPr id="466" name="Shape 466"/>
          <p:cNvCxnSpPr>
            <a:stCxn id="465" idx="0"/>
            <a:endCxn id="435" idx="2"/>
          </p:cNvCxnSpPr>
          <p:nvPr/>
        </p:nvCxnSpPr>
        <p:spPr>
          <a:xfrm rot="10800000">
            <a:off x="6641620" y="4693060"/>
            <a:ext cx="763500" cy="46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7" name="Shape 467"/>
          <p:cNvSpPr/>
          <p:nvPr/>
        </p:nvSpPr>
        <p:spPr>
          <a:xfrm>
            <a:off x="9561075" y="410343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설정이 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모집 설정 팝업</a:t>
            </a:r>
          </a:p>
        </p:txBody>
      </p:sp>
      <p:cxnSp>
        <p:nvCxnSpPr>
          <p:cNvPr id="468" name="Shape 468"/>
          <p:cNvCxnSpPr>
            <a:stCxn id="467" idx="2"/>
            <a:endCxn id="440" idx="0"/>
          </p:cNvCxnSpPr>
          <p:nvPr/>
        </p:nvCxnSpPr>
        <p:spPr>
          <a:xfrm>
            <a:off x="10543309" y="4549610"/>
            <a:ext cx="3600" cy="277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475" name="Shape 47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7" name="Shape 477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478" name="Shape 478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479" name="Shape 479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480" name="Shape 480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481" name="Shape 481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482" name="Shape 482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483" name="Shape 483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484" name="Shape 48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4701751" y="2288382"/>
            <a:ext cx="2785412" cy="1978817"/>
            <a:chOff x="4701751" y="2288382"/>
            <a:chExt cx="2785412" cy="1978817"/>
          </a:xfrm>
        </p:grpSpPr>
        <p:sp>
          <p:nvSpPr>
            <p:cNvPr id="486" name="Shape 486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5218369" y="2669518"/>
              <a:ext cx="173316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명칭 입력</a:t>
              </a: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493" name="Shape 4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Shape 494"/>
          <p:cNvGrpSpPr/>
          <p:nvPr/>
        </p:nvGrpSpPr>
        <p:grpSpPr>
          <a:xfrm>
            <a:off x="8149801" y="4754550"/>
            <a:ext cx="2785412" cy="1978817"/>
            <a:chOff x="4701751" y="2288382"/>
            <a:chExt cx="2785412" cy="1978817"/>
          </a:xfrm>
        </p:grpSpPr>
        <p:sp>
          <p:nvSpPr>
            <p:cNvPr id="495" name="Shape 495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4780378" y="264094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이름</a:t>
              </a:r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502" name="Shape 5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Shape 503"/>
          <p:cNvGrpSpPr/>
          <p:nvPr/>
        </p:nvGrpSpPr>
        <p:grpSpPr>
          <a:xfrm>
            <a:off x="8149801" y="2411401"/>
            <a:ext cx="2785412" cy="1978817"/>
            <a:chOff x="4701751" y="2288382"/>
            <a:chExt cx="2785412" cy="1978817"/>
          </a:xfrm>
        </p:grpSpPr>
        <p:sp>
          <p:nvSpPr>
            <p:cNvPr id="504" name="Shape 504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4780378" y="264094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이름</a:t>
              </a: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511" name="Shape 5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" name="Shape 5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5817" y="3099991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>
            <a:off x="10523403" y="5431410"/>
            <a:ext cx="264868" cy="264868"/>
          </a:xfrm>
          <a:prstGeom prst="mathMultiply">
            <a:avLst>
              <a:gd fmla="val 9135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생성 시 연맹 명칭 입력과 동일한 기능으로 작동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유료 재화 소비 발생</a:t>
            </a:r>
          </a:p>
        </p:txBody>
      </p:sp>
      <p:grpSp>
        <p:nvGrpSpPr>
          <p:cNvPr id="516" name="Shape 516"/>
          <p:cNvGrpSpPr/>
          <p:nvPr/>
        </p:nvGrpSpPr>
        <p:grpSpPr>
          <a:xfrm>
            <a:off x="1806743" y="2569304"/>
            <a:ext cx="954837" cy="931502"/>
            <a:chOff x="6665485" y="862688"/>
            <a:chExt cx="954837" cy="931502"/>
          </a:xfrm>
        </p:grpSpPr>
        <p:sp>
          <p:nvSpPr>
            <p:cNvPr id="517" name="Shape 517"/>
            <p:cNvSpPr/>
            <p:nvPr/>
          </p:nvSpPr>
          <p:spPr>
            <a:xfrm>
              <a:off x="66654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</a:t>
              </a:r>
            </a:p>
          </p:txBody>
        </p:sp>
        <p:pic>
          <p:nvPicPr>
            <p:cNvPr descr="http://thumbs.dreamstime.com/t/business-card-icons-set-black-reflection-businessman-businesswoman-company-31722592.jpg" id="518" name="Shape 518"/>
            <p:cNvPicPr preferRelativeResize="0"/>
            <p:nvPr/>
          </p:nvPicPr>
          <p:blipFill rotWithShape="1">
            <a:blip r:embed="rId5">
              <a:alphaModFix/>
            </a:blip>
            <a:srcRect b="63205" l="8103" r="67365" t="13381"/>
            <a:stretch/>
          </p:blipFill>
          <p:spPr>
            <a:xfrm>
              <a:off x="6871129" y="1078430"/>
              <a:ext cx="484339" cy="324375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pic>
          <p:nvPicPr>
            <p:cNvPr id="519" name="Shape 5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08222" y="1211670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" name="Shape 520"/>
          <p:cNvGrpSpPr/>
          <p:nvPr/>
        </p:nvGrpSpPr>
        <p:grpSpPr>
          <a:xfrm>
            <a:off x="189530" y="2819821"/>
            <a:ext cx="1642124" cy="465751"/>
            <a:chOff x="226772" y="2410633"/>
            <a:chExt cx="1642124" cy="465751"/>
          </a:xfrm>
        </p:grpSpPr>
        <p:sp>
          <p:nvSpPr>
            <p:cNvPr id="521" name="Shape 52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523" name="Shape 523"/>
          <p:cNvSpPr/>
          <p:nvPr/>
        </p:nvSpPr>
        <p:spPr>
          <a:xfrm>
            <a:off x="5106894" y="13423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 팝업</a:t>
            </a:r>
          </a:p>
        </p:txBody>
      </p:sp>
      <p:cxnSp>
        <p:nvCxnSpPr>
          <p:cNvPr id="524" name="Shape 524"/>
          <p:cNvCxnSpPr>
            <a:stCxn id="523" idx="2"/>
            <a:endCxn id="486" idx="0"/>
          </p:cNvCxnSpPr>
          <p:nvPr/>
        </p:nvCxnSpPr>
        <p:spPr>
          <a:xfrm>
            <a:off x="6089128" y="1788560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5" name="Shape 525"/>
          <p:cNvSpPr/>
          <p:nvPr/>
        </p:nvSpPr>
        <p:spPr>
          <a:xfrm>
            <a:off x="7299260" y="1599058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526" name="Shape 526"/>
          <p:cNvCxnSpPr>
            <a:stCxn id="525" idx="1"/>
          </p:cNvCxnSpPr>
          <p:nvPr/>
        </p:nvCxnSpPr>
        <p:spPr>
          <a:xfrm flipH="1">
            <a:off x="6849860" y="1822147"/>
            <a:ext cx="449400" cy="12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3405210" y="4709007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 버튼</a:t>
            </a:r>
          </a:p>
        </p:txBody>
      </p:sp>
      <p:cxnSp>
        <p:nvCxnSpPr>
          <p:cNvPr id="528" name="Shape 528"/>
          <p:cNvCxnSpPr>
            <a:stCxn id="527" idx="0"/>
            <a:endCxn id="488" idx="1"/>
          </p:cNvCxnSpPr>
          <p:nvPr/>
        </p:nvCxnSpPr>
        <p:spPr>
          <a:xfrm flipH="1" rot="10800000">
            <a:off x="4076089" y="4016907"/>
            <a:ext cx="753300" cy="6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9" name="Shape 529"/>
          <p:cNvSpPr/>
          <p:nvPr/>
        </p:nvSpPr>
        <p:spPr>
          <a:xfrm>
            <a:off x="6008971" y="472169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</a:p>
        </p:txBody>
      </p:sp>
      <p:cxnSp>
        <p:nvCxnSpPr>
          <p:cNvPr id="530" name="Shape 530"/>
          <p:cNvCxnSpPr>
            <a:stCxn id="529" idx="0"/>
            <a:endCxn id="489" idx="2"/>
          </p:cNvCxnSpPr>
          <p:nvPr/>
        </p:nvCxnSpPr>
        <p:spPr>
          <a:xfrm rot="10800000">
            <a:off x="6679850" y="4202098"/>
            <a:ext cx="0" cy="51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1" name="Shape 531"/>
          <p:cNvSpPr txBox="1"/>
          <p:nvPr/>
        </p:nvSpPr>
        <p:spPr>
          <a:xfrm>
            <a:off x="8715263" y="2158511"/>
            <a:ext cx="1524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가능 명칭 입력&gt;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8658113" y="4526600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불가능 명칭 입력&gt;</a:t>
            </a:r>
          </a:p>
        </p:txBody>
      </p:sp>
      <p:sp>
        <p:nvSpPr>
          <p:cNvPr id="533" name="Shape 533"/>
          <p:cNvSpPr/>
          <p:nvPr/>
        </p:nvSpPr>
        <p:spPr>
          <a:xfrm>
            <a:off x="3091850" y="555102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사용 불가 명칭 입력 시 버튼 비활성화</a:t>
            </a:r>
          </a:p>
        </p:txBody>
      </p:sp>
      <p:cxnSp>
        <p:nvCxnSpPr>
          <p:cNvPr id="534" name="Shape 534"/>
          <p:cNvCxnSpPr>
            <a:stCxn id="533" idx="0"/>
            <a:endCxn id="527" idx="2"/>
          </p:cNvCxnSpPr>
          <p:nvPr/>
        </p:nvCxnSpPr>
        <p:spPr>
          <a:xfrm flipH="1" rot="10800000">
            <a:off x="4074083" y="5155323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541" name="Shape 54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43" name="Shape 543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544" name="Shape 544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545" name="Shape 545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546" name="Shape 546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547" name="Shape 547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548" name="Shape 548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549" name="Shape 549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550" name="Shape 55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Shape 551"/>
          <p:cNvGrpSpPr/>
          <p:nvPr/>
        </p:nvGrpSpPr>
        <p:grpSpPr>
          <a:xfrm>
            <a:off x="4701751" y="2288382"/>
            <a:ext cx="2785412" cy="1978817"/>
            <a:chOff x="4701751" y="2288382"/>
            <a:chExt cx="2785412" cy="1978817"/>
          </a:xfrm>
        </p:grpSpPr>
        <p:grpSp>
          <p:nvGrpSpPr>
            <p:cNvPr id="552" name="Shape 552"/>
            <p:cNvGrpSpPr/>
            <p:nvPr/>
          </p:nvGrpSpPr>
          <p:grpSpPr>
            <a:xfrm>
              <a:off x="4701751" y="2288382"/>
              <a:ext cx="2785412" cy="1978817"/>
              <a:chOff x="4701751" y="2288382"/>
              <a:chExt cx="2785412" cy="1978817"/>
            </a:xfrm>
          </p:grpSpPr>
          <p:sp>
            <p:nvSpPr>
              <p:cNvPr id="553" name="Shape 553"/>
              <p:cNvSpPr/>
              <p:nvPr/>
            </p:nvSpPr>
            <p:spPr>
              <a:xfrm>
                <a:off x="4701751" y="2288382"/>
                <a:ext cx="2785412" cy="1978817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약칭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4768426" y="2631283"/>
                <a:ext cx="2642023" cy="1137505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6094457" y="3832878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4852450" y="2945899"/>
                <a:ext cx="2491324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Shape 557"/>
              <p:cNvSpPr txBox="1"/>
              <p:nvPr/>
            </p:nvSpPr>
            <p:spPr>
              <a:xfrm>
                <a:off x="5218369" y="2669518"/>
                <a:ext cx="1733168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새로운 연맹 약칭 입력</a:t>
                </a:r>
              </a:p>
            </p:txBody>
          </p:sp>
          <p:sp>
            <p:nvSpPr>
              <p:cNvPr id="558" name="Shape 558"/>
              <p:cNvSpPr txBox="1"/>
              <p:nvPr/>
            </p:nvSpPr>
            <p:spPr>
              <a:xfrm>
                <a:off x="4944367" y="3300751"/>
                <a:ext cx="230383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글자, 숫자 포함 3자까지만 입력 가능</a:t>
                </a:r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4852450" y="3832878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수정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100</a:t>
                </a:r>
              </a:p>
            </p:txBody>
          </p:sp>
        </p:grpSp>
        <p:pic>
          <p:nvPicPr>
            <p:cNvPr descr="http://icons.iconarchive.com/icons/custom-icon-design/pretty-office-11/256/coin-us-dollar-icon.png" id="560" name="Shape 5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35278" y="4048171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1" name="Shape 56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약칭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약칭을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3자리</a:t>
            </a:r>
          </a:p>
        </p:txBody>
      </p:sp>
      <p:grpSp>
        <p:nvGrpSpPr>
          <p:cNvPr id="563" name="Shape 563"/>
          <p:cNvGrpSpPr/>
          <p:nvPr/>
        </p:nvGrpSpPr>
        <p:grpSpPr>
          <a:xfrm>
            <a:off x="8149801" y="4754550"/>
            <a:ext cx="2785412" cy="1978817"/>
            <a:chOff x="4701751" y="2288382"/>
            <a:chExt cx="2785412" cy="1978817"/>
          </a:xfrm>
        </p:grpSpPr>
        <p:sp>
          <p:nvSpPr>
            <p:cNvPr id="564" name="Shape 564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5218364" y="2640943"/>
              <a:ext cx="17331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약칭 이름</a:t>
              </a:r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4944364" y="3300751"/>
              <a:ext cx="230383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글자, 숫자 포함 3자까지만 입력 가능</a:t>
              </a:r>
            </a:p>
          </p:txBody>
        </p:sp>
        <p:pic>
          <p:nvPicPr>
            <p:cNvPr descr="http://icons.iconarchive.com/icons/custom-icon-design/pretty-office-11/256/coin-us-dollar-icon.png" id="571" name="Shape 5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2" name="Shape 572"/>
          <p:cNvGrpSpPr/>
          <p:nvPr/>
        </p:nvGrpSpPr>
        <p:grpSpPr>
          <a:xfrm>
            <a:off x="8149801" y="2411401"/>
            <a:ext cx="2785412" cy="1978817"/>
            <a:chOff x="4701751" y="2288382"/>
            <a:chExt cx="2785412" cy="1978817"/>
          </a:xfrm>
        </p:grpSpPr>
        <p:sp>
          <p:nvSpPr>
            <p:cNvPr id="573" name="Shape 573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5218364" y="2640943"/>
              <a:ext cx="17331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약칭 이름</a:t>
              </a: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4944364" y="3300751"/>
              <a:ext cx="230383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글자, 숫자 포함 3자까지만 입력 가능</a:t>
              </a:r>
            </a:p>
          </p:txBody>
        </p:sp>
        <p:pic>
          <p:nvPicPr>
            <p:cNvPr descr="http://icons.iconarchive.com/icons/custom-icon-design/pretty-office-11/256/coin-us-dollar-icon.png" id="580" name="Shape 5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1" name="Shape 5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5817" y="3099991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/>
          <p:nvPr/>
        </p:nvSpPr>
        <p:spPr>
          <a:xfrm>
            <a:off x="10523403" y="5431410"/>
            <a:ext cx="264868" cy="264868"/>
          </a:xfrm>
          <a:prstGeom prst="mathMultiply">
            <a:avLst>
              <a:gd fmla="val 9135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8715263" y="2158511"/>
            <a:ext cx="153118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가능 약칭 입력&gt;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8658113" y="4526600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불가능 약칭 입력&gt;</a:t>
            </a:r>
          </a:p>
        </p:txBody>
      </p:sp>
      <p:sp>
        <p:nvSpPr>
          <p:cNvPr id="585" name="Shape 585"/>
          <p:cNvSpPr/>
          <p:nvPr/>
        </p:nvSpPr>
        <p:spPr>
          <a:xfrm>
            <a:off x="5106894" y="13423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 팝업</a:t>
            </a:r>
          </a:p>
        </p:txBody>
      </p:sp>
      <p:cxnSp>
        <p:nvCxnSpPr>
          <p:cNvPr id="586" name="Shape 586"/>
          <p:cNvCxnSpPr>
            <a:stCxn id="585" idx="2"/>
          </p:cNvCxnSpPr>
          <p:nvPr/>
        </p:nvCxnSpPr>
        <p:spPr>
          <a:xfrm>
            <a:off x="6089128" y="1788560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7" name="Shape 587"/>
          <p:cNvSpPr/>
          <p:nvPr/>
        </p:nvSpPr>
        <p:spPr>
          <a:xfrm>
            <a:off x="7299260" y="1599058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약칭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588" name="Shape 588"/>
          <p:cNvCxnSpPr>
            <a:stCxn id="587" idx="1"/>
          </p:cNvCxnSpPr>
          <p:nvPr/>
        </p:nvCxnSpPr>
        <p:spPr>
          <a:xfrm flipH="1">
            <a:off x="6849860" y="1822147"/>
            <a:ext cx="449400" cy="12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9" name="Shape 589"/>
          <p:cNvSpPr/>
          <p:nvPr/>
        </p:nvSpPr>
        <p:spPr>
          <a:xfrm>
            <a:off x="3405210" y="4709007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 버튼</a:t>
            </a:r>
          </a:p>
        </p:txBody>
      </p:sp>
      <p:cxnSp>
        <p:nvCxnSpPr>
          <p:cNvPr id="590" name="Shape 590"/>
          <p:cNvCxnSpPr>
            <a:stCxn id="589" idx="0"/>
          </p:cNvCxnSpPr>
          <p:nvPr/>
        </p:nvCxnSpPr>
        <p:spPr>
          <a:xfrm flipH="1" rot="10800000">
            <a:off x="4076089" y="4016907"/>
            <a:ext cx="753300" cy="6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1" name="Shape 591"/>
          <p:cNvSpPr/>
          <p:nvPr/>
        </p:nvSpPr>
        <p:spPr>
          <a:xfrm>
            <a:off x="6008971" y="472169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</a:p>
        </p:txBody>
      </p:sp>
      <p:cxnSp>
        <p:nvCxnSpPr>
          <p:cNvPr id="592" name="Shape 592"/>
          <p:cNvCxnSpPr>
            <a:stCxn id="591" idx="0"/>
          </p:cNvCxnSpPr>
          <p:nvPr/>
        </p:nvCxnSpPr>
        <p:spPr>
          <a:xfrm rot="10800000">
            <a:off x="6679850" y="4202098"/>
            <a:ext cx="0" cy="51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3" name="Shape 593"/>
          <p:cNvSpPr/>
          <p:nvPr/>
        </p:nvSpPr>
        <p:spPr>
          <a:xfrm>
            <a:off x="3091850" y="555102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사용 불가 약칭 입력 시 버튼 비활성화</a:t>
            </a:r>
          </a:p>
        </p:txBody>
      </p:sp>
      <p:cxnSp>
        <p:nvCxnSpPr>
          <p:cNvPr id="594" name="Shape 594"/>
          <p:cNvCxnSpPr>
            <a:stCxn id="593" idx="0"/>
            <a:endCxn id="589" idx="2"/>
          </p:cNvCxnSpPr>
          <p:nvPr/>
        </p:nvCxnSpPr>
        <p:spPr>
          <a:xfrm flipH="1" rot="10800000">
            <a:off x="4074083" y="5155323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95" name="Shape 595"/>
          <p:cNvGrpSpPr/>
          <p:nvPr/>
        </p:nvGrpSpPr>
        <p:grpSpPr>
          <a:xfrm>
            <a:off x="1844361" y="2011121"/>
            <a:ext cx="954837" cy="931503"/>
            <a:chOff x="4548837" y="1905783"/>
            <a:chExt cx="954837" cy="931503"/>
          </a:xfrm>
        </p:grpSpPr>
        <p:sp>
          <p:nvSpPr>
            <p:cNvPr id="596" name="Shape 596"/>
            <p:cNvSpPr/>
            <p:nvPr/>
          </p:nvSpPr>
          <p:spPr>
            <a:xfrm>
              <a:off x="4548837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약칭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39817" y="1905783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236139" y="2253840"/>
            <a:ext cx="1642124" cy="465751"/>
            <a:chOff x="226772" y="2410633"/>
            <a:chExt cx="1642124" cy="465751"/>
          </a:xfrm>
        </p:grpSpPr>
        <p:sp>
          <p:nvSpPr>
            <p:cNvPr id="599" name="Shape 599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607" name="Shape 60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09" name="Shape 609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610" name="Shape 610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611" name="Shape 611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612" name="Shape 612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613" name="Shape 613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614" name="Shape 614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615" name="Shape 615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616" name="Shape 61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Shape 617"/>
          <p:cNvGrpSpPr/>
          <p:nvPr/>
        </p:nvGrpSpPr>
        <p:grpSpPr>
          <a:xfrm>
            <a:off x="4701751" y="1678782"/>
            <a:ext cx="2785412" cy="2712242"/>
            <a:chOff x="4701751" y="2316957"/>
            <a:chExt cx="2785412" cy="2712242"/>
          </a:xfrm>
        </p:grpSpPr>
        <p:grpSp>
          <p:nvGrpSpPr>
            <p:cNvPr id="618" name="Shape 618"/>
            <p:cNvGrpSpPr/>
            <p:nvPr/>
          </p:nvGrpSpPr>
          <p:grpSpPr>
            <a:xfrm>
              <a:off x="4701751" y="2316957"/>
              <a:ext cx="2785412" cy="2712242"/>
              <a:chOff x="4701751" y="2288382"/>
              <a:chExt cx="2785412" cy="2712242"/>
            </a:xfrm>
          </p:grpSpPr>
          <p:sp>
            <p:nvSpPr>
              <p:cNvPr id="619" name="Shape 619"/>
              <p:cNvSpPr/>
              <p:nvPr/>
            </p:nvSpPr>
            <p:spPr>
              <a:xfrm>
                <a:off x="4701751" y="2288382"/>
                <a:ext cx="2785412" cy="27122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교류 언어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4768426" y="2621758"/>
                <a:ext cx="2642023" cy="1416842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1" name="Shape 621"/>
            <p:cNvSpPr txBox="1"/>
            <p:nvPr/>
          </p:nvSpPr>
          <p:spPr>
            <a:xfrm>
              <a:off x="4749376" y="4063907"/>
              <a:ext cx="27222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언어는 연맹원간 채팅 시 사용하는 주 언어입니다.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 수정은 여러분 사이의 소통에 영향을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미치지 않습니다.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5479569" y="457910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grpSp>
          <p:nvGrpSpPr>
            <p:cNvPr id="623" name="Shape 623"/>
            <p:cNvGrpSpPr/>
            <p:nvPr/>
          </p:nvGrpSpPr>
          <p:grpSpPr>
            <a:xfrm>
              <a:off x="4909766" y="2754107"/>
              <a:ext cx="723733" cy="246220"/>
              <a:chOff x="4909766" y="2754107"/>
              <a:chExt cx="723733" cy="246220"/>
            </a:xfrm>
          </p:grpSpPr>
          <p:sp>
            <p:nvSpPr>
              <p:cNvPr id="624" name="Shape 624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Shape 625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중문</a:t>
                </a:r>
              </a:p>
            </p:txBody>
          </p:sp>
        </p:grpSp>
        <p:grpSp>
          <p:nvGrpSpPr>
            <p:cNvPr id="626" name="Shape 626"/>
            <p:cNvGrpSpPr/>
            <p:nvPr/>
          </p:nvGrpSpPr>
          <p:grpSpPr>
            <a:xfrm>
              <a:off x="4903963" y="3074313"/>
              <a:ext cx="851974" cy="246220"/>
              <a:chOff x="4909766" y="2754107"/>
              <a:chExt cx="851974" cy="246220"/>
            </a:xfrm>
          </p:grpSpPr>
          <p:sp>
            <p:nvSpPr>
              <p:cNvPr id="627" name="Shape 627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Shape 628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독일어</a:t>
                </a:r>
              </a:p>
            </p:txBody>
          </p:sp>
        </p:grpSp>
        <p:grpSp>
          <p:nvGrpSpPr>
            <p:cNvPr id="629" name="Shape 629"/>
            <p:cNvGrpSpPr/>
            <p:nvPr/>
          </p:nvGrpSpPr>
          <p:grpSpPr>
            <a:xfrm>
              <a:off x="4904083" y="3418678"/>
              <a:ext cx="1108454" cy="246220"/>
              <a:chOff x="4909766" y="2754107"/>
              <a:chExt cx="1108454" cy="246220"/>
            </a:xfrm>
          </p:grpSpPr>
          <p:sp>
            <p:nvSpPr>
              <p:cNvPr id="630" name="Shape 630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Shape 631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네덜란드어</a:t>
                </a:r>
              </a:p>
            </p:txBody>
          </p:sp>
        </p:grpSp>
        <p:grpSp>
          <p:nvGrpSpPr>
            <p:cNvPr id="632" name="Shape 632"/>
            <p:cNvGrpSpPr/>
            <p:nvPr/>
          </p:nvGrpSpPr>
          <p:grpSpPr>
            <a:xfrm>
              <a:off x="4898280" y="3738883"/>
              <a:ext cx="980214" cy="246220"/>
              <a:chOff x="4909766" y="2754107"/>
              <a:chExt cx="980214" cy="246220"/>
            </a:xfrm>
          </p:grpSpPr>
          <p:sp>
            <p:nvSpPr>
              <p:cNvPr id="633" name="Shape 633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Shape 634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35" name="Shape 635"/>
            <p:cNvGrpSpPr/>
            <p:nvPr/>
          </p:nvGrpSpPr>
          <p:grpSpPr>
            <a:xfrm>
              <a:off x="6268120" y="2749197"/>
              <a:ext cx="723733" cy="246220"/>
              <a:chOff x="4909766" y="2754107"/>
              <a:chExt cx="723733" cy="246220"/>
            </a:xfrm>
          </p:grpSpPr>
          <p:sp>
            <p:nvSpPr>
              <p:cNvPr id="636" name="Shape 636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Shape 637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</a:p>
            </p:txBody>
          </p:sp>
        </p:grpSp>
        <p:grpSp>
          <p:nvGrpSpPr>
            <p:cNvPr id="638" name="Shape 638"/>
            <p:cNvGrpSpPr/>
            <p:nvPr/>
          </p:nvGrpSpPr>
          <p:grpSpPr>
            <a:xfrm>
              <a:off x="6262316" y="3069403"/>
              <a:ext cx="980214" cy="246220"/>
              <a:chOff x="4909766" y="2754107"/>
              <a:chExt cx="980214" cy="246220"/>
            </a:xfrm>
          </p:grpSpPr>
          <p:sp>
            <p:nvSpPr>
              <p:cNvPr id="639" name="Shape 639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Shape 640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41" name="Shape 641"/>
            <p:cNvGrpSpPr/>
            <p:nvPr/>
          </p:nvGrpSpPr>
          <p:grpSpPr>
            <a:xfrm>
              <a:off x="6262437" y="3413768"/>
              <a:ext cx="1108454" cy="246220"/>
              <a:chOff x="4909766" y="2754107"/>
              <a:chExt cx="1108454" cy="246220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이탈리아어</a:t>
                </a:r>
              </a:p>
            </p:txBody>
          </p:sp>
        </p:grpSp>
        <p:grpSp>
          <p:nvGrpSpPr>
            <p:cNvPr id="644" name="Shape 644"/>
            <p:cNvGrpSpPr/>
            <p:nvPr/>
          </p:nvGrpSpPr>
          <p:grpSpPr>
            <a:xfrm>
              <a:off x="6256633" y="3733974"/>
              <a:ext cx="851974" cy="246220"/>
              <a:chOff x="4909766" y="2754107"/>
              <a:chExt cx="851974" cy="246220"/>
            </a:xfrm>
          </p:grpSpPr>
          <p:sp>
            <p:nvSpPr>
              <p:cNvPr id="645" name="Shape 645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Shape 646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한국어</a:t>
                </a:r>
              </a:p>
            </p:txBody>
          </p:sp>
        </p:grpSp>
        <p:pic>
          <p:nvPicPr>
            <p:cNvPr id="647" name="Shape 6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8142" y="3728641"/>
              <a:ext cx="186931" cy="235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8" name="Shape 64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교류 언어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교류 언어를 수정하는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게임 언어에는 영향을 주지 않음 ➔ 단순 교류 언어 정보 표시에만 영향을 미침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1개만 선택 가능</a:t>
            </a:r>
          </a:p>
        </p:txBody>
      </p:sp>
      <p:grpSp>
        <p:nvGrpSpPr>
          <p:cNvPr id="650" name="Shape 650"/>
          <p:cNvGrpSpPr/>
          <p:nvPr/>
        </p:nvGrpSpPr>
        <p:grpSpPr>
          <a:xfrm>
            <a:off x="1834995" y="2955895"/>
            <a:ext cx="954837" cy="931502"/>
            <a:chOff x="5602185" y="1905783"/>
            <a:chExt cx="954837" cy="931502"/>
          </a:xfrm>
        </p:grpSpPr>
        <p:sp>
          <p:nvSpPr>
            <p:cNvPr id="651" name="Shape 651"/>
            <p:cNvSpPr/>
            <p:nvPr/>
          </p:nvSpPr>
          <p:spPr>
            <a:xfrm>
              <a:off x="56021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</a:t>
              </a:r>
            </a:p>
          </p:txBody>
        </p:sp>
        <p:pic>
          <p:nvPicPr>
            <p:cNvPr descr="http://www.acelloria.com/wp-content/themes/twentytwelve/images/partner/communicate.png" id="652" name="Shape 6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83532" y="2003738"/>
              <a:ext cx="567486" cy="567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" name="Shape 653"/>
          <p:cNvGrpSpPr/>
          <p:nvPr/>
        </p:nvGrpSpPr>
        <p:grpSpPr>
          <a:xfrm>
            <a:off x="241819" y="3144244"/>
            <a:ext cx="1642124" cy="465751"/>
            <a:chOff x="226772" y="2410633"/>
            <a:chExt cx="1642124" cy="465751"/>
          </a:xfrm>
        </p:grpSpPr>
        <p:sp>
          <p:nvSpPr>
            <p:cNvPr id="654" name="Shape 65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656" name="Shape 656"/>
          <p:cNvSpPr/>
          <p:nvPr/>
        </p:nvSpPr>
        <p:spPr>
          <a:xfrm>
            <a:off x="5237964" y="7510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선택 팝업</a:t>
            </a:r>
          </a:p>
        </p:txBody>
      </p:sp>
      <p:cxnSp>
        <p:nvCxnSpPr>
          <p:cNvPr id="657" name="Shape 657"/>
          <p:cNvCxnSpPr>
            <a:stCxn id="656" idx="2"/>
          </p:cNvCxnSpPr>
          <p:nvPr/>
        </p:nvCxnSpPr>
        <p:spPr>
          <a:xfrm>
            <a:off x="6220198" y="1197274"/>
            <a:ext cx="5400" cy="4997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8" name="Shape 658"/>
          <p:cNvSpPr/>
          <p:nvPr/>
        </p:nvSpPr>
        <p:spPr>
          <a:xfrm>
            <a:off x="7477682" y="1190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체크 박스</a:t>
            </a:r>
          </a:p>
        </p:txBody>
      </p:sp>
      <p:cxnSp>
        <p:nvCxnSpPr>
          <p:cNvPr id="659" name="Shape 659"/>
          <p:cNvCxnSpPr>
            <a:stCxn id="658" idx="1"/>
          </p:cNvCxnSpPr>
          <p:nvPr/>
        </p:nvCxnSpPr>
        <p:spPr>
          <a:xfrm flipH="1">
            <a:off x="6429482" y="1413455"/>
            <a:ext cx="1048200" cy="805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0" name="Shape 660"/>
          <p:cNvSpPr/>
          <p:nvPr/>
        </p:nvSpPr>
        <p:spPr>
          <a:xfrm>
            <a:off x="7727935" y="195018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가능 언어 표시</a:t>
            </a:r>
          </a:p>
        </p:txBody>
      </p:sp>
      <p:cxnSp>
        <p:nvCxnSpPr>
          <p:cNvPr id="661" name="Shape 661"/>
          <p:cNvCxnSpPr>
            <a:stCxn id="660" idx="1"/>
            <a:endCxn id="637" idx="3"/>
          </p:cNvCxnSpPr>
          <p:nvPr/>
        </p:nvCxnSpPr>
        <p:spPr>
          <a:xfrm flipH="1">
            <a:off x="6991735" y="2173272"/>
            <a:ext cx="736200" cy="6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2" name="Shape 662"/>
          <p:cNvSpPr/>
          <p:nvPr/>
        </p:nvSpPr>
        <p:spPr>
          <a:xfrm>
            <a:off x="5100801" y="48422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663" name="Shape 663"/>
          <p:cNvCxnSpPr>
            <a:stCxn id="662" idx="0"/>
            <a:endCxn id="622" idx="2"/>
          </p:cNvCxnSpPr>
          <p:nvPr/>
        </p:nvCxnSpPr>
        <p:spPr>
          <a:xfrm rot="10800000">
            <a:off x="6079734" y="4311221"/>
            <a:ext cx="3300" cy="53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4" name="Shape 664"/>
          <p:cNvSpPr/>
          <p:nvPr/>
        </p:nvSpPr>
        <p:spPr>
          <a:xfrm>
            <a:off x="7745557" y="2798725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언어를 선택할 때 마다 변경 저장 발생</a:t>
            </a:r>
          </a:p>
        </p:txBody>
      </p:sp>
      <p:cxnSp>
        <p:nvCxnSpPr>
          <p:cNvPr id="665" name="Shape 665"/>
          <p:cNvCxnSpPr>
            <a:stCxn id="664" idx="0"/>
          </p:cNvCxnSpPr>
          <p:nvPr/>
        </p:nvCxnSpPr>
        <p:spPr>
          <a:xfrm flipH="1" rot="10800000">
            <a:off x="8727790" y="2403025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2016.04.20 채팅 금지 해제에 대한 정의 내용 추가(8p), 연맹 차단 내용 및 Ux 삭제(32~35p)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2016.04.20 채팅 금지 권한 정리 표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2016.04.25 채팅 금지 목록의 정렬 기준, Ui에 출력 되는 내용 추가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672" name="Shape 67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74" name="Shape 674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675" name="Shape 675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676" name="Shape 676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677" name="Shape 677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678" name="Shape 678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679" name="Shape 679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680" name="Shape 680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681" name="Shape 68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Shape 682"/>
          <p:cNvGrpSpPr/>
          <p:nvPr/>
        </p:nvGrpSpPr>
        <p:grpSpPr>
          <a:xfrm>
            <a:off x="4701751" y="1678782"/>
            <a:ext cx="2785412" cy="2712242"/>
            <a:chOff x="4701751" y="2316957"/>
            <a:chExt cx="2785412" cy="2712242"/>
          </a:xfrm>
        </p:grpSpPr>
        <p:grpSp>
          <p:nvGrpSpPr>
            <p:cNvPr id="683" name="Shape 683"/>
            <p:cNvGrpSpPr/>
            <p:nvPr/>
          </p:nvGrpSpPr>
          <p:grpSpPr>
            <a:xfrm>
              <a:off x="4701751" y="2316957"/>
              <a:ext cx="2785412" cy="2712242"/>
              <a:chOff x="4701751" y="2288382"/>
              <a:chExt cx="2785412" cy="2712242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4701751" y="2288382"/>
                <a:ext cx="2785412" cy="27122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교류 언어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4768426" y="2621758"/>
                <a:ext cx="2642023" cy="1416842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6" name="Shape 686"/>
            <p:cNvSpPr txBox="1"/>
            <p:nvPr/>
          </p:nvSpPr>
          <p:spPr>
            <a:xfrm>
              <a:off x="4749376" y="4063907"/>
              <a:ext cx="27222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언어는 연맹원간 채팅 시 사용하는 주 언어입니다.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 수정은 여러분 사이의 소통에 영향을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미치지 않습니다.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5479569" y="457910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grpSp>
          <p:nvGrpSpPr>
            <p:cNvPr id="688" name="Shape 688"/>
            <p:cNvGrpSpPr/>
            <p:nvPr/>
          </p:nvGrpSpPr>
          <p:grpSpPr>
            <a:xfrm>
              <a:off x="4909766" y="2754107"/>
              <a:ext cx="723733" cy="246220"/>
              <a:chOff x="4909766" y="2754107"/>
              <a:chExt cx="723733" cy="246220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Shape 690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중문</a:t>
                </a:r>
              </a:p>
            </p:txBody>
          </p:sp>
        </p:grpSp>
        <p:grpSp>
          <p:nvGrpSpPr>
            <p:cNvPr id="691" name="Shape 691"/>
            <p:cNvGrpSpPr/>
            <p:nvPr/>
          </p:nvGrpSpPr>
          <p:grpSpPr>
            <a:xfrm>
              <a:off x="4903963" y="3074313"/>
              <a:ext cx="851974" cy="246220"/>
              <a:chOff x="4909766" y="2754107"/>
              <a:chExt cx="851974" cy="246220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Shape 693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독일어</a:t>
                </a:r>
              </a:p>
            </p:txBody>
          </p:sp>
        </p:grpSp>
        <p:grpSp>
          <p:nvGrpSpPr>
            <p:cNvPr id="694" name="Shape 694"/>
            <p:cNvGrpSpPr/>
            <p:nvPr/>
          </p:nvGrpSpPr>
          <p:grpSpPr>
            <a:xfrm>
              <a:off x="4904083" y="3418678"/>
              <a:ext cx="1108454" cy="246220"/>
              <a:chOff x="4909766" y="2754107"/>
              <a:chExt cx="1108454" cy="246220"/>
            </a:xfrm>
          </p:grpSpPr>
          <p:sp>
            <p:nvSpPr>
              <p:cNvPr id="695" name="Shape 695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Shape 696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네덜란드어</a:t>
                </a:r>
              </a:p>
            </p:txBody>
          </p:sp>
        </p:grpSp>
        <p:grpSp>
          <p:nvGrpSpPr>
            <p:cNvPr id="697" name="Shape 697"/>
            <p:cNvGrpSpPr/>
            <p:nvPr/>
          </p:nvGrpSpPr>
          <p:grpSpPr>
            <a:xfrm>
              <a:off x="4898280" y="3738883"/>
              <a:ext cx="980214" cy="246220"/>
              <a:chOff x="4909766" y="2754107"/>
              <a:chExt cx="980214" cy="246220"/>
            </a:xfrm>
          </p:grpSpPr>
          <p:sp>
            <p:nvSpPr>
              <p:cNvPr id="698" name="Shape 698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Shape 699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700" name="Shape 700"/>
            <p:cNvGrpSpPr/>
            <p:nvPr/>
          </p:nvGrpSpPr>
          <p:grpSpPr>
            <a:xfrm>
              <a:off x="6268120" y="2749197"/>
              <a:ext cx="723733" cy="246220"/>
              <a:chOff x="4909766" y="2754107"/>
              <a:chExt cx="723733" cy="246220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Shape 702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</a:p>
            </p:txBody>
          </p:sp>
        </p:grpSp>
        <p:grpSp>
          <p:nvGrpSpPr>
            <p:cNvPr id="703" name="Shape 703"/>
            <p:cNvGrpSpPr/>
            <p:nvPr/>
          </p:nvGrpSpPr>
          <p:grpSpPr>
            <a:xfrm>
              <a:off x="6262316" y="3069403"/>
              <a:ext cx="980214" cy="246220"/>
              <a:chOff x="4909766" y="2754107"/>
              <a:chExt cx="980214" cy="246220"/>
            </a:xfrm>
          </p:grpSpPr>
          <p:sp>
            <p:nvSpPr>
              <p:cNvPr id="704" name="Shape 704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Shape 705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706" name="Shape 706"/>
            <p:cNvGrpSpPr/>
            <p:nvPr/>
          </p:nvGrpSpPr>
          <p:grpSpPr>
            <a:xfrm>
              <a:off x="6262437" y="3413768"/>
              <a:ext cx="1108454" cy="246220"/>
              <a:chOff x="4909766" y="2754107"/>
              <a:chExt cx="1108454" cy="246220"/>
            </a:xfrm>
          </p:grpSpPr>
          <p:sp>
            <p:nvSpPr>
              <p:cNvPr id="707" name="Shape 707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Shape 708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이탈리아어</a:t>
                </a:r>
              </a:p>
            </p:txBody>
          </p:sp>
        </p:grpSp>
        <p:grpSp>
          <p:nvGrpSpPr>
            <p:cNvPr id="709" name="Shape 709"/>
            <p:cNvGrpSpPr/>
            <p:nvPr/>
          </p:nvGrpSpPr>
          <p:grpSpPr>
            <a:xfrm>
              <a:off x="6256633" y="3733974"/>
              <a:ext cx="851974" cy="246220"/>
              <a:chOff x="4909766" y="2754107"/>
              <a:chExt cx="851974" cy="246220"/>
            </a:xfrm>
          </p:grpSpPr>
          <p:sp>
            <p:nvSpPr>
              <p:cNvPr id="710" name="Shape 710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Shape 711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한국어</a:t>
                </a:r>
              </a:p>
            </p:txBody>
          </p:sp>
        </p:grpSp>
        <p:pic>
          <p:nvPicPr>
            <p:cNvPr id="712" name="Shape 7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8142" y="3728641"/>
              <a:ext cx="186931" cy="235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3" name="Shape 71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교류 언어 수정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 변경 시 변경/적용 되었음을 알려주는 기능</a:t>
            </a:r>
          </a:p>
        </p:txBody>
      </p:sp>
      <p:grpSp>
        <p:nvGrpSpPr>
          <p:cNvPr id="715" name="Shape 715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716" name="Shape 716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교류 언어가 </a:t>
              </a:r>
              <a:r>
                <a:rPr b="1" lang="ko-KR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선택 언어</a:t>
              </a: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 변경되었습니다.</a:t>
              </a:r>
            </a:p>
          </p:txBody>
        </p:sp>
        <p:cxnSp>
          <p:nvCxnSpPr>
            <p:cNvPr id="717" name="Shape 717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19" name="Shape 719"/>
          <p:cNvSpPr/>
          <p:nvPr/>
        </p:nvSpPr>
        <p:spPr>
          <a:xfrm>
            <a:off x="8220581" y="178906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변경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1초 후 자동 소멸</a:t>
            </a:r>
          </a:p>
        </p:txBody>
      </p:sp>
      <p:cxnSp>
        <p:nvCxnSpPr>
          <p:cNvPr id="720" name="Shape 720"/>
          <p:cNvCxnSpPr>
            <a:stCxn id="719" idx="1"/>
          </p:cNvCxnSpPr>
          <p:nvPr/>
        </p:nvCxnSpPr>
        <p:spPr>
          <a:xfrm flipH="1">
            <a:off x="7585781" y="2012157"/>
            <a:ext cx="634800" cy="84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727" name="Shape 72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9" name="Shape 729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730" name="Shape 730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731" name="Shape 731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732" name="Shape 732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733" name="Shape 733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734" name="Shape 734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735" name="Shape 735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736" name="Shape 73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Shape 737"/>
          <p:cNvGrpSpPr/>
          <p:nvPr/>
        </p:nvGrpSpPr>
        <p:grpSpPr>
          <a:xfrm>
            <a:off x="4483191" y="1504950"/>
            <a:ext cx="3222533" cy="3067049"/>
            <a:chOff x="4483191" y="1504950"/>
            <a:chExt cx="3222533" cy="3067049"/>
          </a:xfrm>
        </p:grpSpPr>
        <p:grpSp>
          <p:nvGrpSpPr>
            <p:cNvPr id="738" name="Shape 738"/>
            <p:cNvGrpSpPr/>
            <p:nvPr/>
          </p:nvGrpSpPr>
          <p:grpSpPr>
            <a:xfrm>
              <a:off x="4483191" y="1504950"/>
              <a:ext cx="3222533" cy="3067049"/>
              <a:chOff x="4483191" y="2143125"/>
              <a:chExt cx="3222533" cy="3067049"/>
            </a:xfrm>
          </p:grpSpPr>
          <p:grpSp>
            <p:nvGrpSpPr>
              <p:cNvPr id="739" name="Shape 739"/>
              <p:cNvGrpSpPr/>
              <p:nvPr/>
            </p:nvGrpSpPr>
            <p:grpSpPr>
              <a:xfrm>
                <a:off x="4483191" y="2143125"/>
                <a:ext cx="3222533" cy="3067049"/>
                <a:chOff x="4483191" y="2114550"/>
                <a:chExt cx="3222533" cy="3067049"/>
              </a:xfrm>
            </p:grpSpPr>
            <p:sp>
              <p:nvSpPr>
                <p:cNvPr id="740" name="Shape 740"/>
                <p:cNvSpPr/>
                <p:nvPr/>
              </p:nvSpPr>
              <p:spPr>
                <a:xfrm>
                  <a:off x="4483191" y="2114550"/>
                  <a:ext cx="3222533" cy="3067049"/>
                </a:xfrm>
                <a:prstGeom prst="roundRect">
                  <a:avLst>
                    <a:gd fmla="val 6442" name="adj"/>
                  </a:avLst>
                </a:prstGeom>
                <a:gradFill>
                  <a:gsLst>
                    <a:gs pos="0">
                      <a:srgbClr val="9A9A9A"/>
                    </a:gs>
                    <a:gs pos="50000">
                      <a:srgbClr val="8D8D8D"/>
                    </a:gs>
                    <a:gs pos="100000">
                      <a:srgbClr val="78787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레벨 명칭 수정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4558876" y="2486024"/>
                  <a:ext cx="3061123" cy="1924050"/>
                </a:xfrm>
                <a:prstGeom prst="roundRect">
                  <a:avLst>
                    <a:gd fmla="val 2852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42" name="Shape 742"/>
              <p:cNvSpPr/>
              <p:nvPr/>
            </p:nvSpPr>
            <p:spPr>
              <a:xfrm>
                <a:off x="4851994" y="4758885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743" name="Shape 743"/>
              <p:cNvSpPr txBox="1"/>
              <p:nvPr/>
            </p:nvSpPr>
            <p:spPr>
              <a:xfrm>
                <a:off x="4582753" y="2811257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R5</a:t>
                </a:r>
              </a:p>
            </p:txBody>
          </p:sp>
          <p:sp>
            <p:nvSpPr>
              <p:cNvPr id="744" name="Shape 744"/>
              <p:cNvSpPr txBox="1"/>
              <p:nvPr/>
            </p:nvSpPr>
            <p:spPr>
              <a:xfrm>
                <a:off x="4576951" y="3131463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sp>
            <p:nvSpPr>
              <p:cNvPr id="745" name="Shape 745"/>
              <p:cNvSpPr txBox="1"/>
              <p:nvPr/>
            </p:nvSpPr>
            <p:spPr>
              <a:xfrm>
                <a:off x="4577071" y="3475828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R3</a:t>
                </a:r>
              </a:p>
            </p:txBody>
          </p:sp>
          <p:grpSp>
            <p:nvGrpSpPr>
              <p:cNvPr id="746" name="Shape 746"/>
              <p:cNvGrpSpPr/>
              <p:nvPr/>
            </p:nvGrpSpPr>
            <p:grpSpPr>
              <a:xfrm>
                <a:off x="4571267" y="3815083"/>
                <a:ext cx="347443" cy="554928"/>
                <a:chOff x="4582753" y="2830307"/>
                <a:chExt cx="347443" cy="554928"/>
              </a:xfrm>
            </p:grpSpPr>
            <p:sp>
              <p:nvSpPr>
                <p:cNvPr id="747" name="Shape 747"/>
                <p:cNvSpPr txBox="1"/>
                <p:nvPr/>
              </p:nvSpPr>
              <p:spPr>
                <a:xfrm>
                  <a:off x="4582753" y="2830307"/>
                  <a:ext cx="34176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R2</a:t>
                  </a:r>
                </a:p>
              </p:txBody>
            </p:sp>
            <p:sp>
              <p:nvSpPr>
                <p:cNvPr id="748" name="Shape 748"/>
                <p:cNvSpPr txBox="1"/>
                <p:nvPr/>
              </p:nvSpPr>
              <p:spPr>
                <a:xfrm>
                  <a:off x="4588437" y="3139014"/>
                  <a:ext cx="34176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</p:grpSp>
          <p:sp>
            <p:nvSpPr>
              <p:cNvPr id="749" name="Shape 749"/>
              <p:cNvSpPr/>
              <p:nvPr/>
            </p:nvSpPr>
            <p:spPr>
              <a:xfrm>
                <a:off x="6335319" y="282659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6329516" y="3146802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6329635" y="349116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6323832" y="3811373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6324435" y="4123791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4" name="Shape 754"/>
              <p:cNvSpPr/>
              <p:nvPr/>
            </p:nvSpPr>
            <p:spPr>
              <a:xfrm>
                <a:off x="6167641" y="47506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sp>
          <p:nvSpPr>
            <p:cNvPr id="755" name="Shape 755"/>
            <p:cNvSpPr txBox="1"/>
            <p:nvPr/>
          </p:nvSpPr>
          <p:spPr>
            <a:xfrm>
              <a:off x="4878028" y="2182607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5</a:t>
              </a: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4872226" y="2502813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4</a:t>
              </a:r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4872346" y="2847177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3</a:t>
              </a:r>
            </a:p>
          </p:txBody>
        </p:sp>
        <p:sp>
          <p:nvSpPr>
            <p:cNvPr id="758" name="Shape 758"/>
            <p:cNvSpPr txBox="1"/>
            <p:nvPr/>
          </p:nvSpPr>
          <p:spPr>
            <a:xfrm>
              <a:off x="4866542" y="3186433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2</a:t>
              </a:r>
            </a:p>
          </p:txBody>
        </p:sp>
        <p:sp>
          <p:nvSpPr>
            <p:cNvPr id="759" name="Shape 759"/>
            <p:cNvSpPr txBox="1"/>
            <p:nvPr/>
          </p:nvSpPr>
          <p:spPr>
            <a:xfrm>
              <a:off x="4872226" y="3495141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1</a:t>
              </a:r>
            </a:p>
          </p:txBody>
        </p:sp>
      </p:grpSp>
      <p:cxnSp>
        <p:nvCxnSpPr>
          <p:cNvPr id="760" name="Shape 760"/>
          <p:cNvCxnSpPr/>
          <p:nvPr/>
        </p:nvCxnSpPr>
        <p:spPr>
          <a:xfrm>
            <a:off x="4655857" y="2138363"/>
            <a:ext cx="28671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1" name="Shape 761"/>
          <p:cNvSpPr txBox="1"/>
          <p:nvPr/>
        </p:nvSpPr>
        <p:spPr>
          <a:xfrm>
            <a:off x="4914900" y="18932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명칭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510376" y="18938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명칭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5134101" y="3806732"/>
            <a:ext cx="19527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3~10자 입력 가능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레벨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레벨별 명칭을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키보드를 활용하여 입력</a:t>
            </a:r>
          </a:p>
        </p:txBody>
      </p:sp>
      <p:grpSp>
        <p:nvGrpSpPr>
          <p:cNvPr id="766" name="Shape 766"/>
          <p:cNvGrpSpPr/>
          <p:nvPr/>
        </p:nvGrpSpPr>
        <p:grpSpPr>
          <a:xfrm>
            <a:off x="1955093" y="2328961"/>
            <a:ext cx="954837" cy="931502"/>
            <a:chOff x="6665485" y="1905783"/>
            <a:chExt cx="954837" cy="931502"/>
          </a:xfrm>
        </p:grpSpPr>
        <p:sp>
          <p:nvSpPr>
            <p:cNvPr id="767" name="Shape 767"/>
            <p:cNvSpPr/>
            <p:nvPr/>
          </p:nvSpPr>
          <p:spPr>
            <a:xfrm>
              <a:off x="66654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명칭</a:t>
              </a:r>
            </a:p>
          </p:txBody>
        </p:sp>
        <p:pic>
          <p:nvPicPr>
            <p:cNvPr descr="http://vignette1.wikia.nocookie.net/unisonleague/images/b/ba/Gear-Sea_Dragon_Circlet_Render.png/revision/latest?cb=20150928021712" id="768" name="Shape 768"/>
            <p:cNvPicPr preferRelativeResize="0"/>
            <p:nvPr/>
          </p:nvPicPr>
          <p:blipFill rotWithShape="1">
            <a:blip r:embed="rId3">
              <a:alphaModFix/>
            </a:blip>
            <a:srcRect b="30362" l="8747" r="7728" t="27876"/>
            <a:stretch/>
          </p:blipFill>
          <p:spPr>
            <a:xfrm>
              <a:off x="6861570" y="2094425"/>
              <a:ext cx="657919" cy="328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9" name="Shape 769"/>
            <p:cNvSpPr/>
            <p:nvPr/>
          </p:nvSpPr>
          <p:spPr>
            <a:xfrm>
              <a:off x="6762178" y="2371534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282944" y="2544237"/>
            <a:ext cx="1642124" cy="465751"/>
            <a:chOff x="226772" y="2410633"/>
            <a:chExt cx="1642124" cy="465751"/>
          </a:xfrm>
        </p:grpSpPr>
        <p:sp>
          <p:nvSpPr>
            <p:cNvPr id="771" name="Shape 77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773" name="Shape 773"/>
          <p:cNvSpPr/>
          <p:nvPr/>
        </p:nvSpPr>
        <p:spPr>
          <a:xfrm>
            <a:off x="5156975" y="5993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수정 팝업</a:t>
            </a:r>
          </a:p>
        </p:txBody>
      </p:sp>
      <p:cxnSp>
        <p:nvCxnSpPr>
          <p:cNvPr id="774" name="Shape 774"/>
          <p:cNvCxnSpPr>
            <a:stCxn id="773" idx="2"/>
          </p:cNvCxnSpPr>
          <p:nvPr/>
        </p:nvCxnSpPr>
        <p:spPr>
          <a:xfrm>
            <a:off x="6139208" y="1045574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5" name="Shape 775"/>
          <p:cNvSpPr/>
          <p:nvPr/>
        </p:nvSpPr>
        <p:spPr>
          <a:xfrm>
            <a:off x="8157025" y="149136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776" name="Shape 776"/>
          <p:cNvCxnSpPr>
            <a:stCxn id="775" idx="1"/>
            <a:endCxn id="749" idx="3"/>
          </p:cNvCxnSpPr>
          <p:nvPr/>
        </p:nvCxnSpPr>
        <p:spPr>
          <a:xfrm flipH="1">
            <a:off x="7540225" y="1714452"/>
            <a:ext cx="616800" cy="58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7" name="Shape 777"/>
          <p:cNvSpPr/>
          <p:nvPr/>
        </p:nvSpPr>
        <p:spPr>
          <a:xfrm>
            <a:off x="4436942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수정 버튼</a:t>
            </a:r>
          </a:p>
        </p:txBody>
      </p:sp>
      <p:cxnSp>
        <p:nvCxnSpPr>
          <p:cNvPr id="778" name="Shape 778"/>
          <p:cNvCxnSpPr>
            <a:stCxn id="777" idx="0"/>
            <a:endCxn id="742" idx="2"/>
          </p:cNvCxnSpPr>
          <p:nvPr/>
        </p:nvCxnSpPr>
        <p:spPr>
          <a:xfrm flipH="1" rot="10800000">
            <a:off x="5107820" y="4490978"/>
            <a:ext cx="344100" cy="5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9" name="Shape 779"/>
          <p:cNvSpPr/>
          <p:nvPr/>
        </p:nvSpPr>
        <p:spPr>
          <a:xfrm>
            <a:off x="6696828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변경 취소 버튼</a:t>
            </a:r>
          </a:p>
        </p:txBody>
      </p:sp>
      <p:cxnSp>
        <p:nvCxnSpPr>
          <p:cNvPr id="780" name="Shape 780"/>
          <p:cNvCxnSpPr>
            <a:stCxn id="779" idx="0"/>
            <a:endCxn id="754" idx="2"/>
          </p:cNvCxnSpPr>
          <p:nvPr/>
        </p:nvCxnSpPr>
        <p:spPr>
          <a:xfrm rot="10800000">
            <a:off x="6767707" y="4482578"/>
            <a:ext cx="6000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1" name="Shape 781"/>
          <p:cNvSpPr/>
          <p:nvPr/>
        </p:nvSpPr>
        <p:spPr>
          <a:xfrm>
            <a:off x="4124662" y="5810019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저장</a:t>
            </a:r>
          </a:p>
        </p:txBody>
      </p:sp>
      <p:cxnSp>
        <p:nvCxnSpPr>
          <p:cNvPr id="782" name="Shape 782"/>
          <p:cNvCxnSpPr>
            <a:stCxn id="781" idx="0"/>
            <a:endCxn id="777" idx="2"/>
          </p:cNvCxnSpPr>
          <p:nvPr/>
        </p:nvCxnSpPr>
        <p:spPr>
          <a:xfrm flipH="1" rot="10800000">
            <a:off x="5106895" y="5457819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3" name="Shape 783"/>
          <p:cNvSpPr/>
          <p:nvPr/>
        </p:nvSpPr>
        <p:spPr>
          <a:xfrm>
            <a:off x="6453473" y="5811480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모두 소멸</a:t>
            </a:r>
          </a:p>
        </p:txBody>
      </p:sp>
      <p:cxnSp>
        <p:nvCxnSpPr>
          <p:cNvPr id="784" name="Shape 784"/>
          <p:cNvCxnSpPr>
            <a:stCxn id="783" idx="0"/>
          </p:cNvCxnSpPr>
          <p:nvPr/>
        </p:nvCxnSpPr>
        <p:spPr>
          <a:xfrm flipH="1" rot="10800000">
            <a:off x="7435706" y="54592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791" name="Shape 79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93" name="Shape 793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794" name="Shape 794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795" name="Shape 795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796" name="Shape 796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797" name="Shape 797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798" name="Shape 798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799" name="Shape 799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800" name="Shape 80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Shape 801"/>
          <p:cNvGrpSpPr/>
          <p:nvPr/>
        </p:nvGrpSpPr>
        <p:grpSpPr>
          <a:xfrm>
            <a:off x="4483191" y="1504950"/>
            <a:ext cx="3222533" cy="3067049"/>
            <a:chOff x="4483191" y="1504950"/>
            <a:chExt cx="3222533" cy="3067049"/>
          </a:xfrm>
        </p:grpSpPr>
        <p:grpSp>
          <p:nvGrpSpPr>
            <p:cNvPr id="802" name="Shape 802"/>
            <p:cNvGrpSpPr/>
            <p:nvPr/>
          </p:nvGrpSpPr>
          <p:grpSpPr>
            <a:xfrm>
              <a:off x="4483191" y="1504950"/>
              <a:ext cx="3222533" cy="3067049"/>
              <a:chOff x="4483191" y="2143125"/>
              <a:chExt cx="3222533" cy="3067049"/>
            </a:xfrm>
          </p:grpSpPr>
          <p:grpSp>
            <p:nvGrpSpPr>
              <p:cNvPr id="803" name="Shape 803"/>
              <p:cNvGrpSpPr/>
              <p:nvPr/>
            </p:nvGrpSpPr>
            <p:grpSpPr>
              <a:xfrm>
                <a:off x="4483191" y="2143125"/>
                <a:ext cx="3222533" cy="3067049"/>
                <a:chOff x="4483191" y="2114550"/>
                <a:chExt cx="3222533" cy="3067049"/>
              </a:xfrm>
            </p:grpSpPr>
            <p:sp>
              <p:nvSpPr>
                <p:cNvPr id="804" name="Shape 804"/>
                <p:cNvSpPr/>
                <p:nvPr/>
              </p:nvSpPr>
              <p:spPr>
                <a:xfrm>
                  <a:off x="4483191" y="2114550"/>
                  <a:ext cx="3222533" cy="3067049"/>
                </a:xfrm>
                <a:prstGeom prst="roundRect">
                  <a:avLst>
                    <a:gd fmla="val 6442" name="adj"/>
                  </a:avLst>
                </a:prstGeom>
                <a:gradFill>
                  <a:gsLst>
                    <a:gs pos="0">
                      <a:srgbClr val="9A9A9A"/>
                    </a:gs>
                    <a:gs pos="50000">
                      <a:srgbClr val="8D8D8D"/>
                    </a:gs>
                    <a:gs pos="100000">
                      <a:srgbClr val="78787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요새 명칭 수정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4558876" y="2486024"/>
                  <a:ext cx="3061123" cy="1924050"/>
                </a:xfrm>
                <a:prstGeom prst="roundRect">
                  <a:avLst>
                    <a:gd fmla="val 2852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6" name="Shape 806"/>
              <p:cNvSpPr/>
              <p:nvPr/>
            </p:nvSpPr>
            <p:spPr>
              <a:xfrm>
                <a:off x="6335319" y="282659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6329516" y="3146802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6329635" y="349116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6323832" y="3811373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6324435" y="4123791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</p:grpSp>
        <p:sp>
          <p:nvSpPr>
            <p:cNvPr id="811" name="Shape 811"/>
            <p:cNvSpPr txBox="1"/>
            <p:nvPr/>
          </p:nvSpPr>
          <p:spPr>
            <a:xfrm>
              <a:off x="4878028" y="2182607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1</a:t>
              </a: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4872226" y="2502813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2</a:t>
              </a:r>
            </a:p>
          </p:txBody>
        </p:sp>
        <p:sp>
          <p:nvSpPr>
            <p:cNvPr id="813" name="Shape 813"/>
            <p:cNvSpPr txBox="1"/>
            <p:nvPr/>
          </p:nvSpPr>
          <p:spPr>
            <a:xfrm>
              <a:off x="4872346" y="2847177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3</a:t>
              </a:r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4866542" y="3186433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4</a:t>
              </a: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4872226" y="3495141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5</a:t>
              </a:r>
            </a:p>
          </p:txBody>
        </p:sp>
      </p:grpSp>
      <p:cxnSp>
        <p:nvCxnSpPr>
          <p:cNvPr id="816" name="Shape 816"/>
          <p:cNvCxnSpPr/>
          <p:nvPr/>
        </p:nvCxnSpPr>
        <p:spPr>
          <a:xfrm>
            <a:off x="4655857" y="2138363"/>
            <a:ext cx="28671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7" name="Shape 817"/>
          <p:cNvSpPr txBox="1"/>
          <p:nvPr/>
        </p:nvSpPr>
        <p:spPr>
          <a:xfrm>
            <a:off x="4914900" y="18932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명칭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6510376" y="18938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명칭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5134101" y="3806732"/>
            <a:ext cx="19527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3~10자 입력 가능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요새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요새들의 명칭을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완료/가능한 연맹 요새의 이름만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키보드를 활용하여 입력</a:t>
            </a:r>
          </a:p>
        </p:txBody>
      </p:sp>
      <p:sp>
        <p:nvSpPr>
          <p:cNvPr id="822" name="Shape 822"/>
          <p:cNvSpPr/>
          <p:nvPr/>
        </p:nvSpPr>
        <p:spPr>
          <a:xfrm>
            <a:off x="5156975" y="5993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수정 팝업</a:t>
            </a:r>
          </a:p>
        </p:txBody>
      </p:sp>
      <p:cxnSp>
        <p:nvCxnSpPr>
          <p:cNvPr id="823" name="Shape 823"/>
          <p:cNvCxnSpPr>
            <a:stCxn id="822" idx="2"/>
          </p:cNvCxnSpPr>
          <p:nvPr/>
        </p:nvCxnSpPr>
        <p:spPr>
          <a:xfrm>
            <a:off x="6139208" y="1045574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4" name="Shape 824"/>
          <p:cNvSpPr/>
          <p:nvPr/>
        </p:nvSpPr>
        <p:spPr>
          <a:xfrm>
            <a:off x="8157025" y="149136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825" name="Shape 825"/>
          <p:cNvCxnSpPr>
            <a:stCxn id="824" idx="1"/>
          </p:cNvCxnSpPr>
          <p:nvPr/>
        </p:nvCxnSpPr>
        <p:spPr>
          <a:xfrm flipH="1">
            <a:off x="7540225" y="1714452"/>
            <a:ext cx="616800" cy="58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6" name="Shape 826"/>
          <p:cNvSpPr/>
          <p:nvPr/>
        </p:nvSpPr>
        <p:spPr>
          <a:xfrm>
            <a:off x="4436942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수정 버튼</a:t>
            </a:r>
          </a:p>
        </p:txBody>
      </p:sp>
      <p:cxnSp>
        <p:nvCxnSpPr>
          <p:cNvPr id="827" name="Shape 827"/>
          <p:cNvCxnSpPr>
            <a:stCxn id="826" idx="0"/>
          </p:cNvCxnSpPr>
          <p:nvPr/>
        </p:nvCxnSpPr>
        <p:spPr>
          <a:xfrm flipH="1" rot="10800000">
            <a:off x="5107820" y="4490978"/>
            <a:ext cx="344100" cy="5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8" name="Shape 828"/>
          <p:cNvSpPr/>
          <p:nvPr/>
        </p:nvSpPr>
        <p:spPr>
          <a:xfrm>
            <a:off x="6696828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변경 취소 버튼</a:t>
            </a:r>
          </a:p>
        </p:txBody>
      </p:sp>
      <p:cxnSp>
        <p:nvCxnSpPr>
          <p:cNvPr id="829" name="Shape 829"/>
          <p:cNvCxnSpPr>
            <a:stCxn id="828" idx="0"/>
          </p:cNvCxnSpPr>
          <p:nvPr/>
        </p:nvCxnSpPr>
        <p:spPr>
          <a:xfrm rot="10800000">
            <a:off x="6767707" y="4482578"/>
            <a:ext cx="6000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0" name="Shape 830"/>
          <p:cNvSpPr/>
          <p:nvPr/>
        </p:nvSpPr>
        <p:spPr>
          <a:xfrm>
            <a:off x="4124662" y="5810019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저장</a:t>
            </a:r>
          </a:p>
        </p:txBody>
      </p:sp>
      <p:cxnSp>
        <p:nvCxnSpPr>
          <p:cNvPr id="831" name="Shape 831"/>
          <p:cNvCxnSpPr>
            <a:stCxn id="830" idx="0"/>
            <a:endCxn id="826" idx="2"/>
          </p:cNvCxnSpPr>
          <p:nvPr/>
        </p:nvCxnSpPr>
        <p:spPr>
          <a:xfrm flipH="1" rot="10800000">
            <a:off x="5106895" y="5457819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2" name="Shape 832"/>
          <p:cNvSpPr/>
          <p:nvPr/>
        </p:nvSpPr>
        <p:spPr>
          <a:xfrm>
            <a:off x="6453473" y="5811480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모두 소멸</a:t>
            </a:r>
          </a:p>
        </p:txBody>
      </p:sp>
      <p:cxnSp>
        <p:nvCxnSpPr>
          <p:cNvPr id="833" name="Shape 833"/>
          <p:cNvCxnSpPr>
            <a:stCxn id="832" idx="0"/>
          </p:cNvCxnSpPr>
          <p:nvPr/>
        </p:nvCxnSpPr>
        <p:spPr>
          <a:xfrm flipH="1" rot="10800000">
            <a:off x="7435706" y="54592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34" name="Shape 834"/>
          <p:cNvGrpSpPr/>
          <p:nvPr/>
        </p:nvGrpSpPr>
        <p:grpSpPr>
          <a:xfrm>
            <a:off x="1932437" y="2817769"/>
            <a:ext cx="954837" cy="952506"/>
            <a:chOff x="4548837" y="2927874"/>
            <a:chExt cx="954837" cy="952506"/>
          </a:xfrm>
        </p:grpSpPr>
        <p:sp>
          <p:nvSpPr>
            <p:cNvPr id="835" name="Shape 835"/>
            <p:cNvSpPr/>
            <p:nvPr/>
          </p:nvSpPr>
          <p:spPr>
            <a:xfrm>
              <a:off x="4548837" y="294887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명칭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78444" y="2927874"/>
              <a:ext cx="765887" cy="765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Shape 837"/>
            <p:cNvSpPr/>
            <p:nvPr/>
          </p:nvSpPr>
          <p:spPr>
            <a:xfrm>
              <a:off x="4670860" y="3414630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ㄱ</a:t>
              </a:r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63133" y="3049225"/>
            <a:ext cx="1642124" cy="465751"/>
            <a:chOff x="226772" y="2410633"/>
            <a:chExt cx="1642124" cy="465751"/>
          </a:xfrm>
        </p:grpSpPr>
        <p:sp>
          <p:nvSpPr>
            <p:cNvPr id="839" name="Shape 839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841" name="Shape 841"/>
          <p:cNvSpPr/>
          <p:nvPr/>
        </p:nvSpPr>
        <p:spPr>
          <a:xfrm>
            <a:off x="4851994" y="4120710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842" name="Shape 842"/>
          <p:cNvSpPr/>
          <p:nvPr/>
        </p:nvSpPr>
        <p:spPr>
          <a:xfrm>
            <a:off x="6167641" y="411248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849" name="Shape 84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51" name="Shape 851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857" name="Shape 857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858" name="Shape 858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859" name="Shape 859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860" name="Shape 86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862" name="Shape 8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863" name="Shape 8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864" name="Shape 8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865" name="Shape 8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Shape 8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Shape 8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Shape 8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876" name="Shape 8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42" y="1248937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38&amp;border=border_03&amp;iconcolor=dfa55a&amp;bgcolor=232323&amp;bordercolor=f9cc30&amp;faction=Alliance" id="877" name="Shape 8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6050" y="3030410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878" name="Shape 87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69607" y="3013792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879" name="Shape 87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8035" y="3035826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880" name="Shape 8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359" y="3027241"/>
            <a:ext cx="881350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/>
          <p:nvPr/>
        </p:nvSpPr>
        <p:spPr>
          <a:xfrm>
            <a:off x="4402278" y="2995613"/>
            <a:ext cx="844433" cy="877076"/>
          </a:xfrm>
          <a:prstGeom prst="roundRect">
            <a:avLst>
              <a:gd fmla="val 7093" name="adj"/>
            </a:avLst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896208" y="400334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883" name="Shape 883"/>
          <p:cNvSpPr/>
          <p:nvPr/>
        </p:nvSpPr>
        <p:spPr>
          <a:xfrm>
            <a:off x="6146492" y="400343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연맹의 깃발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제공되는 깃발 목록 중 원하는 깃발로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깃발 변경 시 유료 재화 소모</a:t>
            </a:r>
          </a:p>
        </p:txBody>
      </p:sp>
      <p:pic>
        <p:nvPicPr>
          <p:cNvPr id="886" name="Shape 88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3092" y="4205189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Shape 887"/>
          <p:cNvSpPr/>
          <p:nvPr/>
        </p:nvSpPr>
        <p:spPr>
          <a:xfrm>
            <a:off x="8078284" y="91815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or 선택되어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 표시</a:t>
            </a:r>
          </a:p>
        </p:txBody>
      </p:sp>
      <p:cxnSp>
        <p:nvCxnSpPr>
          <p:cNvPr id="888" name="Shape 888"/>
          <p:cNvCxnSpPr>
            <a:stCxn id="887" idx="1"/>
          </p:cNvCxnSpPr>
          <p:nvPr/>
        </p:nvCxnSpPr>
        <p:spPr>
          <a:xfrm flipH="1">
            <a:off x="6773584" y="1141242"/>
            <a:ext cx="1304700" cy="42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9" name="Shape 889"/>
          <p:cNvSpPr/>
          <p:nvPr/>
        </p:nvSpPr>
        <p:spPr>
          <a:xfrm>
            <a:off x="8435554" y="2641530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가능한 연맹 깃발 이미지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스크롤</a:t>
            </a:r>
          </a:p>
        </p:txBody>
      </p:sp>
      <p:cxnSp>
        <p:nvCxnSpPr>
          <p:cNvPr id="890" name="Shape 890"/>
          <p:cNvCxnSpPr>
            <a:stCxn id="889" idx="1"/>
          </p:cNvCxnSpPr>
          <p:nvPr/>
        </p:nvCxnSpPr>
        <p:spPr>
          <a:xfrm flipH="1">
            <a:off x="7854754" y="2864619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1" name="Shape 891"/>
          <p:cNvSpPr/>
          <p:nvPr/>
        </p:nvSpPr>
        <p:spPr>
          <a:xfrm>
            <a:off x="2502243" y="329272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선택한 연맹 깃발</a:t>
            </a:r>
          </a:p>
        </p:txBody>
      </p:sp>
      <p:cxnSp>
        <p:nvCxnSpPr>
          <p:cNvPr id="892" name="Shape 892"/>
          <p:cNvCxnSpPr>
            <a:stCxn id="891" idx="3"/>
            <a:endCxn id="881" idx="1"/>
          </p:cNvCxnSpPr>
          <p:nvPr/>
        </p:nvCxnSpPr>
        <p:spPr>
          <a:xfrm flipH="1" rot="10800000">
            <a:off x="4125769" y="3434217"/>
            <a:ext cx="276600" cy="8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3" name="Shape 893"/>
          <p:cNvSpPr/>
          <p:nvPr/>
        </p:nvSpPr>
        <p:spPr>
          <a:xfrm>
            <a:off x="3700644" y="473151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변경하기</a:t>
            </a:r>
          </a:p>
        </p:txBody>
      </p:sp>
      <p:cxnSp>
        <p:nvCxnSpPr>
          <p:cNvPr id="894" name="Shape 894"/>
          <p:cNvCxnSpPr>
            <a:stCxn id="893" idx="0"/>
            <a:endCxn id="882" idx="2"/>
          </p:cNvCxnSpPr>
          <p:nvPr/>
        </p:nvCxnSpPr>
        <p:spPr>
          <a:xfrm flipH="1" rot="10800000">
            <a:off x="4512407" y="4373617"/>
            <a:ext cx="983700" cy="3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5" name="Shape 895"/>
          <p:cNvSpPr/>
          <p:nvPr/>
        </p:nvSpPr>
        <p:spPr>
          <a:xfrm>
            <a:off x="6989267" y="473151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 취소</a:t>
            </a:r>
          </a:p>
        </p:txBody>
      </p:sp>
      <p:cxnSp>
        <p:nvCxnSpPr>
          <p:cNvPr id="896" name="Shape 896"/>
          <p:cNvCxnSpPr>
            <a:stCxn id="895" idx="0"/>
            <a:endCxn id="883" idx="2"/>
          </p:cNvCxnSpPr>
          <p:nvPr/>
        </p:nvCxnSpPr>
        <p:spPr>
          <a:xfrm rot="10800000">
            <a:off x="6746530" y="4373617"/>
            <a:ext cx="1054500" cy="3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7" name="Shape 897"/>
          <p:cNvSpPr/>
          <p:nvPr/>
        </p:nvSpPr>
        <p:spPr>
          <a:xfrm>
            <a:off x="3206656" y="5549280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권한 부족 or 현재 적용 중인 깃발 선택할 경우 버튼 비활성화</a:t>
            </a:r>
          </a:p>
        </p:txBody>
      </p:sp>
      <p:cxnSp>
        <p:nvCxnSpPr>
          <p:cNvPr id="898" name="Shape 898"/>
          <p:cNvCxnSpPr>
            <a:stCxn id="897" idx="0"/>
          </p:cNvCxnSpPr>
          <p:nvPr/>
        </p:nvCxnSpPr>
        <p:spPr>
          <a:xfrm flipH="1" rot="10800000">
            <a:off x="4514009" y="51970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99" name="Shape 899"/>
          <p:cNvGrpSpPr/>
          <p:nvPr/>
        </p:nvGrpSpPr>
        <p:grpSpPr>
          <a:xfrm>
            <a:off x="1966041" y="2322307"/>
            <a:ext cx="772768" cy="782459"/>
            <a:chOff x="5710044" y="2300647"/>
            <a:chExt cx="772768" cy="782459"/>
          </a:xfrm>
        </p:grpSpPr>
        <p:sp>
          <p:nvSpPr>
            <p:cNvPr id="900" name="Shape 900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902" name="Shape 9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3" name="Shape 90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4" name="Shape 904"/>
          <p:cNvGrpSpPr/>
          <p:nvPr/>
        </p:nvGrpSpPr>
        <p:grpSpPr>
          <a:xfrm>
            <a:off x="269948" y="2487155"/>
            <a:ext cx="1642124" cy="465751"/>
            <a:chOff x="226772" y="2410633"/>
            <a:chExt cx="1642124" cy="465751"/>
          </a:xfrm>
        </p:grpSpPr>
        <p:sp>
          <p:nvSpPr>
            <p:cNvPr id="905" name="Shape 90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913" name="Shape 91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15" name="Shape 915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921" name="Shape 921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922" name="Shape 922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923" name="Shape 923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924" name="Shape 92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926" name="Shape 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927" name="Shape 9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928" name="Shape 9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929" name="Shape 9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Shape 9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Shape 931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Shape 9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940" name="Shape 9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42" y="1248937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38&amp;border=border_03&amp;iconcolor=dfa55a&amp;bgcolor=232323&amp;bordercolor=f9cc30&amp;faction=Alliance" id="941" name="Shape 9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6050" y="3030410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942" name="Shape 9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69607" y="3013792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943" name="Shape 9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8035" y="3035826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944" name="Shape 9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359" y="3027241"/>
            <a:ext cx="881350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Shape 945"/>
          <p:cNvSpPr/>
          <p:nvPr/>
        </p:nvSpPr>
        <p:spPr>
          <a:xfrm>
            <a:off x="4402278" y="2995613"/>
            <a:ext cx="844433" cy="877076"/>
          </a:xfrm>
          <a:prstGeom prst="roundRect">
            <a:avLst>
              <a:gd fmla="val 7093" name="adj"/>
            </a:avLst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4896208" y="400334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947" name="Shape 947"/>
          <p:cNvSpPr/>
          <p:nvPr/>
        </p:nvSpPr>
        <p:spPr>
          <a:xfrm>
            <a:off x="6146492" y="400343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깃발 변경 완료 알림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3092" y="4205189"/>
            <a:ext cx="151078" cy="151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1" name="Shape 951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952" name="Shape 95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깃발이 변경되었습니다.</a:t>
              </a:r>
            </a:p>
          </p:txBody>
        </p:sp>
        <p:cxnSp>
          <p:nvCxnSpPr>
            <p:cNvPr id="953" name="Shape 95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4" name="Shape 95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55" name="Shape 955"/>
          <p:cNvSpPr/>
          <p:nvPr/>
        </p:nvSpPr>
        <p:spPr>
          <a:xfrm>
            <a:off x="8390418" y="2393386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 완료 알림</a:t>
            </a:r>
          </a:p>
        </p:txBody>
      </p:sp>
      <p:cxnSp>
        <p:nvCxnSpPr>
          <p:cNvPr id="956" name="Shape 956"/>
          <p:cNvCxnSpPr>
            <a:stCxn id="955" idx="1"/>
          </p:cNvCxnSpPr>
          <p:nvPr/>
        </p:nvCxnSpPr>
        <p:spPr>
          <a:xfrm flipH="1">
            <a:off x="7809618" y="2616475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랭킹 보기</a:t>
            </a:r>
          </a:p>
        </p:txBody>
      </p:sp>
      <p:sp>
        <p:nvSpPr>
          <p:cNvPr id="963" name="Shape 96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65" name="Shape 965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967" name="Shape 967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68" name="Shape 968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969" name="Shape 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412" y="713214"/>
            <a:ext cx="817252" cy="86265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Shape 970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71" name="Shape 9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Shape 972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73" name="Shape 9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75" name="Shape 975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6" name="Shape 976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78" name="Shape 9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80" name="Shape 9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82" name="Shape 982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3" name="Shape 983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87" name="Shape 9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Shape 988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89" name="Shape 989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0" name="Shape 990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92" name="Shape 9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94" name="Shape 9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96" name="Shape 996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7" name="Shape 997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99" name="Shape 9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Shape 1000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001" name="Shape 10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Shape 1002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003" name="Shape 1003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004" name="Shape 1004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05" name="Shape 10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6" name="Shape 100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08" name="Shape 10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Shape 100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1" name="Shape 10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2" name="Shape 101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4" name="Shape 10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Shape 101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7" name="Shape 10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Shape 101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019" name="Shape 10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020" name="Shape 10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021" name="Shape 10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022" name="Shape 10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Shape 102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 목록 확인 및 검색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시 나오는 연맹 목록 및 검색 화면과 동일한 기능</a:t>
            </a:r>
          </a:p>
        </p:txBody>
      </p:sp>
      <p:grpSp>
        <p:nvGrpSpPr>
          <p:cNvPr id="1025" name="Shape 1025"/>
          <p:cNvGrpSpPr/>
          <p:nvPr/>
        </p:nvGrpSpPr>
        <p:grpSpPr>
          <a:xfrm>
            <a:off x="1912845" y="2339205"/>
            <a:ext cx="772768" cy="761650"/>
            <a:chOff x="6806150" y="2310366"/>
            <a:chExt cx="772768" cy="761650"/>
          </a:xfrm>
        </p:grpSpPr>
        <p:sp>
          <p:nvSpPr>
            <p:cNvPr id="1026" name="Shape 1026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028" name="Shape 1028"/>
            <p:cNvPicPr preferRelativeResize="0"/>
            <p:nvPr/>
          </p:nvPicPr>
          <p:blipFill rotWithShape="1">
            <a:blip r:embed="rId11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Shape 10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0" name="Shape 1030"/>
          <p:cNvGrpSpPr/>
          <p:nvPr/>
        </p:nvGrpSpPr>
        <p:grpSpPr>
          <a:xfrm>
            <a:off x="269948" y="2487155"/>
            <a:ext cx="1642124" cy="465751"/>
            <a:chOff x="226772" y="2410633"/>
            <a:chExt cx="1642124" cy="465751"/>
          </a:xfrm>
        </p:grpSpPr>
        <p:sp>
          <p:nvSpPr>
            <p:cNvPr id="1031" name="Shape 103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33" name="Shape 1033"/>
          <p:cNvSpPr/>
          <p:nvPr/>
        </p:nvSpPr>
        <p:spPr>
          <a:xfrm>
            <a:off x="8465650" y="264314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동일 국가(왕국)에 소속되어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</a:t>
            </a:r>
          </a:p>
        </p:txBody>
      </p:sp>
      <p:cxnSp>
        <p:nvCxnSpPr>
          <p:cNvPr id="1034" name="Shape 1034"/>
          <p:cNvCxnSpPr>
            <a:stCxn id="1033" idx="1"/>
          </p:cNvCxnSpPr>
          <p:nvPr/>
        </p:nvCxnSpPr>
        <p:spPr>
          <a:xfrm flipH="1">
            <a:off x="7884850" y="487403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5" name="Shape 1035"/>
          <p:cNvSpPr/>
          <p:nvPr/>
        </p:nvSpPr>
        <p:spPr>
          <a:xfrm>
            <a:off x="7972953" y="5388319"/>
            <a:ext cx="1332970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단어 입력 칸</a:t>
            </a:r>
          </a:p>
        </p:txBody>
      </p:sp>
      <p:cxnSp>
        <p:nvCxnSpPr>
          <p:cNvPr id="1036" name="Shape 1036"/>
          <p:cNvCxnSpPr>
            <a:stCxn id="1035" idx="1"/>
          </p:cNvCxnSpPr>
          <p:nvPr/>
        </p:nvCxnSpPr>
        <p:spPr>
          <a:xfrm flipH="1">
            <a:off x="6676053" y="5611408"/>
            <a:ext cx="1296900" cy="58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7" name="Shape 1037"/>
          <p:cNvSpPr/>
          <p:nvPr/>
        </p:nvSpPr>
        <p:spPr>
          <a:xfrm>
            <a:off x="8294110" y="5979073"/>
            <a:ext cx="135200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탐색 수행 버튼</a:t>
            </a:r>
          </a:p>
        </p:txBody>
      </p:sp>
      <p:cxnSp>
        <p:nvCxnSpPr>
          <p:cNvPr id="1038" name="Shape 1038"/>
          <p:cNvCxnSpPr>
            <a:stCxn id="1037" idx="1"/>
            <a:endCxn id="966" idx="3"/>
          </p:cNvCxnSpPr>
          <p:nvPr/>
        </p:nvCxnSpPr>
        <p:spPr>
          <a:xfrm flipH="1">
            <a:off x="7820410" y="6202162"/>
            <a:ext cx="473700" cy="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9" name="Shape 1039"/>
          <p:cNvSpPr/>
          <p:nvPr/>
        </p:nvSpPr>
        <p:spPr>
          <a:xfrm>
            <a:off x="9936436" y="5962303"/>
            <a:ext cx="1799521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탐색에 실패했을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➔ 탐색 실패와 동일하게 처리</a:t>
            </a:r>
          </a:p>
        </p:txBody>
      </p:sp>
      <p:sp>
        <p:nvSpPr>
          <p:cNvPr id="1040" name="Shape 1040"/>
          <p:cNvSpPr/>
          <p:nvPr/>
        </p:nvSpPr>
        <p:spPr>
          <a:xfrm>
            <a:off x="8465650" y="1085075"/>
            <a:ext cx="2160914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8개의 연맹 제공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스크롤 로딩으로 8개씩 추가</a:t>
            </a:r>
          </a:p>
        </p:txBody>
      </p:sp>
      <p:cxnSp>
        <p:nvCxnSpPr>
          <p:cNvPr id="1041" name="Shape 1041"/>
          <p:cNvCxnSpPr>
            <a:stCxn id="1040" idx="0"/>
            <a:endCxn id="1033" idx="2"/>
          </p:cNvCxnSpPr>
          <p:nvPr/>
        </p:nvCxnSpPr>
        <p:spPr>
          <a:xfrm rot="10800000">
            <a:off x="9546107" y="710375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42" name="Shape 1042"/>
          <p:cNvCxnSpPr>
            <a:stCxn id="1039" idx="1"/>
            <a:endCxn id="1037" idx="3"/>
          </p:cNvCxnSpPr>
          <p:nvPr/>
        </p:nvCxnSpPr>
        <p:spPr>
          <a:xfrm rot="10800000">
            <a:off x="9646036" y="6202301"/>
            <a:ext cx="290400" cy="5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3" name="Shape 1043"/>
          <p:cNvSpPr/>
          <p:nvPr/>
        </p:nvSpPr>
        <p:spPr>
          <a:xfrm>
            <a:off x="8351428" y="2599351"/>
            <a:ext cx="2160914" cy="53987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연맹 터치 시, 해당 연맹의 상세 정보 화면으로 이동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가입 화면과 동일한 기능</a:t>
            </a:r>
          </a:p>
        </p:txBody>
      </p:sp>
      <p:cxnSp>
        <p:nvCxnSpPr>
          <p:cNvPr id="1044" name="Shape 1044"/>
          <p:cNvCxnSpPr>
            <a:stCxn id="1043" idx="1"/>
          </p:cNvCxnSpPr>
          <p:nvPr/>
        </p:nvCxnSpPr>
        <p:spPr>
          <a:xfrm flipH="1">
            <a:off x="7376428" y="2869289"/>
            <a:ext cx="975000" cy="31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1051" name="Shape 105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53" name="Shape 105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055" name="Shape 10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056" name="Shape 10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057" name="Shape 10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058" name="Shape 10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Shape 1059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4380592" y="2721814"/>
            <a:ext cx="23823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 메시지가 표시됩니다.</a:t>
            </a:r>
          </a:p>
        </p:txBody>
      </p:sp>
      <p:sp>
        <p:nvSpPr>
          <p:cNvPr id="1061" name="Shape 1061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1062" name="Shape 1062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1063" name="Shape 1063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플레이어(유저)들에게 노출되는 연맹 상세 정보 화면 보기</a:t>
            </a:r>
          </a:p>
        </p:txBody>
      </p:sp>
      <p:grpSp>
        <p:nvGrpSpPr>
          <p:cNvPr id="1066" name="Shape 1066"/>
          <p:cNvGrpSpPr/>
          <p:nvPr/>
        </p:nvGrpSpPr>
        <p:grpSpPr>
          <a:xfrm>
            <a:off x="2110070" y="1955544"/>
            <a:ext cx="772768" cy="766269"/>
            <a:chOff x="4607962" y="3218857"/>
            <a:chExt cx="772768" cy="766269"/>
          </a:xfrm>
        </p:grpSpPr>
        <p:sp>
          <p:nvSpPr>
            <p:cNvPr id="1067" name="Shape 1067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451005" y="2097421"/>
            <a:ext cx="1642124" cy="465751"/>
            <a:chOff x="226772" y="2410633"/>
            <a:chExt cx="1642124" cy="465751"/>
          </a:xfrm>
        </p:grpSpPr>
        <p:sp>
          <p:nvSpPr>
            <p:cNvPr id="1071" name="Shape 107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73" name="Shape 1073"/>
          <p:cNvSpPr/>
          <p:nvPr/>
        </p:nvSpPr>
        <p:spPr>
          <a:xfrm>
            <a:off x="8437525" y="34993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자신의 연맹 상세 정보 화면</a:t>
            </a:r>
          </a:p>
        </p:txBody>
      </p:sp>
      <p:cxnSp>
        <p:nvCxnSpPr>
          <p:cNvPr id="1074" name="Shape 1074"/>
          <p:cNvCxnSpPr>
            <a:stCxn id="1073" idx="1"/>
          </p:cNvCxnSpPr>
          <p:nvPr/>
        </p:nvCxnSpPr>
        <p:spPr>
          <a:xfrm flipH="1">
            <a:off x="7856725" y="573022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5" name="Shape 1075"/>
          <p:cNvSpPr/>
          <p:nvPr/>
        </p:nvSpPr>
        <p:spPr>
          <a:xfrm>
            <a:off x="8437525" y="1174324"/>
            <a:ext cx="2160914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및 다른 플레이어(유저)에게 노출되는 화면과 동일</a:t>
            </a:r>
          </a:p>
        </p:txBody>
      </p:sp>
      <p:cxnSp>
        <p:nvCxnSpPr>
          <p:cNvPr id="1076" name="Shape 1076"/>
          <p:cNvCxnSpPr>
            <a:stCxn id="1075" idx="0"/>
          </p:cNvCxnSpPr>
          <p:nvPr/>
        </p:nvCxnSpPr>
        <p:spPr>
          <a:xfrm rot="10800000">
            <a:off x="9517982" y="799624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083" name="Shape 1083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084" name="Shape 1084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085" name="Shape 1085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086" name="Shape 1086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087" name="Shape 108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088" name="Shape 10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9" name="Shape 108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090" name="Shape 109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091" name="Shape 109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Shape 109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093" name="Shape 109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94" name="Shape 109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095" name="Shape 10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096" name="Shape 10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098" name="Shape 1098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099" name="Shape 1099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100" name="Shape 1100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101" name="Shape 1101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102" name="Shape 1102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3" name="Shape 1103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104" name="Shape 1104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105" name="Shape 110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106" name="Shape 110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107" name="Shape 110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08" name="Shape 11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9" name="Shape 1109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110" name="Shape 1110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111" name="Shape 1111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112" name="Shape 1112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113" name="Shape 1113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114" name="Shape 1114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5" name="Shape 1115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116" name="Shape 1116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117" name="Shape 11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118" name="Shape 11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119" name="Shape 11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0" name="Shape 11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1" name="Shape 1121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122" name="Shape 112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23" name="Shape 112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24" name="Shape 112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25" name="Shape 112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Shape 112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27" name="Shape 112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28" name="Shape 112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29" name="Shape 11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30" name="Shape 11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1" name="Shape 1131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132" name="Shape 113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33" name="Shape 113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34" name="Shape 113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35" name="Shape 113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Shape 113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38" name="Shape 113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39" name="Shape 11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40" name="Shape 1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142" name="Shape 114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43" name="Shape 114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44" name="Shape 114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45" name="Shape 114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Shape 114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48" name="Shape 114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49" name="Shape 11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50" name="Shape 11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1" name="Shape 1151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152" name="Shape 115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53" name="Shape 115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54" name="Shape 115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55" name="Shape 115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Shape 115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58" name="Shape 115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59" name="Shape 11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60" name="Shape 11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1" name="Shape 1161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162" name="Shape 116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63" name="Shape 116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64" name="Shape 116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65" name="Shape 116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Shape 116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67" name="Shape 116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68" name="Shape 116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69" name="Shape 11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70" name="Shape 11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172" name="Shape 117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73" name="Shape 117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74" name="Shape 117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75" name="Shape 117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Shape 117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78" name="Shape 117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79" name="Shape 11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80" name="Shape 11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83" name="Shape 1183"/>
          <p:cNvSpPr/>
          <p:nvPr/>
        </p:nvSpPr>
        <p:spPr>
          <a:xfrm>
            <a:off x="6096428" y="6062828"/>
            <a:ext cx="780559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17:17:13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5296210" y="6067296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190" name="Shape 1190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191" name="Shape 1191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193" name="Shape 1193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일일/주간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 ➔ 하루 단위로 집계되는 공헌도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 ➔ 주간 단위로 집계되는 공헌도 랭킹</a:t>
            </a:r>
          </a:p>
        </p:txBody>
      </p:sp>
      <p:grpSp>
        <p:nvGrpSpPr>
          <p:cNvPr id="1194" name="Shape 1194"/>
          <p:cNvGrpSpPr/>
          <p:nvPr/>
        </p:nvGrpSpPr>
        <p:grpSpPr>
          <a:xfrm>
            <a:off x="1943728" y="2279341"/>
            <a:ext cx="772768" cy="810759"/>
            <a:chOff x="5709383" y="3177475"/>
            <a:chExt cx="772768" cy="810759"/>
          </a:xfrm>
        </p:grpSpPr>
        <p:sp>
          <p:nvSpPr>
            <p:cNvPr id="1195" name="Shape 1195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197" name="Shape 119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8" name="Shape 1198"/>
          <p:cNvGrpSpPr/>
          <p:nvPr/>
        </p:nvGrpSpPr>
        <p:grpSpPr>
          <a:xfrm>
            <a:off x="282140" y="2458556"/>
            <a:ext cx="1642124" cy="465751"/>
            <a:chOff x="226772" y="2410633"/>
            <a:chExt cx="1642124" cy="465751"/>
          </a:xfrm>
        </p:grpSpPr>
        <p:sp>
          <p:nvSpPr>
            <p:cNvPr id="1199" name="Shape 1199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201" name="Shape 1201"/>
          <p:cNvSpPr/>
          <p:nvPr/>
        </p:nvSpPr>
        <p:spPr>
          <a:xfrm>
            <a:off x="1756623" y="322753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202" name="Shape 1202"/>
          <p:cNvSpPr/>
          <p:nvPr/>
        </p:nvSpPr>
        <p:spPr>
          <a:xfrm>
            <a:off x="1756623" y="374296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203" name="Shape 1203"/>
          <p:cNvSpPr/>
          <p:nvPr/>
        </p:nvSpPr>
        <p:spPr>
          <a:xfrm>
            <a:off x="8437525" y="34993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정보 변경 Tap</a:t>
            </a:r>
          </a:p>
        </p:txBody>
      </p:sp>
      <p:cxnSp>
        <p:nvCxnSpPr>
          <p:cNvPr id="1204" name="Shape 1204"/>
          <p:cNvCxnSpPr>
            <a:stCxn id="1203" idx="1"/>
          </p:cNvCxnSpPr>
          <p:nvPr/>
        </p:nvCxnSpPr>
        <p:spPr>
          <a:xfrm flipH="1">
            <a:off x="7856725" y="573022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5" name="Shape 1205"/>
          <p:cNvSpPr/>
          <p:nvPr/>
        </p:nvSpPr>
        <p:spPr>
          <a:xfrm>
            <a:off x="8428242" y="1075495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목록</a:t>
            </a:r>
          </a:p>
        </p:txBody>
      </p:sp>
      <p:cxnSp>
        <p:nvCxnSpPr>
          <p:cNvPr id="1206" name="Shape 1206"/>
          <p:cNvCxnSpPr>
            <a:stCxn id="1205" idx="1"/>
          </p:cNvCxnSpPr>
          <p:nvPr/>
        </p:nvCxnSpPr>
        <p:spPr>
          <a:xfrm flipH="1">
            <a:off x="7847442" y="1298584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7" name="Shape 1207"/>
          <p:cNvSpPr/>
          <p:nvPr/>
        </p:nvSpPr>
        <p:spPr>
          <a:xfrm>
            <a:off x="7972953" y="1741960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1208" name="Shape 1208"/>
          <p:cNvCxnSpPr>
            <a:stCxn id="1207" idx="1"/>
          </p:cNvCxnSpPr>
          <p:nvPr/>
        </p:nvCxnSpPr>
        <p:spPr>
          <a:xfrm flipH="1">
            <a:off x="5114853" y="1965049"/>
            <a:ext cx="2858100" cy="6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9" name="Shape 1209"/>
          <p:cNvSpPr/>
          <p:nvPr/>
        </p:nvSpPr>
        <p:spPr>
          <a:xfrm>
            <a:off x="7963278" y="2302841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</a:t>
            </a:r>
          </a:p>
        </p:txBody>
      </p:sp>
      <p:cxnSp>
        <p:nvCxnSpPr>
          <p:cNvPr id="1210" name="Shape 1210"/>
          <p:cNvCxnSpPr>
            <a:stCxn id="1209" idx="1"/>
          </p:cNvCxnSpPr>
          <p:nvPr/>
        </p:nvCxnSpPr>
        <p:spPr>
          <a:xfrm rot="10800000">
            <a:off x="5601378" y="2265230"/>
            <a:ext cx="2361900" cy="260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1" name="Shape 1211"/>
          <p:cNvSpPr/>
          <p:nvPr/>
        </p:nvSpPr>
        <p:spPr>
          <a:xfrm>
            <a:off x="7947599" y="287567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일일/주간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공헌도</a:t>
            </a:r>
          </a:p>
        </p:txBody>
      </p:sp>
      <p:cxnSp>
        <p:nvCxnSpPr>
          <p:cNvPr id="1212" name="Shape 1212"/>
          <p:cNvCxnSpPr>
            <a:stCxn id="1211" idx="1"/>
          </p:cNvCxnSpPr>
          <p:nvPr/>
        </p:nvCxnSpPr>
        <p:spPr>
          <a:xfrm flipH="1">
            <a:off x="6706499" y="3098761"/>
            <a:ext cx="1241100" cy="74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3" name="Shape 1213"/>
          <p:cNvSpPr/>
          <p:nvPr/>
        </p:nvSpPr>
        <p:spPr>
          <a:xfrm>
            <a:off x="7995253" y="356041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일일/주간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연맹 명예</a:t>
            </a:r>
          </a:p>
        </p:txBody>
      </p:sp>
      <p:cxnSp>
        <p:nvCxnSpPr>
          <p:cNvPr id="1214" name="Shape 1214"/>
          <p:cNvCxnSpPr>
            <a:stCxn id="1213" idx="1"/>
          </p:cNvCxnSpPr>
          <p:nvPr/>
        </p:nvCxnSpPr>
        <p:spPr>
          <a:xfrm rot="10800000">
            <a:off x="7681153" y="3724401"/>
            <a:ext cx="314100" cy="5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5" name="Shape 1215"/>
          <p:cNvSpPr/>
          <p:nvPr/>
        </p:nvSpPr>
        <p:spPr>
          <a:xfrm>
            <a:off x="8016007" y="595293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업데이트 시간 표시</a:t>
            </a:r>
          </a:p>
        </p:txBody>
      </p:sp>
      <p:cxnSp>
        <p:nvCxnSpPr>
          <p:cNvPr id="1216" name="Shape 1216"/>
          <p:cNvCxnSpPr>
            <a:stCxn id="1215" idx="1"/>
            <a:endCxn id="1183" idx="3"/>
          </p:cNvCxnSpPr>
          <p:nvPr/>
        </p:nvCxnSpPr>
        <p:spPr>
          <a:xfrm flipH="1">
            <a:off x="6876907" y="6176021"/>
            <a:ext cx="1139100" cy="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7" name="Shape 1217"/>
          <p:cNvSpPr txBox="1"/>
          <p:nvPr/>
        </p:nvSpPr>
        <p:spPr>
          <a:xfrm>
            <a:off x="261197" y="5846812"/>
            <a:ext cx="4065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일일 / 주간 랭킹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UI 구성은 동일 업데이트 시간만 다름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224" name="Shape 1224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225" name="Shape 1225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226" name="Shape 1226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227" name="Shape 1227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228" name="Shape 122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229" name="Shape 12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0" name="Shape 123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31" name="Shape 123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32" name="Shape 123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Shape 123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35" name="Shape 123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36" name="Shape 12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37" name="Shape 12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8" name="Shape 1238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239" name="Shape 1239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240" name="Shape 1240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241" name="Shape 1241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242" name="Shape 1242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243" name="Shape 1243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4" name="Shape 1244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245" name="Shape 1245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246" name="Shape 12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247" name="Shape 12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248" name="Shape 124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49" name="Shape 12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0" name="Shape 1250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251" name="Shape 1251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252" name="Shape 1252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253" name="Shape 1253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254" name="Shape 1254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255" name="Shape 1255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6" name="Shape 1256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257" name="Shape 1257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258" name="Shape 125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259" name="Shape 12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260" name="Shape 126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61" name="Shape 12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2" name="Shape 1262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263" name="Shape 126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64" name="Shape 126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65" name="Shape 126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66" name="Shape 126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Shape 126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69" name="Shape 126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70" name="Shape 12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71" name="Shape 12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2" name="Shape 1272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273" name="Shape 127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74" name="Shape 127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75" name="Shape 127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76" name="Shape 127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Shape 127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79" name="Shape 127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80" name="Shape 12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81" name="Shape 12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2" name="Shape 1282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283" name="Shape 128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84" name="Shape 128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85" name="Shape 128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86" name="Shape 128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Shape 128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88" name="Shape 128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89" name="Shape 128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90" name="Shape 12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91" name="Shape 12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2" name="Shape 1292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293" name="Shape 129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94" name="Shape 129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95" name="Shape 129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96" name="Shape 129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Shape 129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99" name="Shape 129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00" name="Shape 13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01" name="Shape 13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2" name="Shape 1302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303" name="Shape 130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04" name="Shape 130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05" name="Shape 130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06" name="Shape 130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Shape 130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09" name="Shape 130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10" name="Shape 13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11" name="Shape 13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2" name="Shape 1312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313" name="Shape 131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14" name="Shape 131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15" name="Shape 131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16" name="Shape 131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Shape 131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19" name="Shape 131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20" name="Shape 13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21" name="Shape 13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2" name="Shape 132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323" name="Shape 132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327" name="Shape 1327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330" name="Shape 1330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331" name="Shape 133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332" name="Shape 133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누적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현재까지 누적되어 온 총 공헌도 랭킹</a:t>
            </a:r>
          </a:p>
        </p:txBody>
      </p:sp>
      <p:sp>
        <p:nvSpPr>
          <p:cNvPr id="1333" name="Shape 1333"/>
          <p:cNvSpPr/>
          <p:nvPr/>
        </p:nvSpPr>
        <p:spPr>
          <a:xfrm>
            <a:off x="1890563" y="1999832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334" name="Shape 1334"/>
          <p:cNvGrpSpPr/>
          <p:nvPr/>
        </p:nvGrpSpPr>
        <p:grpSpPr>
          <a:xfrm>
            <a:off x="255952" y="1953904"/>
            <a:ext cx="1642124" cy="465751"/>
            <a:chOff x="226772" y="2410633"/>
            <a:chExt cx="1642124" cy="465751"/>
          </a:xfrm>
        </p:grpSpPr>
        <p:sp>
          <p:nvSpPr>
            <p:cNvPr id="1335" name="Shape 133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37" name="Shape 1337"/>
          <p:cNvSpPr/>
          <p:nvPr/>
        </p:nvSpPr>
        <p:spPr>
          <a:xfrm>
            <a:off x="7929609" y="1323465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누적된 총 획득 공헌도</a:t>
            </a:r>
          </a:p>
        </p:txBody>
      </p:sp>
      <p:cxnSp>
        <p:nvCxnSpPr>
          <p:cNvPr id="1338" name="Shape 1338"/>
          <p:cNvCxnSpPr>
            <a:stCxn id="1337" idx="1"/>
          </p:cNvCxnSpPr>
          <p:nvPr/>
        </p:nvCxnSpPr>
        <p:spPr>
          <a:xfrm flipH="1">
            <a:off x="6688509" y="1546554"/>
            <a:ext cx="1241100" cy="74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9" name="Shape 1339"/>
          <p:cNvSpPr/>
          <p:nvPr/>
        </p:nvSpPr>
        <p:spPr>
          <a:xfrm>
            <a:off x="7977263" y="2008206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누적된 총 획득 연맹 명예</a:t>
            </a:r>
          </a:p>
        </p:txBody>
      </p:sp>
      <p:cxnSp>
        <p:nvCxnSpPr>
          <p:cNvPr id="1340" name="Shape 1340"/>
          <p:cNvCxnSpPr>
            <a:stCxn id="1339" idx="1"/>
          </p:cNvCxnSpPr>
          <p:nvPr/>
        </p:nvCxnSpPr>
        <p:spPr>
          <a:xfrm rot="10800000">
            <a:off x="7663163" y="2172195"/>
            <a:ext cx="314100" cy="5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1" name="Shape 1341"/>
          <p:cNvSpPr/>
          <p:nvPr/>
        </p:nvSpPr>
        <p:spPr>
          <a:xfrm>
            <a:off x="8802186" y="5944967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업데이트 시간 표시 안함</a:t>
            </a:r>
          </a:p>
        </p:txBody>
      </p:sp>
      <p:cxnSp>
        <p:nvCxnSpPr>
          <p:cNvPr id="1342" name="Shape 1342"/>
          <p:cNvCxnSpPr>
            <a:stCxn id="1341" idx="1"/>
          </p:cNvCxnSpPr>
          <p:nvPr/>
        </p:nvCxnSpPr>
        <p:spPr>
          <a:xfrm flipH="1">
            <a:off x="7663086" y="6168056"/>
            <a:ext cx="1139100" cy="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3" name="Shape 1343"/>
          <p:cNvSpPr txBox="1"/>
          <p:nvPr/>
        </p:nvSpPr>
        <p:spPr>
          <a:xfrm>
            <a:off x="1537548" y="5846812"/>
            <a:ext cx="27735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누적 랭킹은 따로 랭킹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갱신을 하지 않음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350" name="Shape 1350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352" name="Shape 1352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353" name="Shape 1353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354" name="Shape 1354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355" name="Shape 13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6" name="Shape 1356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57" name="Shape 1357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58" name="Shape 1358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Shape 1359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60" name="Shape 1360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61" name="Shape 1361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62" name="Shape 13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63" name="Shape 13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4" name="Shape 1364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365" name="Shape 1365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366" name="Shape 1366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367" name="Shape 1367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368" name="Shape 1368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369" name="Shape 1369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0" name="Shape 1370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371" name="Shape 1371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72" name="Shape 137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373" name="Shape 137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374" name="Shape 13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75" name="Shape 13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6" name="Shape 1376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377" name="Shape 1377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378" name="Shape 1378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379" name="Shape 1379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380" name="Shape 1380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381" name="Shape 1381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Shape 1382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383" name="Shape 1383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84" name="Shape 138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385" name="Shape 138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386" name="Shape 13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87" name="Shape 13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8" name="Shape 1388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389" name="Shape 138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90" name="Shape 139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91" name="Shape 139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92" name="Shape 139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3" name="Shape 139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94" name="Shape 139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95" name="Shape 139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96" name="Shape 13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97" name="Shape 13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8" name="Shape 1398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399" name="Shape 139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00" name="Shape 140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01" name="Shape 140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02" name="Shape 140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Shape 140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04" name="Shape 140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05" name="Shape 140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06" name="Shape 14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07" name="Shape 14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8" name="Shape 1408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409" name="Shape 140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10" name="Shape 141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11" name="Shape 141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12" name="Shape 141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Shape 141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14" name="Shape 141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15" name="Shape 141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16" name="Shape 14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17" name="Shape 14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8" name="Shape 1418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419" name="Shape 141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20" name="Shape 142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21" name="Shape 142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22" name="Shape 142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3" name="Shape 142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24" name="Shape 142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25" name="Shape 142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26" name="Shape 14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27" name="Shape 14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8" name="Shape 1428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429" name="Shape 142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30" name="Shape 143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31" name="Shape 143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32" name="Shape 143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Shape 143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34" name="Shape 143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35" name="Shape 143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36" name="Shape 14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37" name="Shape 14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8" name="Shape 1438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439" name="Shape 1439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40" name="Shape 144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41" name="Shape 144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42" name="Shape 144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Shape 144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44" name="Shape 144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45" name="Shape 144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46" name="Shape 14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47" name="Shape 14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8" name="Shape 144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449" name="Shape 144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51" name="Shape 1451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52" name="Shape 1452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456" name="Shape 1456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457" name="Shape 145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Shape 1458"/>
          <p:cNvGrpSpPr/>
          <p:nvPr/>
        </p:nvGrpSpPr>
        <p:grpSpPr>
          <a:xfrm>
            <a:off x="4465935" y="4364554"/>
            <a:ext cx="3289197" cy="2108028"/>
            <a:chOff x="4451401" y="2052564"/>
            <a:chExt cx="3289197" cy="2108028"/>
          </a:xfrm>
        </p:grpSpPr>
        <p:sp>
          <p:nvSpPr>
            <p:cNvPr id="1459" name="Shape 1459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451401" y="2052564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461" name="Shape 1461"/>
          <p:cNvSpPr/>
          <p:nvPr/>
        </p:nvSpPr>
        <p:spPr>
          <a:xfrm>
            <a:off x="5134396" y="476497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462" name="Shape 1462"/>
          <p:cNvSpPr/>
          <p:nvPr/>
        </p:nvSpPr>
        <p:spPr>
          <a:xfrm>
            <a:off x="5134396" y="519492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463" name="Shape 1463"/>
          <p:cNvSpPr/>
          <p:nvPr/>
        </p:nvSpPr>
        <p:spPr>
          <a:xfrm>
            <a:off x="5134396" y="562666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464" name="Shape 1464"/>
          <p:cNvSpPr/>
          <p:nvPr/>
        </p:nvSpPr>
        <p:spPr>
          <a:xfrm>
            <a:off x="5134396" y="6074032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1013629" y="667910"/>
            <a:ext cx="3206275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➔ 선택 연맹원에게 개인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 ➔ 선택 연맹원의 영주 정보 상세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➔ 해당 연맹원 차단하기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 ➔ 해당 연맹원 강퇴 시키기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(※ 맹주 or 권한이 있는 연맹원에게만 표시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1467" name="Shape 1467"/>
          <p:cNvGrpSpPr/>
          <p:nvPr/>
        </p:nvGrpSpPr>
        <p:grpSpPr>
          <a:xfrm>
            <a:off x="690320" y="5477547"/>
            <a:ext cx="3444615" cy="490615"/>
            <a:chOff x="4383769" y="1431490"/>
            <a:chExt cx="3444615" cy="490615"/>
          </a:xfrm>
        </p:grpSpPr>
        <p:sp>
          <p:nvSpPr>
            <p:cNvPr id="1468" name="Shape 146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469" name="Shape 14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0" name="Shape 147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71" name="Shape 147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72" name="Shape 147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Shape 147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74" name="Shape 147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75" name="Shape 147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76" name="Shape 14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77" name="Shape 14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8" name="Shape 1478"/>
          <p:cNvSpPr/>
          <p:nvPr/>
        </p:nvSpPr>
        <p:spPr>
          <a:xfrm>
            <a:off x="2195633" y="5137303"/>
            <a:ext cx="421133" cy="4577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Shape 1479"/>
          <p:cNvSpPr txBox="1"/>
          <p:nvPr/>
        </p:nvSpPr>
        <p:spPr>
          <a:xfrm>
            <a:off x="1308783" y="4733351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연맹원 터치</a:t>
            </a:r>
          </a:p>
        </p:txBody>
      </p:sp>
      <p:sp>
        <p:nvSpPr>
          <p:cNvPr id="1480" name="Shape 1480"/>
          <p:cNvSpPr/>
          <p:nvPr/>
        </p:nvSpPr>
        <p:spPr>
          <a:xfrm>
            <a:off x="8412452" y="3591412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세부 메뉴 표시</a:t>
            </a:r>
          </a:p>
        </p:txBody>
      </p:sp>
      <p:cxnSp>
        <p:nvCxnSpPr>
          <p:cNvPr id="1481" name="Shape 1481"/>
          <p:cNvCxnSpPr>
            <a:stCxn id="1480" idx="1"/>
          </p:cNvCxnSpPr>
          <p:nvPr/>
        </p:nvCxnSpPr>
        <p:spPr>
          <a:xfrm flipH="1">
            <a:off x="7713152" y="3814501"/>
            <a:ext cx="6993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2" name="Shape 1482"/>
          <p:cNvSpPr/>
          <p:nvPr/>
        </p:nvSpPr>
        <p:spPr>
          <a:xfrm>
            <a:off x="7892638" y="4743171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연맹원에게 개인 메일 발송 화면으로 이동</a:t>
            </a:r>
          </a:p>
        </p:txBody>
      </p:sp>
      <p:cxnSp>
        <p:nvCxnSpPr>
          <p:cNvPr id="1483" name="Shape 1483"/>
          <p:cNvCxnSpPr>
            <a:stCxn id="1482" idx="1"/>
            <a:endCxn id="1461" idx="3"/>
          </p:cNvCxnSpPr>
          <p:nvPr/>
        </p:nvCxnSpPr>
        <p:spPr>
          <a:xfrm flipH="1">
            <a:off x="7238338" y="4927542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4" name="Shape 1484"/>
          <p:cNvSpPr/>
          <p:nvPr/>
        </p:nvSpPr>
        <p:spPr>
          <a:xfrm>
            <a:off x="7883242" y="5212207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연맹원의 영주 정보 상세 보기 화면으로 이동</a:t>
            </a:r>
          </a:p>
        </p:txBody>
      </p:sp>
      <p:cxnSp>
        <p:nvCxnSpPr>
          <p:cNvPr id="1485" name="Shape 1485"/>
          <p:cNvCxnSpPr>
            <a:stCxn id="1484" idx="1"/>
          </p:cNvCxnSpPr>
          <p:nvPr/>
        </p:nvCxnSpPr>
        <p:spPr>
          <a:xfrm flipH="1">
            <a:off x="7228942" y="5396578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6" name="Shape 1486"/>
          <p:cNvSpPr/>
          <p:nvPr/>
        </p:nvSpPr>
        <p:spPr>
          <a:xfrm>
            <a:off x="7892638" y="5648960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채팅 / 메일 차단하기</a:t>
            </a:r>
          </a:p>
        </p:txBody>
      </p:sp>
      <p:cxnSp>
        <p:nvCxnSpPr>
          <p:cNvPr id="1487" name="Shape 1487"/>
          <p:cNvCxnSpPr>
            <a:stCxn id="1486" idx="1"/>
          </p:cNvCxnSpPr>
          <p:nvPr/>
        </p:nvCxnSpPr>
        <p:spPr>
          <a:xfrm flipH="1">
            <a:off x="7238338" y="5833331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8" name="Shape 1488"/>
          <p:cNvSpPr/>
          <p:nvPr/>
        </p:nvSpPr>
        <p:spPr>
          <a:xfrm>
            <a:off x="7892638" y="6076966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연맹 강퇴 시키지</a:t>
            </a:r>
          </a:p>
        </p:txBody>
      </p:sp>
      <p:cxnSp>
        <p:nvCxnSpPr>
          <p:cNvPr id="1489" name="Shape 1489"/>
          <p:cNvCxnSpPr>
            <a:stCxn id="1488" idx="1"/>
          </p:cNvCxnSpPr>
          <p:nvPr/>
        </p:nvCxnSpPr>
        <p:spPr>
          <a:xfrm flipH="1">
            <a:off x="7238338" y="6261337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90" name="Shape 1490"/>
          <p:cNvSpPr/>
          <p:nvPr/>
        </p:nvSpPr>
        <p:spPr>
          <a:xfrm>
            <a:off x="10355353" y="5642921"/>
            <a:ext cx="1482008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자신보다 낮은 등급의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연맹원만 차단 가능</a:t>
            </a:r>
          </a:p>
        </p:txBody>
      </p:sp>
      <p:cxnSp>
        <p:nvCxnSpPr>
          <p:cNvPr id="1491" name="Shape 1491"/>
          <p:cNvCxnSpPr>
            <a:stCxn id="1490" idx="1"/>
            <a:endCxn id="1486" idx="3"/>
          </p:cNvCxnSpPr>
          <p:nvPr/>
        </p:nvCxnSpPr>
        <p:spPr>
          <a:xfrm flipH="1">
            <a:off x="10062553" y="5827292"/>
            <a:ext cx="292800" cy="6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각종 연맹 설정을 통해 연맹 정보를 변경하거나 관리하는 기능 메뉴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➔ 맹주 및 일부 권한을 지닌 연맹원만 사용할 수 있는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가장 기본적은 정보 및 설정들을 수정할 수 잇는 기능들로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➔ 연맹 깃발 목록을 열람하거나 변경할 수 있는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접근 가능하나 연맹 깃발의 변경 및 적용은 맹주 또는 일부 권한을 지닌 연맹원만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 ➔ 같은 국가(왕국)에 소속되어 있는 다른 연맹 정보 열람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➔ 현재 자신이 소속되어 있는 연맹의 정보 화면 보기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➔ 현재 연맹의 연맹원들간 획득 공헌 및 연맹 명예 보유 랭킹 열람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일부 권한을 지닌 연맹원은 랭킹에서 연맹원 관리 기능 중 일부분 사용할 수 있음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 ➔ 연맹 메시지 관리에 있어 채팅 차단이 된 플레이어(유저) or 타 연맹에 대한 차단 설정을 해제하는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 ➔ COK의 거대 드래곤 전쟁에 연맹원 출전 관리 기능(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컨텐츠 확인이 어려워 일단 배제되었음, S2 기획팀 보강 필요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➔ 현재 소속되어 있는 연맹을 탈퇴하는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경우 연맹 탈퇴 기능 사용 불가능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Shape 149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498" name="Shape 1498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499" name="Shape 1499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500" name="Shape 1500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501" name="Shape 1501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502" name="Shape 150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503" name="Shape 15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4" name="Shape 150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05" name="Shape 150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06" name="Shape 150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Shape 150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08" name="Shape 150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09" name="Shape 150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10" name="Shape 15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11" name="Shape 15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2" name="Shape 1512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513" name="Shape 1513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514" name="Shape 1514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515" name="Shape 1515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516" name="Shape 1516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517" name="Shape 1517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8" name="Shape 1518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519" name="Shape 1519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520" name="Shape 15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521" name="Shape 15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522" name="Shape 15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3" name="Shape 15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4" name="Shape 1524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525" name="Shape 1525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526" name="Shape 1526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527" name="Shape 1527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528" name="Shape 1528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529" name="Shape 1529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0" name="Shape 1530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531" name="Shape 1531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532" name="Shape 153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533" name="Shape 15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534" name="Shape 15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5" name="Shape 15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6" name="Shape 1536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537" name="Shape 153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38" name="Shape 153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39" name="Shape 153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40" name="Shape 154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Shape 154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42" name="Shape 154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43" name="Shape 154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44" name="Shape 15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45" name="Shape 15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6" name="Shape 1546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547" name="Shape 154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48" name="Shape 154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49" name="Shape 154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50" name="Shape 155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Shape 155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52" name="Shape 155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53" name="Shape 155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54" name="Shape 15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55" name="Shape 15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6" name="Shape 1556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557" name="Shape 155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58" name="Shape 155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59" name="Shape 155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60" name="Shape 156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1" name="Shape 156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62" name="Shape 156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63" name="Shape 156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64" name="Shape 15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65" name="Shape 15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6" name="Shape 1566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567" name="Shape 156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68" name="Shape 156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69" name="Shape 156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70" name="Shape 157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Shape 157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72" name="Shape 157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73" name="Shape 157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74" name="Shape 15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75" name="Shape 15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6" name="Shape 1576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577" name="Shape 157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78" name="Shape 157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79" name="Shape 157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80" name="Shape 158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1" name="Shape 158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82" name="Shape 158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83" name="Shape 158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84" name="Shape 15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85" name="Shape 15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6" name="Shape 1586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587" name="Shape 158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88" name="Shape 158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89" name="Shape 158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90" name="Shape 159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Shape 159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92" name="Shape 159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93" name="Shape 159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94" name="Shape 15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95" name="Shape 15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6" name="Shape 159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597" name="Shape 159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98" name="Shape 1598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599" name="Shape 1599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00" name="Shape 1600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601" name="Shape 1601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602" name="Shape 1602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603" name="Shape 1603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604" name="Shape 1604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605" name="Shape 160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6" name="Shape 1606"/>
          <p:cNvGrpSpPr/>
          <p:nvPr/>
        </p:nvGrpSpPr>
        <p:grpSpPr>
          <a:xfrm>
            <a:off x="4465935" y="4583629"/>
            <a:ext cx="3289197" cy="1888953"/>
            <a:chOff x="4451401" y="2271639"/>
            <a:chExt cx="3289197" cy="1888953"/>
          </a:xfrm>
        </p:grpSpPr>
        <p:sp>
          <p:nvSpPr>
            <p:cNvPr id="1607" name="Shape 1607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609" name="Shape 1609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610" name="Shape 1610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612" name="Shape 1612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Shape 1613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을/를 차단하시겠습니까?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후 해당 영주님의 채팅 혹은 메일을 받지 않게 됩니다. 설정 – 이미차단한 영주 를 통하여 해당 영주님에 대한 차단을 해제할 수 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Shape 1614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615" name="Shape 1615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617" name="Shape 1617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/ 메일에 있는 플레이어(유저) 차단과 동일한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플레이어(유저)의 채팅 및 메일 보지 않음</a:t>
            </a:r>
          </a:p>
        </p:txBody>
      </p:sp>
      <p:sp>
        <p:nvSpPr>
          <p:cNvPr id="1618" name="Shape 1618"/>
          <p:cNvSpPr/>
          <p:nvPr/>
        </p:nvSpPr>
        <p:spPr>
          <a:xfrm>
            <a:off x="8186789" y="168364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차단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최종 확인 팝업</a:t>
            </a:r>
          </a:p>
        </p:txBody>
      </p:sp>
      <p:cxnSp>
        <p:nvCxnSpPr>
          <p:cNvPr id="1619" name="Shape 1619"/>
          <p:cNvCxnSpPr>
            <a:stCxn id="1618" idx="1"/>
          </p:cNvCxnSpPr>
          <p:nvPr/>
        </p:nvCxnSpPr>
        <p:spPr>
          <a:xfrm flipH="1">
            <a:off x="7487489" y="1906738"/>
            <a:ext cx="6993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0" name="Shape 1620"/>
          <p:cNvSpPr/>
          <p:nvPr/>
        </p:nvSpPr>
        <p:spPr>
          <a:xfrm>
            <a:off x="1768141" y="3227009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grpSp>
        <p:nvGrpSpPr>
          <p:cNvPr id="1621" name="Shape 1621"/>
          <p:cNvGrpSpPr/>
          <p:nvPr/>
        </p:nvGrpSpPr>
        <p:grpSpPr>
          <a:xfrm>
            <a:off x="133532" y="3167383"/>
            <a:ext cx="1642124" cy="465751"/>
            <a:chOff x="226772" y="2410633"/>
            <a:chExt cx="1642124" cy="465751"/>
          </a:xfrm>
        </p:grpSpPr>
        <p:sp>
          <p:nvSpPr>
            <p:cNvPr id="1622" name="Shape 1622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624" name="Shape 1624"/>
          <p:cNvSpPr/>
          <p:nvPr/>
        </p:nvSpPr>
        <p:spPr>
          <a:xfrm>
            <a:off x="4179466" y="445571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차단 진행</a:t>
            </a:r>
          </a:p>
        </p:txBody>
      </p:sp>
      <p:cxnSp>
        <p:nvCxnSpPr>
          <p:cNvPr id="1625" name="Shape 1625"/>
          <p:cNvCxnSpPr>
            <a:stCxn id="1624" idx="0"/>
            <a:endCxn id="1614" idx="2"/>
          </p:cNvCxnSpPr>
          <p:nvPr/>
        </p:nvCxnSpPr>
        <p:spPr>
          <a:xfrm flipH="1" rot="10800000">
            <a:off x="4920470" y="3955319"/>
            <a:ext cx="5937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6" name="Shape 1626"/>
          <p:cNvSpPr/>
          <p:nvPr/>
        </p:nvSpPr>
        <p:spPr>
          <a:xfrm>
            <a:off x="6589061" y="4437633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차단 취소</a:t>
            </a:r>
          </a:p>
        </p:txBody>
      </p:sp>
      <p:cxnSp>
        <p:nvCxnSpPr>
          <p:cNvPr id="1627" name="Shape 1627"/>
          <p:cNvCxnSpPr>
            <a:stCxn id="1626" idx="0"/>
            <a:endCxn id="1615" idx="2"/>
          </p:cNvCxnSpPr>
          <p:nvPr/>
        </p:nvCxnSpPr>
        <p:spPr>
          <a:xfrm rot="10800000">
            <a:off x="6764566" y="3955233"/>
            <a:ext cx="565500" cy="48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Shape 163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635" name="Shape 1635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636" name="Shape 1636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637" name="Shape 1637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638" name="Shape 163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639" name="Shape 16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0" name="Shape 1640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41" name="Shape 1641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42" name="Shape 1642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3" name="Shape 1643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44" name="Shape 1644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45" name="Shape 1645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46" name="Shape 16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47" name="Shape 16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8" name="Shape 1648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649" name="Shape 1649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650" name="Shape 1650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651" name="Shape 1651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652" name="Shape 1652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653" name="Shape 1653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4" name="Shape 1654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655" name="Shape 1655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56" name="Shape 165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657" name="Shape 16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658" name="Shape 165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59" name="Shape 16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0" name="Shape 1660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661" name="Shape 1661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662" name="Shape 1662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663" name="Shape 1663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664" name="Shape 1664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665" name="Shape 1665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6" name="Shape 1666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667" name="Shape 1667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68" name="Shape 166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669" name="Shape 16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670" name="Shape 16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1" name="Shape 16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2" name="Shape 1672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673" name="Shape 167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74" name="Shape 167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75" name="Shape 167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76" name="Shape 167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7" name="Shape 167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78" name="Shape 167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79" name="Shape 167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80" name="Shape 16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81" name="Shape 16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2" name="Shape 1682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683" name="Shape 168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84" name="Shape 168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85" name="Shape 168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86" name="Shape 168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7" name="Shape 168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88" name="Shape 168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89" name="Shape 168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90" name="Shape 16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91" name="Shape 16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693" name="Shape 169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94" name="Shape 169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95" name="Shape 169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96" name="Shape 169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7" name="Shape 169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98" name="Shape 169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99" name="Shape 169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00" name="Shape 17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01" name="Shape 17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2" name="Shape 1702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703" name="Shape 170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04" name="Shape 170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05" name="Shape 170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06" name="Shape 170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7" name="Shape 170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08" name="Shape 170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09" name="Shape 170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10" name="Shape 17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11" name="Shape 17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2" name="Shape 1712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713" name="Shape 171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14" name="Shape 171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15" name="Shape 171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16" name="Shape 171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7" name="Shape 171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18" name="Shape 171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19" name="Shape 171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20" name="Shape 17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21" name="Shape 17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2" name="Shape 1722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723" name="Shape 172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24" name="Shape 1724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25" name="Shape 1725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26" name="Shape 1726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7" name="Shape 1727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28" name="Shape 1728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29" name="Shape 1729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30" name="Shape 17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31" name="Shape 17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2" name="Shape 173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733" name="Shape 173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34" name="Shape 1734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737" name="Shape 1737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38" name="Shape 1738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739" name="Shape 1739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740" name="Shape 1740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741" name="Shape 174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2" name="Shape 1742"/>
          <p:cNvGrpSpPr/>
          <p:nvPr/>
        </p:nvGrpSpPr>
        <p:grpSpPr>
          <a:xfrm>
            <a:off x="4465935" y="4583629"/>
            <a:ext cx="3289197" cy="1888953"/>
            <a:chOff x="4451401" y="2271639"/>
            <a:chExt cx="3289197" cy="1888953"/>
          </a:xfrm>
        </p:grpSpPr>
        <p:sp>
          <p:nvSpPr>
            <p:cNvPr id="1743" name="Shape 1743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745" name="Shape 1745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746" name="Shape 1746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747" name="Shape 1747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748" name="Shape 1748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을/를 연맹 강퇴하시겠습니까?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Shape 1750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751" name="Shape 1751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752" name="Shape 175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753" name="Shape 1753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 처리 시킴</a:t>
            </a:r>
          </a:p>
        </p:txBody>
      </p:sp>
      <p:sp>
        <p:nvSpPr>
          <p:cNvPr id="1754" name="Shape 1754"/>
          <p:cNvSpPr/>
          <p:nvPr/>
        </p:nvSpPr>
        <p:spPr>
          <a:xfrm>
            <a:off x="1819385" y="2275536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</p:txBody>
      </p:sp>
      <p:grpSp>
        <p:nvGrpSpPr>
          <p:cNvPr id="1755" name="Shape 1755"/>
          <p:cNvGrpSpPr/>
          <p:nvPr/>
        </p:nvGrpSpPr>
        <p:grpSpPr>
          <a:xfrm>
            <a:off x="192565" y="2225680"/>
            <a:ext cx="1642124" cy="465751"/>
            <a:chOff x="226772" y="2410633"/>
            <a:chExt cx="1642124" cy="465751"/>
          </a:xfrm>
        </p:grpSpPr>
        <p:sp>
          <p:nvSpPr>
            <p:cNvPr id="1756" name="Shape 1756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758" name="Shape 1758"/>
          <p:cNvSpPr/>
          <p:nvPr/>
        </p:nvSpPr>
        <p:spPr>
          <a:xfrm>
            <a:off x="8031178" y="1683649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최종 확인 팝업</a:t>
            </a:r>
          </a:p>
        </p:txBody>
      </p:sp>
      <p:cxnSp>
        <p:nvCxnSpPr>
          <p:cNvPr id="1759" name="Shape 1759"/>
          <p:cNvCxnSpPr>
            <a:stCxn id="1758" idx="1"/>
          </p:cNvCxnSpPr>
          <p:nvPr/>
        </p:nvCxnSpPr>
        <p:spPr>
          <a:xfrm flipH="1">
            <a:off x="7487578" y="1906738"/>
            <a:ext cx="5436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0" name="Shape 1760"/>
          <p:cNvSpPr/>
          <p:nvPr/>
        </p:nvSpPr>
        <p:spPr>
          <a:xfrm>
            <a:off x="4179466" y="445571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진행</a:t>
            </a:r>
          </a:p>
        </p:txBody>
      </p:sp>
      <p:cxnSp>
        <p:nvCxnSpPr>
          <p:cNvPr id="1761" name="Shape 1761"/>
          <p:cNvCxnSpPr>
            <a:stCxn id="1760" idx="0"/>
          </p:cNvCxnSpPr>
          <p:nvPr/>
        </p:nvCxnSpPr>
        <p:spPr>
          <a:xfrm flipH="1" rot="10800000">
            <a:off x="4920470" y="3955319"/>
            <a:ext cx="5937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2" name="Shape 1762"/>
          <p:cNvSpPr/>
          <p:nvPr/>
        </p:nvSpPr>
        <p:spPr>
          <a:xfrm>
            <a:off x="6589061" y="4437633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취소</a:t>
            </a:r>
          </a:p>
        </p:txBody>
      </p:sp>
      <p:cxnSp>
        <p:nvCxnSpPr>
          <p:cNvPr id="1763" name="Shape 1763"/>
          <p:cNvCxnSpPr>
            <a:stCxn id="1762" idx="0"/>
          </p:cNvCxnSpPr>
          <p:nvPr/>
        </p:nvCxnSpPr>
        <p:spPr>
          <a:xfrm rot="10800000">
            <a:off x="6764566" y="3955233"/>
            <a:ext cx="565500" cy="48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hape 176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769" name="Shape 1769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플레이어(유저)의 차단 설정 해제</a:t>
            </a:r>
          </a:p>
        </p:txBody>
      </p:sp>
      <p:sp>
        <p:nvSpPr>
          <p:cNvPr id="1770" name="Shape 177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Shape 177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Shape 177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774" name="Shape 1774"/>
          <p:cNvCxnSpPr/>
          <p:nvPr/>
        </p:nvCxnSpPr>
        <p:spPr>
          <a:xfrm>
            <a:off x="4434839" y="713389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775" name="Shape 1775"/>
          <p:cNvGrpSpPr/>
          <p:nvPr/>
        </p:nvGrpSpPr>
        <p:grpSpPr>
          <a:xfrm>
            <a:off x="4383769" y="797753"/>
            <a:ext cx="3444615" cy="485191"/>
            <a:chOff x="4383769" y="1436913"/>
            <a:chExt cx="3444615" cy="485191"/>
          </a:xfrm>
        </p:grpSpPr>
        <p:grpSp>
          <p:nvGrpSpPr>
            <p:cNvPr id="1776" name="Shape 1776"/>
            <p:cNvGrpSpPr/>
            <p:nvPr/>
          </p:nvGrpSpPr>
          <p:grpSpPr>
            <a:xfrm>
              <a:off x="4383769" y="1436913"/>
              <a:ext cx="3444615" cy="485191"/>
              <a:chOff x="4383769" y="1436913"/>
              <a:chExt cx="3444615" cy="485191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발랑발랑</a:t>
                </a:r>
              </a:p>
            </p:txBody>
          </p:sp>
          <p:grpSp>
            <p:nvGrpSpPr>
              <p:cNvPr id="1778" name="Shape 1778"/>
              <p:cNvGrpSpPr/>
              <p:nvPr/>
            </p:nvGrpSpPr>
            <p:grpSpPr>
              <a:xfrm>
                <a:off x="4456255" y="1497290"/>
                <a:ext cx="343313" cy="359209"/>
                <a:chOff x="4596220" y="1497290"/>
                <a:chExt cx="343313" cy="359209"/>
              </a:xfrm>
            </p:grpSpPr>
            <p:grpSp>
              <p:nvGrpSpPr>
                <p:cNvPr id="1779" name="Shape 1779"/>
                <p:cNvGrpSpPr/>
                <p:nvPr/>
              </p:nvGrpSpPr>
              <p:grpSpPr>
                <a:xfrm>
                  <a:off x="4596220" y="1497290"/>
                  <a:ext cx="343313" cy="359209"/>
                  <a:chOff x="4571984" y="1511823"/>
                  <a:chExt cx="343313" cy="359209"/>
                </a:xfrm>
              </p:grpSpPr>
              <p:sp>
                <p:nvSpPr>
                  <p:cNvPr id="1780" name="Shape 1780"/>
                  <p:cNvSpPr/>
                  <p:nvPr/>
                </p:nvSpPr>
                <p:spPr>
                  <a:xfrm rot="5400000">
                    <a:off x="4564036" y="1519771"/>
                    <a:ext cx="359209" cy="343313"/>
                  </a:xfrm>
                  <a:prstGeom prst="homePlate">
                    <a:avLst>
                      <a:gd fmla="val 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1" name="Shape 1781"/>
                  <p:cNvSpPr/>
                  <p:nvPr/>
                </p:nvSpPr>
                <p:spPr>
                  <a:xfrm>
                    <a:off x="4598046" y="1537275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782" name="Shape 178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50356" l="12607" r="51682" t="7860"/>
                <a:stretch/>
              </p:blipFill>
              <p:spPr>
                <a:xfrm>
                  <a:off x="4625028" y="15191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783" name="Shape 1783"/>
            <p:cNvSpPr/>
            <p:nvPr/>
          </p:nvSpPr>
          <p:spPr>
            <a:xfrm>
              <a:off x="6656809" y="1547805"/>
              <a:ext cx="1116000" cy="2581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 해제</a:t>
              </a:r>
            </a:p>
          </p:txBody>
        </p:sp>
      </p:grpSp>
      <p:grpSp>
        <p:nvGrpSpPr>
          <p:cNvPr id="1784" name="Shape 1784"/>
          <p:cNvGrpSpPr/>
          <p:nvPr/>
        </p:nvGrpSpPr>
        <p:grpSpPr>
          <a:xfrm>
            <a:off x="2110070" y="2188591"/>
            <a:ext cx="772768" cy="761650"/>
            <a:chOff x="6805489" y="3207766"/>
            <a:chExt cx="772768" cy="761650"/>
          </a:xfrm>
        </p:grpSpPr>
        <p:sp>
          <p:nvSpPr>
            <p:cNvPr id="1785" name="Shape 1785"/>
            <p:cNvSpPr/>
            <p:nvPr/>
          </p:nvSpPr>
          <p:spPr>
            <a:xfrm>
              <a:off x="6805489" y="32077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814525" y="3721132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해지</a:t>
              </a:r>
            </a:p>
          </p:txBody>
        </p:sp>
        <p:pic>
          <p:nvPicPr>
            <p:cNvPr descr="https://openclipart.org/image/2400px/svg_to_png/221940/scrollicon.png" id="1787" name="Shape 17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2007" y="3306039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blog.gosocket.net/wp-content/uploads/2015/07/sign-ban.png" id="1788" name="Shape 17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57977" y="3534825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9" name="Shape 1789"/>
          <p:cNvGrpSpPr/>
          <p:nvPr/>
        </p:nvGrpSpPr>
        <p:grpSpPr>
          <a:xfrm>
            <a:off x="448719" y="2336540"/>
            <a:ext cx="1642124" cy="465751"/>
            <a:chOff x="226772" y="2410633"/>
            <a:chExt cx="1642124" cy="465751"/>
          </a:xfrm>
        </p:grpSpPr>
        <p:sp>
          <p:nvSpPr>
            <p:cNvPr id="1790" name="Shape 179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792" name="Shape 1792"/>
          <p:cNvSpPr/>
          <p:nvPr/>
        </p:nvSpPr>
        <p:spPr>
          <a:xfrm>
            <a:off x="8418520" y="597637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 목록</a:t>
            </a:r>
          </a:p>
        </p:txBody>
      </p:sp>
      <p:cxnSp>
        <p:nvCxnSpPr>
          <p:cNvPr id="1793" name="Shape 1793"/>
          <p:cNvCxnSpPr>
            <a:stCxn id="1792" idx="1"/>
          </p:cNvCxnSpPr>
          <p:nvPr/>
        </p:nvCxnSpPr>
        <p:spPr>
          <a:xfrm flipH="1">
            <a:off x="7856920" y="820726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4" name="Shape 1794"/>
          <p:cNvSpPr/>
          <p:nvPr/>
        </p:nvSpPr>
        <p:spPr>
          <a:xfrm>
            <a:off x="8402093" y="1570870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해제 버튼</a:t>
            </a:r>
          </a:p>
        </p:txBody>
      </p:sp>
      <p:cxnSp>
        <p:nvCxnSpPr>
          <p:cNvPr id="1795" name="Shape 1795"/>
          <p:cNvCxnSpPr>
            <a:stCxn id="1794" idx="1"/>
            <a:endCxn id="1783" idx="3"/>
          </p:cNvCxnSpPr>
          <p:nvPr/>
        </p:nvCxnSpPr>
        <p:spPr>
          <a:xfrm rot="10800000">
            <a:off x="7772693" y="1037659"/>
            <a:ext cx="629400" cy="75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6" name="Shape 1796"/>
          <p:cNvSpPr/>
          <p:nvPr/>
        </p:nvSpPr>
        <p:spPr>
          <a:xfrm>
            <a:off x="8402092" y="2245252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차단 해제 즉시 수행</a:t>
            </a:r>
          </a:p>
        </p:txBody>
      </p:sp>
      <p:cxnSp>
        <p:nvCxnSpPr>
          <p:cNvPr id="1797" name="Shape 1797"/>
          <p:cNvCxnSpPr>
            <a:stCxn id="1796" idx="0"/>
            <a:endCxn id="1794" idx="2"/>
          </p:cNvCxnSpPr>
          <p:nvPr/>
        </p:nvCxnSpPr>
        <p:spPr>
          <a:xfrm rot="10800000">
            <a:off x="9298708" y="2016952"/>
            <a:ext cx="0" cy="228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8" name="Shape 1798"/>
          <p:cNvSpPr/>
          <p:nvPr/>
        </p:nvSpPr>
        <p:spPr>
          <a:xfrm>
            <a:off x="4434839" y="1570709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 영주 이미지 및 닉네임 표시</a:t>
            </a:r>
          </a:p>
        </p:txBody>
      </p:sp>
      <p:cxnSp>
        <p:nvCxnSpPr>
          <p:cNvPr id="1799" name="Shape 1799"/>
          <p:cNvCxnSpPr>
            <a:stCxn id="1798" idx="0"/>
          </p:cNvCxnSpPr>
          <p:nvPr/>
        </p:nvCxnSpPr>
        <p:spPr>
          <a:xfrm rot="10800000">
            <a:off x="4872155" y="1217009"/>
            <a:ext cx="4593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05" name="Shape 1805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차단된 플레이어 없음</a:t>
            </a:r>
          </a:p>
        </p:txBody>
      </p:sp>
      <p:sp>
        <p:nvSpPr>
          <p:cNvPr id="1806" name="Shape 180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플레이어가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Shape 180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08" name="Shape 180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10" name="Shape 1810"/>
          <p:cNvCxnSpPr/>
          <p:nvPr/>
        </p:nvCxnSpPr>
        <p:spPr>
          <a:xfrm>
            <a:off x="4434839" y="748870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11" name="Shape 1811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플레이어(유저)가 없을 경우 표시</a:t>
            </a:r>
          </a:p>
        </p:txBody>
      </p:sp>
      <p:cxnSp>
        <p:nvCxnSpPr>
          <p:cNvPr id="1812" name="Shape 1812"/>
          <p:cNvCxnSpPr>
            <a:stCxn id="1811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Shape 181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819" name="Shape 181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Shape 182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21" name="Shape 1821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Shape 1822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Shape 1824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Shape 1825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Shape 1826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1827" name="Shape 1827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1828" name="Shape 1828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829" name="Shape 1829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1830" name="Shape 183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Shape 1831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832" name="Shape 1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833" name="Shape 18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834" name="Shape 18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835" name="Shape 18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Shape 18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Shape 1837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1838" name="Shape 18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Shape 18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Shape 18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Shape 1841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Shape 18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Shape 18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Shape 18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Shape 1845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Shape 1846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Shape 1847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848" name="Shape 1848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849" name="Shape 184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50" name="Shape 1850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소속되어 있는 연맹에서 탈퇴하기</a:t>
            </a:r>
          </a:p>
        </p:txBody>
      </p:sp>
      <p:grpSp>
        <p:nvGrpSpPr>
          <p:cNvPr id="1851" name="Shape 1851"/>
          <p:cNvGrpSpPr/>
          <p:nvPr/>
        </p:nvGrpSpPr>
        <p:grpSpPr>
          <a:xfrm>
            <a:off x="1925772" y="2041332"/>
            <a:ext cx="772768" cy="782440"/>
            <a:chOff x="5703164" y="4096917"/>
            <a:chExt cx="772768" cy="782440"/>
          </a:xfrm>
        </p:grpSpPr>
        <p:sp>
          <p:nvSpPr>
            <p:cNvPr id="1852" name="Shape 1852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1854" name="Shape 18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5" name="Shape 18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6" name="Shape 1856"/>
          <p:cNvGrpSpPr/>
          <p:nvPr/>
        </p:nvGrpSpPr>
        <p:grpSpPr>
          <a:xfrm>
            <a:off x="294576" y="2189825"/>
            <a:ext cx="1642124" cy="465751"/>
            <a:chOff x="226772" y="2410633"/>
            <a:chExt cx="1642124" cy="465751"/>
          </a:xfrm>
        </p:grpSpPr>
        <p:sp>
          <p:nvSpPr>
            <p:cNvPr id="1857" name="Shape 1857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859" name="Shape 1859"/>
          <p:cNvSpPr/>
          <p:nvPr/>
        </p:nvSpPr>
        <p:spPr>
          <a:xfrm>
            <a:off x="8129424" y="2079956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최종 확인 팝업</a:t>
            </a:r>
          </a:p>
        </p:txBody>
      </p:sp>
      <p:cxnSp>
        <p:nvCxnSpPr>
          <p:cNvPr id="1860" name="Shape 1860"/>
          <p:cNvCxnSpPr>
            <a:stCxn id="1859" idx="1"/>
          </p:cNvCxnSpPr>
          <p:nvPr/>
        </p:nvCxnSpPr>
        <p:spPr>
          <a:xfrm flipH="1">
            <a:off x="7567824" y="2303045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1" name="Shape 1861"/>
          <p:cNvSpPr/>
          <p:nvPr/>
        </p:nvSpPr>
        <p:spPr>
          <a:xfrm>
            <a:off x="3835478" y="44677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연맹에서 탈퇴</a:t>
            </a:r>
          </a:p>
        </p:txBody>
      </p:sp>
      <p:cxnSp>
        <p:nvCxnSpPr>
          <p:cNvPr id="1862" name="Shape 1862"/>
          <p:cNvCxnSpPr>
            <a:stCxn id="1861" idx="0"/>
            <a:endCxn id="1847" idx="2"/>
          </p:cNvCxnSpPr>
          <p:nvPr/>
        </p:nvCxnSpPr>
        <p:spPr>
          <a:xfrm flipH="1" rot="10800000">
            <a:off x="4732093" y="3955303"/>
            <a:ext cx="782100" cy="51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3" name="Shape 1863"/>
          <p:cNvSpPr/>
          <p:nvPr/>
        </p:nvSpPr>
        <p:spPr>
          <a:xfrm>
            <a:off x="6522651" y="445336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864" name="Shape 1864"/>
          <p:cNvCxnSpPr>
            <a:stCxn id="1863" idx="0"/>
            <a:endCxn id="1848" idx="2"/>
          </p:cNvCxnSpPr>
          <p:nvPr/>
        </p:nvCxnSpPr>
        <p:spPr>
          <a:xfrm rot="10800000">
            <a:off x="6764367" y="3955364"/>
            <a:ext cx="654900" cy="49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5" name="Shape 1865"/>
          <p:cNvSpPr/>
          <p:nvPr/>
        </p:nvSpPr>
        <p:spPr>
          <a:xfrm>
            <a:off x="3835478" y="5345698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연맹에서 탈퇴하면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 및 가입 화면으로 이동</a:t>
            </a:r>
          </a:p>
        </p:txBody>
      </p:sp>
      <p:cxnSp>
        <p:nvCxnSpPr>
          <p:cNvPr id="1866" name="Shape 1866"/>
          <p:cNvCxnSpPr>
            <a:stCxn id="1865" idx="0"/>
            <a:endCxn id="1861" idx="2"/>
          </p:cNvCxnSpPr>
          <p:nvPr/>
        </p:nvCxnSpPr>
        <p:spPr>
          <a:xfrm rot="10800000">
            <a:off x="4732093" y="4913998"/>
            <a:ext cx="0" cy="431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hape 187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Shape 187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873" name="Shape 187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Shape 187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75" name="Shape 1875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Shape 1876"/>
          <p:cNvSpPr/>
          <p:nvPr/>
        </p:nvSpPr>
        <p:spPr>
          <a:xfrm>
            <a:off x="6805489" y="32077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Shape 1877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814525" y="372113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</a:t>
            </a:r>
          </a:p>
        </p:txBody>
      </p:sp>
      <p:sp>
        <p:nvSpPr>
          <p:cNvPr id="1879" name="Shape 1879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Shape 1880"/>
          <p:cNvSpPr/>
          <p:nvPr/>
        </p:nvSpPr>
        <p:spPr>
          <a:xfrm>
            <a:off x="570316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Shape 1881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882" name="Shape 1882"/>
          <p:cNvSpPr/>
          <p:nvPr/>
        </p:nvSpPr>
        <p:spPr>
          <a:xfrm>
            <a:off x="5733951" y="4631535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연맹탈퇴</a:t>
            </a:r>
          </a:p>
        </p:txBody>
      </p:sp>
      <p:sp>
        <p:nvSpPr>
          <p:cNvPr id="1883" name="Shape 188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Shape 188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885" name="Shape 18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886" name="Shape 18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887" name="Shape 18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888" name="Shape 18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9" name="Shape 1889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1890" name="Shape 1890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892" name="Shape 18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3" name="Shape 1893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1894" name="Shape 1894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1896" name="Shape 189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7" name="Shape 189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8" name="Shape 1898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1899" name="Shape 1899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901" name="Shape 1901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2" name="Shape 19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3" name="Shape 19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907" y="4096917"/>
            <a:ext cx="529739" cy="623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4" name="Shape 1904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1905" name="Shape 1905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907" name="Shape 190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8" name="Shape 190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6031941" y="4448089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umbs.dreamstime.com/t/business-card-icons-set-black-reflection-businessman-businesswoman-company-31722592.jpg" id="1909" name="Shape 1909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1910" name="Shape 19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21940/scrollicon.png" id="1911" name="Shape 19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2007" y="3306039"/>
            <a:ext cx="340727" cy="41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gosocket.net/wp-content/uploads/2015/07/sign-ban.png" id="1912" name="Shape 19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7977" y="3534825"/>
            <a:ext cx="254074" cy="25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1913" name="Shape 19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Shape 191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915" name="Shape 1915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탈퇴 불가 알림</a:t>
            </a:r>
          </a:p>
        </p:txBody>
      </p:sp>
      <p:grpSp>
        <p:nvGrpSpPr>
          <p:cNvPr id="1916" name="Shape 1916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1917" name="Shape 1917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맹주는 연맹 탈퇴가 불가능합니다.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 이양 후 탈퇴해 주십시오.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19" name="Shape 1919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920" name="Shape 1920"/>
          <p:cNvGrpSpPr/>
          <p:nvPr/>
        </p:nvGrpSpPr>
        <p:grpSpPr>
          <a:xfrm>
            <a:off x="1925772" y="2041332"/>
            <a:ext cx="772768" cy="782440"/>
            <a:chOff x="5703164" y="4096917"/>
            <a:chExt cx="772768" cy="782440"/>
          </a:xfrm>
        </p:grpSpPr>
        <p:sp>
          <p:nvSpPr>
            <p:cNvPr id="1921" name="Shape 1921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1923" name="Shape 19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4" name="Shape 19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94576" y="2189825"/>
            <a:ext cx="1642124" cy="465751"/>
            <a:chOff x="226772" y="2410633"/>
            <a:chExt cx="1642124" cy="465751"/>
          </a:xfrm>
        </p:grpSpPr>
        <p:sp>
          <p:nvSpPr>
            <p:cNvPr id="1926" name="Shape 1926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928" name="Shape 1928"/>
          <p:cNvSpPr/>
          <p:nvPr/>
        </p:nvSpPr>
        <p:spPr>
          <a:xfrm>
            <a:off x="8371413" y="227941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불가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1929" name="Shape 1929"/>
          <p:cNvCxnSpPr>
            <a:stCxn id="1928" idx="1"/>
          </p:cNvCxnSpPr>
          <p:nvPr/>
        </p:nvCxnSpPr>
        <p:spPr>
          <a:xfrm flipH="1">
            <a:off x="7856913" y="2502503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Shape 193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Shape 193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36" name="Shape 193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Shape 193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38" name="Shape 1938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Shape 1939"/>
          <p:cNvSpPr/>
          <p:nvPr/>
        </p:nvSpPr>
        <p:spPr>
          <a:xfrm>
            <a:off x="6805489" y="32077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Shape 1940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941" name="Shape 1941"/>
          <p:cNvSpPr/>
          <p:nvPr/>
        </p:nvSpPr>
        <p:spPr>
          <a:xfrm>
            <a:off x="6814525" y="372113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</a:t>
            </a:r>
          </a:p>
        </p:txBody>
      </p:sp>
      <p:sp>
        <p:nvSpPr>
          <p:cNvPr id="1942" name="Shape 1942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Shape 1943"/>
          <p:cNvSpPr/>
          <p:nvPr/>
        </p:nvSpPr>
        <p:spPr>
          <a:xfrm>
            <a:off x="570316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Shape 1944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945" name="Shape 1945"/>
          <p:cNvSpPr/>
          <p:nvPr/>
        </p:nvSpPr>
        <p:spPr>
          <a:xfrm>
            <a:off x="5733951" y="4631535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연맹해산</a:t>
            </a:r>
          </a:p>
        </p:txBody>
      </p:sp>
      <p:sp>
        <p:nvSpPr>
          <p:cNvPr id="1946" name="Shape 1946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Shape 194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948" name="Shape 19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949" name="Shape 19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50" name="Shape 19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951" name="Shape 19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2" name="Shape 1952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1953" name="Shape 1953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955" name="Shape 19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6" name="Shape 1956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1957" name="Shape 1957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1959" name="Shape 19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0" name="Shape 19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1" name="Shape 1961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1962" name="Shape 1962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964" name="Shape 1964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5" name="Shape 19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66" name="Shape 19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907" y="4096917"/>
            <a:ext cx="529739" cy="623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7" name="Shape 1967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1968" name="Shape 1968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970" name="Shape 197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1" name="Shape 19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6031941" y="4448089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umbs.dreamstime.com/t/business-card-icons-set-black-reflection-businessman-businesswoman-company-31722592.jpg" id="1972" name="Shape 1972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1973" name="Shape 19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21940/scrollicon.png" id="1974" name="Shape 197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2007" y="3306039"/>
            <a:ext cx="340727" cy="41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gosocket.net/wp-content/uploads/2015/07/sign-ban.png" id="1975" name="Shape 197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7977" y="3534825"/>
            <a:ext cx="254074" cy="25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1976" name="Shape 1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Shape 197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978" name="Shape 1978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맹주밖에 없을 경우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탈퇴가 연맹 해산으로 변경 표시 됨</a:t>
            </a:r>
          </a:p>
        </p:txBody>
      </p:sp>
      <p:grpSp>
        <p:nvGrpSpPr>
          <p:cNvPr id="1979" name="Shape 1979"/>
          <p:cNvGrpSpPr/>
          <p:nvPr/>
        </p:nvGrpSpPr>
        <p:grpSpPr>
          <a:xfrm>
            <a:off x="1925772" y="2241357"/>
            <a:ext cx="772768" cy="782440"/>
            <a:chOff x="5703164" y="4096917"/>
            <a:chExt cx="772768" cy="782440"/>
          </a:xfrm>
        </p:grpSpPr>
        <p:sp>
          <p:nvSpPr>
            <p:cNvPr id="1980" name="Shape 1980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연맹해산</a:t>
              </a:r>
            </a:p>
          </p:txBody>
        </p:sp>
        <p:pic>
          <p:nvPicPr>
            <p:cNvPr id="1982" name="Shape 198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3" name="Shape 198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4" name="Shape 1984"/>
          <p:cNvGrpSpPr/>
          <p:nvPr/>
        </p:nvGrpSpPr>
        <p:grpSpPr>
          <a:xfrm>
            <a:off x="294576" y="2389850"/>
            <a:ext cx="1642124" cy="465751"/>
            <a:chOff x="226772" y="2410633"/>
            <a:chExt cx="1642124" cy="465751"/>
          </a:xfrm>
        </p:grpSpPr>
        <p:sp>
          <p:nvSpPr>
            <p:cNvPr id="1985" name="Shape 198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987" name="Shape 1987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해산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990" name="Shape 1990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991" name="Shape 1991"/>
          <p:cNvSpPr/>
          <p:nvPr/>
        </p:nvSpPr>
        <p:spPr>
          <a:xfrm>
            <a:off x="8129424" y="1805061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최종 확인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1992" name="Shape 1992"/>
          <p:cNvCxnSpPr>
            <a:stCxn id="1991" idx="1"/>
          </p:cNvCxnSpPr>
          <p:nvPr/>
        </p:nvCxnSpPr>
        <p:spPr>
          <a:xfrm flipH="1">
            <a:off x="7614924" y="2028150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3" name="Shape 1993"/>
          <p:cNvSpPr/>
          <p:nvPr/>
        </p:nvSpPr>
        <p:spPr>
          <a:xfrm>
            <a:off x="3823142" y="4640551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수행 버튼</a:t>
            </a:r>
          </a:p>
        </p:txBody>
      </p:sp>
      <p:cxnSp>
        <p:nvCxnSpPr>
          <p:cNvPr id="1994" name="Shape 1994"/>
          <p:cNvCxnSpPr>
            <a:stCxn id="1993" idx="0"/>
            <a:endCxn id="1989" idx="2"/>
          </p:cNvCxnSpPr>
          <p:nvPr/>
        </p:nvCxnSpPr>
        <p:spPr>
          <a:xfrm flipH="1" rot="10800000">
            <a:off x="4719757" y="3955351"/>
            <a:ext cx="794400" cy="68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5" name="Shape 1995"/>
          <p:cNvSpPr/>
          <p:nvPr/>
        </p:nvSpPr>
        <p:spPr>
          <a:xfrm>
            <a:off x="6907674" y="46551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취소 버튼</a:t>
            </a:r>
          </a:p>
        </p:txBody>
      </p:sp>
      <p:cxnSp>
        <p:nvCxnSpPr>
          <p:cNvPr id="1996" name="Shape 1996"/>
          <p:cNvCxnSpPr>
            <a:stCxn id="1995" idx="0"/>
            <a:endCxn id="1990" idx="2"/>
          </p:cNvCxnSpPr>
          <p:nvPr/>
        </p:nvCxnSpPr>
        <p:spPr>
          <a:xfrm rot="10800000">
            <a:off x="6764489" y="3955203"/>
            <a:ext cx="1039800" cy="6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7" name="Shape 1997"/>
          <p:cNvSpPr/>
          <p:nvPr/>
        </p:nvSpPr>
        <p:spPr>
          <a:xfrm>
            <a:off x="3835478" y="5345698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연맹이 해산되며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도시 화면으로 이동</a:t>
            </a:r>
          </a:p>
        </p:txBody>
      </p:sp>
      <p:cxnSp>
        <p:nvCxnSpPr>
          <p:cNvPr id="1998" name="Shape 1998"/>
          <p:cNvCxnSpPr>
            <a:stCxn id="1997" idx="0"/>
            <a:endCxn id="1993" idx="2"/>
          </p:cNvCxnSpPr>
          <p:nvPr/>
        </p:nvCxnSpPr>
        <p:spPr>
          <a:xfrm rot="10800000">
            <a:off x="4719793" y="5086798"/>
            <a:ext cx="12300" cy="258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Shape 200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004" name="Shape 2004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해산시키면서 도시 화면으로 이동 시 표시되는 알림</a:t>
            </a:r>
          </a:p>
        </p:txBody>
      </p:sp>
      <p:pic>
        <p:nvPicPr>
          <p:cNvPr id="2005" name="Shape 20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4.wikia.nocookie.net/farmville/images/9/9b/Horse_%26_Carriage-icon.png/revision/latest?cb=20100212164722" id="2006" name="Shape 20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525" y="4713632"/>
            <a:ext cx="650570" cy="650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7" name="Shape 2007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008" name="Shape 2008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연맹이 해산되었습니다.</a:t>
              </a:r>
            </a:p>
          </p:txBody>
        </p:sp>
        <p:cxnSp>
          <p:nvCxnSpPr>
            <p:cNvPr id="2009" name="Shape 2009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10" name="Shape 2010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011" name="Shape 2011"/>
          <p:cNvSpPr/>
          <p:nvPr/>
        </p:nvSpPr>
        <p:spPr>
          <a:xfrm>
            <a:off x="8371413" y="227941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012" name="Shape 2012"/>
          <p:cNvCxnSpPr>
            <a:stCxn id="2011" idx="1"/>
          </p:cNvCxnSpPr>
          <p:nvPr/>
        </p:nvCxnSpPr>
        <p:spPr>
          <a:xfrm flipH="1">
            <a:off x="7856913" y="2502503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가장 기초적인 정보 및 설정을 확인하고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연맹원들에게는 표시되지 않음 ➔ 맹주 및 일부 권한이 있는 연맹원들에게만 표시됨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 연맹원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당시 입력했던 연맹 선언(※ 일종의 소개글)을 확인하고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최대 500자까지 입력 가능 / 금칙어 규칙 적용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공개 모집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 연맹원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방식을 공개 / 비공개 중 1개를 선택하여 설정하는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 가입 ➔ 아무런 제약 없이 가입 신청과 동시에 연맹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비공개 가입 ➔ 가입 신청 조건 및 맹주(or R4 연맹원)의 가입 승인에 의해서만 연맹에 가입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조건 ➔ 도시 캐슬 레벨과 전투력 모두 충족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조건은 최소 1 ~ 각각 최대 캐슬 레벨 / 최대 전투력까지 입력 가능(※ 숫자만 입력 가능)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명칭을 수정할 수 잇는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3자 ~ 최대 10자까지 입력 가능 / 금칙어 규칙 적용 / 중복 불가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변경 시 유료 재화 소모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연맹 명칭 수정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명칭 수정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앞에 표시되는 약칭을 변경할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3자 입력 가능 / 금칙어 규칙 적용 / 중복 불가 규칙 적용(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대소문자 구분 ➔ 대소문자가 다르면 중복 아님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 변경 시 유료 재화 소모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연맹 명칭 수정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교류 언어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대표적으로 사용되는 교류 언어 정보를 변경할 수 있는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상 표기되는 정보 표시만 변경될 뿐 실제 게임 언어에 영향을 주지는 않음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제공 언어 중 1개의 언어만 선택 가능 ➔ 새로운 언어 선택 시 즉시 변경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교류 언어는 최초 연맹 창설 시 모든 언어가 선택된 상태로 설정 ➔ 이후 1개의 언어를 선택하고 나면 무조건 1개만 선택가능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레벨(등급)에 대한 명칭을 수정할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~ R5 까지 개별적으로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 ~ 최대 10자 까지 입력 가능 / 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재화 소모 없이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건물인 연맹 요새의 명칭을 수정할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완료 or 건설이 가능한 연맹 요새의 명칭만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 ~ 최대 10자 까지 입력 가능 / 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재화 소모 없이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보기(수정)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레벨의 연맹원은 열람 및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이하 레벨의 연맹원은 단순 열람만 가능 ➔ 수정 버튼이 동작하지 않음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적용되어 있는 연맹 깃발 및 선택 가능한 연맹 깃발 목록을 열람하고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변경을 원하는 깃발 선택 ➔ 유료 재화를 지불하여 연맹 깃발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국가(왕국)에 소속되어 있는 다른 연맹 목록 확인 및 특정 연맹 검색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및 창설 화면과 동일한 구조의 기능(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가입 및 창설 기능 제공 없이 연맹 목록 및 세부 정보만 제공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 화면 최초 진입 시 8개의 연맹 제공 ➔ 이후 스크롤 로드를 통해 8개의 연맹 단위로 추가 로딩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기준으로 내림차순 정렬하여 목록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정보를 원하는 연맹 터치 시 ➔ 해당 연맹의 상세 정보 화면으로 이동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 수행 시 ➔ 입력한 단어가 포함된 모든 연맹 검색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없을 경우 검색 실패로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역시 8개 단위로 분할하여 로딩(※ 최초 최대 8개의 목록 제공 후 스크롤 로딩으로 8개씩 추가)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연맹의 상세 정보 화면➔연맹 가입 신청을 위한 연맹 상세 정보 화면과 동일한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기본 정보 / 연맹 메시지 작성 / 맹주 연락하기 / 연맹 성원 정보 보기 기능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선언(소개글) 및 가입 조건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기능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연구를 통해 연맹원들이 획득한 공헌 및 연맹 명예에 따른 랭킹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획득한 공헌 포인트가 랭킹의 기준 ➔ 내림차순 랭킹 부여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획득 공헌이 동일한 경우 ➔ 획득 연맹 명예를 2차 기준으로 하여 랭킹 부여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</a:t>
            </a:r>
            <a:r>
              <a:rPr lang="ko-KR" sz="1200">
                <a:solidFill>
                  <a:schemeClr val="dk1"/>
                </a:solidFill>
              </a:rPr>
              <a:t>헌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연맹 명예가 모두 동일한 경우 연맹 가입 빠른 순으로 랭킹 부여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랭킹은 일일 / 주간 / 누적 세 종류의 랭킹으로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 ➔ 1일 단위로 누적된 공헌 및 연맹 명예 랭킹(※ 1일 단위로 지정된 시간에 랭킹 초기화)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 ➔ 7일 단위로 누적된 공헌 및 연맹 명예 랭킹(※ 7일 단위로 지정된 시간에 랭킹 초기화)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 ➔ 랭킹 초기화 없이 지속적으로 누적된 총 공헌 및 연맹 명예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기타 부가 기능 ➔ UI 기획 참조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13629" y="667910"/>
            <a:ext cx="11178369" cy="36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금지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or R4 레벨의 연맹원이 설정한 채팅금지를 해지할 수 있는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자신보다 등급이 낮은 연맹원만 채팅금지로 설정할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메시지를 눌러 해당 유저를 금지로 설정할 수 있습니다. (횟수 제한 등은 없습니다)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차단된 유저를 차단할 경우, ‘이미 차단된 유저입니다’ 라는 안내 메시지와 함께, 해당 연맹원은 그대로 차단목록에 유지됩니다.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채팅금지로 설정된 연맹원이 게시판에 글을 쓸 경우, 메시지 작성이 제한되었다는 팝업과 함께 메시지를 쓸 수 없게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채팅금지로 설정된 연맹원의 목록을 확인할 수 있으며, 이 목록은 메뉴에 접근 가능한 R4,맹주 모두에게 공유됩니다. (타인이 금지시킨 목록도 확인 가능)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사진, 영주 닉네임 정보가 Ui에 출력.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정렬은 차단한 순서대로 위에서부터 정렬.(내림차순)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연맹에서 최대 20명까지 금지로 설정할 수 있습니다. (꽉찬 상태에서 차단을 시도 할 경우, 팝업 안내와 함께 차단에 실패합니다)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채팅금지로 설정된 연맹원을 선택해, 채팅 금지를 해지 시킬 수 있습니다. (타인이 금지시킨 연맹원도 자신이 해지시킬 수 있습니다.)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해제된 연맹원은 제약 없이 다시 채팅금지로 설정할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금지로 설정된 연맹원은 연맹 게시판에 글을 쓸 수 없습니다. (메시지는 볼 수 있습니다.)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Shape 131"/>
          <p:cNvGraphicFramePr/>
          <p:nvPr/>
        </p:nvGraphicFramePr>
        <p:xfrm>
          <a:off x="1037967" y="4093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{3A174D9D-57F7-47BA-B3CD-1C19FE39793D}</a:tableStyleId>
              </a:tblPr>
              <a:tblGrid>
                <a:gridCol w="2084625"/>
                <a:gridCol w="1642525"/>
                <a:gridCol w="1642525"/>
                <a:gridCol w="1642525"/>
                <a:gridCol w="1642525"/>
                <a:gridCol w="1642525"/>
              </a:tblGrid>
              <a:tr h="3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4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4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4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4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4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4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3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메뉴 접근 권한 (목록 보기)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금지 설정 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금지 해제 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게시판 글쓰기 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 (금지 당하지 않은)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 (금지 당하지 않은)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 (금지 당하지 않은)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 (금지 당하지 않은)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O (금지 당하지 않은)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 컨텐츠인 거대 드래곤 전쟁과 연관되는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확인이 불가능하여 일단 해당 컨텐츠는 배제하고 진행 ➔ S2 기획팀에서 추가 검토 후 진행 필요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연맹원을 제외한 모든 연맹원이 사용 가능한 기능 ➔ 맹주는 연맹을 탈퇴 할 수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COK의 연맹 해산 기능은 업데이트 이수 없어짐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연맹을 떠나기 위해서는 반드시 다른 연맹원에게 맹주 이양을 수행 해야 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 연맹 가입 및 창설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연맹도 다시 가입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맹주만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맹주를 제외한 연맹원이 1명도 없을 경우 활성화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연맹원이 1명이라도 있을 경우 사용 불가(노출 안됨)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현재의 연맹을 해산시키고, 자신 또한 소속 연맹이 없는 상태로 변경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주요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집결 전쟁에 참여하여 집결 전투를 벌이는 출정 부대가 있을 경우 탈퇴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왕성전투에 참여하여 특정 건물을 점령을 하고 있는 출정 부대가 있을 경우 탈퇴 불가능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