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" name="Shape 7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" name="Shape 8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11" Type="http://schemas.openxmlformats.org/officeDocument/2006/relationships/image" Target="../media/image08.png"/><Relationship Id="rId10" Type="http://schemas.openxmlformats.org/officeDocument/2006/relationships/image" Target="../media/image07.png"/><Relationship Id="rId9" Type="http://schemas.openxmlformats.org/officeDocument/2006/relationships/image" Target="../media/image05.png"/><Relationship Id="rId5" Type="http://schemas.openxmlformats.org/officeDocument/2006/relationships/image" Target="../media/image01.png"/><Relationship Id="rId6" Type="http://schemas.openxmlformats.org/officeDocument/2006/relationships/image" Target="../media/image04.png"/><Relationship Id="rId7" Type="http://schemas.openxmlformats.org/officeDocument/2006/relationships/image" Target="../media/image06.png"/><Relationship Id="rId8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11" Type="http://schemas.openxmlformats.org/officeDocument/2006/relationships/image" Target="../media/image09.png"/><Relationship Id="rId10" Type="http://schemas.openxmlformats.org/officeDocument/2006/relationships/image" Target="../media/image07.png"/><Relationship Id="rId9" Type="http://schemas.openxmlformats.org/officeDocument/2006/relationships/image" Target="../media/image05.png"/><Relationship Id="rId5" Type="http://schemas.openxmlformats.org/officeDocument/2006/relationships/image" Target="../media/image01.png"/><Relationship Id="rId6" Type="http://schemas.openxmlformats.org/officeDocument/2006/relationships/image" Target="../media/image04.png"/><Relationship Id="rId7" Type="http://schemas.openxmlformats.org/officeDocument/2006/relationships/image" Target="../media/image06.png"/><Relationship Id="rId8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10" Type="http://schemas.openxmlformats.org/officeDocument/2006/relationships/image" Target="../media/image07.png"/><Relationship Id="rId9" Type="http://schemas.openxmlformats.org/officeDocument/2006/relationships/image" Target="../media/image05.png"/><Relationship Id="rId5" Type="http://schemas.openxmlformats.org/officeDocument/2006/relationships/image" Target="../media/image01.png"/><Relationship Id="rId6" Type="http://schemas.openxmlformats.org/officeDocument/2006/relationships/image" Target="../media/image04.png"/><Relationship Id="rId7" Type="http://schemas.openxmlformats.org/officeDocument/2006/relationships/image" Target="../media/image06.png"/><Relationship Id="rId8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11" Type="http://schemas.openxmlformats.org/officeDocument/2006/relationships/image" Target="../media/image09.png"/><Relationship Id="rId10" Type="http://schemas.openxmlformats.org/officeDocument/2006/relationships/image" Target="../media/image07.png"/><Relationship Id="rId9" Type="http://schemas.openxmlformats.org/officeDocument/2006/relationships/image" Target="../media/image05.png"/><Relationship Id="rId5" Type="http://schemas.openxmlformats.org/officeDocument/2006/relationships/image" Target="../media/image01.png"/><Relationship Id="rId6" Type="http://schemas.openxmlformats.org/officeDocument/2006/relationships/image" Target="../media/image04.png"/><Relationship Id="rId7" Type="http://schemas.openxmlformats.org/officeDocument/2006/relationships/image" Target="../media/image06.png"/><Relationship Id="rId8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04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04.png"/><Relationship Id="rId6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04.png"/><Relationship Id="rId6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04.png"/><Relationship Id="rId6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presentation/d/1tf4fAl556uftfInoTjfrVmJC7nJ9HyPNweIdrgFuwko/edit#slide=id.p43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10" Type="http://schemas.openxmlformats.org/officeDocument/2006/relationships/image" Target="../media/image07.png"/><Relationship Id="rId9" Type="http://schemas.openxmlformats.org/officeDocument/2006/relationships/image" Target="../media/image05.png"/><Relationship Id="rId5" Type="http://schemas.openxmlformats.org/officeDocument/2006/relationships/image" Target="../media/image01.png"/><Relationship Id="rId6" Type="http://schemas.openxmlformats.org/officeDocument/2006/relationships/image" Target="../media/image04.png"/><Relationship Id="rId7" Type="http://schemas.openxmlformats.org/officeDocument/2006/relationships/image" Target="../media/image06.png"/><Relationship Id="rId8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10" Type="http://schemas.openxmlformats.org/officeDocument/2006/relationships/image" Target="../media/image07.png"/><Relationship Id="rId9" Type="http://schemas.openxmlformats.org/officeDocument/2006/relationships/image" Target="../media/image05.png"/><Relationship Id="rId5" Type="http://schemas.openxmlformats.org/officeDocument/2006/relationships/image" Target="../media/image01.png"/><Relationship Id="rId6" Type="http://schemas.openxmlformats.org/officeDocument/2006/relationships/image" Target="../media/image04.png"/><Relationship Id="rId7" Type="http://schemas.openxmlformats.org/officeDocument/2006/relationships/image" Target="../media/image06.png"/><Relationship Id="rId8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연맹_창설/가입 1.3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309" name="Shape 309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11" name="Shape 311"/>
          <p:cNvSpPr/>
          <p:nvPr/>
        </p:nvSpPr>
        <p:spPr>
          <a:xfrm>
            <a:off x="6452116" y="322108"/>
            <a:ext cx="1334278" cy="28399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sp>
        <p:nvSpPr>
          <p:cNvPr id="312" name="Shape 312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cxnSp>
        <p:nvCxnSpPr>
          <p:cNvPr id="314" name="Shape 314"/>
          <p:cNvCxnSpPr/>
          <p:nvPr/>
        </p:nvCxnSpPr>
        <p:spPr>
          <a:xfrm>
            <a:off x="4822644" y="154832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5" name="Shape 315"/>
          <p:cNvSpPr/>
          <p:nvPr/>
        </p:nvSpPr>
        <p:spPr>
          <a:xfrm>
            <a:off x="4383267" y="696137"/>
            <a:ext cx="3454445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316" name="Shape 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769" y="684035"/>
            <a:ext cx="872539" cy="921013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/>
          <p:nvPr/>
        </p:nvSpPr>
        <p:spPr>
          <a:xfrm>
            <a:off x="5221419" y="732799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8121" y="1276142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/>
          <p:nvPr/>
        </p:nvSpPr>
        <p:spPr>
          <a:xfrm>
            <a:off x="5410946" y="1273887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320" name="Shape 3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571" y="1285567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/>
          <p:nvPr/>
        </p:nvSpPr>
        <p:spPr>
          <a:xfrm>
            <a:off x="6693825" y="127485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322" name="Shape 322"/>
          <p:cNvCxnSpPr/>
          <p:nvPr/>
        </p:nvCxnSpPr>
        <p:spPr>
          <a:xfrm>
            <a:off x="4816421" y="2437838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3" name="Shape 323"/>
          <p:cNvSpPr/>
          <p:nvPr/>
        </p:nvSpPr>
        <p:spPr>
          <a:xfrm>
            <a:off x="4383267" y="1585654"/>
            <a:ext cx="3448222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5215196" y="1622316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898" y="2165659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/>
          <p:nvPr/>
        </p:nvSpPr>
        <p:spPr>
          <a:xfrm>
            <a:off x="5404723" y="2163403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327" name="Shape 3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6348" y="2175084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/>
          <p:nvPr/>
        </p:nvSpPr>
        <p:spPr>
          <a:xfrm>
            <a:off x="6687603" y="2164375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329" name="Shape 329"/>
          <p:cNvCxnSpPr/>
          <p:nvPr/>
        </p:nvCxnSpPr>
        <p:spPr>
          <a:xfrm>
            <a:off x="4800867" y="3327355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0" name="Shape 330"/>
          <p:cNvSpPr/>
          <p:nvPr/>
        </p:nvSpPr>
        <p:spPr>
          <a:xfrm>
            <a:off x="4383267" y="2475172"/>
            <a:ext cx="343266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5199642" y="2511833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344" y="3055177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/>
          <p:nvPr/>
        </p:nvSpPr>
        <p:spPr>
          <a:xfrm>
            <a:off x="5389169" y="3052922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334" name="Shape 3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0794" y="3064602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/>
          <p:nvPr/>
        </p:nvSpPr>
        <p:spPr>
          <a:xfrm>
            <a:off x="6672049" y="3053893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336" name="Shape 336"/>
          <p:cNvCxnSpPr/>
          <p:nvPr/>
        </p:nvCxnSpPr>
        <p:spPr>
          <a:xfrm>
            <a:off x="4803978" y="4216873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7" name="Shape 337"/>
          <p:cNvSpPr/>
          <p:nvPr/>
        </p:nvSpPr>
        <p:spPr>
          <a:xfrm>
            <a:off x="4383267" y="3364689"/>
            <a:ext cx="3435779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5202753" y="3401351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455" y="3944694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/>
          <p:nvPr/>
        </p:nvSpPr>
        <p:spPr>
          <a:xfrm>
            <a:off x="5392280" y="3942439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341" name="Shape 3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3905" y="3954119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/>
          <p:nvPr/>
        </p:nvSpPr>
        <p:spPr>
          <a:xfrm>
            <a:off x="6675160" y="3943410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343" name="Shape 343"/>
          <p:cNvCxnSpPr/>
          <p:nvPr/>
        </p:nvCxnSpPr>
        <p:spPr>
          <a:xfrm>
            <a:off x="4798207" y="511023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44" name="Shape 344"/>
          <p:cNvSpPr/>
          <p:nvPr/>
        </p:nvSpPr>
        <p:spPr>
          <a:xfrm>
            <a:off x="4383267" y="4258046"/>
            <a:ext cx="343000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5196982" y="4294708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3685" y="4838053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/>
          <p:nvPr/>
        </p:nvSpPr>
        <p:spPr>
          <a:xfrm>
            <a:off x="5386508" y="4835796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348" name="Shape 3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133" y="4847478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/>
          <p:nvPr/>
        </p:nvSpPr>
        <p:spPr>
          <a:xfrm>
            <a:off x="6669389" y="4836769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sp>
        <p:nvSpPr>
          <p:cNvPr id="350" name="Shape 350"/>
          <p:cNvSpPr/>
          <p:nvPr/>
        </p:nvSpPr>
        <p:spPr>
          <a:xfrm>
            <a:off x="5158460" y="5663055"/>
            <a:ext cx="19415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 스크롤 하여 더 보기</a:t>
            </a:r>
          </a:p>
        </p:txBody>
      </p:sp>
      <p:grpSp>
        <p:nvGrpSpPr>
          <p:cNvPr id="351" name="Shape 351"/>
          <p:cNvGrpSpPr/>
          <p:nvPr/>
        </p:nvGrpSpPr>
        <p:grpSpPr>
          <a:xfrm>
            <a:off x="6894752" y="7609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352" name="Shape 3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Shape 353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6894752" y="164427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355" name="Shape 3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6" name="Shape 356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357" name="Shape 357"/>
          <p:cNvGrpSpPr/>
          <p:nvPr/>
        </p:nvGrpSpPr>
        <p:grpSpPr>
          <a:xfrm>
            <a:off x="6914113" y="2518067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358" name="Shape 3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Shape 359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6923389" y="3395783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361" name="Shape 3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Shape 362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6927748" y="43013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364" name="Shape 36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Shape 365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pic>
        <p:nvPicPr>
          <p:cNvPr descr="http://tabard.gnomeregan.info/tabard.php?icon=emblem_138&amp;border=border_03&amp;iconcolor=dfa55a&amp;bgcolor=232323&amp;bordercolor=f9cc30&amp;faction=Alliance" id="366" name="Shape 3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8683" y="3393437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367" name="Shape 36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0548" y="1586554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368" name="Shape 36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16812" y="2486157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369" name="Shape 36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6351" y="4273932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1" name="Shape 371"/>
          <p:cNvGrpSpPr/>
          <p:nvPr/>
        </p:nvGrpSpPr>
        <p:grpSpPr>
          <a:xfrm>
            <a:off x="4639871" y="1567167"/>
            <a:ext cx="2947758" cy="3047415"/>
            <a:chOff x="4639871" y="2367267"/>
            <a:chExt cx="2947758" cy="3047415"/>
          </a:xfrm>
        </p:grpSpPr>
        <p:sp>
          <p:nvSpPr>
            <p:cNvPr id="372" name="Shape 372"/>
            <p:cNvSpPr/>
            <p:nvPr/>
          </p:nvSpPr>
          <p:spPr>
            <a:xfrm>
              <a:off x="4643037" y="2385922"/>
              <a:ext cx="2944591" cy="3028761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4639871" y="2367267"/>
              <a:ext cx="2945152" cy="252873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x="4869232" y="2714725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4889303" y="2968936"/>
              <a:ext cx="2433546" cy="2887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연맹이름 입력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4841685" y="3257718"/>
              <a:ext cx="2355132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3~20개의 글자 입력이 가능합니다.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문자, 숫자와 띄어쓰기만 가능합니다.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이름은 중복되지 않습니다.</a:t>
              </a:r>
            </a:p>
          </p:txBody>
        </p:sp>
        <p:sp>
          <p:nvSpPr>
            <p:cNvPr id="377" name="Shape 377"/>
            <p:cNvSpPr txBox="1"/>
            <p:nvPr/>
          </p:nvSpPr>
          <p:spPr>
            <a:xfrm>
              <a:off x="4883312" y="3790460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선언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4903382" y="4044671"/>
              <a:ext cx="2433546" cy="2887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5011141" y="4876569"/>
              <a:ext cx="1102708" cy="4349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무료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6185732" y="4884687"/>
              <a:ext cx="1102708" cy="4349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</p:grpSp>
      <p:sp>
        <p:nvSpPr>
          <p:cNvPr id="381" name="Shape 381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13629" y="667910"/>
            <a:ext cx="3236812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창설을 진행할 수 있는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조건에 따라 창설 비용 변동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영주 레벨에 따른 변동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창설 조건이 성립돼야만 연맹 창설 진행 가능</a:t>
            </a:r>
          </a:p>
        </p:txBody>
      </p:sp>
      <p:sp>
        <p:nvSpPr>
          <p:cNvPr id="383" name="Shape 383"/>
          <p:cNvSpPr/>
          <p:nvPr/>
        </p:nvSpPr>
        <p:spPr>
          <a:xfrm>
            <a:off x="1985205" y="2397222"/>
            <a:ext cx="1212980" cy="3075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grpSp>
        <p:nvGrpSpPr>
          <p:cNvPr id="384" name="Shape 384"/>
          <p:cNvGrpSpPr/>
          <p:nvPr/>
        </p:nvGrpSpPr>
        <p:grpSpPr>
          <a:xfrm>
            <a:off x="523745" y="2315387"/>
            <a:ext cx="1521642" cy="484631"/>
            <a:chOff x="254795" y="1775816"/>
            <a:chExt cx="1521642" cy="484631"/>
          </a:xfrm>
        </p:grpSpPr>
        <p:sp>
          <p:nvSpPr>
            <p:cNvPr id="385" name="Shape 385"/>
            <p:cNvSpPr/>
            <p:nvPr/>
          </p:nvSpPr>
          <p:spPr>
            <a:xfrm>
              <a:off x="1370619" y="1775816"/>
              <a:ext cx="405818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 txBox="1"/>
            <p:nvPr/>
          </p:nvSpPr>
          <p:spPr>
            <a:xfrm>
              <a:off x="254795" y="1826748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387" name="Shape 387"/>
          <p:cNvSpPr/>
          <p:nvPr/>
        </p:nvSpPr>
        <p:spPr>
          <a:xfrm>
            <a:off x="8332179" y="1105390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창설 팝업</a:t>
            </a:r>
          </a:p>
        </p:txBody>
      </p:sp>
      <p:cxnSp>
        <p:nvCxnSpPr>
          <p:cNvPr id="388" name="Shape 388"/>
          <p:cNvCxnSpPr>
            <a:stCxn id="387" idx="1"/>
            <a:endCxn id="373" idx="3"/>
          </p:cNvCxnSpPr>
          <p:nvPr/>
        </p:nvCxnSpPr>
        <p:spPr>
          <a:xfrm flipH="1">
            <a:off x="7584879" y="1343320"/>
            <a:ext cx="747300" cy="35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9" name="Shape 389"/>
          <p:cNvSpPr/>
          <p:nvPr/>
        </p:nvSpPr>
        <p:spPr>
          <a:xfrm>
            <a:off x="8332179" y="1907923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명칭 입력 칸</a:t>
            </a:r>
          </a:p>
        </p:txBody>
      </p:sp>
      <p:cxnSp>
        <p:nvCxnSpPr>
          <p:cNvPr id="390" name="Shape 390"/>
          <p:cNvCxnSpPr>
            <a:stCxn id="389" idx="1"/>
            <a:endCxn id="375" idx="3"/>
          </p:cNvCxnSpPr>
          <p:nvPr/>
        </p:nvCxnSpPr>
        <p:spPr>
          <a:xfrm flipH="1">
            <a:off x="7322979" y="2145853"/>
            <a:ext cx="1009200" cy="167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1" name="Shape 391"/>
          <p:cNvSpPr/>
          <p:nvPr/>
        </p:nvSpPr>
        <p:spPr>
          <a:xfrm>
            <a:off x="8339295" y="2542058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명칭 입력 부가 설명</a:t>
            </a:r>
          </a:p>
        </p:txBody>
      </p:sp>
      <p:cxnSp>
        <p:nvCxnSpPr>
          <p:cNvPr id="392" name="Shape 392"/>
          <p:cNvCxnSpPr>
            <a:stCxn id="391" idx="1"/>
          </p:cNvCxnSpPr>
          <p:nvPr/>
        </p:nvCxnSpPr>
        <p:spPr>
          <a:xfrm rot="10800000">
            <a:off x="7082895" y="2704689"/>
            <a:ext cx="1256400" cy="75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3" name="Shape 393"/>
          <p:cNvSpPr/>
          <p:nvPr/>
        </p:nvSpPr>
        <p:spPr>
          <a:xfrm>
            <a:off x="8339295" y="3222488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선언(소개글) 입력 칸</a:t>
            </a:r>
          </a:p>
        </p:txBody>
      </p:sp>
      <p:cxnSp>
        <p:nvCxnSpPr>
          <p:cNvPr id="394" name="Shape 394"/>
          <p:cNvCxnSpPr>
            <a:stCxn id="393" idx="1"/>
            <a:endCxn id="378" idx="3"/>
          </p:cNvCxnSpPr>
          <p:nvPr/>
        </p:nvCxnSpPr>
        <p:spPr>
          <a:xfrm rot="10800000">
            <a:off x="7336995" y="3389018"/>
            <a:ext cx="1002300" cy="71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5" name="Shape 395"/>
          <p:cNvSpPr/>
          <p:nvPr/>
        </p:nvSpPr>
        <p:spPr>
          <a:xfrm>
            <a:off x="5040069" y="5045298"/>
            <a:ext cx="1102708" cy="43492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288730" y="5279264"/>
            <a:ext cx="151078" cy="151078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/>
          <p:nvPr/>
        </p:nvSpPr>
        <p:spPr>
          <a:xfrm>
            <a:off x="5407242" y="4546678"/>
            <a:ext cx="321753" cy="48928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2401298" y="4057492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창설하기 버튼</a:t>
            </a:r>
          </a:p>
        </p:txBody>
      </p:sp>
      <p:cxnSp>
        <p:nvCxnSpPr>
          <p:cNvPr id="399" name="Shape 399"/>
          <p:cNvCxnSpPr>
            <a:stCxn id="398" idx="3"/>
            <a:endCxn id="379" idx="1"/>
          </p:cNvCxnSpPr>
          <p:nvPr/>
        </p:nvCxnSpPr>
        <p:spPr>
          <a:xfrm flipH="1" rot="10800000">
            <a:off x="4129863" y="4293922"/>
            <a:ext cx="881400" cy="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00" name="Shape 400"/>
          <p:cNvSpPr/>
          <p:nvPr/>
        </p:nvSpPr>
        <p:spPr>
          <a:xfrm>
            <a:off x="2409975" y="4871639"/>
            <a:ext cx="1705509" cy="47586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이름 입력 및 사용 가능 판정 후 활성화</a:t>
            </a:r>
          </a:p>
        </p:txBody>
      </p:sp>
      <p:cxnSp>
        <p:nvCxnSpPr>
          <p:cNvPr id="401" name="Shape 401"/>
          <p:cNvCxnSpPr>
            <a:stCxn id="400" idx="0"/>
            <a:endCxn id="398" idx="2"/>
          </p:cNvCxnSpPr>
          <p:nvPr/>
        </p:nvCxnSpPr>
        <p:spPr>
          <a:xfrm flipH="1" rot="10800000">
            <a:off x="3262729" y="4533239"/>
            <a:ext cx="3000" cy="338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02" name="Shape 402"/>
          <p:cNvSpPr/>
          <p:nvPr/>
        </p:nvSpPr>
        <p:spPr>
          <a:xfrm>
            <a:off x="8333829" y="4084587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창설 취소 버튼</a:t>
            </a:r>
          </a:p>
        </p:txBody>
      </p:sp>
      <p:cxnSp>
        <p:nvCxnSpPr>
          <p:cNvPr id="403" name="Shape 403"/>
          <p:cNvCxnSpPr>
            <a:stCxn id="402" idx="1"/>
            <a:endCxn id="380" idx="3"/>
          </p:cNvCxnSpPr>
          <p:nvPr/>
        </p:nvCxnSpPr>
        <p:spPr>
          <a:xfrm rot="10800000">
            <a:off x="7288329" y="4302118"/>
            <a:ext cx="1045500" cy="2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04" name="Shape 404"/>
          <p:cNvSpPr/>
          <p:nvPr/>
        </p:nvSpPr>
        <p:spPr>
          <a:xfrm>
            <a:off x="4740839" y="5804764"/>
            <a:ext cx="1705509" cy="47586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창설에 재화가 소모될 경우 창설 버튼</a:t>
            </a:r>
          </a:p>
        </p:txBody>
      </p:sp>
      <p:cxnSp>
        <p:nvCxnSpPr>
          <p:cNvPr id="405" name="Shape 405"/>
          <p:cNvCxnSpPr>
            <a:stCxn id="404" idx="0"/>
          </p:cNvCxnSpPr>
          <p:nvPr/>
        </p:nvCxnSpPr>
        <p:spPr>
          <a:xfrm flipH="1" rot="10800000">
            <a:off x="5593593" y="5466364"/>
            <a:ext cx="3000" cy="338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412" name="Shape 412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14" name="Shape 414"/>
          <p:cNvSpPr/>
          <p:nvPr/>
        </p:nvSpPr>
        <p:spPr>
          <a:xfrm>
            <a:off x="6452116" y="322108"/>
            <a:ext cx="1334278" cy="28399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sp>
        <p:nvSpPr>
          <p:cNvPr id="415" name="Shape 415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cxnSp>
        <p:nvCxnSpPr>
          <p:cNvPr id="417" name="Shape 417"/>
          <p:cNvCxnSpPr/>
          <p:nvPr/>
        </p:nvCxnSpPr>
        <p:spPr>
          <a:xfrm>
            <a:off x="4822644" y="154832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18" name="Shape 418"/>
          <p:cNvSpPr/>
          <p:nvPr/>
        </p:nvSpPr>
        <p:spPr>
          <a:xfrm>
            <a:off x="4383267" y="696137"/>
            <a:ext cx="3454445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419" name="Shape 4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769" y="684035"/>
            <a:ext cx="872539" cy="921013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Shape 420"/>
          <p:cNvSpPr/>
          <p:nvPr/>
        </p:nvSpPr>
        <p:spPr>
          <a:xfrm>
            <a:off x="5221419" y="732799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8121" y="1276142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/>
          <p:nvPr/>
        </p:nvSpPr>
        <p:spPr>
          <a:xfrm>
            <a:off x="5410946" y="1273887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423" name="Shape 4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571" y="1285567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Shape 424"/>
          <p:cNvSpPr/>
          <p:nvPr/>
        </p:nvSpPr>
        <p:spPr>
          <a:xfrm>
            <a:off x="6693825" y="127485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425" name="Shape 425"/>
          <p:cNvCxnSpPr/>
          <p:nvPr/>
        </p:nvCxnSpPr>
        <p:spPr>
          <a:xfrm>
            <a:off x="4816421" y="2437838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26" name="Shape 426"/>
          <p:cNvSpPr/>
          <p:nvPr/>
        </p:nvSpPr>
        <p:spPr>
          <a:xfrm>
            <a:off x="4383267" y="1585654"/>
            <a:ext cx="3448222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5215196" y="1622316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428" name="Shape 4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898" y="2165659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/>
          <p:nvPr/>
        </p:nvSpPr>
        <p:spPr>
          <a:xfrm>
            <a:off x="5404723" y="2163403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430" name="Shape 4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6348" y="2175084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/>
          <p:nvPr/>
        </p:nvSpPr>
        <p:spPr>
          <a:xfrm>
            <a:off x="6687603" y="2164375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432" name="Shape 432"/>
          <p:cNvCxnSpPr/>
          <p:nvPr/>
        </p:nvCxnSpPr>
        <p:spPr>
          <a:xfrm>
            <a:off x="4800867" y="3327355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3" name="Shape 433"/>
          <p:cNvSpPr/>
          <p:nvPr/>
        </p:nvSpPr>
        <p:spPr>
          <a:xfrm>
            <a:off x="4383267" y="2475172"/>
            <a:ext cx="343266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5199642" y="2511833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435" name="Shape 4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344" y="3055177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/>
          <p:nvPr/>
        </p:nvSpPr>
        <p:spPr>
          <a:xfrm>
            <a:off x="5389169" y="3052922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437" name="Shape 4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0794" y="3064602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Shape 438"/>
          <p:cNvSpPr/>
          <p:nvPr/>
        </p:nvSpPr>
        <p:spPr>
          <a:xfrm>
            <a:off x="6672049" y="3053893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439" name="Shape 439"/>
          <p:cNvCxnSpPr/>
          <p:nvPr/>
        </p:nvCxnSpPr>
        <p:spPr>
          <a:xfrm>
            <a:off x="4803978" y="4216873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40" name="Shape 440"/>
          <p:cNvSpPr/>
          <p:nvPr/>
        </p:nvSpPr>
        <p:spPr>
          <a:xfrm>
            <a:off x="4383267" y="3364689"/>
            <a:ext cx="3435779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5202753" y="3401351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442" name="Shape 4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455" y="3944694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/>
          <p:nvPr/>
        </p:nvSpPr>
        <p:spPr>
          <a:xfrm>
            <a:off x="5392280" y="3942439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444" name="Shape 4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3905" y="3954119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/>
          <p:nvPr/>
        </p:nvSpPr>
        <p:spPr>
          <a:xfrm>
            <a:off x="6675160" y="3943410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446" name="Shape 446"/>
          <p:cNvCxnSpPr/>
          <p:nvPr/>
        </p:nvCxnSpPr>
        <p:spPr>
          <a:xfrm>
            <a:off x="4798207" y="511023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47" name="Shape 447"/>
          <p:cNvSpPr/>
          <p:nvPr/>
        </p:nvSpPr>
        <p:spPr>
          <a:xfrm>
            <a:off x="4383267" y="4258046"/>
            <a:ext cx="343000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5196982" y="4294708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449" name="Shape 4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3685" y="4838053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/>
          <p:nvPr/>
        </p:nvSpPr>
        <p:spPr>
          <a:xfrm>
            <a:off x="5386508" y="4835796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451" name="Shape 4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133" y="4847478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Shape 452"/>
          <p:cNvSpPr/>
          <p:nvPr/>
        </p:nvSpPr>
        <p:spPr>
          <a:xfrm>
            <a:off x="6669389" y="4836769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sp>
        <p:nvSpPr>
          <p:cNvPr id="453" name="Shape 453"/>
          <p:cNvSpPr/>
          <p:nvPr/>
        </p:nvSpPr>
        <p:spPr>
          <a:xfrm>
            <a:off x="5158460" y="5663055"/>
            <a:ext cx="19415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 스크롤 하여 더 보기</a:t>
            </a:r>
          </a:p>
        </p:txBody>
      </p:sp>
      <p:grpSp>
        <p:nvGrpSpPr>
          <p:cNvPr id="454" name="Shape 454"/>
          <p:cNvGrpSpPr/>
          <p:nvPr/>
        </p:nvGrpSpPr>
        <p:grpSpPr>
          <a:xfrm>
            <a:off x="6894752" y="7609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455" name="Shape 4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" name="Shape 456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6894752" y="164427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458" name="Shape 4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9" name="Shape 459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6914113" y="2518067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461" name="Shape 4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Shape 462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6923389" y="3395783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464" name="Shape 46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5" name="Shape 465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6927748" y="43013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467" name="Shape 46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8" name="Shape 468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pic>
        <p:nvPicPr>
          <p:cNvPr descr="http://tabard.gnomeregan.info/tabard.php?icon=emblem_138&amp;border=border_03&amp;iconcolor=dfa55a&amp;bgcolor=232323&amp;bordercolor=f9cc30&amp;faction=Alliance" id="469" name="Shape 4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8683" y="3393437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470" name="Shape 4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0548" y="1586554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471" name="Shape 47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16812" y="2486157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472" name="Shape 47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6351" y="4273932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4" name="Shape 474"/>
          <p:cNvGrpSpPr/>
          <p:nvPr/>
        </p:nvGrpSpPr>
        <p:grpSpPr>
          <a:xfrm>
            <a:off x="4639871" y="1567167"/>
            <a:ext cx="2947758" cy="3047415"/>
            <a:chOff x="4639871" y="2367267"/>
            <a:chExt cx="2947758" cy="3047415"/>
          </a:xfrm>
        </p:grpSpPr>
        <p:sp>
          <p:nvSpPr>
            <p:cNvPr id="475" name="Shape 475"/>
            <p:cNvSpPr/>
            <p:nvPr/>
          </p:nvSpPr>
          <p:spPr>
            <a:xfrm>
              <a:off x="4643037" y="2385922"/>
              <a:ext cx="2944591" cy="3028761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4639871" y="2367267"/>
              <a:ext cx="2945152" cy="252873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</p:txBody>
        </p:sp>
        <p:sp>
          <p:nvSpPr>
            <p:cNvPr id="477" name="Shape 477"/>
            <p:cNvSpPr txBox="1"/>
            <p:nvPr/>
          </p:nvSpPr>
          <p:spPr>
            <a:xfrm>
              <a:off x="4869232" y="2714725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</p:txBody>
        </p:sp>
        <p:sp>
          <p:nvSpPr>
            <p:cNvPr id="478" name="Shape 478"/>
            <p:cNvSpPr/>
            <p:nvPr/>
          </p:nvSpPr>
          <p:spPr>
            <a:xfrm>
              <a:off x="4889303" y="2968936"/>
              <a:ext cx="2433546" cy="2887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lululu</a:t>
              </a:r>
            </a:p>
          </p:txBody>
        </p:sp>
        <p:sp>
          <p:nvSpPr>
            <p:cNvPr id="479" name="Shape 479"/>
            <p:cNvSpPr txBox="1"/>
            <p:nvPr/>
          </p:nvSpPr>
          <p:spPr>
            <a:xfrm>
              <a:off x="4841685" y="3257718"/>
              <a:ext cx="2355132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3~20개의 글자 입력이 가능합니다.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문자, 숫자와 띄어쓰기만 가능합니다.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이름은 중복되지 않습니다.</a:t>
              </a:r>
            </a:p>
          </p:txBody>
        </p:sp>
        <p:sp>
          <p:nvSpPr>
            <p:cNvPr id="480" name="Shape 480"/>
            <p:cNvSpPr txBox="1"/>
            <p:nvPr/>
          </p:nvSpPr>
          <p:spPr>
            <a:xfrm>
              <a:off x="4883312" y="3790460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선언</a:t>
              </a:r>
            </a:p>
          </p:txBody>
        </p:sp>
        <p:sp>
          <p:nvSpPr>
            <p:cNvPr id="481" name="Shape 481"/>
            <p:cNvSpPr/>
            <p:nvPr/>
          </p:nvSpPr>
          <p:spPr>
            <a:xfrm>
              <a:off x="4903382" y="4044671"/>
              <a:ext cx="2433546" cy="2887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5011141" y="4876569"/>
              <a:ext cx="1102708" cy="4349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무료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6185732" y="4884687"/>
              <a:ext cx="1102708" cy="4349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</p:grpSp>
      <p:pic>
        <p:nvPicPr>
          <p:cNvPr id="484" name="Shape 48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126342" y="2195116"/>
            <a:ext cx="186931" cy="2358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Shape 485"/>
          <p:cNvGrpSpPr/>
          <p:nvPr/>
        </p:nvGrpSpPr>
        <p:grpSpPr>
          <a:xfrm>
            <a:off x="8126245" y="2649612"/>
            <a:ext cx="2433546" cy="289217"/>
            <a:chOff x="9261899" y="4245012"/>
            <a:chExt cx="2433546" cy="289217"/>
          </a:xfrm>
        </p:grpSpPr>
        <p:sp>
          <p:nvSpPr>
            <p:cNvPr id="486" name="Shape 486"/>
            <p:cNvSpPr/>
            <p:nvPr/>
          </p:nvSpPr>
          <p:spPr>
            <a:xfrm>
              <a:off x="9261899" y="4245012"/>
              <a:ext cx="2433546" cy="2887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lululu</a:t>
              </a:r>
            </a:p>
          </p:txBody>
        </p:sp>
        <p:sp>
          <p:nvSpPr>
            <p:cNvPr id="487" name="Shape 487"/>
            <p:cNvSpPr/>
            <p:nvPr/>
          </p:nvSpPr>
          <p:spPr>
            <a:xfrm>
              <a:off x="11428278" y="4269360"/>
              <a:ext cx="264868" cy="264868"/>
            </a:xfrm>
            <a:prstGeom prst="mathMultiply">
              <a:avLst>
                <a:gd fmla="val 9135" name="adj1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8" name="Shape 488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013629" y="667910"/>
            <a:ext cx="323681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입력 및 사용 가능 여부 체크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입력이 완료되면 자동으로 사용 가능 여부 체크 ➔ 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자판 입력이 종료된 후 중복 체크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선언은 자유롭게 최대 글자수까지 입력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글자 입력은 공통된 단말기 시스템 키보드 및 입력 방식을 활용</a:t>
            </a:r>
          </a:p>
        </p:txBody>
      </p:sp>
      <p:sp>
        <p:nvSpPr>
          <p:cNvPr id="490" name="Shape 490"/>
          <p:cNvSpPr/>
          <p:nvPr/>
        </p:nvSpPr>
        <p:spPr>
          <a:xfrm>
            <a:off x="8126707" y="1637091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입력한 단어가 사용 가능할 경우 표시</a:t>
            </a:r>
          </a:p>
        </p:txBody>
      </p:sp>
      <p:cxnSp>
        <p:nvCxnSpPr>
          <p:cNvPr id="491" name="Shape 491"/>
          <p:cNvCxnSpPr>
            <a:stCxn id="490" idx="1"/>
          </p:cNvCxnSpPr>
          <p:nvPr/>
        </p:nvCxnSpPr>
        <p:spPr>
          <a:xfrm flipH="1">
            <a:off x="7379407" y="1875022"/>
            <a:ext cx="747300" cy="35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2" name="Shape 492"/>
          <p:cNvSpPr/>
          <p:nvPr/>
        </p:nvSpPr>
        <p:spPr>
          <a:xfrm rot="1279148">
            <a:off x="7432874" y="2347868"/>
            <a:ext cx="649341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4721042" y="4864085"/>
            <a:ext cx="1705509" cy="47586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 가능한 연맹 명칭이 입력되어 있다면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창설 버튼 활성화</a:t>
            </a:r>
          </a:p>
        </p:txBody>
      </p:sp>
      <p:cxnSp>
        <p:nvCxnSpPr>
          <p:cNvPr id="494" name="Shape 494"/>
          <p:cNvCxnSpPr>
            <a:stCxn id="493" idx="0"/>
          </p:cNvCxnSpPr>
          <p:nvPr/>
        </p:nvCxnSpPr>
        <p:spPr>
          <a:xfrm flipH="1" rot="10800000">
            <a:off x="5573796" y="4525685"/>
            <a:ext cx="3000" cy="338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5" name="Shape 495"/>
          <p:cNvSpPr/>
          <p:nvPr/>
        </p:nvSpPr>
        <p:spPr>
          <a:xfrm>
            <a:off x="8372453" y="3299142"/>
            <a:ext cx="1920171" cy="47586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부적절한 단어 포함 or 중복된 명칭일 경우 표시</a:t>
            </a:r>
          </a:p>
        </p:txBody>
      </p:sp>
      <p:cxnSp>
        <p:nvCxnSpPr>
          <p:cNvPr id="496" name="Shape 496"/>
          <p:cNvCxnSpPr>
            <a:stCxn id="495" idx="0"/>
          </p:cNvCxnSpPr>
          <p:nvPr/>
        </p:nvCxnSpPr>
        <p:spPr>
          <a:xfrm flipH="1" rot="10800000">
            <a:off x="9332539" y="2960742"/>
            <a:ext cx="3000" cy="338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7" name="Shape 497"/>
          <p:cNvSpPr/>
          <p:nvPr/>
        </p:nvSpPr>
        <p:spPr>
          <a:xfrm>
            <a:off x="10115504" y="1633184"/>
            <a:ext cx="1920171" cy="47586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자판 입력이 완료된 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자동으로 중복 체크 수행 됨</a:t>
            </a:r>
          </a:p>
        </p:txBody>
      </p:sp>
      <p:cxnSp>
        <p:nvCxnSpPr>
          <p:cNvPr id="498" name="Shape 498"/>
          <p:cNvCxnSpPr>
            <a:stCxn id="497" idx="1"/>
            <a:endCxn id="490" idx="3"/>
          </p:cNvCxnSpPr>
          <p:nvPr/>
        </p:nvCxnSpPr>
        <p:spPr>
          <a:xfrm flipH="1">
            <a:off x="9855404" y="1871115"/>
            <a:ext cx="260100" cy="3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1013629" y="667910"/>
            <a:ext cx="32368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불가 안내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유료로 연맹을 창설할 경우 발생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필요 재화 부족 및 창설 불가 안내 팝업</a:t>
            </a:r>
          </a:p>
        </p:txBody>
      </p:sp>
      <p:sp>
        <p:nvSpPr>
          <p:cNvPr id="505" name="Shape 505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507" name="Shape 507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09" name="Shape 509"/>
          <p:cNvSpPr/>
          <p:nvPr/>
        </p:nvSpPr>
        <p:spPr>
          <a:xfrm>
            <a:off x="6452116" y="310342"/>
            <a:ext cx="1334278" cy="3075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sp>
        <p:nvSpPr>
          <p:cNvPr id="510" name="Shape 510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cxnSp>
        <p:nvCxnSpPr>
          <p:cNvPr id="512" name="Shape 512"/>
          <p:cNvCxnSpPr/>
          <p:nvPr/>
        </p:nvCxnSpPr>
        <p:spPr>
          <a:xfrm>
            <a:off x="4822644" y="154832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13" name="Shape 513"/>
          <p:cNvSpPr/>
          <p:nvPr/>
        </p:nvSpPr>
        <p:spPr>
          <a:xfrm>
            <a:off x="4383267" y="696137"/>
            <a:ext cx="3454445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514" name="Shape 5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769" y="684035"/>
            <a:ext cx="872539" cy="921013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Shape 515"/>
          <p:cNvSpPr/>
          <p:nvPr/>
        </p:nvSpPr>
        <p:spPr>
          <a:xfrm>
            <a:off x="5221419" y="732799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516" name="Shape 5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8121" y="1276142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Shape 517"/>
          <p:cNvSpPr/>
          <p:nvPr/>
        </p:nvSpPr>
        <p:spPr>
          <a:xfrm>
            <a:off x="5410946" y="1273887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518" name="Shape 5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571" y="1285567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Shape 519"/>
          <p:cNvSpPr/>
          <p:nvPr/>
        </p:nvSpPr>
        <p:spPr>
          <a:xfrm>
            <a:off x="6693825" y="127485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520" name="Shape 520"/>
          <p:cNvCxnSpPr/>
          <p:nvPr/>
        </p:nvCxnSpPr>
        <p:spPr>
          <a:xfrm>
            <a:off x="4816421" y="2437838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21" name="Shape 521"/>
          <p:cNvSpPr/>
          <p:nvPr/>
        </p:nvSpPr>
        <p:spPr>
          <a:xfrm>
            <a:off x="4383267" y="1585654"/>
            <a:ext cx="3448222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5215196" y="1622316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523" name="Shape 5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898" y="2165659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Shape 524"/>
          <p:cNvSpPr/>
          <p:nvPr/>
        </p:nvSpPr>
        <p:spPr>
          <a:xfrm>
            <a:off x="5404723" y="2163403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525" name="Shape 5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6348" y="2175084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Shape 526"/>
          <p:cNvSpPr/>
          <p:nvPr/>
        </p:nvSpPr>
        <p:spPr>
          <a:xfrm>
            <a:off x="6687603" y="2164375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527" name="Shape 527"/>
          <p:cNvCxnSpPr/>
          <p:nvPr/>
        </p:nvCxnSpPr>
        <p:spPr>
          <a:xfrm>
            <a:off x="4800867" y="3327355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28" name="Shape 528"/>
          <p:cNvSpPr/>
          <p:nvPr/>
        </p:nvSpPr>
        <p:spPr>
          <a:xfrm>
            <a:off x="4383267" y="2475172"/>
            <a:ext cx="343266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5199642" y="2511833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344" y="3055177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Shape 531"/>
          <p:cNvSpPr/>
          <p:nvPr/>
        </p:nvSpPr>
        <p:spPr>
          <a:xfrm>
            <a:off x="5389169" y="3052922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532" name="Shape 5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0794" y="3064602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Shape 533"/>
          <p:cNvSpPr/>
          <p:nvPr/>
        </p:nvSpPr>
        <p:spPr>
          <a:xfrm>
            <a:off x="6672049" y="3053893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534" name="Shape 534"/>
          <p:cNvCxnSpPr/>
          <p:nvPr/>
        </p:nvCxnSpPr>
        <p:spPr>
          <a:xfrm>
            <a:off x="4803978" y="4216873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35" name="Shape 535"/>
          <p:cNvSpPr/>
          <p:nvPr/>
        </p:nvSpPr>
        <p:spPr>
          <a:xfrm>
            <a:off x="4383267" y="3364689"/>
            <a:ext cx="3435779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5202753" y="3401351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537" name="Shape 5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455" y="3944694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/>
          <p:nvPr/>
        </p:nvSpPr>
        <p:spPr>
          <a:xfrm>
            <a:off x="5392280" y="3942439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539" name="Shape 5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3905" y="3954119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Shape 540"/>
          <p:cNvSpPr/>
          <p:nvPr/>
        </p:nvSpPr>
        <p:spPr>
          <a:xfrm>
            <a:off x="6675160" y="3943410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541" name="Shape 541"/>
          <p:cNvCxnSpPr/>
          <p:nvPr/>
        </p:nvCxnSpPr>
        <p:spPr>
          <a:xfrm>
            <a:off x="4798207" y="511023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42" name="Shape 542"/>
          <p:cNvSpPr/>
          <p:nvPr/>
        </p:nvSpPr>
        <p:spPr>
          <a:xfrm>
            <a:off x="4383267" y="4258046"/>
            <a:ext cx="343000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5196982" y="4294708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3685" y="4838053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Shape 545"/>
          <p:cNvSpPr/>
          <p:nvPr/>
        </p:nvSpPr>
        <p:spPr>
          <a:xfrm>
            <a:off x="5386508" y="4835796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546" name="Shape 5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133" y="4847478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Shape 547"/>
          <p:cNvSpPr/>
          <p:nvPr/>
        </p:nvSpPr>
        <p:spPr>
          <a:xfrm>
            <a:off x="6669389" y="4836769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sp>
        <p:nvSpPr>
          <p:cNvPr id="548" name="Shape 548"/>
          <p:cNvSpPr/>
          <p:nvPr/>
        </p:nvSpPr>
        <p:spPr>
          <a:xfrm>
            <a:off x="5158460" y="5663055"/>
            <a:ext cx="19415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 스크롤 하여 더 보기</a:t>
            </a:r>
          </a:p>
        </p:txBody>
      </p:sp>
      <p:grpSp>
        <p:nvGrpSpPr>
          <p:cNvPr id="549" name="Shape 549"/>
          <p:cNvGrpSpPr/>
          <p:nvPr/>
        </p:nvGrpSpPr>
        <p:grpSpPr>
          <a:xfrm>
            <a:off x="6894752" y="7609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550" name="Shape 5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1" name="Shape 551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6894752" y="164427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553" name="Shape 5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4" name="Shape 554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6914113" y="2518067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556" name="Shape 55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7" name="Shape 557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558" name="Shape 558"/>
          <p:cNvGrpSpPr/>
          <p:nvPr/>
        </p:nvGrpSpPr>
        <p:grpSpPr>
          <a:xfrm>
            <a:off x="6923389" y="3395783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559" name="Shape 5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0" name="Shape 560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561" name="Shape 561"/>
          <p:cNvGrpSpPr/>
          <p:nvPr/>
        </p:nvGrpSpPr>
        <p:grpSpPr>
          <a:xfrm>
            <a:off x="6927748" y="43013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562" name="Shape 56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3" name="Shape 563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pic>
        <p:nvPicPr>
          <p:cNvPr descr="http://tabard.gnomeregan.info/tabard.php?icon=emblem_138&amp;border=border_03&amp;iconcolor=dfa55a&amp;bgcolor=232323&amp;bordercolor=f9cc30&amp;faction=Alliance" id="564" name="Shape 5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8683" y="3393437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565" name="Shape 56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0548" y="1586554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566" name="Shape 5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16812" y="2486157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567" name="Shape 56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6351" y="4273932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4643037" y="2385923"/>
            <a:ext cx="2944591" cy="1701203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골드가 부족하여 연맹을 창설할 수 없습니다.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(영주 Lv 6 이상 무료)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580894" y="3585005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571" name="Shape 571"/>
          <p:cNvSpPr/>
          <p:nvPr/>
        </p:nvSpPr>
        <p:spPr>
          <a:xfrm>
            <a:off x="8332179" y="1832361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재화 부족 및 창설 불가 안내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(무료 조건 표시)</a:t>
            </a:r>
          </a:p>
        </p:txBody>
      </p:sp>
      <p:cxnSp>
        <p:nvCxnSpPr>
          <p:cNvPr id="572" name="Shape 572"/>
          <p:cNvCxnSpPr>
            <a:stCxn id="571" idx="1"/>
          </p:cNvCxnSpPr>
          <p:nvPr/>
        </p:nvCxnSpPr>
        <p:spPr>
          <a:xfrm flipH="1">
            <a:off x="7584879" y="2070292"/>
            <a:ext cx="747300" cy="35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73" name="Shape 573"/>
          <p:cNvSpPr/>
          <p:nvPr/>
        </p:nvSpPr>
        <p:spPr>
          <a:xfrm>
            <a:off x="8296120" y="3533978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 및 팝업 닫기 버튼</a:t>
            </a:r>
          </a:p>
        </p:txBody>
      </p:sp>
      <p:cxnSp>
        <p:nvCxnSpPr>
          <p:cNvPr id="574" name="Shape 574"/>
          <p:cNvCxnSpPr>
            <a:stCxn id="573" idx="1"/>
            <a:endCxn id="570" idx="3"/>
          </p:cNvCxnSpPr>
          <p:nvPr/>
        </p:nvCxnSpPr>
        <p:spPr>
          <a:xfrm rot="10800000">
            <a:off x="6780820" y="3770109"/>
            <a:ext cx="1515300" cy="1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581" name="Shape 581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83" name="Shape 583"/>
          <p:cNvSpPr/>
          <p:nvPr/>
        </p:nvSpPr>
        <p:spPr>
          <a:xfrm>
            <a:off x="6452116" y="322108"/>
            <a:ext cx="1334278" cy="28399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sp>
        <p:nvSpPr>
          <p:cNvPr id="584" name="Shape 584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cxnSp>
        <p:nvCxnSpPr>
          <p:cNvPr id="586" name="Shape 586"/>
          <p:cNvCxnSpPr/>
          <p:nvPr/>
        </p:nvCxnSpPr>
        <p:spPr>
          <a:xfrm>
            <a:off x="4822644" y="154832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87" name="Shape 587"/>
          <p:cNvSpPr/>
          <p:nvPr/>
        </p:nvSpPr>
        <p:spPr>
          <a:xfrm>
            <a:off x="4383267" y="696137"/>
            <a:ext cx="3454445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588" name="Shape 5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769" y="684035"/>
            <a:ext cx="872539" cy="921013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/>
          <p:nvPr/>
        </p:nvSpPr>
        <p:spPr>
          <a:xfrm>
            <a:off x="5221419" y="732799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590" name="Shape 5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8121" y="1276142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/>
          <p:nvPr/>
        </p:nvSpPr>
        <p:spPr>
          <a:xfrm>
            <a:off x="5410946" y="1273887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592" name="Shape 5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571" y="1285567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/>
          <p:nvPr/>
        </p:nvSpPr>
        <p:spPr>
          <a:xfrm>
            <a:off x="6693825" y="127485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594" name="Shape 594"/>
          <p:cNvCxnSpPr/>
          <p:nvPr/>
        </p:nvCxnSpPr>
        <p:spPr>
          <a:xfrm>
            <a:off x="4816421" y="2437838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95" name="Shape 595"/>
          <p:cNvSpPr/>
          <p:nvPr/>
        </p:nvSpPr>
        <p:spPr>
          <a:xfrm>
            <a:off x="4383267" y="1585654"/>
            <a:ext cx="3448222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5215196" y="1622316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597" name="Shape 5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898" y="2165659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Shape 598"/>
          <p:cNvSpPr/>
          <p:nvPr/>
        </p:nvSpPr>
        <p:spPr>
          <a:xfrm>
            <a:off x="5404723" y="2163403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599" name="Shape 5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6348" y="2175084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Shape 600"/>
          <p:cNvSpPr/>
          <p:nvPr/>
        </p:nvSpPr>
        <p:spPr>
          <a:xfrm>
            <a:off x="6687603" y="2164375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601" name="Shape 601"/>
          <p:cNvCxnSpPr/>
          <p:nvPr/>
        </p:nvCxnSpPr>
        <p:spPr>
          <a:xfrm>
            <a:off x="4800867" y="3327355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02" name="Shape 602"/>
          <p:cNvSpPr/>
          <p:nvPr/>
        </p:nvSpPr>
        <p:spPr>
          <a:xfrm>
            <a:off x="4383267" y="2475172"/>
            <a:ext cx="343266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5199642" y="2511833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604" name="Shape 6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344" y="3055177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Shape 605"/>
          <p:cNvSpPr/>
          <p:nvPr/>
        </p:nvSpPr>
        <p:spPr>
          <a:xfrm>
            <a:off x="5389169" y="3052922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606" name="Shape 6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0794" y="3064602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Shape 607"/>
          <p:cNvSpPr/>
          <p:nvPr/>
        </p:nvSpPr>
        <p:spPr>
          <a:xfrm>
            <a:off x="6672049" y="3053893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608" name="Shape 608"/>
          <p:cNvCxnSpPr/>
          <p:nvPr/>
        </p:nvCxnSpPr>
        <p:spPr>
          <a:xfrm>
            <a:off x="4803978" y="4216873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09" name="Shape 609"/>
          <p:cNvSpPr/>
          <p:nvPr/>
        </p:nvSpPr>
        <p:spPr>
          <a:xfrm>
            <a:off x="4383267" y="3364689"/>
            <a:ext cx="3435779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5202753" y="3401351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611" name="Shape 6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455" y="3944694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/>
          <p:nvPr/>
        </p:nvSpPr>
        <p:spPr>
          <a:xfrm>
            <a:off x="5392280" y="3942439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613" name="Shape 6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3905" y="3954119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Shape 614"/>
          <p:cNvSpPr/>
          <p:nvPr/>
        </p:nvSpPr>
        <p:spPr>
          <a:xfrm>
            <a:off x="6675160" y="3943410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615" name="Shape 615"/>
          <p:cNvCxnSpPr/>
          <p:nvPr/>
        </p:nvCxnSpPr>
        <p:spPr>
          <a:xfrm>
            <a:off x="4798207" y="511023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16" name="Shape 616"/>
          <p:cNvSpPr/>
          <p:nvPr/>
        </p:nvSpPr>
        <p:spPr>
          <a:xfrm>
            <a:off x="4383267" y="4258046"/>
            <a:ext cx="343000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5196982" y="4294708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618" name="Shape 6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3685" y="4838053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Shape 619"/>
          <p:cNvSpPr/>
          <p:nvPr/>
        </p:nvSpPr>
        <p:spPr>
          <a:xfrm>
            <a:off x="5386508" y="4835796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620" name="Shape 6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133" y="4847478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Shape 621"/>
          <p:cNvSpPr/>
          <p:nvPr/>
        </p:nvSpPr>
        <p:spPr>
          <a:xfrm>
            <a:off x="6669389" y="4836769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sp>
        <p:nvSpPr>
          <p:cNvPr id="622" name="Shape 622"/>
          <p:cNvSpPr/>
          <p:nvPr/>
        </p:nvSpPr>
        <p:spPr>
          <a:xfrm>
            <a:off x="5158460" y="5663055"/>
            <a:ext cx="19415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 스크롤 하여 더 보기</a:t>
            </a:r>
          </a:p>
        </p:txBody>
      </p:sp>
      <p:grpSp>
        <p:nvGrpSpPr>
          <p:cNvPr id="623" name="Shape 623"/>
          <p:cNvGrpSpPr/>
          <p:nvPr/>
        </p:nvGrpSpPr>
        <p:grpSpPr>
          <a:xfrm>
            <a:off x="6894752" y="7609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624" name="Shape 6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5" name="Shape 625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6894752" y="164427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627" name="Shape 6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8" name="Shape 628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6914113" y="2518067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630" name="Shape 6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1" name="Shape 631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6923389" y="3395783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633" name="Shape 6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4" name="Shape 634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6927748" y="43013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636" name="Shape 6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7" name="Shape 637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pic>
        <p:nvPicPr>
          <p:cNvPr descr="http://tabard.gnomeregan.info/tabard.php?icon=emblem_138&amp;border=border_03&amp;iconcolor=dfa55a&amp;bgcolor=232323&amp;bordercolor=f9cc30&amp;faction=Alliance" id="638" name="Shape 6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8683" y="3393437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639" name="Shape 6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0548" y="1586554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640" name="Shape 6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16812" y="2486157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641" name="Shape 64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6351" y="4273932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Shape 642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3" name="Shape 643"/>
          <p:cNvGrpSpPr/>
          <p:nvPr/>
        </p:nvGrpSpPr>
        <p:grpSpPr>
          <a:xfrm>
            <a:off x="4639871" y="1567167"/>
            <a:ext cx="2947758" cy="3047415"/>
            <a:chOff x="4639871" y="2367267"/>
            <a:chExt cx="2947758" cy="3047415"/>
          </a:xfrm>
        </p:grpSpPr>
        <p:sp>
          <p:nvSpPr>
            <p:cNvPr id="644" name="Shape 644"/>
            <p:cNvSpPr/>
            <p:nvPr/>
          </p:nvSpPr>
          <p:spPr>
            <a:xfrm>
              <a:off x="4643037" y="2385922"/>
              <a:ext cx="2944591" cy="3028761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4639871" y="2367267"/>
              <a:ext cx="2945152" cy="252873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4869232" y="2714725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</p:txBody>
        </p:sp>
        <p:sp>
          <p:nvSpPr>
            <p:cNvPr id="647" name="Shape 647"/>
            <p:cNvSpPr/>
            <p:nvPr/>
          </p:nvSpPr>
          <p:spPr>
            <a:xfrm>
              <a:off x="4889303" y="2968936"/>
              <a:ext cx="2433546" cy="2887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lululu</a:t>
              </a:r>
            </a:p>
          </p:txBody>
        </p:sp>
        <p:sp>
          <p:nvSpPr>
            <p:cNvPr id="648" name="Shape 648"/>
            <p:cNvSpPr txBox="1"/>
            <p:nvPr/>
          </p:nvSpPr>
          <p:spPr>
            <a:xfrm>
              <a:off x="4841685" y="3257718"/>
              <a:ext cx="2355132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3~20개의 글자 입력이 가능합니다.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문자, 숫자와 띄어쓰기만 가능합니다.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이름은 중복되지 않습니다.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4883312" y="3790460"/>
              <a:ext cx="74251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연맹 선언</a:t>
              </a:r>
            </a:p>
          </p:txBody>
        </p:sp>
        <p:sp>
          <p:nvSpPr>
            <p:cNvPr id="650" name="Shape 650"/>
            <p:cNvSpPr/>
            <p:nvPr/>
          </p:nvSpPr>
          <p:spPr>
            <a:xfrm>
              <a:off x="4903382" y="4044671"/>
              <a:ext cx="2433546" cy="2887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5011141" y="4876569"/>
              <a:ext cx="1102708" cy="4349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창설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무료</a:t>
              </a:r>
            </a:p>
          </p:txBody>
        </p:sp>
        <p:sp>
          <p:nvSpPr>
            <p:cNvPr id="652" name="Shape 652"/>
            <p:cNvSpPr/>
            <p:nvPr/>
          </p:nvSpPr>
          <p:spPr>
            <a:xfrm>
              <a:off x="6185732" y="4884687"/>
              <a:ext cx="1102708" cy="4349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</p:grpSp>
      <p:pic>
        <p:nvPicPr>
          <p:cNvPr id="653" name="Shape 65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126342" y="2195116"/>
            <a:ext cx="186931" cy="235887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Shape 654"/>
          <p:cNvSpPr/>
          <p:nvPr/>
        </p:nvSpPr>
        <p:spPr>
          <a:xfrm>
            <a:off x="4344312" y="288220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4643037" y="2385923"/>
            <a:ext cx="2944591" cy="1701203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축하합니다. Lululu 연맹의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맹주가 되었습니다.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5580894" y="3585005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1013629" y="667910"/>
            <a:ext cx="323681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완료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창설이 완료되어 맹주가 되었음을 알려주는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[확인] 버튼 터치 시 창설된 연맹의 메인 화면으로 이동</a:t>
            </a:r>
          </a:p>
        </p:txBody>
      </p:sp>
      <p:sp>
        <p:nvSpPr>
          <p:cNvPr id="659" name="Shape 659"/>
          <p:cNvSpPr/>
          <p:nvPr/>
        </p:nvSpPr>
        <p:spPr>
          <a:xfrm>
            <a:off x="8332179" y="1832361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창설 완료 및 맹주 취임 안내 팝업</a:t>
            </a:r>
          </a:p>
        </p:txBody>
      </p:sp>
      <p:cxnSp>
        <p:nvCxnSpPr>
          <p:cNvPr id="660" name="Shape 660"/>
          <p:cNvCxnSpPr>
            <a:stCxn id="659" idx="1"/>
          </p:cNvCxnSpPr>
          <p:nvPr/>
        </p:nvCxnSpPr>
        <p:spPr>
          <a:xfrm flipH="1">
            <a:off x="7584879" y="2070292"/>
            <a:ext cx="747300" cy="350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61" name="Shape 661"/>
          <p:cNvSpPr/>
          <p:nvPr/>
        </p:nvSpPr>
        <p:spPr>
          <a:xfrm>
            <a:off x="8371014" y="3453937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 및 팝업 닫기 버튼</a:t>
            </a:r>
          </a:p>
        </p:txBody>
      </p:sp>
      <p:cxnSp>
        <p:nvCxnSpPr>
          <p:cNvPr id="662" name="Shape 662"/>
          <p:cNvCxnSpPr>
            <a:stCxn id="661" idx="1"/>
            <a:endCxn id="656" idx="3"/>
          </p:cNvCxnSpPr>
          <p:nvPr/>
        </p:nvCxnSpPr>
        <p:spPr>
          <a:xfrm flipH="1">
            <a:off x="6781014" y="3691868"/>
            <a:ext cx="1590000" cy="78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63" name="Shape 663"/>
          <p:cNvSpPr/>
          <p:nvPr/>
        </p:nvSpPr>
        <p:spPr>
          <a:xfrm>
            <a:off x="8247496" y="4278469"/>
            <a:ext cx="1920171" cy="47586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소속 연맹 메인 화면으로 이동</a:t>
            </a:r>
          </a:p>
        </p:txBody>
      </p:sp>
      <p:cxnSp>
        <p:nvCxnSpPr>
          <p:cNvPr id="664" name="Shape 664"/>
          <p:cNvCxnSpPr>
            <a:stCxn id="663" idx="0"/>
          </p:cNvCxnSpPr>
          <p:nvPr/>
        </p:nvCxnSpPr>
        <p:spPr>
          <a:xfrm flipH="1" rot="10800000">
            <a:off x="9207582" y="3940069"/>
            <a:ext cx="3000" cy="3384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보기</a:t>
            </a:r>
          </a:p>
        </p:txBody>
      </p:sp>
      <p:sp>
        <p:nvSpPr>
          <p:cNvPr id="671" name="Shape 671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73" name="Shape 673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openclipart.org/image/2400px/svg_to_png/202776/pawn.png" id="675" name="Shape 6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676" name="Shape 6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677" name="Shape 6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Shape 678"/>
          <p:cNvSpPr/>
          <p:nvPr/>
        </p:nvSpPr>
        <p:spPr>
          <a:xfrm>
            <a:off x="5449892" y="6027778"/>
            <a:ext cx="1403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</a:rPr>
              <a:t>신청</a:t>
            </a:r>
          </a:p>
        </p:txBody>
      </p:sp>
      <p:sp>
        <p:nvSpPr>
          <p:cNvPr id="679" name="Shape 679"/>
          <p:cNvSpPr/>
          <p:nvPr/>
        </p:nvSpPr>
        <p:spPr>
          <a:xfrm>
            <a:off x="4401012" y="2705876"/>
            <a:ext cx="3390047" cy="2836507"/>
          </a:xfrm>
          <a:prstGeom prst="roundRect">
            <a:avLst>
              <a:gd fmla="val 223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4380592" y="2721814"/>
            <a:ext cx="3502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ADASDASSDDDDDDDDDDDDDDDDDDDADAD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ADASDASAAAAAAAAAAAAAAAAAAAAAAAADA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ADASSSSSSSSSSSSS</a:t>
            </a:r>
          </a:p>
        </p:txBody>
      </p:sp>
      <p:sp>
        <p:nvSpPr>
          <p:cNvPr id="681" name="Shape 681"/>
          <p:cNvSpPr/>
          <p:nvPr/>
        </p:nvSpPr>
        <p:spPr>
          <a:xfrm>
            <a:off x="4383580" y="2282580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sp>
        <p:nvSpPr>
          <p:cNvPr id="682" name="Shape 682"/>
          <p:cNvSpPr/>
          <p:nvPr/>
        </p:nvSpPr>
        <p:spPr>
          <a:xfrm>
            <a:off x="5540621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연락하기</a:t>
            </a:r>
          </a:p>
        </p:txBody>
      </p:sp>
      <p:sp>
        <p:nvSpPr>
          <p:cNvPr id="683" name="Shape 683"/>
          <p:cNvSpPr/>
          <p:nvPr/>
        </p:nvSpPr>
        <p:spPr>
          <a:xfrm>
            <a:off x="6688329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성원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1013629" y="667910"/>
            <a:ext cx="323681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방문 및 가입 신청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연맹의 정보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[신청] 버튼으로 연맹 가입 신청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 메시지]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➔ 해당 연맹의 연맹 메시지 작성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[맹주 연락하기]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➔ 해당 연맹의 맹주 플레이어(유저)에게 메일 보내기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 성원]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➔ 해당 연맹의 연맹원 정보 보기</a:t>
            </a:r>
          </a:p>
        </p:txBody>
      </p:sp>
      <p:pic>
        <p:nvPicPr>
          <p:cNvPr descr="http://hydra-media.cursecdn.com/wow.gamepedia.com/thumb/0/07/OrcCrest.jpg/300px-OrcCrest.jpg?version=b97efb522bf15c850ee04372e0e62424" id="686" name="Shape 6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94805" y="1498096"/>
            <a:ext cx="270590" cy="268785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Shape 687"/>
          <p:cNvSpPr/>
          <p:nvPr/>
        </p:nvSpPr>
        <p:spPr>
          <a:xfrm>
            <a:off x="8563050" y="356025"/>
            <a:ext cx="1728564" cy="96388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[연맹 기본 정보]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깃발 이미지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(약어) 연맹 명칭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맹주 닉네임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전투력 / 연맹원 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교류 언어 정보</a:t>
            </a:r>
          </a:p>
        </p:txBody>
      </p:sp>
      <p:cxnSp>
        <p:nvCxnSpPr>
          <p:cNvPr id="688" name="Shape 688"/>
          <p:cNvCxnSpPr>
            <a:stCxn id="687" idx="1"/>
          </p:cNvCxnSpPr>
          <p:nvPr/>
        </p:nvCxnSpPr>
        <p:spPr>
          <a:xfrm flipH="1">
            <a:off x="7417950" y="837968"/>
            <a:ext cx="1145100" cy="30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89" name="Shape 689"/>
          <p:cNvSpPr/>
          <p:nvPr/>
        </p:nvSpPr>
        <p:spPr>
          <a:xfrm>
            <a:off x="8180492" y="1908674"/>
            <a:ext cx="1728564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연맹의 연맹 메시지 작성 화면으로 이동</a:t>
            </a:r>
          </a:p>
        </p:txBody>
      </p:sp>
      <p:cxnSp>
        <p:nvCxnSpPr>
          <p:cNvPr id="690" name="Shape 690"/>
          <p:cNvCxnSpPr>
            <a:stCxn id="689" idx="1"/>
            <a:endCxn id="681" idx="0"/>
          </p:cNvCxnSpPr>
          <p:nvPr/>
        </p:nvCxnSpPr>
        <p:spPr>
          <a:xfrm flipH="1">
            <a:off x="4941692" y="2155987"/>
            <a:ext cx="3238800" cy="126600"/>
          </a:xfrm>
          <a:prstGeom prst="bentConnector2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91" name="Shape 691"/>
          <p:cNvSpPr/>
          <p:nvPr/>
        </p:nvSpPr>
        <p:spPr>
          <a:xfrm>
            <a:off x="8180492" y="2861288"/>
            <a:ext cx="1728564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연맹의 맹주에게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 전송 화면으로 이동</a:t>
            </a:r>
          </a:p>
        </p:txBody>
      </p:sp>
      <p:sp>
        <p:nvSpPr>
          <p:cNvPr id="692" name="Shape 692"/>
          <p:cNvSpPr/>
          <p:nvPr/>
        </p:nvSpPr>
        <p:spPr>
          <a:xfrm>
            <a:off x="10120371" y="2366661"/>
            <a:ext cx="1728564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연맹의 연맹원 정보 화면으로 이동</a:t>
            </a:r>
          </a:p>
        </p:txBody>
      </p:sp>
      <p:cxnSp>
        <p:nvCxnSpPr>
          <p:cNvPr id="693" name="Shape 693"/>
          <p:cNvCxnSpPr>
            <a:stCxn id="692" idx="1"/>
            <a:endCxn id="683" idx="3"/>
          </p:cNvCxnSpPr>
          <p:nvPr/>
        </p:nvCxnSpPr>
        <p:spPr>
          <a:xfrm rot="10800000">
            <a:off x="7804371" y="2474474"/>
            <a:ext cx="2316000" cy="1395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94" name="Shape 694"/>
          <p:cNvSpPr/>
          <p:nvPr/>
        </p:nvSpPr>
        <p:spPr>
          <a:xfrm>
            <a:off x="8180492" y="3631032"/>
            <a:ext cx="1728564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선언 표기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(연맹 소개글)</a:t>
            </a:r>
          </a:p>
        </p:txBody>
      </p:sp>
      <p:cxnSp>
        <p:nvCxnSpPr>
          <p:cNvPr id="695" name="Shape 695"/>
          <p:cNvCxnSpPr>
            <a:stCxn id="694" idx="1"/>
          </p:cNvCxnSpPr>
          <p:nvPr/>
        </p:nvCxnSpPr>
        <p:spPr>
          <a:xfrm rot="10800000">
            <a:off x="6012992" y="3284345"/>
            <a:ext cx="2167500" cy="594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96" name="Shape 696"/>
          <p:cNvCxnSpPr>
            <a:stCxn id="691" idx="1"/>
            <a:endCxn id="682" idx="2"/>
          </p:cNvCxnSpPr>
          <p:nvPr/>
        </p:nvCxnSpPr>
        <p:spPr>
          <a:xfrm rot="10800000">
            <a:off x="6098492" y="2663401"/>
            <a:ext cx="2082000" cy="445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97" name="Shape 697"/>
          <p:cNvSpPr/>
          <p:nvPr/>
        </p:nvSpPr>
        <p:spPr>
          <a:xfrm>
            <a:off x="8180492" y="5332394"/>
            <a:ext cx="1364722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조건 표시</a:t>
            </a:r>
          </a:p>
        </p:txBody>
      </p:sp>
      <p:cxnSp>
        <p:nvCxnSpPr>
          <p:cNvPr id="698" name="Shape 698"/>
          <p:cNvCxnSpPr>
            <a:stCxn id="697" idx="1"/>
          </p:cNvCxnSpPr>
          <p:nvPr/>
        </p:nvCxnSpPr>
        <p:spPr>
          <a:xfrm flipH="1">
            <a:off x="7791092" y="5579707"/>
            <a:ext cx="389400" cy="165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99" name="Shape 699"/>
          <p:cNvSpPr/>
          <p:nvPr/>
        </p:nvSpPr>
        <p:spPr>
          <a:xfrm>
            <a:off x="8180492" y="5965121"/>
            <a:ext cx="1364722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신청 버튼</a:t>
            </a:r>
          </a:p>
        </p:txBody>
      </p:sp>
      <p:cxnSp>
        <p:nvCxnSpPr>
          <p:cNvPr id="700" name="Shape 700"/>
          <p:cNvCxnSpPr>
            <a:stCxn id="699" idx="1"/>
            <a:endCxn id="678" idx="3"/>
          </p:cNvCxnSpPr>
          <p:nvPr/>
        </p:nvCxnSpPr>
        <p:spPr>
          <a:xfrm flipH="1">
            <a:off x="6853892" y="6212434"/>
            <a:ext cx="1326600" cy="4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01" name="Shape 701"/>
          <p:cNvSpPr/>
          <p:nvPr/>
        </p:nvSpPr>
        <p:spPr>
          <a:xfrm>
            <a:off x="4401012" y="5579707"/>
            <a:ext cx="3390046" cy="33119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조건 :   (캐슬) Lv 6 이상   (전투력) 999,999 이상</a:t>
            </a:r>
          </a:p>
        </p:txBody>
      </p:sp>
      <p:sp>
        <p:nvSpPr>
          <p:cNvPr id="702" name="Shape 702"/>
          <p:cNvSpPr/>
          <p:nvPr/>
        </p:nvSpPr>
        <p:spPr>
          <a:xfrm>
            <a:off x="784150" y="6074585"/>
            <a:ext cx="3390046" cy="33119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조건 : 없음</a:t>
            </a:r>
          </a:p>
        </p:txBody>
      </p:sp>
      <p:sp>
        <p:nvSpPr>
          <p:cNvPr id="703" name="Shape 703"/>
          <p:cNvSpPr/>
          <p:nvPr/>
        </p:nvSpPr>
        <p:spPr>
          <a:xfrm>
            <a:off x="1617337" y="5295071"/>
            <a:ext cx="1728564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자유 가입 연맹일 경우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조건 표시</a:t>
            </a:r>
          </a:p>
        </p:txBody>
      </p:sp>
      <p:cxnSp>
        <p:nvCxnSpPr>
          <p:cNvPr id="704" name="Shape 704"/>
          <p:cNvCxnSpPr>
            <a:stCxn id="703" idx="2"/>
            <a:endCxn id="702" idx="0"/>
          </p:cNvCxnSpPr>
          <p:nvPr/>
        </p:nvCxnSpPr>
        <p:spPr>
          <a:xfrm flipH="1">
            <a:off x="2479219" y="5789697"/>
            <a:ext cx="2400" cy="285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05" name="Shape 705"/>
          <p:cNvSpPr/>
          <p:nvPr/>
        </p:nvSpPr>
        <p:spPr>
          <a:xfrm>
            <a:off x="10120371" y="5962517"/>
            <a:ext cx="1364722" cy="494625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조건을 충족하지 못하면 비활성화</a:t>
            </a:r>
          </a:p>
        </p:txBody>
      </p:sp>
      <p:cxnSp>
        <p:nvCxnSpPr>
          <p:cNvPr id="706" name="Shape 706"/>
          <p:cNvCxnSpPr>
            <a:stCxn id="705" idx="1"/>
            <a:endCxn id="699" idx="3"/>
          </p:cNvCxnSpPr>
          <p:nvPr/>
        </p:nvCxnSpPr>
        <p:spPr>
          <a:xfrm flipH="1">
            <a:off x="9545271" y="6209830"/>
            <a:ext cx="575100" cy="27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/>
        </p:nvSpPr>
        <p:spPr>
          <a:xfrm>
            <a:off x="4336028" y="278510"/>
            <a:ext cx="3520800" cy="61971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4336028" y="278511"/>
            <a:ext cx="3520800" cy="37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보기</a:t>
            </a:r>
          </a:p>
        </p:txBody>
      </p:sp>
      <p:sp>
        <p:nvSpPr>
          <p:cNvPr id="713" name="Shape 713"/>
          <p:cNvSpPr/>
          <p:nvPr/>
        </p:nvSpPr>
        <p:spPr>
          <a:xfrm>
            <a:off x="4336028" y="5952932"/>
            <a:ext cx="3520800" cy="50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15" name="Shape 715"/>
          <p:cNvSpPr/>
          <p:nvPr/>
        </p:nvSpPr>
        <p:spPr>
          <a:xfrm>
            <a:off x="4385792" y="680939"/>
            <a:ext cx="3423900" cy="154649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12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5800976" y="722004"/>
            <a:ext cx="1952100" cy="14661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717" name="Shape 7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200" cy="26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718" name="Shape 7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400" cy="17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719" name="Shape 7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00" cy="24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720" name="Shape 7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00" cy="13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Shape 721"/>
          <p:cNvSpPr/>
          <p:nvPr/>
        </p:nvSpPr>
        <p:spPr>
          <a:xfrm>
            <a:off x="5449892" y="6027778"/>
            <a:ext cx="1404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신청</a:t>
            </a:r>
          </a:p>
        </p:txBody>
      </p:sp>
      <p:sp>
        <p:nvSpPr>
          <p:cNvPr id="722" name="Shape 722"/>
          <p:cNvSpPr/>
          <p:nvPr/>
        </p:nvSpPr>
        <p:spPr>
          <a:xfrm>
            <a:off x="4401012" y="2705875"/>
            <a:ext cx="3390000" cy="3195600"/>
          </a:xfrm>
          <a:prstGeom prst="roundRect">
            <a:avLst>
              <a:gd fmla="val 223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4380592" y="2721814"/>
            <a:ext cx="3502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ADASDASSDDDDDDDDDDDDDDDDDDDADAD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ADASDASAAAAAAAAAAAAAAAAAAAAAAAADA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ADASSSSSSSSSSSSS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캐슬 Lv ≥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전투력  ≥ 1</a:t>
            </a:r>
          </a:p>
        </p:txBody>
      </p:sp>
      <p:sp>
        <p:nvSpPr>
          <p:cNvPr id="724" name="Shape 724"/>
          <p:cNvSpPr/>
          <p:nvPr/>
        </p:nvSpPr>
        <p:spPr>
          <a:xfrm>
            <a:off x="4383580" y="2282580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sp>
        <p:nvSpPr>
          <p:cNvPr id="725" name="Shape 725"/>
          <p:cNvSpPr/>
          <p:nvPr/>
        </p:nvSpPr>
        <p:spPr>
          <a:xfrm>
            <a:off x="5540621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연락하기</a:t>
            </a:r>
          </a:p>
        </p:txBody>
      </p:sp>
      <p:sp>
        <p:nvSpPr>
          <p:cNvPr id="726" name="Shape 726"/>
          <p:cNvSpPr/>
          <p:nvPr/>
        </p:nvSpPr>
        <p:spPr>
          <a:xfrm>
            <a:off x="6688329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성원</a:t>
            </a:r>
          </a:p>
        </p:txBody>
      </p:sp>
      <p:sp>
        <p:nvSpPr>
          <p:cNvPr id="727" name="Shape 727"/>
          <p:cNvSpPr/>
          <p:nvPr/>
        </p:nvSpPr>
        <p:spPr>
          <a:xfrm>
            <a:off x="4344312" y="288220"/>
            <a:ext cx="3520800" cy="6188100"/>
          </a:xfrm>
          <a:prstGeom prst="rect">
            <a:avLst/>
          </a:prstGeom>
          <a:solidFill>
            <a:schemeClr val="dk1">
              <a:alpha val="89800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8" name="Shape 728"/>
          <p:cNvGrpSpPr/>
          <p:nvPr/>
        </p:nvGrpSpPr>
        <p:grpSpPr>
          <a:xfrm>
            <a:off x="4645146" y="2224070"/>
            <a:ext cx="2944500" cy="2609100"/>
            <a:chOff x="4645146" y="2634375"/>
            <a:chExt cx="2944500" cy="2609100"/>
          </a:xfrm>
        </p:grpSpPr>
        <p:sp>
          <p:nvSpPr>
            <p:cNvPr id="729" name="Shape 729"/>
            <p:cNvSpPr/>
            <p:nvPr/>
          </p:nvSpPr>
          <p:spPr>
            <a:xfrm>
              <a:off x="4645146" y="2634375"/>
              <a:ext cx="2944500" cy="2609100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12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가입 신청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4877307" y="4839310"/>
              <a:ext cx="1200000" cy="306000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</a:rPr>
                <a:t>취소 하기</a:t>
              </a:r>
            </a:p>
          </p:txBody>
        </p:sp>
        <p:sp>
          <p:nvSpPr>
            <p:cNvPr id="731" name="Shape 731"/>
            <p:cNvSpPr/>
            <p:nvPr/>
          </p:nvSpPr>
          <p:spPr>
            <a:xfrm>
              <a:off x="6192460" y="4835342"/>
              <a:ext cx="1200000" cy="306000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</a:rPr>
                <a:t>가입 신청 하기</a:t>
              </a:r>
            </a:p>
          </p:txBody>
        </p:sp>
      </p:grpSp>
      <p:sp>
        <p:nvSpPr>
          <p:cNvPr id="732" name="Shape 732"/>
          <p:cNvSpPr txBox="1"/>
          <p:nvPr/>
        </p:nvSpPr>
        <p:spPr>
          <a:xfrm>
            <a:off x="690464" y="289249"/>
            <a:ext cx="236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733" name="Shape 733"/>
          <p:cNvSpPr txBox="1"/>
          <p:nvPr/>
        </p:nvSpPr>
        <p:spPr>
          <a:xfrm>
            <a:off x="1013629" y="667910"/>
            <a:ext cx="32367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신청 및 추가 신청서 작성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 가입 연맹에 가입 신청 </a:t>
            </a:r>
            <a:r>
              <a:rPr lang="ko-KR" sz="1200">
                <a:solidFill>
                  <a:schemeClr val="dk1"/>
                </a:solidFill>
              </a:rPr>
              <a:t>과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추가적으로 신청서를 작성하는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승인 시 입력한 내용을 맹주가 열람할 수 있음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</a:rPr>
              <a:t>신청서에 내용을 작성하지 않아도 가입 신청이 정상적으로 이루어 집니다.</a:t>
            </a:r>
          </a:p>
        </p:txBody>
      </p:sp>
      <p:sp>
        <p:nvSpPr>
          <p:cNvPr id="734" name="Shape 734"/>
          <p:cNvSpPr/>
          <p:nvPr/>
        </p:nvSpPr>
        <p:spPr>
          <a:xfrm>
            <a:off x="8180492" y="1557195"/>
            <a:ext cx="1952700" cy="4947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 </a:t>
            </a:r>
            <a:r>
              <a:rPr lang="ko-KR" sz="1000">
                <a:solidFill>
                  <a:schemeClr val="lt1"/>
                </a:solidFill>
              </a:rPr>
              <a:t>및</a:t>
            </a: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추가 신청서 작성 팝업</a:t>
            </a:r>
          </a:p>
        </p:txBody>
      </p:sp>
      <p:cxnSp>
        <p:nvCxnSpPr>
          <p:cNvPr id="735" name="Shape 735"/>
          <p:cNvCxnSpPr>
            <a:stCxn id="734" idx="1"/>
          </p:cNvCxnSpPr>
          <p:nvPr/>
        </p:nvCxnSpPr>
        <p:spPr>
          <a:xfrm flipH="1">
            <a:off x="7392392" y="1804545"/>
            <a:ext cx="788100" cy="51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36" name="Shape 736"/>
          <p:cNvSpPr/>
          <p:nvPr/>
        </p:nvSpPr>
        <p:spPr>
          <a:xfrm>
            <a:off x="4799575" y="3199700"/>
            <a:ext cx="2674200" cy="1141800"/>
          </a:xfrm>
          <a:prstGeom prst="roundRect">
            <a:avLst>
              <a:gd fmla="val 5236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추가 신청서를 작성하여 보내시면</a:t>
            </a:r>
          </a:p>
          <a:p>
            <a:pPr lvl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</a:rPr>
              <a:t>연맹 가입될 확률이 올라갈 수도 있습니다.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37" name="Shape 737"/>
          <p:cNvSpPr txBox="1"/>
          <p:nvPr/>
        </p:nvSpPr>
        <p:spPr>
          <a:xfrm>
            <a:off x="4888675" y="2622194"/>
            <a:ext cx="2618100" cy="778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</a:rPr>
              <a:t>연맹에 가입 신청을 하시겠습니까?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rPr lang="ko-KR" sz="1000">
                <a:solidFill>
                  <a:schemeClr val="dk1"/>
                </a:solidFill>
              </a:rPr>
              <a:t>신청서를 작성하지 않아도 가입신청이 가능 합니다.</a:t>
            </a:r>
          </a:p>
        </p:txBody>
      </p:sp>
      <p:cxnSp>
        <p:nvCxnSpPr>
          <p:cNvPr id="738" name="Shape 738"/>
          <p:cNvCxnSpPr/>
          <p:nvPr/>
        </p:nvCxnSpPr>
        <p:spPr>
          <a:xfrm>
            <a:off x="4702594" y="2595608"/>
            <a:ext cx="28295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39" name="Shape 739"/>
          <p:cNvSpPr/>
          <p:nvPr/>
        </p:nvSpPr>
        <p:spPr>
          <a:xfrm>
            <a:off x="8158160" y="2809114"/>
            <a:ext cx="1952700" cy="4947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 입력칸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터치 시 키보드 생성 및 글 작성 가능</a:t>
            </a:r>
          </a:p>
        </p:txBody>
      </p:sp>
      <p:cxnSp>
        <p:nvCxnSpPr>
          <p:cNvPr id="740" name="Shape 740"/>
          <p:cNvCxnSpPr>
            <a:stCxn id="739" idx="1"/>
          </p:cNvCxnSpPr>
          <p:nvPr/>
        </p:nvCxnSpPr>
        <p:spPr>
          <a:xfrm flipH="1">
            <a:off x="7370060" y="3056464"/>
            <a:ext cx="788100" cy="51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41" name="Shape 741"/>
          <p:cNvSpPr/>
          <p:nvPr/>
        </p:nvSpPr>
        <p:spPr>
          <a:xfrm>
            <a:off x="8165946" y="4329805"/>
            <a:ext cx="1952700" cy="4947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작성한 신청서 보내기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(최소 1자 이상 활성화)</a:t>
            </a:r>
          </a:p>
        </p:txBody>
      </p:sp>
      <p:cxnSp>
        <p:nvCxnSpPr>
          <p:cNvPr id="742" name="Shape 742"/>
          <p:cNvCxnSpPr>
            <a:stCxn id="741" idx="1"/>
            <a:endCxn id="731" idx="3"/>
          </p:cNvCxnSpPr>
          <p:nvPr/>
        </p:nvCxnSpPr>
        <p:spPr>
          <a:xfrm flipH="1">
            <a:off x="7392546" y="4577155"/>
            <a:ext cx="773400" cy="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43" name="Shape 743"/>
          <p:cNvSpPr/>
          <p:nvPr/>
        </p:nvSpPr>
        <p:spPr>
          <a:xfrm>
            <a:off x="2124669" y="4329805"/>
            <a:ext cx="1952700" cy="49470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</a:rPr>
              <a:t>취소 하기 선택 시 가입 팝업을 닫고 가입 신청을 취소한다.</a:t>
            </a:r>
          </a:p>
        </p:txBody>
      </p:sp>
      <p:cxnSp>
        <p:nvCxnSpPr>
          <p:cNvPr id="744" name="Shape 744"/>
          <p:cNvCxnSpPr>
            <a:stCxn id="743" idx="3"/>
            <a:endCxn id="730" idx="1"/>
          </p:cNvCxnSpPr>
          <p:nvPr/>
        </p:nvCxnSpPr>
        <p:spPr>
          <a:xfrm>
            <a:off x="4077369" y="4577155"/>
            <a:ext cx="799800" cy="4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750" name="Shape 750"/>
          <p:cNvSpPr txBox="1"/>
          <p:nvPr/>
        </p:nvSpPr>
        <p:spPr>
          <a:xfrm>
            <a:off x="1013629" y="667910"/>
            <a:ext cx="323681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신청 최종 확인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[확인] ➔ 가입 신청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[취소] ➔ 가입 신청 취소</a:t>
            </a:r>
          </a:p>
        </p:txBody>
      </p:sp>
      <p:sp>
        <p:nvSpPr>
          <p:cNvPr id="751" name="Shape 751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보기</a:t>
            </a:r>
          </a:p>
        </p:txBody>
      </p:sp>
      <p:sp>
        <p:nvSpPr>
          <p:cNvPr id="753" name="Shape 753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55" name="Shape 755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757" name="Shape 7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758" name="Shape 7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759" name="Shape 7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760" name="Shape 7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Shape 761"/>
          <p:cNvSpPr/>
          <p:nvPr/>
        </p:nvSpPr>
        <p:spPr>
          <a:xfrm>
            <a:off x="5449892" y="6027778"/>
            <a:ext cx="1403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신청</a:t>
            </a:r>
          </a:p>
        </p:txBody>
      </p:sp>
      <p:sp>
        <p:nvSpPr>
          <p:cNvPr id="762" name="Shape 762"/>
          <p:cNvSpPr/>
          <p:nvPr/>
        </p:nvSpPr>
        <p:spPr>
          <a:xfrm>
            <a:off x="4401012" y="2705875"/>
            <a:ext cx="3390047" cy="3195692"/>
          </a:xfrm>
          <a:prstGeom prst="roundRect">
            <a:avLst>
              <a:gd fmla="val 223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4380592" y="2721814"/>
            <a:ext cx="350281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ADASDASSDDDDDDDDDDDDDDDDDDDADAD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ADASDASAAAAAAAAAAAAAAAAAAAAAAAADA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ADASSSSSSSSSSSSS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캐슬 Lv ≥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전투력  ≥ 1</a:t>
            </a:r>
          </a:p>
        </p:txBody>
      </p:sp>
      <p:sp>
        <p:nvSpPr>
          <p:cNvPr id="764" name="Shape 764"/>
          <p:cNvSpPr/>
          <p:nvPr/>
        </p:nvSpPr>
        <p:spPr>
          <a:xfrm>
            <a:off x="4383580" y="2282580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sp>
        <p:nvSpPr>
          <p:cNvPr id="765" name="Shape 765"/>
          <p:cNvSpPr/>
          <p:nvPr/>
        </p:nvSpPr>
        <p:spPr>
          <a:xfrm>
            <a:off x="5540621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연락하기</a:t>
            </a:r>
          </a:p>
        </p:txBody>
      </p:sp>
      <p:sp>
        <p:nvSpPr>
          <p:cNvPr id="766" name="Shape 766"/>
          <p:cNvSpPr/>
          <p:nvPr/>
        </p:nvSpPr>
        <p:spPr>
          <a:xfrm>
            <a:off x="6688329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성원</a:t>
            </a:r>
          </a:p>
        </p:txBody>
      </p:sp>
      <p:sp>
        <p:nvSpPr>
          <p:cNvPr id="767" name="Shape 767"/>
          <p:cNvSpPr/>
          <p:nvPr/>
        </p:nvSpPr>
        <p:spPr>
          <a:xfrm>
            <a:off x="4344312" y="288220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8" name="Shape 768"/>
          <p:cNvGrpSpPr/>
          <p:nvPr/>
        </p:nvGrpSpPr>
        <p:grpSpPr>
          <a:xfrm>
            <a:off x="4659705" y="2388918"/>
            <a:ext cx="2944591" cy="1343607"/>
            <a:chOff x="4645146" y="3899953"/>
            <a:chExt cx="2944591" cy="1343607"/>
          </a:xfrm>
        </p:grpSpPr>
        <p:sp>
          <p:nvSpPr>
            <p:cNvPr id="769" name="Shape 769"/>
            <p:cNvSpPr/>
            <p:nvPr/>
          </p:nvSpPr>
          <p:spPr>
            <a:xfrm>
              <a:off x="4645146" y="3899953"/>
              <a:ext cx="2944591" cy="1343607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가입 신청을 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4877307" y="4839310"/>
              <a:ext cx="1200066" cy="305976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  <p:sp>
          <p:nvSpPr>
            <p:cNvPr id="771" name="Shape 771"/>
            <p:cNvSpPr/>
            <p:nvPr/>
          </p:nvSpPr>
          <p:spPr>
            <a:xfrm>
              <a:off x="6192460" y="4835342"/>
              <a:ext cx="1200066" cy="305976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</a:p>
          </p:txBody>
        </p:sp>
      </p:grpSp>
      <p:sp>
        <p:nvSpPr>
          <p:cNvPr id="772" name="Shape 772"/>
          <p:cNvSpPr/>
          <p:nvPr/>
        </p:nvSpPr>
        <p:spPr>
          <a:xfrm>
            <a:off x="8392263" y="1686993"/>
            <a:ext cx="1952551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 최종 확인 팝업</a:t>
            </a:r>
          </a:p>
        </p:txBody>
      </p:sp>
      <p:cxnSp>
        <p:nvCxnSpPr>
          <p:cNvPr id="773" name="Shape 773"/>
          <p:cNvCxnSpPr>
            <a:stCxn id="772" idx="1"/>
          </p:cNvCxnSpPr>
          <p:nvPr/>
        </p:nvCxnSpPr>
        <p:spPr>
          <a:xfrm flipH="1">
            <a:off x="7604163" y="1934306"/>
            <a:ext cx="788100" cy="51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74" name="Shape 774"/>
          <p:cNvSpPr/>
          <p:nvPr/>
        </p:nvSpPr>
        <p:spPr>
          <a:xfrm>
            <a:off x="391150" y="217000"/>
            <a:ext cx="11684100" cy="648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/>
              <a:t>15페이지에 통합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보기</a:t>
            </a:r>
          </a:p>
        </p:txBody>
      </p:sp>
      <p:sp>
        <p:nvSpPr>
          <p:cNvPr id="781" name="Shape 781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83" name="Shape 783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785" name="Shape 7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786" name="Shape 7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787" name="Shape 7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788" name="Shape 7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Shape 789"/>
          <p:cNvSpPr/>
          <p:nvPr/>
        </p:nvSpPr>
        <p:spPr>
          <a:xfrm>
            <a:off x="5449892" y="6027778"/>
            <a:ext cx="1403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신청</a:t>
            </a:r>
          </a:p>
        </p:txBody>
      </p:sp>
      <p:sp>
        <p:nvSpPr>
          <p:cNvPr id="790" name="Shape 790"/>
          <p:cNvSpPr/>
          <p:nvPr/>
        </p:nvSpPr>
        <p:spPr>
          <a:xfrm>
            <a:off x="4401012" y="2705875"/>
            <a:ext cx="3390047" cy="3195692"/>
          </a:xfrm>
          <a:prstGeom prst="roundRect">
            <a:avLst>
              <a:gd fmla="val 223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4380592" y="2721814"/>
            <a:ext cx="350281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ADASDASSDDDDDDDDDDDDDDDDDDDADAD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ADASDASAAAAAAAAAAAAAAAAAAAAAAAADA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ADASSSSSSSSSSSSS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캐슬 Lv ≥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전투력  ≥ 1</a:t>
            </a:r>
          </a:p>
        </p:txBody>
      </p:sp>
      <p:sp>
        <p:nvSpPr>
          <p:cNvPr id="792" name="Shape 792"/>
          <p:cNvSpPr/>
          <p:nvPr/>
        </p:nvSpPr>
        <p:spPr>
          <a:xfrm>
            <a:off x="4383580" y="2282580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sp>
        <p:nvSpPr>
          <p:cNvPr id="793" name="Shape 793"/>
          <p:cNvSpPr/>
          <p:nvPr/>
        </p:nvSpPr>
        <p:spPr>
          <a:xfrm>
            <a:off x="5540621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연락하기</a:t>
            </a:r>
          </a:p>
        </p:txBody>
      </p:sp>
      <p:sp>
        <p:nvSpPr>
          <p:cNvPr id="794" name="Shape 794"/>
          <p:cNvSpPr/>
          <p:nvPr/>
        </p:nvSpPr>
        <p:spPr>
          <a:xfrm>
            <a:off x="6688329" y="2285348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성원</a:t>
            </a:r>
          </a:p>
        </p:txBody>
      </p:sp>
      <p:sp>
        <p:nvSpPr>
          <p:cNvPr id="795" name="Shape 795"/>
          <p:cNvSpPr/>
          <p:nvPr/>
        </p:nvSpPr>
        <p:spPr>
          <a:xfrm>
            <a:off x="4344312" y="288220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6" name="Shape 796"/>
          <p:cNvGrpSpPr/>
          <p:nvPr/>
        </p:nvGrpSpPr>
        <p:grpSpPr>
          <a:xfrm>
            <a:off x="4645146" y="2224070"/>
            <a:ext cx="2944591" cy="2609186"/>
            <a:chOff x="4645146" y="2634375"/>
            <a:chExt cx="2944591" cy="2609186"/>
          </a:xfrm>
        </p:grpSpPr>
        <p:sp>
          <p:nvSpPr>
            <p:cNvPr id="797" name="Shape 797"/>
            <p:cNvSpPr/>
            <p:nvPr/>
          </p:nvSpPr>
          <p:spPr>
            <a:xfrm>
              <a:off x="4645146" y="2634375"/>
              <a:ext cx="2944591" cy="2609186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가입 신청 성공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4877307" y="4839310"/>
              <a:ext cx="1200066" cy="305976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보내지 않음</a:t>
              </a:r>
            </a:p>
          </p:txBody>
        </p:sp>
        <p:sp>
          <p:nvSpPr>
            <p:cNvPr id="799" name="Shape 799"/>
            <p:cNvSpPr/>
            <p:nvPr/>
          </p:nvSpPr>
          <p:spPr>
            <a:xfrm>
              <a:off x="6192460" y="4835342"/>
              <a:ext cx="1200066" cy="305976"/>
            </a:xfrm>
            <a:prstGeom prst="roundRect">
              <a:avLst>
                <a:gd fmla="val 1645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보내기</a:t>
              </a:r>
            </a:p>
          </p:txBody>
        </p:sp>
      </p:grpSp>
      <p:sp>
        <p:nvSpPr>
          <p:cNvPr id="800" name="Shape 800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801" name="Shape 801"/>
          <p:cNvSpPr txBox="1"/>
          <p:nvPr/>
        </p:nvSpPr>
        <p:spPr>
          <a:xfrm>
            <a:off x="1013629" y="667910"/>
            <a:ext cx="3236812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신청 완료 및 추가 신청서 작성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 가입 연맹에 가입 신청 진행 후 추가적으로 신청서를 작성하는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승인 시 입력한 내용을 맹주가 열람할 수 있음</a:t>
            </a:r>
          </a:p>
        </p:txBody>
      </p:sp>
      <p:sp>
        <p:nvSpPr>
          <p:cNvPr id="802" name="Shape 802"/>
          <p:cNvSpPr/>
          <p:nvPr/>
        </p:nvSpPr>
        <p:spPr>
          <a:xfrm>
            <a:off x="8180492" y="1557195"/>
            <a:ext cx="1952551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 성공 및 추가 신청서 작성 팝업</a:t>
            </a:r>
          </a:p>
        </p:txBody>
      </p:sp>
      <p:cxnSp>
        <p:nvCxnSpPr>
          <p:cNvPr id="803" name="Shape 803"/>
          <p:cNvCxnSpPr>
            <a:stCxn id="802" idx="1"/>
          </p:cNvCxnSpPr>
          <p:nvPr/>
        </p:nvCxnSpPr>
        <p:spPr>
          <a:xfrm flipH="1">
            <a:off x="7392392" y="1804508"/>
            <a:ext cx="788100" cy="51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04" name="Shape 804"/>
          <p:cNvSpPr/>
          <p:nvPr/>
        </p:nvSpPr>
        <p:spPr>
          <a:xfrm>
            <a:off x="4799569" y="3022315"/>
            <a:ext cx="2674251" cy="1319232"/>
          </a:xfrm>
          <a:prstGeom prst="roundRect">
            <a:avLst>
              <a:gd fmla="val 5236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Shape 805"/>
          <p:cNvSpPr txBox="1"/>
          <p:nvPr/>
        </p:nvSpPr>
        <p:spPr>
          <a:xfrm>
            <a:off x="4888680" y="2622206"/>
            <a:ext cx="2618023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신청서를 작성하여 보내시면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가입될 확률이 올라갈 수도 있습니다.</a:t>
            </a:r>
          </a:p>
        </p:txBody>
      </p:sp>
      <p:cxnSp>
        <p:nvCxnSpPr>
          <p:cNvPr id="806" name="Shape 806"/>
          <p:cNvCxnSpPr/>
          <p:nvPr/>
        </p:nvCxnSpPr>
        <p:spPr>
          <a:xfrm>
            <a:off x="4702594" y="2595608"/>
            <a:ext cx="282969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07" name="Shape 807"/>
          <p:cNvSpPr/>
          <p:nvPr/>
        </p:nvSpPr>
        <p:spPr>
          <a:xfrm>
            <a:off x="8158160" y="2809114"/>
            <a:ext cx="1952551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 입력칸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터치 시 키보드 생성 및 글 작성 가능</a:t>
            </a:r>
          </a:p>
        </p:txBody>
      </p:sp>
      <p:cxnSp>
        <p:nvCxnSpPr>
          <p:cNvPr id="808" name="Shape 808"/>
          <p:cNvCxnSpPr>
            <a:stCxn id="807" idx="1"/>
          </p:cNvCxnSpPr>
          <p:nvPr/>
        </p:nvCxnSpPr>
        <p:spPr>
          <a:xfrm flipH="1">
            <a:off x="7370060" y="3056427"/>
            <a:ext cx="788100" cy="51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09" name="Shape 809"/>
          <p:cNvSpPr/>
          <p:nvPr/>
        </p:nvSpPr>
        <p:spPr>
          <a:xfrm>
            <a:off x="8165946" y="4329805"/>
            <a:ext cx="1952551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작성한 신청서 보내기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(최소 1자 이상 활성화)</a:t>
            </a:r>
          </a:p>
        </p:txBody>
      </p:sp>
      <p:cxnSp>
        <p:nvCxnSpPr>
          <p:cNvPr id="810" name="Shape 810"/>
          <p:cNvCxnSpPr>
            <a:stCxn id="809" idx="1"/>
            <a:endCxn id="799" idx="3"/>
          </p:cNvCxnSpPr>
          <p:nvPr/>
        </p:nvCxnSpPr>
        <p:spPr>
          <a:xfrm flipH="1">
            <a:off x="7392546" y="4577118"/>
            <a:ext cx="773400" cy="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11" name="Shape 811"/>
          <p:cNvSpPr/>
          <p:nvPr/>
        </p:nvSpPr>
        <p:spPr>
          <a:xfrm>
            <a:off x="2124669" y="4329805"/>
            <a:ext cx="1952551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신청서 보내기 않기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(가입 신청에는 영향 없음)</a:t>
            </a:r>
          </a:p>
        </p:txBody>
      </p:sp>
      <p:cxnSp>
        <p:nvCxnSpPr>
          <p:cNvPr id="812" name="Shape 812"/>
          <p:cNvCxnSpPr>
            <a:stCxn id="811" idx="3"/>
            <a:endCxn id="798" idx="1"/>
          </p:cNvCxnSpPr>
          <p:nvPr/>
        </p:nvCxnSpPr>
        <p:spPr>
          <a:xfrm>
            <a:off x="4077221" y="4577118"/>
            <a:ext cx="800100" cy="4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13" name="Shape 813"/>
          <p:cNvSpPr/>
          <p:nvPr/>
        </p:nvSpPr>
        <p:spPr>
          <a:xfrm>
            <a:off x="391150" y="217000"/>
            <a:ext cx="11684100" cy="648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/>
              <a:t>15페이지에 통합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조건에 맞는 연맹이 없습니다.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Shape 819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820" name="Shape 820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822" name="Shape 822"/>
          <p:cNvSpPr/>
          <p:nvPr/>
        </p:nvSpPr>
        <p:spPr>
          <a:xfrm>
            <a:off x="6512764" y="310342"/>
            <a:ext cx="1212980" cy="3075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sp>
        <p:nvSpPr>
          <p:cNvPr id="823" name="Shape 823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Shape 824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sp>
        <p:nvSpPr>
          <p:cNvPr id="825" name="Shape 825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826" name="Shape 826"/>
          <p:cNvSpPr txBox="1"/>
          <p:nvPr/>
        </p:nvSpPr>
        <p:spPr>
          <a:xfrm>
            <a:off x="1013629" y="667910"/>
            <a:ext cx="3236812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검색(탐색) 결과 실패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검색(탐색) 수행 후 입력한 단어가 포함된 연맹이 없을 경우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검색 조건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입력된 단어 포함 모든 연맹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앞부분 일치 검색</a:t>
            </a:r>
          </a:p>
        </p:txBody>
      </p:sp>
      <p:sp>
        <p:nvSpPr>
          <p:cNvPr id="827" name="Shape 827"/>
          <p:cNvSpPr/>
          <p:nvPr/>
        </p:nvSpPr>
        <p:spPr>
          <a:xfrm>
            <a:off x="8513710" y="310342"/>
            <a:ext cx="1952551" cy="49462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검색(탐색) 결과 없음 화면</a:t>
            </a:r>
          </a:p>
        </p:txBody>
      </p:sp>
      <p:cxnSp>
        <p:nvCxnSpPr>
          <p:cNvPr id="828" name="Shape 828"/>
          <p:cNvCxnSpPr>
            <a:stCxn id="827" idx="1"/>
          </p:cNvCxnSpPr>
          <p:nvPr/>
        </p:nvCxnSpPr>
        <p:spPr>
          <a:xfrm flipH="1">
            <a:off x="7725610" y="557655"/>
            <a:ext cx="788100" cy="51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2016.03.14 초안 작성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2016.03.29 중복체크 수정 및 검색 조건 기입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2016.04.11 연맹원이 최대치 일 때 가입 시도에 대한 처리 추가 / 연맹 가입 신청 관련 내용 추가(by Edan)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V1.3 – 2016.04.15 연맹 검색, 교류언어 관련 내용 추가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13629" y="667910"/>
            <a:ext cx="11178369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소속된 국가(왕국)에 존재하는 연맹들에 가입 or 새로운 연맹을 창설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가입은 자유 가입 / 조건 가입으로 구성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자유 가입 ➔ 조건 없이 무조건 가입할 수 있는 연맹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 가입 ➔ 연맹에서 제시하는 조건을 충족해야만 가입할 수 있는 연맹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 조건을 달성한 플레이어(유저)는 누구든지 새로운 연맹 창설 가능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가능 연맹 목록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가입되어 있지 않은 상태에서 [연맹] 기능 수행 시 최초로 진입하게 되는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자신이 소속되어 있는 국자(왕국)에 창설되어 있는 연맹의 목록 제공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전투력을 기준으로 내림차순 정렬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10개의 연맹 목록만 로딩 ➔ 이후 10개 단위로 연맹 목록을 추가 로딩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최초 로딩 목록의 수는 데이터 테이블을 통해 수정 가능하도록 개발 필요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목록 화면에서 다른 화면으로 이동 시 불러왔던 연맹 목록 초기화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목록에는 다음의 정보를 포함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깃발 이미지 및 연맹 명칭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맹주의 닉네임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총 전투력 및 연맹원 수 정보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교류 언어 정보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자유 가입 / 조건 가입 여부 표시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신규 연맹 창설 – 창설 조건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자신이 소속되어 있는 국가(왕국)에 새로운 연맹을 창설하고 맹주가 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신규 연맹 창설을 위해서는 다음의 조건 성립 필요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자신의 도시 캐슬의 레벨 N 달성 ➔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캐슬 레벨은 데이터 테이블을 통해 수정 가능하도록 개발 필요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유료 재화 N 소모 ➔ 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필요 재화 값은 데이터 테이블을 통해 수정 가능하도록 개발 필요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유료 재화는 영주 레벨에 따라 가변적으로 구성 ➔ 영주 레벨 6 이상 달성 시, 무료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영우 레벨에 따른 유료 재화 값 역시 데이터 테이블을 통해 수정 가능하도록 개발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연맹에 소속되어 있지 않은 상태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13629" y="667910"/>
            <a:ext cx="11178369" cy="5955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신규 연맹 창설 – 창설하기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창설 조건이 성립 후 다음의 단계를 거쳐 연맹 창설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및 연맹 선언(소개글)을 입력 후 연맹 창설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입력 조건(</a:t>
            </a:r>
            <a:r>
              <a:rPr b="1" i="0" lang="ko-KR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필수 입력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 3 ~ 최대 10자의 연맹 명칭을 입력가능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글자, 숫자, 띄어쓰기만 허용 ➔ 특수 문자는 입력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금칙어 목록에 있는 단어 사용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사용된 명칭 사용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대소문자를 구분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선언 입력 조건(</a:t>
            </a:r>
            <a:r>
              <a:rPr b="1" i="0" lang="ko-KR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선택 입력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500자까지 입력 가능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글자수 제한 외 추가 제한 요소 없음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 선언은 입력하지 않아도 연맹 창설 진행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명칭 입력 후, 자동으로 사용 가능여부 체크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명칭 사용 가능 ➔ 연맹 창설 버튼 활성화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명칭 사용 불가능 ➔ 연맹 창설 버튼 비활성화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버튼 터치로 창설 진행 시 다음 조건을 최종적으로 체크 후 연맹 창설 완료 수행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필요 재화 충족 여부 체크 ➔ 부족할 경우 연맹 창설 불가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 레벨 이상의 영주일 경우 연맹 창설 비용은 무료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창설이 완료되면 자동적으로 창설된 연맹의 맹주로 임명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 ➔ idx 1번 깃발로 자동 지정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교류 언어 ➔ 최초 창설시 연맹 교류 언어는 선택 하지 않은 상태로 지정(모두 선택 된 상태)</a:t>
            </a:r>
          </a:p>
          <a:p>
            <a:pPr indent="0" lvl="4" marL="18288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이후 언어 변경을 통해 1개의 언어 or 전체 언어 선택이 가능해진다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013629" y="667910"/>
            <a:ext cx="11178369" cy="623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– 가입을 원하는 연맹 방문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정보 및 가입 신청 화면으로 다음의 기능들로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메시지 ➔ 해당 연맹의 연맹 메시지 화면으로 진입 / 연맹 메시지를 남길 수 있는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연락하기 ➔ 해당 연맹의 맹주에게 메일 발송 화면으로 진입 / 해당 맹주에게 메일을 보낼 수 있는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정보 보기 ➔ 해당 연맹의 연맹원 목록 열람 화면으로 이동 / 각 영맹원별 상세 정보(영주 정보) 및 개인 메일 발송하기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신청 ➔ 해당 연맹에 가입을 할 수 있는 기능(</a:t>
            </a:r>
            <a:r>
              <a:rPr b="0" i="0" lang="ko-KR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다수의 연맹에 동시 신청 가능 &gt;&gt; 신청 수 제한은 논의 필요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신청한 연맹에는 다시 신청 불가능(➔ 단, 해당 연맹에 신청이 취소된 상태라면 다시 신청 가능)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– 가입하기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가입 설정에 따라 가입 절차가 다르게 진행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자유 가입 ➔ 신청 즉시 가입 처리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 가입 ➔ 조건에 충족된 경우에만 가입 신청 가능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가입 조건을 충족하지 못한 플레이어(유저)에게는 가입 신청 버튼이 비활성화 처리 됨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가입 신청 후 연맹의 맹주가 가입 승인을 해줘야만 최종적으로 연맹에 가입 처리 됨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시 가입 신청서 작성 가능 ➔ 최대 500자 입력 가능(필수 아님 / 선택요소)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신청을 한 유저는 가입 신청 후 가입 신청을 취소 할 수 없습니다.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가입을 하면 가입한 연맹의 메인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연맹의 연맹원이 가득 찬 경우.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자유 가입일 경우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가입 불가 팝업 출력 해당 ➔ 연맹의 연맹원이 가득차 가입할 수 없습니다.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조건 가입일 경우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가입 신청 가능 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이미 가입 신청을 한 연맹에 다시 신청을 한 경우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가입 신청 버튼을 누르면 에러 팝업 출력(그 이전까진 가입 여부 체크를 하지 않음) ➔ 이미 가입 신청한 연맹입니다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013625" y="667886"/>
            <a:ext cx="11178300" cy="6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– 가입 승인(➔ 연맹_연맹원 관리 기획에 상세 설명)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 가입 상태의 연맹의 경우 연맹의 맹주(or 승인 권한을 지닌 연맹원)의 가입 승인 절차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정보 화면 내 신규 성원 항목에 가입 신청을 한 플레이어(유저)들의 목록 표시  ➔ 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가입 신청 후 다른 연맹에 가입되면 목록에서 삭제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동의 / 거절 가능 / 신청서 열람 / 영주 정보 열람 / 메일 발송 가능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동의 ➔ 해당 플레이어(유저)를 연맹에 가입 처리 / 가입 완료 메일 발송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거절 ➔ 해당 플레이어(유저)의 가입 신청을 거절 / 가입 신청 플레이어(유저) 목록에서 제거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연맹의 연맹원이 가득 찬 상황에서 가입승인 시 에러 팝업 출력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연맹의 연맹원이 가득차 가입할 수 없습니다.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Arial"/>
              <a:buChar char="•"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SzPct val="91666"/>
              <a:buNone/>
            </a:pPr>
            <a:r>
              <a:rPr b="1" lang="ko-KR" sz="1200">
                <a:solidFill>
                  <a:schemeClr val="dk1"/>
                </a:solidFill>
              </a:rPr>
              <a:t>연맹 가입 에러 사항 처리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ko-KR" sz="1200"/>
              <a:t>이미 해산 된 연맹에 가입 신청하는 경우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ko-KR" sz="1200"/>
              <a:t>팝업창 출력 -&gt; “이미 해산된 연맹입니다.” -&gt; 연맹리스트 페이지로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ko-KR" sz="1200"/>
              <a:t>연맹 가입 페이지를 확인 중 연맹에 가입이 완료되고 가입 신청을 하는 경우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ko-KR" sz="1200"/>
              <a:t>팝업창 출력 -&gt; “이미 가입된 연맹이 있습니다” -&gt; 가입된 연맹 UI로 이동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None/>
            </a:pPr>
            <a:r>
              <a:rPr b="1" lang="ko-KR" sz="1200">
                <a:solidFill>
                  <a:schemeClr val="dk1"/>
                </a:solidFill>
              </a:rPr>
              <a:t>연맹 가입 – 최초 가입 보너스</a:t>
            </a:r>
          </a:p>
          <a:p>
            <a:pPr indent="-171450" lvl="1" marL="6286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ko-KR" sz="1200">
                <a:solidFill>
                  <a:schemeClr val="dk1"/>
                </a:solidFill>
              </a:rPr>
              <a:t>연맹 가입이 처음인 유저에게는 ‘연맹 가입 보너스’ 메일이 발송된다.</a:t>
            </a:r>
          </a:p>
          <a:p>
            <a:pPr indent="-171450" lvl="1" marL="6286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ko-KR" sz="1200">
                <a:solidFill>
                  <a:schemeClr val="dk1"/>
                </a:solidFill>
              </a:rPr>
              <a:t>연맹에 최초로 가입할 경우에만 발송되고 이후 다른 연맹에 가입해도 재발송되지는 않는다.</a:t>
            </a:r>
          </a:p>
          <a:p>
            <a:pPr indent="-6985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91666"/>
              <a:buNone/>
            </a:pPr>
            <a:r>
              <a:rPr lang="ko-KR" sz="1200">
                <a:solidFill>
                  <a:srgbClr val="FF0000"/>
                </a:solidFill>
              </a:rPr>
              <a:t>※ 연맹 창설은 연맹 가입에 해당되지 않는다. (연맹을 창설한 유저가 해당 연맹을 탈퇴(또는 해산) 후 다른 연맹에 최초로 가입하게 되면, 메일이 발송된다.)</a:t>
            </a:r>
          </a:p>
          <a:p>
            <a:pPr indent="-171450" lvl="1" marL="6286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ko-KR" sz="1200">
                <a:solidFill>
                  <a:schemeClr val="dk1"/>
                </a:solidFill>
              </a:rPr>
              <a:t>연맹 가입 보너스 메일에는 연맹 최초 가입 보너스(크라운)와 ‘연맹 이동 아이템’이 첨부된다.</a:t>
            </a:r>
          </a:p>
          <a:p>
            <a:pPr indent="-171450" lvl="1" marL="6286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ko-KR" sz="1200">
                <a:solidFill>
                  <a:schemeClr val="dk1"/>
                </a:solidFill>
              </a:rPr>
              <a:t>관련 UI는 </a:t>
            </a:r>
            <a:r>
              <a:rPr lang="ko-KR" sz="1200" u="sng">
                <a:solidFill>
                  <a:schemeClr val="hlink"/>
                </a:solidFill>
                <a:hlinkClick r:id="rId3"/>
              </a:rPr>
              <a:t>연맹_시스템메일 기획서</a:t>
            </a:r>
            <a:r>
              <a:rPr lang="ko-KR" sz="1200">
                <a:solidFill>
                  <a:schemeClr val="dk1"/>
                </a:solidFill>
              </a:rPr>
              <a:t> 참조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127" name="Shape 127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29" name="Shape 129"/>
          <p:cNvSpPr/>
          <p:nvPr/>
        </p:nvSpPr>
        <p:spPr>
          <a:xfrm>
            <a:off x="6512764" y="310342"/>
            <a:ext cx="1212980" cy="3075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sp>
        <p:nvSpPr>
          <p:cNvPr id="130" name="Shape 130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cxnSp>
        <p:nvCxnSpPr>
          <p:cNvPr id="132" name="Shape 132"/>
          <p:cNvCxnSpPr/>
          <p:nvPr/>
        </p:nvCxnSpPr>
        <p:spPr>
          <a:xfrm>
            <a:off x="4822644" y="154832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3" name="Shape 133"/>
          <p:cNvSpPr/>
          <p:nvPr/>
        </p:nvSpPr>
        <p:spPr>
          <a:xfrm>
            <a:off x="4383267" y="696137"/>
            <a:ext cx="3454445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769" y="684035"/>
            <a:ext cx="872539" cy="92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5221419" y="732799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8121" y="1276142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5410946" y="1273887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38" name="Shape 1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571" y="1285567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6693825" y="127485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140" name="Shape 140"/>
          <p:cNvCxnSpPr/>
          <p:nvPr/>
        </p:nvCxnSpPr>
        <p:spPr>
          <a:xfrm>
            <a:off x="4816421" y="2437838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1" name="Shape 141"/>
          <p:cNvSpPr/>
          <p:nvPr/>
        </p:nvSpPr>
        <p:spPr>
          <a:xfrm>
            <a:off x="4383267" y="1585654"/>
            <a:ext cx="3448222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5215196" y="1622316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898" y="2165659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5404723" y="2163403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45" name="Shape 1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6348" y="2175084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6687603" y="2164375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4800867" y="3327355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8" name="Shape 148"/>
          <p:cNvSpPr/>
          <p:nvPr/>
        </p:nvSpPr>
        <p:spPr>
          <a:xfrm>
            <a:off x="4383267" y="2475172"/>
            <a:ext cx="343266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199642" y="2511833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344" y="3055177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5389169" y="3052922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52" name="Shape 1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0794" y="3064602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6672049" y="3053893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154" name="Shape 154"/>
          <p:cNvCxnSpPr/>
          <p:nvPr/>
        </p:nvCxnSpPr>
        <p:spPr>
          <a:xfrm>
            <a:off x="4803978" y="4216873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5" name="Shape 155"/>
          <p:cNvSpPr/>
          <p:nvPr/>
        </p:nvSpPr>
        <p:spPr>
          <a:xfrm>
            <a:off x="4383267" y="3364689"/>
            <a:ext cx="3435779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5202753" y="3401351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455" y="3944694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5392280" y="3942439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59" name="Shape 1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3905" y="3954119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6675160" y="3943410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4798207" y="511023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2" name="Shape 162"/>
          <p:cNvSpPr/>
          <p:nvPr/>
        </p:nvSpPr>
        <p:spPr>
          <a:xfrm>
            <a:off x="4383267" y="4258046"/>
            <a:ext cx="343000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5196982" y="4294708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3685" y="4838053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5386508" y="4835796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166" name="Shape 1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133" y="4847478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6669389" y="4836769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sp>
        <p:nvSpPr>
          <p:cNvPr id="168" name="Shape 168"/>
          <p:cNvSpPr/>
          <p:nvPr/>
        </p:nvSpPr>
        <p:spPr>
          <a:xfrm>
            <a:off x="5158460" y="5663055"/>
            <a:ext cx="19415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 스크롤 하여 더 보기</a:t>
            </a:r>
          </a:p>
        </p:txBody>
      </p:sp>
      <p:grpSp>
        <p:nvGrpSpPr>
          <p:cNvPr id="169" name="Shape 169"/>
          <p:cNvGrpSpPr/>
          <p:nvPr/>
        </p:nvGrpSpPr>
        <p:grpSpPr>
          <a:xfrm>
            <a:off x="6894752" y="7609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70" name="Shape 17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Shape 171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6894752" y="164427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73" name="Shape 1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Shape 174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75" name="Shape 175"/>
          <p:cNvGrpSpPr/>
          <p:nvPr/>
        </p:nvGrpSpPr>
        <p:grpSpPr>
          <a:xfrm>
            <a:off x="6914113" y="2518067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76" name="Shape 17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Shape 177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78" name="Shape 178"/>
          <p:cNvGrpSpPr/>
          <p:nvPr/>
        </p:nvGrpSpPr>
        <p:grpSpPr>
          <a:xfrm>
            <a:off x="6923389" y="3395783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79" name="Shape 17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Shape 180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181" name="Shape 181"/>
          <p:cNvGrpSpPr/>
          <p:nvPr/>
        </p:nvGrpSpPr>
        <p:grpSpPr>
          <a:xfrm>
            <a:off x="6927748" y="43013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182" name="Shape 18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Shape 183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pic>
        <p:nvPicPr>
          <p:cNvPr descr="http://tabard.gnomeregan.info/tabard.php?icon=emblem_138&amp;border=border_03&amp;iconcolor=dfa55a&amp;bgcolor=232323&amp;bordercolor=f9cc30&amp;faction=Alliance" id="184" name="Shape 18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8683" y="3393437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185" name="Shape 18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0548" y="1586554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186" name="Shape 18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16812" y="2486157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187" name="Shape 18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6351" y="4273932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013629" y="667910"/>
            <a:ext cx="3236812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리스트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 창설]을 통해 연맹 창설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연맹 터치 시 해당 연맹 가입 신청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[탐색]을 통해 특정 단어가 포함된 연맹 목록 검색 가능</a:t>
            </a:r>
          </a:p>
        </p:txBody>
      </p:sp>
      <p:sp>
        <p:nvSpPr>
          <p:cNvPr id="190" name="Shape 190"/>
          <p:cNvSpPr/>
          <p:nvPr/>
        </p:nvSpPr>
        <p:spPr>
          <a:xfrm>
            <a:off x="8356617" y="228568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창설 버튼</a:t>
            </a:r>
          </a:p>
        </p:txBody>
      </p:sp>
      <p:cxnSp>
        <p:nvCxnSpPr>
          <p:cNvPr id="191" name="Shape 191"/>
          <p:cNvCxnSpPr>
            <a:stCxn id="190" idx="1"/>
            <a:endCxn id="129" idx="3"/>
          </p:cNvCxnSpPr>
          <p:nvPr/>
        </p:nvCxnSpPr>
        <p:spPr>
          <a:xfrm rot="10800000">
            <a:off x="7725717" y="464099"/>
            <a:ext cx="630900" cy="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2" name="Shape 192"/>
          <p:cNvSpPr/>
          <p:nvPr/>
        </p:nvSpPr>
        <p:spPr>
          <a:xfrm>
            <a:off x="8356617" y="901071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자신의 국가(왕국)에 창설되어 있는 연맹 목록</a:t>
            </a:r>
          </a:p>
        </p:txBody>
      </p:sp>
      <p:cxnSp>
        <p:nvCxnSpPr>
          <p:cNvPr id="193" name="Shape 193"/>
          <p:cNvCxnSpPr>
            <a:stCxn id="192" idx="1"/>
          </p:cNvCxnSpPr>
          <p:nvPr/>
        </p:nvCxnSpPr>
        <p:spPr>
          <a:xfrm rot="10800000">
            <a:off x="7837617" y="1136602"/>
            <a:ext cx="519000" cy="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4" name="Shape 194"/>
          <p:cNvSpPr/>
          <p:nvPr/>
        </p:nvSpPr>
        <p:spPr>
          <a:xfrm>
            <a:off x="8359020" y="2490375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교류 언어 정보</a:t>
            </a:r>
          </a:p>
        </p:txBody>
      </p:sp>
      <p:cxnSp>
        <p:nvCxnSpPr>
          <p:cNvPr id="195" name="Shape 195"/>
          <p:cNvCxnSpPr>
            <a:stCxn id="194" idx="1"/>
          </p:cNvCxnSpPr>
          <p:nvPr/>
        </p:nvCxnSpPr>
        <p:spPr>
          <a:xfrm rot="10800000">
            <a:off x="7603320" y="2666736"/>
            <a:ext cx="755700" cy="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6" name="Shape 196"/>
          <p:cNvSpPr/>
          <p:nvPr/>
        </p:nvSpPr>
        <p:spPr>
          <a:xfrm>
            <a:off x="8340621" y="3515228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총 전투력 정보</a:t>
            </a:r>
          </a:p>
        </p:txBody>
      </p:sp>
      <p:cxnSp>
        <p:nvCxnSpPr>
          <p:cNvPr id="197" name="Shape 197"/>
          <p:cNvCxnSpPr>
            <a:stCxn id="196" idx="1"/>
          </p:cNvCxnSpPr>
          <p:nvPr/>
        </p:nvCxnSpPr>
        <p:spPr>
          <a:xfrm rot="10800000">
            <a:off x="7502121" y="3175289"/>
            <a:ext cx="838500" cy="518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8" name="Shape 198"/>
          <p:cNvSpPr/>
          <p:nvPr/>
        </p:nvSpPr>
        <p:spPr>
          <a:xfrm>
            <a:off x="2212941" y="2750265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깃발 이미지</a:t>
            </a:r>
          </a:p>
        </p:txBody>
      </p:sp>
      <p:cxnSp>
        <p:nvCxnSpPr>
          <p:cNvPr id="199" name="Shape 199"/>
          <p:cNvCxnSpPr>
            <a:stCxn id="198" idx="3"/>
            <a:endCxn id="186" idx="1"/>
          </p:cNvCxnSpPr>
          <p:nvPr/>
        </p:nvCxnSpPr>
        <p:spPr>
          <a:xfrm flipH="1" rot="10800000">
            <a:off x="3939104" y="2926926"/>
            <a:ext cx="477600" cy="2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0" name="Shape 200"/>
          <p:cNvSpPr/>
          <p:nvPr/>
        </p:nvSpPr>
        <p:spPr>
          <a:xfrm>
            <a:off x="8359020" y="1932672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명칭 표시</a:t>
            </a:r>
          </a:p>
        </p:txBody>
      </p:sp>
      <p:cxnSp>
        <p:nvCxnSpPr>
          <p:cNvPr id="201" name="Shape 201"/>
          <p:cNvCxnSpPr>
            <a:stCxn id="200" idx="1"/>
          </p:cNvCxnSpPr>
          <p:nvPr/>
        </p:nvCxnSpPr>
        <p:spPr>
          <a:xfrm flipH="1">
            <a:off x="6651720" y="2111433"/>
            <a:ext cx="1707300" cy="469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2" name="Shape 202"/>
          <p:cNvSpPr/>
          <p:nvPr/>
        </p:nvSpPr>
        <p:spPr>
          <a:xfrm>
            <a:off x="8359020" y="2984821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맹주 닉네임 표시</a:t>
            </a:r>
          </a:p>
        </p:txBody>
      </p:sp>
      <p:cxnSp>
        <p:nvCxnSpPr>
          <p:cNvPr id="203" name="Shape 203"/>
          <p:cNvCxnSpPr>
            <a:stCxn id="202" idx="1"/>
          </p:cNvCxnSpPr>
          <p:nvPr/>
        </p:nvCxnSpPr>
        <p:spPr>
          <a:xfrm rot="10800000">
            <a:off x="6396720" y="2900182"/>
            <a:ext cx="1962300" cy="263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4" name="Shape 204"/>
          <p:cNvSpPr/>
          <p:nvPr/>
        </p:nvSpPr>
        <p:spPr>
          <a:xfrm>
            <a:off x="8271356" y="6034135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입력한 단어의 연맹 검색 버튼</a:t>
            </a:r>
          </a:p>
        </p:txBody>
      </p:sp>
      <p:cxnSp>
        <p:nvCxnSpPr>
          <p:cNvPr id="205" name="Shape 205"/>
          <p:cNvCxnSpPr>
            <a:stCxn id="204" idx="1"/>
            <a:endCxn id="131" idx="3"/>
          </p:cNvCxnSpPr>
          <p:nvPr/>
        </p:nvCxnSpPr>
        <p:spPr>
          <a:xfrm rot="10800000">
            <a:off x="7820456" y="6207796"/>
            <a:ext cx="450900" cy="5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6" name="Shape 206"/>
          <p:cNvSpPr/>
          <p:nvPr/>
        </p:nvSpPr>
        <p:spPr>
          <a:xfrm>
            <a:off x="8217543" y="5372228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검색 단어(글) 입력칸</a:t>
            </a:r>
          </a:p>
        </p:txBody>
      </p:sp>
      <p:cxnSp>
        <p:nvCxnSpPr>
          <p:cNvPr id="207" name="Shape 207"/>
          <p:cNvCxnSpPr>
            <a:stCxn id="206" idx="1"/>
          </p:cNvCxnSpPr>
          <p:nvPr/>
        </p:nvCxnSpPr>
        <p:spPr>
          <a:xfrm flipH="1">
            <a:off x="6651843" y="5550989"/>
            <a:ext cx="1565700" cy="567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8" name="Shape 208"/>
          <p:cNvSpPr/>
          <p:nvPr/>
        </p:nvSpPr>
        <p:spPr>
          <a:xfrm>
            <a:off x="2187057" y="6051030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뒤로 가기 버튼</a:t>
            </a:r>
          </a:p>
        </p:txBody>
      </p:sp>
      <p:cxnSp>
        <p:nvCxnSpPr>
          <p:cNvPr id="209" name="Shape 209"/>
          <p:cNvCxnSpPr>
            <a:stCxn id="208" idx="3"/>
          </p:cNvCxnSpPr>
          <p:nvPr/>
        </p:nvCxnSpPr>
        <p:spPr>
          <a:xfrm flipH="1" rot="10800000">
            <a:off x="3913219" y="6227691"/>
            <a:ext cx="477600" cy="2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0" name="Shape 210"/>
          <p:cNvSpPr/>
          <p:nvPr/>
        </p:nvSpPr>
        <p:spPr>
          <a:xfrm>
            <a:off x="8217543" y="4828862"/>
            <a:ext cx="1726162" cy="35752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목록이 더 있을 경우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</a:t>
            </a:r>
          </a:p>
        </p:txBody>
      </p:sp>
      <p:cxnSp>
        <p:nvCxnSpPr>
          <p:cNvPr id="211" name="Shape 211"/>
          <p:cNvCxnSpPr>
            <a:stCxn id="210" idx="1"/>
          </p:cNvCxnSpPr>
          <p:nvPr/>
        </p:nvCxnSpPr>
        <p:spPr>
          <a:xfrm flipH="1">
            <a:off x="6446343" y="5007623"/>
            <a:ext cx="1771200" cy="7380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2" name="Shape 212"/>
          <p:cNvSpPr/>
          <p:nvPr/>
        </p:nvSpPr>
        <p:spPr>
          <a:xfrm>
            <a:off x="10562288" y="885855"/>
            <a:ext cx="1296890" cy="47586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N개씩 그룹화하여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보여 줌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4574742" y="1361716"/>
            <a:ext cx="512960" cy="15388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자유가입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559187" y="2260568"/>
            <a:ext cx="512960" cy="15388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조건가입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563105" y="3152032"/>
            <a:ext cx="512960" cy="15388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자유가입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547551" y="4050883"/>
            <a:ext cx="512960" cy="15388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조건가입</a:t>
            </a:r>
          </a:p>
        </p:txBody>
      </p:sp>
      <p:sp>
        <p:nvSpPr>
          <p:cNvPr id="217" name="Shape 217"/>
          <p:cNvSpPr/>
          <p:nvPr/>
        </p:nvSpPr>
        <p:spPr>
          <a:xfrm>
            <a:off x="2202572" y="3340566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수 정보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(현재/최대)</a:t>
            </a:r>
          </a:p>
        </p:txBody>
      </p:sp>
      <p:cxnSp>
        <p:nvCxnSpPr>
          <p:cNvPr id="218" name="Shape 218"/>
          <p:cNvCxnSpPr>
            <a:stCxn id="217" idx="3"/>
            <a:endCxn id="150" idx="1"/>
          </p:cNvCxnSpPr>
          <p:nvPr/>
        </p:nvCxnSpPr>
        <p:spPr>
          <a:xfrm flipH="1" rot="10800000">
            <a:off x="3928734" y="3165627"/>
            <a:ext cx="1327500" cy="353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9" name="Shape 219"/>
          <p:cNvSpPr txBox="1"/>
          <p:nvPr/>
        </p:nvSpPr>
        <p:spPr>
          <a:xfrm>
            <a:off x="4518107" y="4973655"/>
            <a:ext cx="512960" cy="15388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조건가입</a:t>
            </a:r>
          </a:p>
        </p:txBody>
      </p:sp>
      <p:sp>
        <p:nvSpPr>
          <p:cNvPr id="220" name="Shape 220"/>
          <p:cNvSpPr/>
          <p:nvPr/>
        </p:nvSpPr>
        <p:spPr>
          <a:xfrm>
            <a:off x="2202572" y="3911900"/>
            <a:ext cx="1726162" cy="3575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 설정 표시</a:t>
            </a:r>
          </a:p>
        </p:txBody>
      </p:sp>
      <p:cxnSp>
        <p:nvCxnSpPr>
          <p:cNvPr id="221" name="Shape 221"/>
          <p:cNvCxnSpPr>
            <a:stCxn id="220" idx="3"/>
            <a:endCxn id="216" idx="1"/>
          </p:cNvCxnSpPr>
          <p:nvPr/>
        </p:nvCxnSpPr>
        <p:spPr>
          <a:xfrm>
            <a:off x="3928734" y="4090661"/>
            <a:ext cx="618900" cy="37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2" name="Shape 222"/>
          <p:cNvCxnSpPr>
            <a:stCxn id="212" idx="1"/>
            <a:endCxn id="192" idx="3"/>
          </p:cNvCxnSpPr>
          <p:nvPr/>
        </p:nvCxnSpPr>
        <p:spPr>
          <a:xfrm flipH="1">
            <a:off x="10085288" y="1123786"/>
            <a:ext cx="477000" cy="15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4336028" y="278510"/>
            <a:ext cx="3520799" cy="6197223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4336028" y="278511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229" name="Shape 229"/>
          <p:cNvSpPr/>
          <p:nvPr/>
        </p:nvSpPr>
        <p:spPr>
          <a:xfrm>
            <a:off x="4336028" y="595293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31" name="Shape 231"/>
          <p:cNvSpPr/>
          <p:nvPr/>
        </p:nvSpPr>
        <p:spPr>
          <a:xfrm>
            <a:off x="6452116" y="310342"/>
            <a:ext cx="1334278" cy="3075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sp>
        <p:nvSpPr>
          <p:cNvPr id="232" name="Shape 232"/>
          <p:cNvSpPr/>
          <p:nvPr/>
        </p:nvSpPr>
        <p:spPr>
          <a:xfrm>
            <a:off x="4886912" y="6063401"/>
            <a:ext cx="2227027" cy="281466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7180481" y="6060489"/>
            <a:ext cx="639954" cy="294424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</a:p>
        </p:txBody>
      </p:sp>
      <p:cxnSp>
        <p:nvCxnSpPr>
          <p:cNvPr id="234" name="Shape 234"/>
          <p:cNvCxnSpPr/>
          <p:nvPr/>
        </p:nvCxnSpPr>
        <p:spPr>
          <a:xfrm>
            <a:off x="4822644" y="154832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5" name="Shape 235"/>
          <p:cNvSpPr/>
          <p:nvPr/>
        </p:nvSpPr>
        <p:spPr>
          <a:xfrm>
            <a:off x="4383267" y="696137"/>
            <a:ext cx="3454445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769" y="684035"/>
            <a:ext cx="872539" cy="92101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x="5221419" y="732799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8121" y="1276142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>
            <a:off x="5410946" y="1273887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240" name="Shape 2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571" y="1285567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/>
          <p:nvPr/>
        </p:nvSpPr>
        <p:spPr>
          <a:xfrm>
            <a:off x="6693825" y="127485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242" name="Shape 242"/>
          <p:cNvCxnSpPr/>
          <p:nvPr/>
        </p:nvCxnSpPr>
        <p:spPr>
          <a:xfrm>
            <a:off x="4816421" y="2437838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3" name="Shape 243"/>
          <p:cNvSpPr/>
          <p:nvPr/>
        </p:nvSpPr>
        <p:spPr>
          <a:xfrm>
            <a:off x="4383267" y="1585654"/>
            <a:ext cx="3448222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5215196" y="1622316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898" y="2165659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5404723" y="2163403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247" name="Shape 2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6348" y="2175084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6687603" y="2164375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249" name="Shape 249"/>
          <p:cNvCxnSpPr/>
          <p:nvPr/>
        </p:nvCxnSpPr>
        <p:spPr>
          <a:xfrm>
            <a:off x="4800867" y="3327355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0" name="Shape 250"/>
          <p:cNvSpPr/>
          <p:nvPr/>
        </p:nvSpPr>
        <p:spPr>
          <a:xfrm>
            <a:off x="4383267" y="2475172"/>
            <a:ext cx="343266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5199642" y="2511833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344" y="3055177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5389169" y="3052922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254" name="Shape 2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0794" y="3064602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6672049" y="3053893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256" name="Shape 256"/>
          <p:cNvCxnSpPr/>
          <p:nvPr/>
        </p:nvCxnSpPr>
        <p:spPr>
          <a:xfrm>
            <a:off x="4803978" y="4216873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7" name="Shape 257"/>
          <p:cNvSpPr/>
          <p:nvPr/>
        </p:nvSpPr>
        <p:spPr>
          <a:xfrm>
            <a:off x="4383267" y="3364689"/>
            <a:ext cx="3435779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5202753" y="3401351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455" y="3944694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x="5392280" y="3942439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261" name="Shape 2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3905" y="3954119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/>
          <p:nvPr/>
        </p:nvSpPr>
        <p:spPr>
          <a:xfrm>
            <a:off x="6675160" y="3943410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cxnSp>
        <p:nvCxnSpPr>
          <p:cNvPr id="263" name="Shape 263"/>
          <p:cNvCxnSpPr/>
          <p:nvPr/>
        </p:nvCxnSpPr>
        <p:spPr>
          <a:xfrm>
            <a:off x="4798207" y="5110230"/>
            <a:ext cx="2916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64" name="Shape 264"/>
          <p:cNvSpPr/>
          <p:nvPr/>
        </p:nvSpPr>
        <p:spPr>
          <a:xfrm>
            <a:off x="4383267" y="4258046"/>
            <a:ext cx="3430008" cy="851523"/>
          </a:xfrm>
          <a:prstGeom prst="roundRect">
            <a:avLst>
              <a:gd fmla="val 16667" name="adj"/>
            </a:avLst>
          </a:prstGeom>
          <a:solidFill>
            <a:schemeClr val="dk1">
              <a:alpha val="5176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5196982" y="4294708"/>
            <a:ext cx="1943878" cy="53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(KOR) KOR korea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맹주 : </a:t>
            </a:r>
            <a:r>
              <a:rPr b="1" lang="ko-KR" sz="1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3685" y="4838053"/>
            <a:ext cx="200658" cy="2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/>
          <p:nvPr/>
        </p:nvSpPr>
        <p:spPr>
          <a:xfrm>
            <a:off x="5386508" y="4835796"/>
            <a:ext cx="5357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10/30</a:t>
            </a:r>
          </a:p>
        </p:txBody>
      </p:sp>
      <p:pic>
        <p:nvPicPr>
          <p:cNvPr descr="http://hydra-media.cursecdn.com/wow.gamepedia.com/thumb/0/07/OrcCrest.jpg/300px-OrcCrest.jpg?version=b97efb522bf15c850ee04372e0e62424" id="268" name="Shape 2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133" y="4847478"/>
            <a:ext cx="223628" cy="22213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/>
          <p:nvPr/>
        </p:nvSpPr>
        <p:spPr>
          <a:xfrm>
            <a:off x="6669389" y="4836769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174,804,967</a:t>
            </a:r>
          </a:p>
        </p:txBody>
      </p:sp>
      <p:sp>
        <p:nvSpPr>
          <p:cNvPr id="270" name="Shape 270"/>
          <p:cNvSpPr/>
          <p:nvPr/>
        </p:nvSpPr>
        <p:spPr>
          <a:xfrm>
            <a:off x="5158460" y="5663055"/>
            <a:ext cx="19415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 스크롤 하여 더 보기</a:t>
            </a:r>
          </a:p>
        </p:txBody>
      </p:sp>
      <p:grpSp>
        <p:nvGrpSpPr>
          <p:cNvPr id="271" name="Shape 271"/>
          <p:cNvGrpSpPr/>
          <p:nvPr/>
        </p:nvGrpSpPr>
        <p:grpSpPr>
          <a:xfrm>
            <a:off x="6894752" y="7609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272" name="Shape 27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Shape 273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6894752" y="164427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275" name="Shape 27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Shape 276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6914113" y="2518067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278" name="Shape 27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Shape 279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80" name="Shape 280"/>
          <p:cNvGrpSpPr/>
          <p:nvPr/>
        </p:nvGrpSpPr>
        <p:grpSpPr>
          <a:xfrm>
            <a:off x="6923389" y="3395783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281" name="Shape 28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" name="Shape 282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6927748" y="4301352"/>
            <a:ext cx="770347" cy="254656"/>
            <a:chOff x="6894752" y="760952"/>
            <a:chExt cx="770347" cy="254656"/>
          </a:xfrm>
        </p:grpSpPr>
        <p:pic>
          <p:nvPicPr>
            <p:cNvPr descr="http://www.acelloria.com/wp-content/themes/twentytwelve/images/partner/communicate.png" id="284" name="Shape 28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94752" y="760952"/>
              <a:ext cx="247560" cy="247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Shape 285"/>
            <p:cNvSpPr/>
            <p:nvPr/>
          </p:nvSpPr>
          <p:spPr>
            <a:xfrm>
              <a:off x="7095713" y="769387"/>
              <a:ext cx="569387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한국어</a:t>
              </a:r>
            </a:p>
          </p:txBody>
        </p:sp>
      </p:grpSp>
      <p:pic>
        <p:nvPicPr>
          <p:cNvPr descr="http://tabard.gnomeregan.info/tabard.php?icon=emblem_138&amp;border=border_03&amp;iconcolor=dfa55a&amp;bgcolor=232323&amp;bordercolor=f9cc30&amp;faction=Alliance" id="286" name="Shape 2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8683" y="3393437"/>
            <a:ext cx="793217" cy="83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nemeton.net/css/img/index.png" id="287" name="Shape 28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0548" y="1586554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les1.guildlaunch.net/guild/library/230361/Tabard.png" id="288" name="Shape 28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16812" y="2486157"/>
            <a:ext cx="881350" cy="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tabard.php?icon=emblem_160&amp;border=border_05&amp;iconcolor=101517&amp;bgcolor=04c347&amp;bordercolor=670021&amp;faction=Alliance" id="289" name="Shape 28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6351" y="4273932"/>
            <a:ext cx="793217" cy="8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/>
        </p:nvSpPr>
        <p:spPr>
          <a:xfrm>
            <a:off x="690464" y="289248"/>
            <a:ext cx="2367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및 가입 UI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013629" y="667910"/>
            <a:ext cx="323681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 불가 안내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 창설] 수행 시, 연맹 창설 조건이 성립되지 않았을 경우 발생</a:t>
            </a:r>
          </a:p>
        </p:txBody>
      </p:sp>
      <p:sp>
        <p:nvSpPr>
          <p:cNvPr id="292" name="Shape 292"/>
          <p:cNvSpPr/>
          <p:nvPr/>
        </p:nvSpPr>
        <p:spPr>
          <a:xfrm>
            <a:off x="4345676" y="293153"/>
            <a:ext cx="3520799" cy="6188158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4643037" y="2385923"/>
            <a:ext cx="2944591" cy="1701203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연맹을 창설하기 위해서는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Lv6 캐슬이 필요합니다.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5580894" y="3585005"/>
            <a:ext cx="1200066" cy="370231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295" name="Shape 295"/>
          <p:cNvSpPr/>
          <p:nvPr/>
        </p:nvSpPr>
        <p:spPr>
          <a:xfrm>
            <a:off x="8189767" y="2850657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창설 불가 안내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(창설 조건 표시)</a:t>
            </a:r>
          </a:p>
        </p:txBody>
      </p:sp>
      <p:cxnSp>
        <p:nvCxnSpPr>
          <p:cNvPr id="296" name="Shape 296"/>
          <p:cNvCxnSpPr>
            <a:stCxn id="295" idx="1"/>
          </p:cNvCxnSpPr>
          <p:nvPr/>
        </p:nvCxnSpPr>
        <p:spPr>
          <a:xfrm rot="10800000">
            <a:off x="7558867" y="3086187"/>
            <a:ext cx="630900" cy="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7" name="Shape 297"/>
          <p:cNvSpPr/>
          <p:nvPr/>
        </p:nvSpPr>
        <p:spPr>
          <a:xfrm>
            <a:off x="1716255" y="1857650"/>
            <a:ext cx="1212980" cy="3075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창설</a:t>
            </a:r>
          </a:p>
        </p:txBody>
      </p:sp>
      <p:grpSp>
        <p:nvGrpSpPr>
          <p:cNvPr id="298" name="Shape 298"/>
          <p:cNvGrpSpPr/>
          <p:nvPr/>
        </p:nvGrpSpPr>
        <p:grpSpPr>
          <a:xfrm>
            <a:off x="254795" y="1775816"/>
            <a:ext cx="1521642" cy="484631"/>
            <a:chOff x="254795" y="1775816"/>
            <a:chExt cx="1521642" cy="484631"/>
          </a:xfrm>
        </p:grpSpPr>
        <p:sp>
          <p:nvSpPr>
            <p:cNvPr id="299" name="Shape 299"/>
            <p:cNvSpPr/>
            <p:nvPr/>
          </p:nvSpPr>
          <p:spPr>
            <a:xfrm>
              <a:off x="1370619" y="1775816"/>
              <a:ext cx="405818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254795" y="1826748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301" name="Shape 301"/>
          <p:cNvSpPr/>
          <p:nvPr/>
        </p:nvSpPr>
        <p:spPr>
          <a:xfrm>
            <a:off x="8123520" y="4258678"/>
            <a:ext cx="1728564" cy="47586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 및 팝업 닫기 버튼</a:t>
            </a:r>
          </a:p>
        </p:txBody>
      </p:sp>
      <p:cxnSp>
        <p:nvCxnSpPr>
          <p:cNvPr id="302" name="Shape 302"/>
          <p:cNvCxnSpPr>
            <a:stCxn id="301" idx="1"/>
            <a:endCxn id="294" idx="3"/>
          </p:cNvCxnSpPr>
          <p:nvPr/>
        </p:nvCxnSpPr>
        <p:spPr>
          <a:xfrm rot="10800000">
            <a:off x="6781020" y="3770008"/>
            <a:ext cx="1342500" cy="726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