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시안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영주 변경 / 영주 최초 선택 UI 동일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“XXXXXX” 영주로 게임을 시작하시겠습니까 ?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(영주 변경 아이템을 사용하여 영주 변경이 언제든지 가능 합니다)</a:t>
            </a: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적용 중인 메달이 없습니다</a:t>
            </a: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Shape 58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9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1.png"/><Relationship Id="rId7" Type="http://schemas.openxmlformats.org/officeDocument/2006/relationships/image" Target="../media/image03.png"/><Relationship Id="rId8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9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1.png"/><Relationship Id="rId7" Type="http://schemas.openxmlformats.org/officeDocument/2006/relationships/image" Target="../media/image03.png"/><Relationship Id="rId8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10" Type="http://schemas.openxmlformats.org/officeDocument/2006/relationships/image" Target="../media/image14.png"/><Relationship Id="rId9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1.png"/><Relationship Id="rId7" Type="http://schemas.openxmlformats.org/officeDocument/2006/relationships/image" Target="../media/image03.png"/><Relationship Id="rId8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9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1.png"/><Relationship Id="rId7" Type="http://schemas.openxmlformats.org/officeDocument/2006/relationships/image" Target="../media/image03.png"/><Relationship Id="rId8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1.png"/><Relationship Id="rId13" Type="http://schemas.openxmlformats.org/officeDocument/2006/relationships/image" Target="../media/image1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9" Type="http://schemas.openxmlformats.org/officeDocument/2006/relationships/image" Target="../media/image05.png"/><Relationship Id="rId15" Type="http://schemas.openxmlformats.org/officeDocument/2006/relationships/image" Target="../media/image18.png"/><Relationship Id="rId14" Type="http://schemas.openxmlformats.org/officeDocument/2006/relationships/image" Target="../media/image13.png"/><Relationship Id="rId17" Type="http://schemas.openxmlformats.org/officeDocument/2006/relationships/image" Target="../media/image16.png"/><Relationship Id="rId16" Type="http://schemas.openxmlformats.org/officeDocument/2006/relationships/image" Target="../media/image12.png"/><Relationship Id="rId5" Type="http://schemas.openxmlformats.org/officeDocument/2006/relationships/image" Target="../media/image09.png"/><Relationship Id="rId6" Type="http://schemas.openxmlformats.org/officeDocument/2006/relationships/image" Target="../media/image08.png"/><Relationship Id="rId7" Type="http://schemas.openxmlformats.org/officeDocument/2006/relationships/image" Target="../media/image23.png"/><Relationship Id="rId8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1.png"/><Relationship Id="rId13" Type="http://schemas.openxmlformats.org/officeDocument/2006/relationships/image" Target="../media/image1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9" Type="http://schemas.openxmlformats.org/officeDocument/2006/relationships/image" Target="../media/image05.png"/><Relationship Id="rId15" Type="http://schemas.openxmlformats.org/officeDocument/2006/relationships/image" Target="../media/image18.png"/><Relationship Id="rId14" Type="http://schemas.openxmlformats.org/officeDocument/2006/relationships/image" Target="../media/image13.png"/><Relationship Id="rId17" Type="http://schemas.openxmlformats.org/officeDocument/2006/relationships/image" Target="../media/image16.png"/><Relationship Id="rId16" Type="http://schemas.openxmlformats.org/officeDocument/2006/relationships/image" Target="../media/image12.png"/><Relationship Id="rId5" Type="http://schemas.openxmlformats.org/officeDocument/2006/relationships/image" Target="../media/image09.png"/><Relationship Id="rId6" Type="http://schemas.openxmlformats.org/officeDocument/2006/relationships/image" Target="../media/image08.png"/><Relationship Id="rId7" Type="http://schemas.openxmlformats.org/officeDocument/2006/relationships/image" Target="../media/image23.png"/><Relationship Id="rId8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1.png"/><Relationship Id="rId13" Type="http://schemas.openxmlformats.org/officeDocument/2006/relationships/image" Target="../media/image1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9" Type="http://schemas.openxmlformats.org/officeDocument/2006/relationships/image" Target="../media/image05.png"/><Relationship Id="rId15" Type="http://schemas.openxmlformats.org/officeDocument/2006/relationships/image" Target="../media/image18.png"/><Relationship Id="rId14" Type="http://schemas.openxmlformats.org/officeDocument/2006/relationships/image" Target="../media/image13.png"/><Relationship Id="rId17" Type="http://schemas.openxmlformats.org/officeDocument/2006/relationships/image" Target="../media/image16.png"/><Relationship Id="rId16" Type="http://schemas.openxmlformats.org/officeDocument/2006/relationships/image" Target="../media/image12.png"/><Relationship Id="rId5" Type="http://schemas.openxmlformats.org/officeDocument/2006/relationships/image" Target="../media/image09.png"/><Relationship Id="rId6" Type="http://schemas.openxmlformats.org/officeDocument/2006/relationships/image" Target="../media/image08.png"/><Relationship Id="rId7" Type="http://schemas.openxmlformats.org/officeDocument/2006/relationships/image" Target="../media/image23.png"/><Relationship Id="rId8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17.png"/><Relationship Id="rId5" Type="http://schemas.openxmlformats.org/officeDocument/2006/relationships/image" Target="../media/image03.png"/><Relationship Id="rId6" Type="http://schemas.openxmlformats.org/officeDocument/2006/relationships/image" Target="../media/image20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5" Type="http://schemas.openxmlformats.org/officeDocument/2006/relationships/image" Target="../media/image0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2661968" y="1102066"/>
            <a:ext cx="1464904" cy="38579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Shape 90"/>
          <p:cNvGrpSpPr/>
          <p:nvPr/>
        </p:nvGrpSpPr>
        <p:grpSpPr>
          <a:xfrm>
            <a:off x="4119746" y="341306"/>
            <a:ext cx="3466041" cy="6013968"/>
            <a:chOff x="4119746" y="341306"/>
            <a:chExt cx="3466041" cy="6013968"/>
          </a:xfrm>
        </p:grpSpPr>
        <p:sp>
          <p:nvSpPr>
            <p:cNvPr id="91" name="Shape 91"/>
            <p:cNvSpPr/>
            <p:nvPr/>
          </p:nvSpPr>
          <p:spPr>
            <a:xfrm>
              <a:off x="4119746" y="341306"/>
              <a:ext cx="3461146" cy="601396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" name="Shape 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43087" y="350953"/>
              <a:ext cx="3435975" cy="4975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Shape 93"/>
            <p:cNvSpPr/>
            <p:nvPr/>
          </p:nvSpPr>
          <p:spPr>
            <a:xfrm>
              <a:off x="4127505" y="559810"/>
              <a:ext cx="3451558" cy="4896592"/>
            </a:xfrm>
            <a:prstGeom prst="roundRect">
              <a:avLst>
                <a:gd fmla="val 1694" name="adj"/>
              </a:avLst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67485" y="587406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4135882" y="559810"/>
              <a:ext cx="3443182" cy="518292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273317" y="5861117"/>
              <a:ext cx="1260933" cy="4573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4130162" y="3085933"/>
              <a:ext cx="3455621" cy="2019931"/>
            </a:xfrm>
            <a:prstGeom prst="roundRect">
              <a:avLst>
                <a:gd fmla="val 0" name="adj"/>
              </a:avLst>
            </a:prstGeom>
            <a:solidFill>
              <a:schemeClr val="dk1">
                <a:alpha val="34509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4129989" y="582045"/>
              <a:ext cx="3441033" cy="127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오다 노부나가 (1534 ~ 1582)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일본의 전국시대를 무력으로 평정한 영주. 전국통일을 눈앞에 두고 중신의 모반을 막지 못해 자결했다.</a:t>
              </a:r>
              <a:b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</p:txBody>
        </p:sp>
        <p:sp>
          <p:nvSpPr>
            <p:cNvPr id="99" name="Shape 99"/>
            <p:cNvSpPr/>
            <p:nvPr/>
          </p:nvSpPr>
          <p:spPr>
            <a:xfrm>
              <a:off x="4137260" y="354077"/>
              <a:ext cx="3432474" cy="3381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 선택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4132769" y="4127982"/>
              <a:ext cx="3446294" cy="1015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장군형 영주는 전투에 특화된 영주입니다.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공격력 + 1% / 부대 이동속도 + 1%</a:t>
              </a:r>
            </a:p>
          </p:txBody>
        </p:sp>
        <p:cxnSp>
          <p:nvCxnSpPr>
            <p:cNvPr id="101" name="Shape 101"/>
            <p:cNvCxnSpPr/>
            <p:nvPr/>
          </p:nvCxnSpPr>
          <p:spPr>
            <a:xfrm>
              <a:off x="4130162" y="5794069"/>
              <a:ext cx="3455621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pic>
          <p:nvPicPr>
            <p:cNvPr id="102" name="Shape 102"/>
            <p:cNvPicPr preferRelativeResize="0"/>
            <p:nvPr/>
          </p:nvPicPr>
          <p:blipFill rotWithShape="1">
            <a:blip r:embed="rId4">
              <a:alphaModFix/>
            </a:blip>
            <a:srcRect b="0" l="29339" r="0" t="0"/>
            <a:stretch/>
          </p:blipFill>
          <p:spPr>
            <a:xfrm>
              <a:off x="4124130" y="2014765"/>
              <a:ext cx="1200605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5">
              <a:alphaModFix/>
            </a:blip>
            <a:srcRect b="17225" l="28937" r="24056" t="0"/>
            <a:stretch/>
          </p:blipFill>
          <p:spPr>
            <a:xfrm>
              <a:off x="4544010" y="1500395"/>
              <a:ext cx="1278292" cy="2912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Shape 104"/>
            <p:cNvPicPr preferRelativeResize="0"/>
            <p:nvPr/>
          </p:nvPicPr>
          <p:blipFill rotWithShape="1">
            <a:blip r:embed="rId6">
              <a:alphaModFix/>
            </a:blip>
            <a:srcRect b="0" l="1" r="33115" t="0"/>
            <a:stretch/>
          </p:blipFill>
          <p:spPr>
            <a:xfrm>
              <a:off x="6404660" y="2027266"/>
              <a:ext cx="1181127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00432" y="1773416"/>
              <a:ext cx="1869230" cy="26440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Shape 106"/>
          <p:cNvGrpSpPr/>
          <p:nvPr/>
        </p:nvGrpSpPr>
        <p:grpSpPr>
          <a:xfrm>
            <a:off x="355722" y="341306"/>
            <a:ext cx="3466043" cy="6013968"/>
            <a:chOff x="355722" y="341306"/>
            <a:chExt cx="3466043" cy="6013968"/>
          </a:xfrm>
        </p:grpSpPr>
        <p:sp>
          <p:nvSpPr>
            <p:cNvPr id="107" name="Shape 107"/>
            <p:cNvSpPr/>
            <p:nvPr/>
          </p:nvSpPr>
          <p:spPr>
            <a:xfrm>
              <a:off x="355722" y="341306"/>
              <a:ext cx="3461146" cy="601396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" name="Shape 10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064" y="350953"/>
              <a:ext cx="3435975" cy="4975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Shape 109"/>
            <p:cNvSpPr/>
            <p:nvPr/>
          </p:nvSpPr>
          <p:spPr>
            <a:xfrm>
              <a:off x="363483" y="559810"/>
              <a:ext cx="3451558" cy="4896592"/>
            </a:xfrm>
            <a:prstGeom prst="roundRect">
              <a:avLst>
                <a:gd fmla="val 1694" name="adj"/>
              </a:avLst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403462" y="587406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371860" y="559810"/>
              <a:ext cx="3443182" cy="518292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509295" y="5861117"/>
              <a:ext cx="1260933" cy="4573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366138" y="3085933"/>
              <a:ext cx="3455621" cy="2019931"/>
            </a:xfrm>
            <a:prstGeom prst="roundRect">
              <a:avLst>
                <a:gd fmla="val 0" name="adj"/>
              </a:avLst>
            </a:prstGeom>
            <a:solidFill>
              <a:schemeClr val="dk1">
                <a:alpha val="34509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65965" y="582045"/>
              <a:ext cx="3441033" cy="127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오다 노부나가 (1534 ~ 1582)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일본의 전국시대를 무력으로 평정한 영주. 전국통일을 눈앞에 두고 중신의 모반을 막지 못해 자결했다.</a:t>
              </a:r>
              <a:b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</p:txBody>
        </p:sp>
        <p:sp>
          <p:nvSpPr>
            <p:cNvPr id="115" name="Shape 115"/>
            <p:cNvSpPr/>
            <p:nvPr/>
          </p:nvSpPr>
          <p:spPr>
            <a:xfrm>
              <a:off x="373237" y="354077"/>
              <a:ext cx="3432474" cy="3381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 선택</a:t>
              </a:r>
            </a:p>
          </p:txBody>
        </p:sp>
        <p:pic>
          <p:nvPicPr>
            <p:cNvPr id="116" name="Shape 116"/>
            <p:cNvPicPr preferRelativeResize="0"/>
            <p:nvPr/>
          </p:nvPicPr>
          <p:blipFill rotWithShape="1">
            <a:blip r:embed="rId4">
              <a:alphaModFix/>
            </a:blip>
            <a:srcRect b="0" l="29339" r="0" t="0"/>
            <a:stretch/>
          </p:blipFill>
          <p:spPr>
            <a:xfrm>
              <a:off x="360108" y="2014765"/>
              <a:ext cx="1200605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Shape 117"/>
            <p:cNvPicPr preferRelativeResize="0"/>
            <p:nvPr/>
          </p:nvPicPr>
          <p:blipFill rotWithShape="1">
            <a:blip r:embed="rId5">
              <a:alphaModFix/>
            </a:blip>
            <a:srcRect b="17225" l="28937" r="24056" t="0"/>
            <a:stretch/>
          </p:blipFill>
          <p:spPr>
            <a:xfrm>
              <a:off x="779989" y="1500395"/>
              <a:ext cx="1278292" cy="2912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Shape 118"/>
            <p:cNvPicPr preferRelativeResize="0"/>
            <p:nvPr/>
          </p:nvPicPr>
          <p:blipFill rotWithShape="1">
            <a:blip r:embed="rId6">
              <a:alphaModFix/>
            </a:blip>
            <a:srcRect b="0" l="1" r="33115" t="0"/>
            <a:stretch/>
          </p:blipFill>
          <p:spPr>
            <a:xfrm>
              <a:off x="2640639" y="2027266"/>
              <a:ext cx="1181127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Shape 1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36412" y="1773416"/>
              <a:ext cx="1869230" cy="2644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/>
            <p:nvPr/>
          </p:nvSpPr>
          <p:spPr>
            <a:xfrm>
              <a:off x="379738" y="4461732"/>
              <a:ext cx="3402248" cy="1303236"/>
            </a:xfrm>
            <a:prstGeom prst="roundRect">
              <a:avLst>
                <a:gd fmla="val 742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368746" y="4099989"/>
              <a:ext cx="3446294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장군형 영주는 전투에 특화된 영주입니다.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" name="Shape 1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5416" y="4736410"/>
              <a:ext cx="656485" cy="49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Shape 1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0889" y="5235119"/>
              <a:ext cx="538199" cy="484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Shape 124"/>
            <p:cNvSpPr/>
            <p:nvPr/>
          </p:nvSpPr>
          <p:spPr>
            <a:xfrm>
              <a:off x="1022233" y="4838910"/>
              <a:ext cx="149271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공격력 + 1% 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1015204" y="5287844"/>
              <a:ext cx="1592102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이동속도 + 1%</a:t>
              </a:r>
            </a:p>
          </p:txBody>
        </p:sp>
      </p:grpSp>
      <p:sp>
        <p:nvSpPr>
          <p:cNvPr id="126" name="Shape 126"/>
          <p:cNvSpPr/>
          <p:nvPr/>
        </p:nvSpPr>
        <p:spPr>
          <a:xfrm>
            <a:off x="354183" y="6437769"/>
            <a:ext cx="45801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◆ 컨셉_1                                                        ◆ 컨셉_2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2661968" y="1102066"/>
            <a:ext cx="1464904" cy="38579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Shape 133"/>
          <p:cNvGrpSpPr/>
          <p:nvPr/>
        </p:nvGrpSpPr>
        <p:grpSpPr>
          <a:xfrm>
            <a:off x="355722" y="341306"/>
            <a:ext cx="3466043" cy="6013968"/>
            <a:chOff x="355722" y="341306"/>
            <a:chExt cx="3466043" cy="6013968"/>
          </a:xfrm>
        </p:grpSpPr>
        <p:sp>
          <p:nvSpPr>
            <p:cNvPr id="134" name="Shape 134"/>
            <p:cNvSpPr/>
            <p:nvPr/>
          </p:nvSpPr>
          <p:spPr>
            <a:xfrm>
              <a:off x="355722" y="341306"/>
              <a:ext cx="3461146" cy="601396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Shape 1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064" y="350953"/>
              <a:ext cx="3435975" cy="4975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Shape 136"/>
            <p:cNvSpPr/>
            <p:nvPr/>
          </p:nvSpPr>
          <p:spPr>
            <a:xfrm>
              <a:off x="363483" y="559810"/>
              <a:ext cx="3451558" cy="4896592"/>
            </a:xfrm>
            <a:prstGeom prst="roundRect">
              <a:avLst>
                <a:gd fmla="val 1694" name="adj"/>
              </a:avLst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1860" y="559810"/>
              <a:ext cx="3443182" cy="518292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281950" y="5872814"/>
              <a:ext cx="1678303" cy="378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366138" y="3085933"/>
              <a:ext cx="3455621" cy="2019931"/>
            </a:xfrm>
            <a:prstGeom prst="roundRect">
              <a:avLst>
                <a:gd fmla="val 0" name="adj"/>
              </a:avLst>
            </a:prstGeom>
            <a:solidFill>
              <a:schemeClr val="dk1">
                <a:alpha val="34509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65965" y="582045"/>
              <a:ext cx="3441033" cy="127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오다 노부나가 (1534 ~ 1582)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일본의 전국시대를 무력으로 평정한 영주. 전국통일을 눈앞에 두고 중신의 모반을 막지 못해 자결했다.</a:t>
              </a:r>
              <a:b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</p:txBody>
        </p:sp>
        <p:sp>
          <p:nvSpPr>
            <p:cNvPr id="141" name="Shape 141"/>
            <p:cNvSpPr/>
            <p:nvPr/>
          </p:nvSpPr>
          <p:spPr>
            <a:xfrm>
              <a:off x="373237" y="354077"/>
              <a:ext cx="3432474" cy="3381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 선택</a:t>
              </a:r>
            </a:p>
          </p:txBody>
        </p:sp>
        <p:pic>
          <p:nvPicPr>
            <p:cNvPr id="142" name="Shape 142"/>
            <p:cNvPicPr preferRelativeResize="0"/>
            <p:nvPr/>
          </p:nvPicPr>
          <p:blipFill rotWithShape="1">
            <a:blip r:embed="rId4">
              <a:alphaModFix/>
            </a:blip>
            <a:srcRect b="0" l="29339" r="0" t="0"/>
            <a:stretch/>
          </p:blipFill>
          <p:spPr>
            <a:xfrm>
              <a:off x="360108" y="2014765"/>
              <a:ext cx="1200605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Shape 143"/>
            <p:cNvPicPr preferRelativeResize="0"/>
            <p:nvPr/>
          </p:nvPicPr>
          <p:blipFill rotWithShape="1">
            <a:blip r:embed="rId5">
              <a:alphaModFix/>
            </a:blip>
            <a:srcRect b="17225" l="28937" r="24056" t="0"/>
            <a:stretch/>
          </p:blipFill>
          <p:spPr>
            <a:xfrm>
              <a:off x="779989" y="1500395"/>
              <a:ext cx="1278292" cy="2912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Shape 144"/>
            <p:cNvPicPr preferRelativeResize="0"/>
            <p:nvPr/>
          </p:nvPicPr>
          <p:blipFill rotWithShape="1">
            <a:blip r:embed="rId6">
              <a:alphaModFix/>
            </a:blip>
            <a:srcRect b="0" l="1" r="33115" t="0"/>
            <a:stretch/>
          </p:blipFill>
          <p:spPr>
            <a:xfrm>
              <a:off x="2640639" y="2027266"/>
              <a:ext cx="1181127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Shape 1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36412" y="1773416"/>
              <a:ext cx="1869230" cy="2644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Shape 146"/>
            <p:cNvSpPr/>
            <p:nvPr/>
          </p:nvSpPr>
          <p:spPr>
            <a:xfrm>
              <a:off x="379738" y="4461732"/>
              <a:ext cx="3402248" cy="1303236"/>
            </a:xfrm>
            <a:prstGeom prst="roundRect">
              <a:avLst>
                <a:gd fmla="val 742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68746" y="4099989"/>
              <a:ext cx="3446294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장군형 영주는 전투에 특화된 영주입니다.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" name="Shape 1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5416" y="4736410"/>
              <a:ext cx="656485" cy="49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Shape 14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0889" y="5235119"/>
              <a:ext cx="538199" cy="484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Shape 150"/>
            <p:cNvSpPr/>
            <p:nvPr/>
          </p:nvSpPr>
          <p:spPr>
            <a:xfrm>
              <a:off x="1022233" y="4838910"/>
              <a:ext cx="149271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공격력 + 1% 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1015204" y="5287844"/>
              <a:ext cx="1592102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이동속도 + 1%</a:t>
              </a:r>
            </a:p>
          </p:txBody>
        </p:sp>
      </p:grpSp>
      <p:sp>
        <p:nvSpPr>
          <p:cNvPr id="152" name="Shape 152"/>
          <p:cNvSpPr/>
          <p:nvPr/>
        </p:nvSpPr>
        <p:spPr>
          <a:xfrm>
            <a:off x="4012162" y="1102066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593160" y="944408"/>
            <a:ext cx="1701205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영주 이름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영주 설명</a:t>
            </a:r>
          </a:p>
        </p:txBody>
      </p:sp>
      <p:sp>
        <p:nvSpPr>
          <p:cNvPr id="154" name="Shape 154"/>
          <p:cNvSpPr/>
          <p:nvPr/>
        </p:nvSpPr>
        <p:spPr>
          <a:xfrm>
            <a:off x="4012162" y="2900947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4593157" y="2743289"/>
            <a:ext cx="4168285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좌/우 스크롤을 통해 영주 선택이 가능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(중앙에 들어 오는 영웅이 최 상단에 위치 하도록 함)</a:t>
            </a:r>
          </a:p>
        </p:txBody>
      </p:sp>
      <p:sp>
        <p:nvSpPr>
          <p:cNvPr id="156" name="Shape 156"/>
          <p:cNvSpPr/>
          <p:nvPr/>
        </p:nvSpPr>
        <p:spPr>
          <a:xfrm>
            <a:off x="4012162" y="4857485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593160" y="4699828"/>
            <a:ext cx="1397094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타입 설명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정보</a:t>
            </a:r>
          </a:p>
        </p:txBody>
      </p:sp>
      <p:sp>
        <p:nvSpPr>
          <p:cNvPr id="158" name="Shape 158"/>
          <p:cNvSpPr/>
          <p:nvPr/>
        </p:nvSpPr>
        <p:spPr>
          <a:xfrm>
            <a:off x="4012162" y="5898310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593160" y="5740651"/>
            <a:ext cx="1397094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선택 버튼</a:t>
            </a:r>
          </a:p>
        </p:txBody>
      </p:sp>
      <p:sp>
        <p:nvSpPr>
          <p:cNvPr id="160" name="Shape 160"/>
          <p:cNvSpPr/>
          <p:nvPr/>
        </p:nvSpPr>
        <p:spPr>
          <a:xfrm>
            <a:off x="4117544" y="388691"/>
            <a:ext cx="166423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영주 최초 선택 UI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2661968" y="1102066"/>
            <a:ext cx="1464904" cy="38579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Shape 167"/>
          <p:cNvGrpSpPr/>
          <p:nvPr/>
        </p:nvGrpSpPr>
        <p:grpSpPr>
          <a:xfrm>
            <a:off x="355722" y="341306"/>
            <a:ext cx="3466043" cy="6013968"/>
            <a:chOff x="355722" y="341306"/>
            <a:chExt cx="3466043" cy="6013968"/>
          </a:xfrm>
        </p:grpSpPr>
        <p:sp>
          <p:nvSpPr>
            <p:cNvPr id="168" name="Shape 168"/>
            <p:cNvSpPr/>
            <p:nvPr/>
          </p:nvSpPr>
          <p:spPr>
            <a:xfrm>
              <a:off x="355722" y="341306"/>
              <a:ext cx="3461146" cy="601396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" name="Shape 1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064" y="350953"/>
              <a:ext cx="3435975" cy="4975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Shape 170"/>
            <p:cNvSpPr/>
            <p:nvPr/>
          </p:nvSpPr>
          <p:spPr>
            <a:xfrm>
              <a:off x="363483" y="559810"/>
              <a:ext cx="3451558" cy="4896592"/>
            </a:xfrm>
            <a:prstGeom prst="roundRect">
              <a:avLst>
                <a:gd fmla="val 1694" name="adj"/>
              </a:avLst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403462" y="587406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371860" y="559810"/>
              <a:ext cx="3443182" cy="518292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366138" y="3085933"/>
              <a:ext cx="3455621" cy="2019931"/>
            </a:xfrm>
            <a:prstGeom prst="roundRect">
              <a:avLst>
                <a:gd fmla="val 0" name="adj"/>
              </a:avLst>
            </a:prstGeom>
            <a:solidFill>
              <a:schemeClr val="dk1">
                <a:alpha val="34509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365965" y="582045"/>
              <a:ext cx="3441033" cy="127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오다 노부나가 (1534 ~ 1582)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일본의 전국시대를 무력으로 평정한 영주. 전국통일을 눈앞에 두고 중신의 모반을 막지 못해 자결했다.</a:t>
              </a:r>
              <a:b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</p:txBody>
        </p:sp>
        <p:sp>
          <p:nvSpPr>
            <p:cNvPr id="175" name="Shape 175"/>
            <p:cNvSpPr/>
            <p:nvPr/>
          </p:nvSpPr>
          <p:spPr>
            <a:xfrm>
              <a:off x="373237" y="354077"/>
              <a:ext cx="3432474" cy="3381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 선택</a:t>
              </a:r>
            </a:p>
          </p:txBody>
        </p:sp>
        <p:pic>
          <p:nvPicPr>
            <p:cNvPr id="176" name="Shape 176"/>
            <p:cNvPicPr preferRelativeResize="0"/>
            <p:nvPr/>
          </p:nvPicPr>
          <p:blipFill rotWithShape="1">
            <a:blip r:embed="rId4">
              <a:alphaModFix/>
            </a:blip>
            <a:srcRect b="0" l="29339" r="0" t="0"/>
            <a:stretch/>
          </p:blipFill>
          <p:spPr>
            <a:xfrm>
              <a:off x="360108" y="2014765"/>
              <a:ext cx="1200605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Shape 177"/>
            <p:cNvPicPr preferRelativeResize="0"/>
            <p:nvPr/>
          </p:nvPicPr>
          <p:blipFill rotWithShape="1">
            <a:blip r:embed="rId5">
              <a:alphaModFix/>
            </a:blip>
            <a:srcRect b="17225" l="28937" r="24056" t="0"/>
            <a:stretch/>
          </p:blipFill>
          <p:spPr>
            <a:xfrm>
              <a:off x="779989" y="1500395"/>
              <a:ext cx="1278292" cy="2912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Shape 178"/>
            <p:cNvPicPr preferRelativeResize="0"/>
            <p:nvPr/>
          </p:nvPicPr>
          <p:blipFill rotWithShape="1">
            <a:blip r:embed="rId6">
              <a:alphaModFix/>
            </a:blip>
            <a:srcRect b="0" l="1" r="33115" t="0"/>
            <a:stretch/>
          </p:blipFill>
          <p:spPr>
            <a:xfrm>
              <a:off x="2640639" y="2027266"/>
              <a:ext cx="1181127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Shape 17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36412" y="1773416"/>
              <a:ext cx="1869230" cy="2644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Shape 180"/>
            <p:cNvSpPr/>
            <p:nvPr/>
          </p:nvSpPr>
          <p:spPr>
            <a:xfrm>
              <a:off x="379738" y="4461732"/>
              <a:ext cx="3402248" cy="1303236"/>
            </a:xfrm>
            <a:prstGeom prst="roundRect">
              <a:avLst>
                <a:gd fmla="val 742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368746" y="4099989"/>
              <a:ext cx="3446294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장군형 영주는 전투에 특화된 영주입니다.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2" name="Shape 18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5416" y="4736410"/>
              <a:ext cx="656485" cy="49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Shape 18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0889" y="5235119"/>
              <a:ext cx="538199" cy="484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Shape 184"/>
            <p:cNvSpPr/>
            <p:nvPr/>
          </p:nvSpPr>
          <p:spPr>
            <a:xfrm>
              <a:off x="1022233" y="4838910"/>
              <a:ext cx="149271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공격력 + 1% 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1015204" y="5287844"/>
              <a:ext cx="1592102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이동속도 + 1%</a:t>
              </a:r>
            </a:p>
          </p:txBody>
        </p:sp>
      </p:grpSp>
      <p:sp>
        <p:nvSpPr>
          <p:cNvPr id="186" name="Shape 186"/>
          <p:cNvSpPr/>
          <p:nvPr/>
        </p:nvSpPr>
        <p:spPr>
          <a:xfrm>
            <a:off x="4117544" y="388691"/>
            <a:ext cx="124745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영주 변경 UI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67342" y="5819760"/>
            <a:ext cx="1309598" cy="49378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2628571" y="5847576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</p:txBody>
      </p:sp>
      <p:sp>
        <p:nvSpPr>
          <p:cNvPr id="189" name="Shape 189"/>
          <p:cNvSpPr/>
          <p:nvPr/>
        </p:nvSpPr>
        <p:spPr>
          <a:xfrm>
            <a:off x="984362" y="5851535"/>
            <a:ext cx="1247990" cy="44889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업로드</a:t>
            </a: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73057" y="5099512"/>
            <a:ext cx="1309598" cy="4937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4734285" y="5127328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변경</a:t>
            </a:r>
          </a:p>
        </p:txBody>
      </p:sp>
      <p:sp>
        <p:nvSpPr>
          <p:cNvPr id="192" name="Shape 192"/>
          <p:cNvSpPr/>
          <p:nvPr/>
        </p:nvSpPr>
        <p:spPr>
          <a:xfrm rot="-2351693">
            <a:off x="3734227" y="5686831"/>
            <a:ext cx="834089" cy="351062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4559614" y="5325085"/>
            <a:ext cx="207451" cy="1759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908810" y="5168801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6489805" y="5011142"/>
            <a:ext cx="2570216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변경권이 있는 경우 변경 아이템 개수 및 아이콘</a:t>
            </a:r>
          </a:p>
        </p:txBody>
      </p:sp>
      <p:sp>
        <p:nvSpPr>
          <p:cNvPr id="196" name="Shape 196"/>
          <p:cNvSpPr/>
          <p:nvPr/>
        </p:nvSpPr>
        <p:spPr>
          <a:xfrm>
            <a:off x="3887137" y="6201000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468132" y="6043342"/>
            <a:ext cx="2570216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변경권이 없는 상태(크라운으로 변경이 가능 합니다)</a:t>
            </a:r>
          </a:p>
        </p:txBody>
      </p:sp>
      <p:sp>
        <p:nvSpPr>
          <p:cNvPr id="198" name="Shape 198"/>
          <p:cNvSpPr/>
          <p:nvPr/>
        </p:nvSpPr>
        <p:spPr>
          <a:xfrm>
            <a:off x="4364126" y="2806600"/>
            <a:ext cx="1247990" cy="44889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업로드</a:t>
            </a:r>
          </a:p>
        </p:txBody>
      </p:sp>
      <p:sp>
        <p:nvSpPr>
          <p:cNvPr id="199" name="Shape 199"/>
          <p:cNvSpPr/>
          <p:nvPr/>
        </p:nvSpPr>
        <p:spPr>
          <a:xfrm>
            <a:off x="5782655" y="2881185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363651" y="2723527"/>
            <a:ext cx="2570216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업로드는 기존 문서 참고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2661968" y="1102066"/>
            <a:ext cx="1464904" cy="385796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355722" y="341306"/>
            <a:ext cx="3466043" cy="6013968"/>
            <a:chOff x="355722" y="341306"/>
            <a:chExt cx="3466043" cy="6013968"/>
          </a:xfrm>
        </p:grpSpPr>
        <p:sp>
          <p:nvSpPr>
            <p:cNvPr id="208" name="Shape 208"/>
            <p:cNvSpPr/>
            <p:nvPr/>
          </p:nvSpPr>
          <p:spPr>
            <a:xfrm>
              <a:off x="355722" y="341306"/>
              <a:ext cx="3461146" cy="601396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Shape 20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064" y="350953"/>
              <a:ext cx="3435975" cy="4975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Shape 210"/>
            <p:cNvSpPr/>
            <p:nvPr/>
          </p:nvSpPr>
          <p:spPr>
            <a:xfrm>
              <a:off x="363483" y="559810"/>
              <a:ext cx="3451558" cy="4896592"/>
            </a:xfrm>
            <a:prstGeom prst="roundRect">
              <a:avLst>
                <a:gd fmla="val 1694" name="adj"/>
              </a:avLst>
            </a:pr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03462" y="587406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371860" y="559810"/>
              <a:ext cx="3443182" cy="5182925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509295" y="5861117"/>
              <a:ext cx="1260933" cy="4573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66138" y="3085933"/>
              <a:ext cx="3455621" cy="2019931"/>
            </a:xfrm>
            <a:prstGeom prst="roundRect">
              <a:avLst>
                <a:gd fmla="val 0" name="adj"/>
              </a:avLst>
            </a:prstGeom>
            <a:solidFill>
              <a:schemeClr val="dk1">
                <a:alpha val="34509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65965" y="582045"/>
              <a:ext cx="3441033" cy="1277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오다 노부나가 (1534 ~ 1582)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일본의 전국시대를 무력으로 평정한 영주. 전국통일을 눈앞에 두고 중신의 모반을 막지 못해 자결했다.</a:t>
              </a:r>
              <a:b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</a:p>
          </p:txBody>
        </p:sp>
        <p:sp>
          <p:nvSpPr>
            <p:cNvPr id="216" name="Shape 216"/>
            <p:cNvSpPr/>
            <p:nvPr/>
          </p:nvSpPr>
          <p:spPr>
            <a:xfrm>
              <a:off x="373237" y="354077"/>
              <a:ext cx="3432474" cy="33817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 선택</a:t>
              </a:r>
            </a:p>
          </p:txBody>
        </p:sp>
        <p:pic>
          <p:nvPicPr>
            <p:cNvPr id="217" name="Shape 217"/>
            <p:cNvPicPr preferRelativeResize="0"/>
            <p:nvPr/>
          </p:nvPicPr>
          <p:blipFill rotWithShape="1">
            <a:blip r:embed="rId4">
              <a:alphaModFix/>
            </a:blip>
            <a:srcRect b="0" l="29339" r="0" t="0"/>
            <a:stretch/>
          </p:blipFill>
          <p:spPr>
            <a:xfrm>
              <a:off x="360108" y="2014765"/>
              <a:ext cx="1200605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Shape 218"/>
            <p:cNvPicPr preferRelativeResize="0"/>
            <p:nvPr/>
          </p:nvPicPr>
          <p:blipFill rotWithShape="1">
            <a:blip r:embed="rId5">
              <a:alphaModFix/>
            </a:blip>
            <a:srcRect b="17225" l="28937" r="24056" t="0"/>
            <a:stretch/>
          </p:blipFill>
          <p:spPr>
            <a:xfrm>
              <a:off x="779989" y="1500395"/>
              <a:ext cx="1278292" cy="2912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Shape 219"/>
            <p:cNvPicPr preferRelativeResize="0"/>
            <p:nvPr/>
          </p:nvPicPr>
          <p:blipFill rotWithShape="1">
            <a:blip r:embed="rId6">
              <a:alphaModFix/>
            </a:blip>
            <a:srcRect b="0" l="1" r="33115" t="0"/>
            <a:stretch/>
          </p:blipFill>
          <p:spPr>
            <a:xfrm>
              <a:off x="2640639" y="2027266"/>
              <a:ext cx="1181127" cy="2403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Shape 2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36412" y="1773416"/>
              <a:ext cx="1869230" cy="2644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Shape 221"/>
            <p:cNvSpPr/>
            <p:nvPr/>
          </p:nvSpPr>
          <p:spPr>
            <a:xfrm>
              <a:off x="379738" y="4461732"/>
              <a:ext cx="3402248" cy="1303236"/>
            </a:xfrm>
            <a:prstGeom prst="roundRect">
              <a:avLst>
                <a:gd fmla="val 7420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68746" y="4099989"/>
              <a:ext cx="3446294" cy="83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장군형 영주는 전투에 특화된 영주입니다.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" name="Shape 2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5416" y="4736410"/>
              <a:ext cx="656485" cy="49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Shape 2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0889" y="5235119"/>
              <a:ext cx="538199" cy="484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Shape 225"/>
            <p:cNvSpPr/>
            <p:nvPr/>
          </p:nvSpPr>
          <p:spPr>
            <a:xfrm>
              <a:off x="1022233" y="4838910"/>
              <a:ext cx="1492716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공격력 + 1% 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1015204" y="5287844"/>
              <a:ext cx="1592102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ct val="250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부대 이동속도 + 1%</a:t>
              </a:r>
            </a:p>
          </p:txBody>
        </p:sp>
      </p:grpSp>
      <p:sp>
        <p:nvSpPr>
          <p:cNvPr id="227" name="Shape 227"/>
          <p:cNvSpPr/>
          <p:nvPr/>
        </p:nvSpPr>
        <p:spPr>
          <a:xfrm>
            <a:off x="4117544" y="388691"/>
            <a:ext cx="287450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영주 선택 팝업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영주를 선택 시 나오는 팝업 창 입니다.</a:t>
            </a:r>
          </a:p>
        </p:txBody>
      </p:sp>
      <p:sp>
        <p:nvSpPr>
          <p:cNvPr id="228" name="Shape 228"/>
          <p:cNvSpPr/>
          <p:nvPr/>
        </p:nvSpPr>
        <p:spPr>
          <a:xfrm>
            <a:off x="375469" y="351367"/>
            <a:ext cx="3438334" cy="6003906"/>
          </a:xfrm>
          <a:prstGeom prst="roundRect">
            <a:avLst>
              <a:gd fmla="val 0" name="adj"/>
            </a:avLst>
          </a:prstGeom>
          <a:solidFill>
            <a:schemeClr val="dk1">
              <a:alpha val="33333"/>
            </a:schemeClr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439431" y="1940766"/>
            <a:ext cx="3286571" cy="2159222"/>
          </a:xfrm>
          <a:prstGeom prst="roundRect">
            <a:avLst>
              <a:gd fmla="val 45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“XXXXXX”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영주로 게임을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시작하시겠습니까 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영주는 아이템을 사용하여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언제든지 변경이 가능 합니다</a:t>
            </a:r>
          </a:p>
        </p:txBody>
      </p:sp>
      <p:sp>
        <p:nvSpPr>
          <p:cNvPr id="230" name="Shape 230"/>
          <p:cNvSpPr/>
          <p:nvPr/>
        </p:nvSpPr>
        <p:spPr>
          <a:xfrm>
            <a:off x="523408" y="1995200"/>
            <a:ext cx="3124861" cy="342734"/>
          </a:xfrm>
          <a:prstGeom prst="roundRect">
            <a:avLst>
              <a:gd fmla="val 16667" name="adj"/>
            </a:avLst>
          </a:prstGeom>
          <a:solidFill>
            <a:schemeClr val="dk1">
              <a:alpha val="3843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1642139" y="2027863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sp>
        <p:nvSpPr>
          <p:cNvPr id="232" name="Shape 232"/>
          <p:cNvSpPr/>
          <p:nvPr/>
        </p:nvSpPr>
        <p:spPr>
          <a:xfrm>
            <a:off x="1297837" y="3685591"/>
            <a:ext cx="1538667" cy="307908"/>
          </a:xfrm>
          <a:prstGeom prst="roundRect">
            <a:avLst>
              <a:gd fmla="val 16667" name="adj"/>
            </a:avLst>
          </a:prstGeom>
          <a:solidFill>
            <a:srgbClr val="833C0B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233" name="Shape 233"/>
          <p:cNvSpPr/>
          <p:nvPr/>
        </p:nvSpPr>
        <p:spPr>
          <a:xfrm>
            <a:off x="4035614" y="3061492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4725701" y="2903834"/>
            <a:ext cx="2490735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 클릭 시 영주 결정</a:t>
            </a:r>
          </a:p>
        </p:txBody>
      </p:sp>
      <p:sp>
        <p:nvSpPr>
          <p:cNvPr id="235" name="Shape 235"/>
          <p:cNvSpPr/>
          <p:nvPr/>
        </p:nvSpPr>
        <p:spPr>
          <a:xfrm>
            <a:off x="4326076" y="3880419"/>
            <a:ext cx="3286571" cy="2159222"/>
          </a:xfrm>
          <a:prstGeom prst="roundRect">
            <a:avLst>
              <a:gd fmla="val 45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“XXXXXX”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영주를 선택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하시겠습니까 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410055" y="3934853"/>
            <a:ext cx="3124861" cy="342734"/>
          </a:xfrm>
          <a:prstGeom prst="roundRect">
            <a:avLst>
              <a:gd fmla="val 16667" name="adj"/>
            </a:avLst>
          </a:prstGeom>
          <a:solidFill>
            <a:schemeClr val="dk1">
              <a:alpha val="3843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528785" y="3967516"/>
            <a:ext cx="85472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선택</a:t>
            </a:r>
          </a:p>
        </p:txBody>
      </p:sp>
      <p:sp>
        <p:nvSpPr>
          <p:cNvPr id="238" name="Shape 238"/>
          <p:cNvSpPr/>
          <p:nvPr/>
        </p:nvSpPr>
        <p:spPr>
          <a:xfrm>
            <a:off x="5184482" y="5625244"/>
            <a:ext cx="1538667" cy="307908"/>
          </a:xfrm>
          <a:prstGeom prst="roundRect">
            <a:avLst>
              <a:gd fmla="val 16667" name="adj"/>
            </a:avLst>
          </a:prstGeom>
          <a:solidFill>
            <a:srgbClr val="833C0B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239" name="Shape 239"/>
          <p:cNvSpPr/>
          <p:nvPr/>
        </p:nvSpPr>
        <p:spPr>
          <a:xfrm>
            <a:off x="7752309" y="4800885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8442395" y="4643228"/>
            <a:ext cx="2490735" cy="5755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 팝업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360938" y="359965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82" y="369612"/>
            <a:ext cx="3435975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368697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384282" y="578472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74662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LordName1234567890 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7026" y="367164"/>
            <a:ext cx="400063" cy="31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1220" y="1088029"/>
            <a:ext cx="2261767" cy="319930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/>
          <p:nvPr/>
        </p:nvSpPr>
        <p:spPr>
          <a:xfrm>
            <a:off x="2150264" y="3374267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253" name="Shape 253"/>
          <p:cNvGrpSpPr/>
          <p:nvPr/>
        </p:nvGrpSpPr>
        <p:grpSpPr>
          <a:xfrm>
            <a:off x="3375153" y="1070556"/>
            <a:ext cx="399245" cy="391222"/>
            <a:chOff x="4630434" y="1187109"/>
            <a:chExt cx="399245" cy="391222"/>
          </a:xfrm>
        </p:grpSpPr>
        <p:pic>
          <p:nvPicPr>
            <p:cNvPr id="254" name="Shape 2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049360">
              <a:off x="4680241" y="1247982"/>
              <a:ext cx="299631" cy="269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Shape 255"/>
            <p:cNvSpPr/>
            <p:nvPr/>
          </p:nvSpPr>
          <p:spPr>
            <a:xfrm>
              <a:off x="4694907" y="1221241"/>
              <a:ext cx="312717" cy="323325"/>
            </a:xfrm>
            <a:prstGeom prst="ellipse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Shape 256"/>
          <p:cNvSpPr/>
          <p:nvPr/>
        </p:nvSpPr>
        <p:spPr>
          <a:xfrm>
            <a:off x="602620" y="760127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64337" y="709214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258" name="Shape 258"/>
          <p:cNvSpPr/>
          <p:nvPr/>
        </p:nvSpPr>
        <p:spPr>
          <a:xfrm>
            <a:off x="2366443" y="781643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2477883" y="741495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260" name="Shape 260"/>
          <p:cNvSpPr/>
          <p:nvPr/>
        </p:nvSpPr>
        <p:spPr>
          <a:xfrm>
            <a:off x="2137663" y="750795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1625" y="740537"/>
            <a:ext cx="149511" cy="22893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387504" y="746304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59412" y="715912"/>
            <a:ext cx="3257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pic>
        <p:nvPicPr>
          <p:cNvPr id="264" name="Shape 2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907" y="2107400"/>
            <a:ext cx="656485" cy="4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374662" y="1471041"/>
            <a:ext cx="997388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진시황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장군형 타입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7380" y="2727409"/>
            <a:ext cx="538199" cy="48496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409512" y="3933582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1075095" y="393668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754142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419726" y="3939876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3080121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3745705" y="3939876"/>
            <a:ext cx="81760" cy="572482"/>
          </a:xfrm>
          <a:prstGeom prst="roundRect">
            <a:avLst>
              <a:gd fmla="val 4862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15342" y="4044289"/>
            <a:ext cx="370690" cy="350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71597" y="4047396"/>
            <a:ext cx="370690" cy="350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Shape 275"/>
          <p:cNvCxnSpPr/>
          <p:nvPr/>
        </p:nvCxnSpPr>
        <p:spPr>
          <a:xfrm>
            <a:off x="384282" y="3902851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6" name="Shape 276"/>
          <p:cNvCxnSpPr/>
          <p:nvPr/>
        </p:nvCxnSpPr>
        <p:spPr>
          <a:xfrm>
            <a:off x="371356" y="4549769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77" name="Shape 27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0862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1075095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37949" y="5881857"/>
            <a:ext cx="490244" cy="44692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409512" y="45983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영주 정보 </a:t>
            </a:r>
          </a:p>
        </p:txBody>
      </p:sp>
      <p:sp>
        <p:nvSpPr>
          <p:cNvPr id="281" name="Shape 281"/>
          <p:cNvSpPr/>
          <p:nvPr/>
        </p:nvSpPr>
        <p:spPr>
          <a:xfrm>
            <a:off x="2110582" y="46114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유물 도감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47382" y="5789014"/>
            <a:ext cx="555435" cy="64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9795" y="5816439"/>
            <a:ext cx="617645" cy="54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358030" y="5786237"/>
            <a:ext cx="756615" cy="62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94016" y="4588189"/>
            <a:ext cx="396757" cy="40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3231" y="4671828"/>
            <a:ext cx="388411" cy="23576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4152776" y="359965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6117" y="369612"/>
            <a:ext cx="3435975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4160535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4176117" y="578472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4166498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LordName1234567890 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8860" y="367164"/>
            <a:ext cx="400063" cy="31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7742" y="714802"/>
            <a:ext cx="2261767" cy="3199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>
            <a:off x="5942100" y="3355605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7166989" y="762641"/>
            <a:ext cx="399245" cy="391222"/>
            <a:chOff x="4630434" y="1187109"/>
            <a:chExt cx="399245" cy="391222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049360">
              <a:off x="4680241" y="1247982"/>
              <a:ext cx="299631" cy="269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4694907" y="1221241"/>
              <a:ext cx="312717" cy="323325"/>
            </a:xfrm>
            <a:prstGeom prst="ellipse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Shape 298"/>
          <p:cNvSpPr/>
          <p:nvPr/>
        </p:nvSpPr>
        <p:spPr>
          <a:xfrm>
            <a:off x="4394457" y="3708603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4456173" y="3657691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300" name="Shape 300"/>
          <p:cNvSpPr/>
          <p:nvPr/>
        </p:nvSpPr>
        <p:spPr>
          <a:xfrm>
            <a:off x="6158280" y="3702126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6269719" y="3661978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302" name="Shape 302"/>
          <p:cNvSpPr/>
          <p:nvPr/>
        </p:nvSpPr>
        <p:spPr>
          <a:xfrm>
            <a:off x="5929498" y="3680610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03462" y="3670353"/>
            <a:ext cx="149511" cy="22893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/>
          <p:nvPr/>
        </p:nvSpPr>
        <p:spPr>
          <a:xfrm>
            <a:off x="4179339" y="3676119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151248" y="3645726"/>
            <a:ext cx="3257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73742" y="1930116"/>
            <a:ext cx="656485" cy="4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4166498" y="1293758"/>
            <a:ext cx="997388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진시황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장군형 타입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89216" y="2550125"/>
            <a:ext cx="538199" cy="48496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/>
          <p:nvPr/>
        </p:nvSpPr>
        <p:spPr>
          <a:xfrm>
            <a:off x="4201348" y="3933582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866932" y="393668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545980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211564" y="3939876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6871957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7537539" y="3939876"/>
            <a:ext cx="81760" cy="572482"/>
          </a:xfrm>
          <a:prstGeom prst="roundRect">
            <a:avLst>
              <a:gd fmla="val 4862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07180" y="4044289"/>
            <a:ext cx="370690" cy="350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63432" y="4047396"/>
            <a:ext cx="370690" cy="350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Shape 317"/>
          <p:cNvCxnSpPr/>
          <p:nvPr/>
        </p:nvCxnSpPr>
        <p:spPr>
          <a:xfrm>
            <a:off x="4176117" y="3902851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8" name="Shape 318"/>
          <p:cNvCxnSpPr/>
          <p:nvPr/>
        </p:nvCxnSpPr>
        <p:spPr>
          <a:xfrm>
            <a:off x="4163192" y="4549769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19" name="Shape 3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42698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4866932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29785" y="5881857"/>
            <a:ext cx="490244" cy="44692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/>
          <p:nvPr/>
        </p:nvSpPr>
        <p:spPr>
          <a:xfrm>
            <a:off x="4201348" y="45983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영주 정보 </a:t>
            </a:r>
          </a:p>
        </p:txBody>
      </p:sp>
      <p:sp>
        <p:nvSpPr>
          <p:cNvPr id="323" name="Shape 323"/>
          <p:cNvSpPr/>
          <p:nvPr/>
        </p:nvSpPr>
        <p:spPr>
          <a:xfrm>
            <a:off x="5902417" y="46114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유물 도감</a:t>
            </a: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539217" y="5789014"/>
            <a:ext cx="555435" cy="64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831632" y="5816439"/>
            <a:ext cx="617645" cy="54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149866" y="5786237"/>
            <a:ext cx="756615" cy="62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Shape 3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885853" y="4588189"/>
            <a:ext cx="396757" cy="40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15067" y="4671828"/>
            <a:ext cx="388411" cy="23576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354183" y="6437769"/>
            <a:ext cx="4580100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◆ 컨셉_1                                                        ◆ 컨셉_2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360938" y="359965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82" y="369612"/>
            <a:ext cx="3435975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368697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84282" y="578472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374662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LordName1234567890 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7026" y="367164"/>
            <a:ext cx="400063" cy="31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1220" y="1088029"/>
            <a:ext cx="2261767" cy="319930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/>
          <p:nvPr/>
        </p:nvSpPr>
        <p:spPr>
          <a:xfrm>
            <a:off x="2150264" y="3374267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342" name="Shape 342"/>
          <p:cNvGrpSpPr/>
          <p:nvPr/>
        </p:nvGrpSpPr>
        <p:grpSpPr>
          <a:xfrm>
            <a:off x="3375153" y="1070556"/>
            <a:ext cx="399245" cy="391222"/>
            <a:chOff x="4630434" y="1187109"/>
            <a:chExt cx="399245" cy="391222"/>
          </a:xfrm>
        </p:grpSpPr>
        <p:pic>
          <p:nvPicPr>
            <p:cNvPr id="343" name="Shape 3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049360">
              <a:off x="4680241" y="1247982"/>
              <a:ext cx="299631" cy="269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Shape 344"/>
            <p:cNvSpPr/>
            <p:nvPr/>
          </p:nvSpPr>
          <p:spPr>
            <a:xfrm>
              <a:off x="4694907" y="1221241"/>
              <a:ext cx="312717" cy="323325"/>
            </a:xfrm>
            <a:prstGeom prst="ellipse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Shape 345"/>
          <p:cNvSpPr/>
          <p:nvPr/>
        </p:nvSpPr>
        <p:spPr>
          <a:xfrm>
            <a:off x="602620" y="760127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664337" y="709214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347" name="Shape 347"/>
          <p:cNvSpPr/>
          <p:nvPr/>
        </p:nvSpPr>
        <p:spPr>
          <a:xfrm>
            <a:off x="2366443" y="781643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477883" y="741495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349" name="Shape 349"/>
          <p:cNvSpPr/>
          <p:nvPr/>
        </p:nvSpPr>
        <p:spPr>
          <a:xfrm>
            <a:off x="2137663" y="750795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1625" y="740537"/>
            <a:ext cx="149511" cy="22893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/>
          <p:nvPr/>
        </p:nvSpPr>
        <p:spPr>
          <a:xfrm>
            <a:off x="387504" y="746304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59412" y="715912"/>
            <a:ext cx="3257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907" y="2107400"/>
            <a:ext cx="656485" cy="4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374662" y="1471041"/>
            <a:ext cx="997388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진시황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장군형 타입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Shape 3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7380" y="2727409"/>
            <a:ext cx="538199" cy="48496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/>
          <p:nvPr/>
        </p:nvSpPr>
        <p:spPr>
          <a:xfrm>
            <a:off x="409512" y="3933582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1075095" y="393668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1754142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2419726" y="3939876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3080121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3745705" y="3939876"/>
            <a:ext cx="81760" cy="572482"/>
          </a:xfrm>
          <a:prstGeom prst="roundRect">
            <a:avLst>
              <a:gd fmla="val 4862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15342" y="4044289"/>
            <a:ext cx="370690" cy="350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71597" y="4047396"/>
            <a:ext cx="370690" cy="350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Shape 364"/>
          <p:cNvCxnSpPr/>
          <p:nvPr/>
        </p:nvCxnSpPr>
        <p:spPr>
          <a:xfrm>
            <a:off x="384282" y="3902851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5" name="Shape 365"/>
          <p:cNvCxnSpPr/>
          <p:nvPr/>
        </p:nvCxnSpPr>
        <p:spPr>
          <a:xfrm>
            <a:off x="371356" y="4549769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66" name="Shape 36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0862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/>
          <p:nvPr/>
        </p:nvSpPr>
        <p:spPr>
          <a:xfrm>
            <a:off x="1075095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37949" y="5881857"/>
            <a:ext cx="490244" cy="44692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/>
          <p:nvPr/>
        </p:nvSpPr>
        <p:spPr>
          <a:xfrm>
            <a:off x="409512" y="45983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영주 정보 </a:t>
            </a:r>
          </a:p>
        </p:txBody>
      </p:sp>
      <p:sp>
        <p:nvSpPr>
          <p:cNvPr id="370" name="Shape 370"/>
          <p:cNvSpPr/>
          <p:nvPr/>
        </p:nvSpPr>
        <p:spPr>
          <a:xfrm>
            <a:off x="2110582" y="46114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유물 도감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47382" y="5789014"/>
            <a:ext cx="555435" cy="64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9795" y="5816439"/>
            <a:ext cx="617645" cy="54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358030" y="5786237"/>
            <a:ext cx="756615" cy="62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94016" y="4588189"/>
            <a:ext cx="396757" cy="40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3231" y="4671828"/>
            <a:ext cx="388411" cy="23576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/>
          <p:nvPr/>
        </p:nvSpPr>
        <p:spPr>
          <a:xfrm>
            <a:off x="3907557" y="5910923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561016" y="5673612"/>
            <a:ext cx="3444864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 &gt; 업적 &gt; 스킬 &gt; 환경설정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(해당 버튼을 클릭 시 해당 화면으로 이동 되어집니다)</a:t>
            </a:r>
          </a:p>
        </p:txBody>
      </p:sp>
      <p:sp>
        <p:nvSpPr>
          <p:cNvPr id="378" name="Shape 378"/>
          <p:cNvSpPr/>
          <p:nvPr/>
        </p:nvSpPr>
        <p:spPr>
          <a:xfrm>
            <a:off x="3907557" y="4687405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4561016" y="4450094"/>
            <a:ext cx="3444864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 / 유물 도감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(해당 버튼을 클릭 시 해당 화면으로 이동 되어집니다)</a:t>
            </a:r>
          </a:p>
        </p:txBody>
      </p:sp>
      <p:sp>
        <p:nvSpPr>
          <p:cNvPr id="380" name="Shape 380"/>
          <p:cNvSpPr/>
          <p:nvPr/>
        </p:nvSpPr>
        <p:spPr>
          <a:xfrm>
            <a:off x="3923080" y="3896082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576537" y="3658773"/>
            <a:ext cx="3444864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아이템 슬롯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(유물 아이템 기본 이미지 아이콘 필요)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시대별 유물 장착 슬롯 증가</a:t>
            </a:r>
          </a:p>
        </p:txBody>
      </p:sp>
      <p:sp>
        <p:nvSpPr>
          <p:cNvPr id="382" name="Shape 382"/>
          <p:cNvSpPr/>
          <p:nvPr/>
        </p:nvSpPr>
        <p:spPr>
          <a:xfrm>
            <a:off x="3864107" y="1164362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4456251" y="1030798"/>
            <a:ext cx="1328143" cy="44708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변경 버튼</a:t>
            </a:r>
          </a:p>
        </p:txBody>
      </p:sp>
      <p:sp>
        <p:nvSpPr>
          <p:cNvPr id="384" name="Shape 384"/>
          <p:cNvSpPr/>
          <p:nvPr/>
        </p:nvSpPr>
        <p:spPr>
          <a:xfrm>
            <a:off x="3968873" y="409702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584801" y="276137"/>
            <a:ext cx="2138988" cy="44708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닉네임 정보 및 닉네임 변경</a:t>
            </a:r>
          </a:p>
        </p:txBody>
      </p:sp>
      <p:sp>
        <p:nvSpPr>
          <p:cNvPr id="386" name="Shape 386"/>
          <p:cNvSpPr/>
          <p:nvPr/>
        </p:nvSpPr>
        <p:spPr>
          <a:xfrm>
            <a:off x="4045900" y="2478350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661828" y="2025839"/>
            <a:ext cx="2138988" cy="1159624"/>
          </a:xfrm>
          <a:prstGeom prst="roundRect">
            <a:avLst>
              <a:gd fmla="val 6775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캐릭터 이름 정보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타입 정보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아이콘_1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 아이콘_2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이미지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360938" y="359965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Shape 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82" y="369612"/>
            <a:ext cx="3435975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/>
          <p:nvPr/>
        </p:nvSpPr>
        <p:spPr>
          <a:xfrm>
            <a:off x="368697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384282" y="578472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74662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LordName1234567890 </a:t>
            </a: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7026" y="367164"/>
            <a:ext cx="400063" cy="31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1220" y="1088029"/>
            <a:ext cx="2261767" cy="319930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/>
          <p:nvPr/>
        </p:nvSpPr>
        <p:spPr>
          <a:xfrm>
            <a:off x="2150264" y="3374267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pSp>
        <p:nvGrpSpPr>
          <p:cNvPr id="400" name="Shape 400"/>
          <p:cNvGrpSpPr/>
          <p:nvPr/>
        </p:nvGrpSpPr>
        <p:grpSpPr>
          <a:xfrm>
            <a:off x="3375153" y="1070556"/>
            <a:ext cx="399245" cy="391222"/>
            <a:chOff x="4630434" y="1187109"/>
            <a:chExt cx="399245" cy="391222"/>
          </a:xfrm>
        </p:grpSpPr>
        <p:pic>
          <p:nvPicPr>
            <p:cNvPr id="401" name="Shape 40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049360">
              <a:off x="4680241" y="1247982"/>
              <a:ext cx="299631" cy="269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Shape 402"/>
            <p:cNvSpPr/>
            <p:nvPr/>
          </p:nvSpPr>
          <p:spPr>
            <a:xfrm>
              <a:off x="4694907" y="1221241"/>
              <a:ext cx="312717" cy="323325"/>
            </a:xfrm>
            <a:prstGeom prst="ellipse">
              <a:avLst/>
            </a:prstGeom>
            <a:noFill/>
            <a:ln cap="flat" cmpd="sng" w="1905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Shape 403"/>
          <p:cNvSpPr/>
          <p:nvPr/>
        </p:nvSpPr>
        <p:spPr>
          <a:xfrm>
            <a:off x="602620" y="760127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664337" y="709214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405" name="Shape 405"/>
          <p:cNvSpPr/>
          <p:nvPr/>
        </p:nvSpPr>
        <p:spPr>
          <a:xfrm>
            <a:off x="2366443" y="781643"/>
            <a:ext cx="1437963" cy="139540"/>
          </a:xfrm>
          <a:prstGeom prst="roundRect">
            <a:avLst>
              <a:gd fmla="val 16667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2477883" y="741495"/>
            <a:ext cx="131157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9,999,999 / 9,999,999</a:t>
            </a:r>
          </a:p>
        </p:txBody>
      </p:sp>
      <p:sp>
        <p:nvSpPr>
          <p:cNvPr id="407" name="Shape 407"/>
          <p:cNvSpPr/>
          <p:nvPr/>
        </p:nvSpPr>
        <p:spPr>
          <a:xfrm>
            <a:off x="2137663" y="750795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1625" y="740537"/>
            <a:ext cx="149511" cy="22893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/>
          <p:nvPr/>
        </p:nvSpPr>
        <p:spPr>
          <a:xfrm>
            <a:off x="387504" y="746304"/>
            <a:ext cx="265570" cy="18912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359412" y="715912"/>
            <a:ext cx="32573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99</a:t>
            </a:r>
          </a:p>
        </p:txBody>
      </p:sp>
      <p:pic>
        <p:nvPicPr>
          <p:cNvPr id="411" name="Shape 4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907" y="2107400"/>
            <a:ext cx="656485" cy="4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/>
          <p:nvPr/>
        </p:nvSpPr>
        <p:spPr>
          <a:xfrm>
            <a:off x="374662" y="1471041"/>
            <a:ext cx="997388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진시황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장군형 타입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Shape 4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7380" y="2727409"/>
            <a:ext cx="538199" cy="48496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/>
          <p:nvPr/>
        </p:nvSpPr>
        <p:spPr>
          <a:xfrm>
            <a:off x="409512" y="3933582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1075095" y="393668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1754142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2419726" y="3939876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3080121" y="3936769"/>
            <a:ext cx="579533" cy="5724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3745705" y="3939876"/>
            <a:ext cx="81760" cy="572482"/>
          </a:xfrm>
          <a:prstGeom prst="roundRect">
            <a:avLst>
              <a:gd fmla="val 48622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Shape 4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15342" y="4044289"/>
            <a:ext cx="370690" cy="350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71597" y="4047396"/>
            <a:ext cx="370690" cy="350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Shape 422"/>
          <p:cNvCxnSpPr/>
          <p:nvPr/>
        </p:nvCxnSpPr>
        <p:spPr>
          <a:xfrm>
            <a:off x="384282" y="3902851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3" name="Shape 423"/>
          <p:cNvCxnSpPr/>
          <p:nvPr/>
        </p:nvCxnSpPr>
        <p:spPr>
          <a:xfrm>
            <a:off x="371356" y="4549769"/>
            <a:ext cx="344318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24" name="Shape 4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0862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/>
          <p:nvPr/>
        </p:nvSpPr>
        <p:spPr>
          <a:xfrm>
            <a:off x="1075095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37949" y="5881857"/>
            <a:ext cx="490244" cy="44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/>
          <p:nvPr/>
        </p:nvSpPr>
        <p:spPr>
          <a:xfrm>
            <a:off x="409512" y="45983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영주 정보 </a:t>
            </a:r>
          </a:p>
        </p:txBody>
      </p:sp>
      <p:sp>
        <p:nvSpPr>
          <p:cNvPr id="428" name="Shape 428"/>
          <p:cNvSpPr/>
          <p:nvPr/>
        </p:nvSpPr>
        <p:spPr>
          <a:xfrm>
            <a:off x="2110582" y="4611426"/>
            <a:ext cx="1655999" cy="4103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유물 도감</a:t>
            </a: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47382" y="5789014"/>
            <a:ext cx="555435" cy="64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Shape 4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9795" y="5816439"/>
            <a:ext cx="617645" cy="54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358030" y="5786237"/>
            <a:ext cx="756615" cy="62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94016" y="4588189"/>
            <a:ext cx="396757" cy="40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3231" y="4671828"/>
            <a:ext cx="388411" cy="23576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/>
          <p:nvPr/>
        </p:nvSpPr>
        <p:spPr>
          <a:xfrm>
            <a:off x="3913587" y="2197689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4567044" y="1960376"/>
            <a:ext cx="3444864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버프 아이콘 클릭 시 버프 상세 정보를 확인 할 수 있습니다(2초 후 자동으로 닫히도록 처리)</a:t>
            </a:r>
          </a:p>
        </p:txBody>
      </p:sp>
      <p:sp>
        <p:nvSpPr>
          <p:cNvPr id="436" name="Shape 436"/>
          <p:cNvSpPr/>
          <p:nvPr/>
        </p:nvSpPr>
        <p:spPr>
          <a:xfrm>
            <a:off x="766429" y="2287666"/>
            <a:ext cx="1460958" cy="49179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철벽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방어력 +1%</a:t>
            </a:r>
          </a:p>
        </p:txBody>
      </p:sp>
      <p:sp>
        <p:nvSpPr>
          <p:cNvPr id="437" name="Shape 437"/>
          <p:cNvSpPr/>
          <p:nvPr/>
        </p:nvSpPr>
        <p:spPr>
          <a:xfrm>
            <a:off x="3917337" y="691666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570794" y="454354"/>
            <a:ext cx="3444864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레벨 / 경험치 정보를 확인 할 수 있습니다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스테미너 / 스테미너 정보</a:t>
            </a:r>
          </a:p>
        </p:txBody>
      </p:sp>
      <p:sp>
        <p:nvSpPr>
          <p:cNvPr id="439" name="Shape 439"/>
          <p:cNvSpPr/>
          <p:nvPr/>
        </p:nvSpPr>
        <p:spPr>
          <a:xfrm>
            <a:off x="1364862" y="3521980"/>
            <a:ext cx="1460958" cy="49179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청동기 시대에 오픈 되는 슬롯 입니다</a:t>
            </a:r>
          </a:p>
        </p:txBody>
      </p:sp>
      <p:sp>
        <p:nvSpPr>
          <p:cNvPr id="440" name="Shape 440"/>
          <p:cNvSpPr/>
          <p:nvPr/>
        </p:nvSpPr>
        <p:spPr>
          <a:xfrm>
            <a:off x="3999637" y="4088798"/>
            <a:ext cx="503853" cy="26020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4653094" y="3851487"/>
            <a:ext cx="2960685" cy="65457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아이콘 클릭 시 알림 팝업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(2초후 자동으로 닫히도록 처리)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360938" y="359965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82" y="369612"/>
            <a:ext cx="3435975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/>
          <p:nvPr/>
        </p:nvSpPr>
        <p:spPr>
          <a:xfrm>
            <a:off x="368697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384318" y="578470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74662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</a:t>
            </a:r>
          </a:p>
        </p:txBody>
      </p:sp>
      <p:sp>
        <p:nvSpPr>
          <p:cNvPr id="452" name="Shape 452"/>
          <p:cNvSpPr/>
          <p:nvPr/>
        </p:nvSpPr>
        <p:spPr>
          <a:xfrm>
            <a:off x="2150264" y="3280960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862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/>
          <p:nvPr/>
        </p:nvSpPr>
        <p:spPr>
          <a:xfrm>
            <a:off x="1075095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1825816" y="717129"/>
            <a:ext cx="185281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(kor)쵸쵸쵸쵸쵸쵸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Shape 456"/>
          <p:cNvPicPr preferRelativeResize="0"/>
          <p:nvPr/>
        </p:nvPicPr>
        <p:blipFill rotWithShape="1">
          <a:blip r:embed="rId5">
            <a:alphaModFix/>
          </a:blip>
          <a:srcRect b="46512" l="20428" r="0" t="0"/>
          <a:stretch/>
        </p:blipFill>
        <p:spPr>
          <a:xfrm>
            <a:off x="429206" y="685135"/>
            <a:ext cx="1487397" cy="1414252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/>
          <p:nvPr/>
        </p:nvSpPr>
        <p:spPr>
          <a:xfrm>
            <a:off x="1845283" y="950633"/>
            <a:ext cx="258529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국가 : 일본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시대 : 르네상스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 : 202,202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Kill : 102,222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 완성도 : 29%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마크 수집 수 : 10</a:t>
            </a: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617" y="1921683"/>
            <a:ext cx="884695" cy="1187743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/>
          <p:nvPr/>
        </p:nvSpPr>
        <p:spPr>
          <a:xfrm>
            <a:off x="966340" y="2376639"/>
            <a:ext cx="1720342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시간 감소 : 0.5%</a:t>
            </a:r>
          </a:p>
        </p:txBody>
      </p:sp>
      <p:sp>
        <p:nvSpPr>
          <p:cNvPr id="460" name="Shape 460"/>
          <p:cNvSpPr/>
          <p:nvPr/>
        </p:nvSpPr>
        <p:spPr>
          <a:xfrm>
            <a:off x="979604" y="2143993"/>
            <a:ext cx="137088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시간 단축의 메달</a:t>
            </a: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5260" y="2706283"/>
            <a:ext cx="3384000" cy="278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Shape 462"/>
          <p:cNvCxnSpPr/>
          <p:nvPr/>
        </p:nvCxnSpPr>
        <p:spPr>
          <a:xfrm>
            <a:off x="384318" y="2111360"/>
            <a:ext cx="344318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3" name="Shape 463"/>
          <p:cNvSpPr/>
          <p:nvPr/>
        </p:nvSpPr>
        <p:spPr>
          <a:xfrm>
            <a:off x="391692" y="2720783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464" name="Shape 464"/>
          <p:cNvSpPr/>
          <p:nvPr/>
        </p:nvSpPr>
        <p:spPr>
          <a:xfrm>
            <a:off x="375967" y="2992291"/>
            <a:ext cx="340696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 전투력                                           31,231,131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711" y="3343875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/>
          <p:nvPr/>
        </p:nvSpPr>
        <p:spPr>
          <a:xfrm>
            <a:off x="376143" y="3358376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상태</a:t>
            </a:r>
          </a:p>
        </p:txBody>
      </p:sp>
      <p:sp>
        <p:nvSpPr>
          <p:cNvPr id="467" name="Shape 467"/>
          <p:cNvSpPr/>
          <p:nvPr/>
        </p:nvSpPr>
        <p:spPr>
          <a:xfrm>
            <a:off x="360418" y="3629882"/>
            <a:ext cx="340696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승리 횟수                                       31,231,131</a:t>
            </a:r>
          </a:p>
        </p:txBody>
      </p:sp>
      <p:sp>
        <p:nvSpPr>
          <p:cNvPr id="468" name="Shape 468"/>
          <p:cNvSpPr/>
          <p:nvPr/>
        </p:nvSpPr>
        <p:spPr>
          <a:xfrm>
            <a:off x="2164507" y="3927028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3954" y="3989944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/>
          <p:nvPr/>
        </p:nvSpPr>
        <p:spPr>
          <a:xfrm>
            <a:off x="390387" y="4004444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군사</a:t>
            </a:r>
          </a:p>
        </p:txBody>
      </p:sp>
      <p:sp>
        <p:nvSpPr>
          <p:cNvPr id="471" name="Shape 471"/>
          <p:cNvSpPr/>
          <p:nvPr/>
        </p:nvSpPr>
        <p:spPr>
          <a:xfrm>
            <a:off x="374662" y="4275951"/>
            <a:ext cx="340696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승리 횟수                                       31,231,131</a:t>
            </a:r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6162" y="4637273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/>
          <p:nvPr/>
        </p:nvSpPr>
        <p:spPr>
          <a:xfrm>
            <a:off x="382595" y="4651775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711" y="5004944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Shape 475"/>
          <p:cNvSpPr/>
          <p:nvPr/>
        </p:nvSpPr>
        <p:spPr>
          <a:xfrm>
            <a:off x="376143" y="5019444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발전</a:t>
            </a:r>
          </a:p>
        </p:txBody>
      </p:sp>
      <p:pic>
        <p:nvPicPr>
          <p:cNvPr id="476" name="Shape 4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3806" y="5344821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Shape 477"/>
          <p:cNvSpPr/>
          <p:nvPr/>
        </p:nvSpPr>
        <p:spPr>
          <a:xfrm>
            <a:off x="390238" y="5359323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방어</a:t>
            </a:r>
          </a:p>
        </p:txBody>
      </p:sp>
      <p:sp>
        <p:nvSpPr>
          <p:cNvPr id="478" name="Shape 478"/>
          <p:cNvSpPr/>
          <p:nvPr/>
        </p:nvSpPr>
        <p:spPr>
          <a:xfrm>
            <a:off x="354183" y="6437769"/>
            <a:ext cx="100860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◆영주 정보</a:t>
            </a:r>
          </a:p>
        </p:txBody>
      </p:sp>
      <p:sp>
        <p:nvSpPr>
          <p:cNvPr id="479" name="Shape 479"/>
          <p:cNvSpPr/>
          <p:nvPr/>
        </p:nvSpPr>
        <p:spPr>
          <a:xfrm>
            <a:off x="3050447" y="2209708"/>
            <a:ext cx="685620" cy="38290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sp>
        <p:nvSpPr>
          <p:cNvPr id="480" name="Shape 480"/>
          <p:cNvSpPr/>
          <p:nvPr/>
        </p:nvSpPr>
        <p:spPr>
          <a:xfrm>
            <a:off x="4158100" y="359965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Shape 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1442" y="369612"/>
            <a:ext cx="3435975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4165857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4181480" y="578470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171823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정보</a:t>
            </a:r>
          </a:p>
        </p:txBody>
      </p:sp>
      <p:sp>
        <p:nvSpPr>
          <p:cNvPr id="485" name="Shape 485"/>
          <p:cNvSpPr/>
          <p:nvPr/>
        </p:nvSpPr>
        <p:spPr>
          <a:xfrm>
            <a:off x="5947423" y="3280960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8021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/>
          <p:nvPr/>
        </p:nvSpPr>
        <p:spPr>
          <a:xfrm>
            <a:off x="4872255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5622978" y="717129"/>
            <a:ext cx="185281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(kor)쵸쵸쵸쵸쵸쵸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Shape 489"/>
          <p:cNvPicPr preferRelativeResize="0"/>
          <p:nvPr/>
        </p:nvPicPr>
        <p:blipFill rotWithShape="1">
          <a:blip r:embed="rId5">
            <a:alphaModFix/>
          </a:blip>
          <a:srcRect b="46512" l="20428" r="0" t="0"/>
          <a:stretch/>
        </p:blipFill>
        <p:spPr>
          <a:xfrm>
            <a:off x="4226367" y="685135"/>
            <a:ext cx="1487397" cy="1414252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Shape 490"/>
          <p:cNvSpPr/>
          <p:nvPr/>
        </p:nvSpPr>
        <p:spPr>
          <a:xfrm>
            <a:off x="5642442" y="950633"/>
            <a:ext cx="258529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국가 : 일본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시대 : 르네상스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 : 202,202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Kill : 102,222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업적 완성도 : 29%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마크 수집 수 : 10</a:t>
            </a:r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12419" y="2706283"/>
            <a:ext cx="3384000" cy="2783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Shape 492"/>
          <p:cNvCxnSpPr/>
          <p:nvPr/>
        </p:nvCxnSpPr>
        <p:spPr>
          <a:xfrm>
            <a:off x="4181480" y="2111360"/>
            <a:ext cx="344318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3" name="Shape 493"/>
          <p:cNvSpPr/>
          <p:nvPr/>
        </p:nvSpPr>
        <p:spPr>
          <a:xfrm>
            <a:off x="4188853" y="2720783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</p:txBody>
      </p:sp>
      <p:sp>
        <p:nvSpPr>
          <p:cNvPr id="494" name="Shape 494"/>
          <p:cNvSpPr/>
          <p:nvPr/>
        </p:nvSpPr>
        <p:spPr>
          <a:xfrm>
            <a:off x="4173128" y="2992291"/>
            <a:ext cx="340696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 전투력                                           31,231,131</a:t>
            </a:r>
          </a:p>
        </p:txBody>
      </p:sp>
      <p:pic>
        <p:nvPicPr>
          <p:cNvPr id="495" name="Shape 4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6871" y="3343875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/>
          <p:nvPr/>
        </p:nvSpPr>
        <p:spPr>
          <a:xfrm>
            <a:off x="4173305" y="3358376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상태</a:t>
            </a:r>
          </a:p>
        </p:txBody>
      </p:sp>
      <p:sp>
        <p:nvSpPr>
          <p:cNvPr id="497" name="Shape 497"/>
          <p:cNvSpPr/>
          <p:nvPr/>
        </p:nvSpPr>
        <p:spPr>
          <a:xfrm>
            <a:off x="4157580" y="3629882"/>
            <a:ext cx="340696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승리 횟수                                       31,231,131</a:t>
            </a:r>
          </a:p>
        </p:txBody>
      </p:sp>
      <p:sp>
        <p:nvSpPr>
          <p:cNvPr id="498" name="Shape 498"/>
          <p:cNvSpPr/>
          <p:nvPr/>
        </p:nvSpPr>
        <p:spPr>
          <a:xfrm>
            <a:off x="5961667" y="3927028"/>
            <a:ext cx="266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11114" y="3989944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/>
          <p:nvPr/>
        </p:nvSpPr>
        <p:spPr>
          <a:xfrm>
            <a:off x="4187548" y="4004444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군사</a:t>
            </a:r>
          </a:p>
        </p:txBody>
      </p:sp>
      <p:sp>
        <p:nvSpPr>
          <p:cNvPr id="501" name="Shape 501"/>
          <p:cNvSpPr/>
          <p:nvPr/>
        </p:nvSpPr>
        <p:spPr>
          <a:xfrm>
            <a:off x="4171823" y="4275951"/>
            <a:ext cx="340696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승리 횟수                                       31,231,131</a:t>
            </a:r>
          </a:p>
        </p:txBody>
      </p:sp>
      <p:pic>
        <p:nvPicPr>
          <p:cNvPr id="502" name="Shape 5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03323" y="4637273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/>
          <p:nvPr/>
        </p:nvSpPr>
        <p:spPr>
          <a:xfrm>
            <a:off x="4179757" y="4651775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</a:t>
            </a: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6871" y="5004944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/>
          <p:nvPr/>
        </p:nvSpPr>
        <p:spPr>
          <a:xfrm>
            <a:off x="4173305" y="5019444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발전</a:t>
            </a: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10966" y="5344821"/>
            <a:ext cx="3384000" cy="278337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/>
          <p:nvPr/>
        </p:nvSpPr>
        <p:spPr>
          <a:xfrm>
            <a:off x="4187400" y="5359323"/>
            <a:ext cx="340756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방어</a:t>
            </a:r>
          </a:p>
        </p:txBody>
      </p:sp>
      <p:sp>
        <p:nvSpPr>
          <p:cNvPr id="508" name="Shape 508"/>
          <p:cNvSpPr/>
          <p:nvPr/>
        </p:nvSpPr>
        <p:spPr>
          <a:xfrm>
            <a:off x="4151342" y="6437769"/>
            <a:ext cx="100860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◆영주 정보</a:t>
            </a:r>
          </a:p>
        </p:txBody>
      </p:sp>
      <p:sp>
        <p:nvSpPr>
          <p:cNvPr id="509" name="Shape 509"/>
          <p:cNvSpPr/>
          <p:nvPr/>
        </p:nvSpPr>
        <p:spPr>
          <a:xfrm>
            <a:off x="6847607" y="2209708"/>
            <a:ext cx="685620" cy="38290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메달</a:t>
            </a:r>
          </a:p>
        </p:txBody>
      </p:sp>
      <p:sp>
        <p:nvSpPr>
          <p:cNvPr id="510" name="Shape 510"/>
          <p:cNvSpPr/>
          <p:nvPr/>
        </p:nvSpPr>
        <p:spPr>
          <a:xfrm>
            <a:off x="4187930" y="2147876"/>
            <a:ext cx="543220" cy="53345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4299148" y="2171833"/>
            <a:ext cx="328936" cy="477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12" name="Shape 512"/>
          <p:cNvSpPr/>
          <p:nvPr/>
        </p:nvSpPr>
        <p:spPr>
          <a:xfrm>
            <a:off x="4770378" y="2283396"/>
            <a:ext cx="2031325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적용 중인 메달이 없습니다</a:t>
            </a:r>
          </a:p>
        </p:txBody>
      </p:sp>
      <p:grpSp>
        <p:nvGrpSpPr>
          <p:cNvPr id="513" name="Shape 513"/>
          <p:cNvGrpSpPr/>
          <p:nvPr/>
        </p:nvGrpSpPr>
        <p:grpSpPr>
          <a:xfrm>
            <a:off x="6228066" y="274830"/>
            <a:ext cx="383399" cy="318006"/>
            <a:chOff x="9349443" y="1680232"/>
            <a:chExt cx="383400" cy="318006"/>
          </a:xfrm>
        </p:grpSpPr>
        <p:sp>
          <p:nvSpPr>
            <p:cNvPr id="514" name="Shape 514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0</a:t>
              </a: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5330366" y="788955"/>
            <a:ext cx="383400" cy="318006"/>
            <a:chOff x="9349443" y="1680232"/>
            <a:chExt cx="383400" cy="318006"/>
          </a:xfrm>
        </p:grpSpPr>
        <p:sp>
          <p:nvSpPr>
            <p:cNvPr id="517" name="Shape 517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1</a:t>
              </a: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5330366" y="1022168"/>
            <a:ext cx="383400" cy="318006"/>
            <a:chOff x="9349443" y="1680232"/>
            <a:chExt cx="383400" cy="318006"/>
          </a:xfrm>
        </p:grpSpPr>
        <p:sp>
          <p:nvSpPr>
            <p:cNvPr id="520" name="Shape 520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2</a:t>
              </a: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5330366" y="1275530"/>
            <a:ext cx="383400" cy="318006"/>
            <a:chOff x="9349443" y="1680232"/>
            <a:chExt cx="383400" cy="318006"/>
          </a:xfrm>
        </p:grpSpPr>
        <p:sp>
          <p:nvSpPr>
            <p:cNvPr id="523" name="Shape 523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3</a:t>
              </a:r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5330366" y="1486080"/>
            <a:ext cx="383400" cy="318006"/>
            <a:chOff x="9349443" y="1680232"/>
            <a:chExt cx="383400" cy="318006"/>
          </a:xfrm>
        </p:grpSpPr>
        <p:sp>
          <p:nvSpPr>
            <p:cNvPr id="526" name="Shape 526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4</a:t>
              </a:r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5330366" y="1652793"/>
            <a:ext cx="383400" cy="318006"/>
            <a:chOff x="9349443" y="1680232"/>
            <a:chExt cx="383400" cy="318006"/>
          </a:xfrm>
        </p:grpSpPr>
        <p:sp>
          <p:nvSpPr>
            <p:cNvPr id="529" name="Shape 529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5</a:t>
              </a:r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5330366" y="1843143"/>
            <a:ext cx="383400" cy="318006"/>
            <a:chOff x="9349443" y="1680232"/>
            <a:chExt cx="383400" cy="318006"/>
          </a:xfrm>
        </p:grpSpPr>
        <p:sp>
          <p:nvSpPr>
            <p:cNvPr id="532" name="Shape 532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6</a:t>
              </a:r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4497553" y="2123505"/>
            <a:ext cx="383400" cy="318006"/>
            <a:chOff x="9349443" y="1680232"/>
            <a:chExt cx="383400" cy="318006"/>
          </a:xfrm>
        </p:grpSpPr>
        <p:sp>
          <p:nvSpPr>
            <p:cNvPr id="535" name="Shape 535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7</a:t>
              </a:r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7406891" y="2249818"/>
            <a:ext cx="383400" cy="318006"/>
            <a:chOff x="9349443" y="1680232"/>
            <a:chExt cx="383400" cy="318006"/>
          </a:xfrm>
        </p:grpSpPr>
        <p:sp>
          <p:nvSpPr>
            <p:cNvPr id="538" name="Shape 538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8</a:t>
              </a:r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5259041" y="2649068"/>
            <a:ext cx="383400" cy="318006"/>
            <a:chOff x="9349443" y="1680232"/>
            <a:chExt cx="383400" cy="318006"/>
          </a:xfrm>
        </p:grpSpPr>
        <p:sp>
          <p:nvSpPr>
            <p:cNvPr id="541" name="Shape 541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9</a:t>
              </a:r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5239566" y="3275193"/>
            <a:ext cx="383400" cy="318006"/>
            <a:chOff x="9349443" y="1680232"/>
            <a:chExt cx="383400" cy="318006"/>
          </a:xfrm>
        </p:grpSpPr>
        <p:sp>
          <p:nvSpPr>
            <p:cNvPr id="544" name="Shape 544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10</a:t>
              </a:r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5259041" y="3917030"/>
            <a:ext cx="383400" cy="318006"/>
            <a:chOff x="9349443" y="1680232"/>
            <a:chExt cx="383400" cy="318006"/>
          </a:xfrm>
        </p:grpSpPr>
        <p:sp>
          <p:nvSpPr>
            <p:cNvPr id="547" name="Shape 547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11</a:t>
              </a:r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5239566" y="4611818"/>
            <a:ext cx="383400" cy="318006"/>
            <a:chOff x="9349443" y="1680232"/>
            <a:chExt cx="383400" cy="318006"/>
          </a:xfrm>
        </p:grpSpPr>
        <p:sp>
          <p:nvSpPr>
            <p:cNvPr id="550" name="Shape 550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12</a:t>
              </a:r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5239566" y="5019480"/>
            <a:ext cx="383400" cy="318006"/>
            <a:chOff x="9349443" y="1680232"/>
            <a:chExt cx="383400" cy="318006"/>
          </a:xfrm>
        </p:grpSpPr>
        <p:sp>
          <p:nvSpPr>
            <p:cNvPr id="553" name="Shape 553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13</a:t>
              </a:r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5239566" y="5367480"/>
            <a:ext cx="383400" cy="318006"/>
            <a:chOff x="9349443" y="1680232"/>
            <a:chExt cx="383400" cy="318006"/>
          </a:xfrm>
        </p:grpSpPr>
        <p:sp>
          <p:nvSpPr>
            <p:cNvPr id="556" name="Shape 556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/>
                <a:t>14</a:t>
              </a:r>
            </a:p>
          </p:txBody>
        </p:sp>
      </p:grpSp>
      <p:grpSp>
        <p:nvGrpSpPr>
          <p:cNvPr id="558" name="Shape 558"/>
          <p:cNvGrpSpPr/>
          <p:nvPr/>
        </p:nvGrpSpPr>
        <p:grpSpPr>
          <a:xfrm>
            <a:off x="5622980" y="2996420"/>
            <a:ext cx="637785" cy="318037"/>
            <a:chOff x="9349443" y="1680232"/>
            <a:chExt cx="383400" cy="318006"/>
          </a:xfrm>
        </p:grpSpPr>
        <p:sp>
          <p:nvSpPr>
            <p:cNvPr id="559" name="Shape 559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lt1"/>
                  </a:solidFill>
                </a:rPr>
                <a:t>15~21</a:t>
              </a:r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5585530" y="3632557"/>
            <a:ext cx="637785" cy="318037"/>
            <a:chOff x="9349443" y="1680232"/>
            <a:chExt cx="383400" cy="318006"/>
          </a:xfrm>
        </p:grpSpPr>
        <p:sp>
          <p:nvSpPr>
            <p:cNvPr id="562" name="Shape 562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lt1"/>
                  </a:solidFill>
                </a:rPr>
                <a:t>22</a:t>
              </a:r>
              <a:r>
                <a:rPr lang="en-US" sz="900">
                  <a:solidFill>
                    <a:schemeClr val="lt1"/>
                  </a:solidFill>
                </a:rPr>
                <a:t>~30</a:t>
              </a:r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5580543" y="4281032"/>
            <a:ext cx="637785" cy="318037"/>
            <a:chOff x="9349443" y="1680232"/>
            <a:chExt cx="383400" cy="318006"/>
          </a:xfrm>
        </p:grpSpPr>
        <p:sp>
          <p:nvSpPr>
            <p:cNvPr id="565" name="Shape 565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lt1"/>
                  </a:solidFill>
                </a:rPr>
                <a:t>31</a:t>
              </a:r>
              <a:r>
                <a:rPr lang="en-US" sz="900">
                  <a:solidFill>
                    <a:schemeClr val="lt1"/>
                  </a:solidFill>
                </a:rPr>
                <a:t>~60</a:t>
              </a:r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6213843" y="4790532"/>
            <a:ext cx="637785" cy="318037"/>
            <a:chOff x="9349443" y="1680232"/>
            <a:chExt cx="383400" cy="318006"/>
          </a:xfrm>
        </p:grpSpPr>
        <p:sp>
          <p:nvSpPr>
            <p:cNvPr id="568" name="Shape 568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lt1"/>
                  </a:solidFill>
                </a:rPr>
                <a:t>61</a:t>
              </a:r>
              <a:r>
                <a:rPr lang="en-US" sz="900">
                  <a:solidFill>
                    <a:schemeClr val="lt1"/>
                  </a:solidFill>
                </a:rPr>
                <a:t>~69</a:t>
              </a:r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6213843" y="5156520"/>
            <a:ext cx="637785" cy="318037"/>
            <a:chOff x="9349443" y="1680232"/>
            <a:chExt cx="383400" cy="318006"/>
          </a:xfrm>
        </p:grpSpPr>
        <p:sp>
          <p:nvSpPr>
            <p:cNvPr id="571" name="Shape 571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lt1"/>
                  </a:solidFill>
                </a:rPr>
                <a:t>70</a:t>
              </a:r>
              <a:r>
                <a:rPr lang="en-US" sz="900">
                  <a:solidFill>
                    <a:schemeClr val="lt1"/>
                  </a:solidFill>
                </a:rPr>
                <a:t>~77</a:t>
              </a:r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6213843" y="5522507"/>
            <a:ext cx="637785" cy="318037"/>
            <a:chOff x="9349443" y="1680232"/>
            <a:chExt cx="383400" cy="318006"/>
          </a:xfrm>
        </p:grpSpPr>
        <p:sp>
          <p:nvSpPr>
            <p:cNvPr id="574" name="Shape 574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lt1"/>
                  </a:solidFill>
                </a:rPr>
                <a:t>78</a:t>
              </a:r>
              <a:r>
                <a:rPr lang="en-US" sz="900">
                  <a:solidFill>
                    <a:schemeClr val="lt1"/>
                  </a:solidFill>
                </a:rPr>
                <a:t>~82</a:t>
              </a:r>
            </a:p>
          </p:txBody>
        </p:sp>
      </p:grpSp>
      <p:sp>
        <p:nvSpPr>
          <p:cNvPr id="576" name="Shape 576"/>
          <p:cNvSpPr txBox="1"/>
          <p:nvPr/>
        </p:nvSpPr>
        <p:spPr>
          <a:xfrm>
            <a:off x="7634250" y="376800"/>
            <a:ext cx="4326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※ String_LordDetailsUI</a:t>
            </a:r>
          </a:p>
        </p:txBody>
      </p:sp>
      <p:grpSp>
        <p:nvGrpSpPr>
          <p:cNvPr id="577" name="Shape 577"/>
          <p:cNvGrpSpPr/>
          <p:nvPr/>
        </p:nvGrpSpPr>
        <p:grpSpPr>
          <a:xfrm>
            <a:off x="6616205" y="1096907"/>
            <a:ext cx="637785" cy="318037"/>
            <a:chOff x="9349443" y="1680232"/>
            <a:chExt cx="383400" cy="318006"/>
          </a:xfrm>
        </p:grpSpPr>
        <p:sp>
          <p:nvSpPr>
            <p:cNvPr id="578" name="Shape 578"/>
            <p:cNvSpPr/>
            <p:nvPr/>
          </p:nvSpPr>
          <p:spPr>
            <a:xfrm>
              <a:off x="9384145" y="1684138"/>
              <a:ext cx="314100" cy="314100"/>
            </a:xfrm>
            <a:prstGeom prst="ellipse">
              <a:avLst/>
            </a:prstGeom>
            <a:noFill/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 txBox="1"/>
            <p:nvPr/>
          </p:nvSpPr>
          <p:spPr>
            <a:xfrm>
              <a:off x="9349443" y="1680232"/>
              <a:ext cx="383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900">
                  <a:solidFill>
                    <a:schemeClr val="lt1"/>
                  </a:solidFill>
                </a:rPr>
                <a:t>13</a:t>
              </a:r>
              <a:r>
                <a:rPr lang="en-US" sz="900">
                  <a:solidFill>
                    <a:schemeClr val="lt1"/>
                  </a:solidFill>
                </a:rPr>
                <a:t>~16</a:t>
              </a:r>
            </a:p>
          </p:txBody>
        </p:sp>
      </p:grpSp>
      <p:cxnSp>
        <p:nvCxnSpPr>
          <p:cNvPr id="580" name="Shape 580"/>
          <p:cNvCxnSpPr/>
          <p:nvPr/>
        </p:nvCxnSpPr>
        <p:spPr>
          <a:xfrm>
            <a:off x="7203191" y="1297823"/>
            <a:ext cx="1071900" cy="14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1" name="Shape 581"/>
          <p:cNvSpPr/>
          <p:nvPr/>
        </p:nvSpPr>
        <p:spPr>
          <a:xfrm>
            <a:off x="8278525" y="1341600"/>
            <a:ext cx="1665300" cy="38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String_MainUI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360938" y="359965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Shape 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82" y="369612"/>
            <a:ext cx="3435975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/>
          <p:nvPr/>
        </p:nvSpPr>
        <p:spPr>
          <a:xfrm>
            <a:off x="368697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384318" y="578470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374662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862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/>
          <p:nvPr/>
        </p:nvSpPr>
        <p:spPr>
          <a:xfrm>
            <a:off x="1075095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Shape 593"/>
          <p:cNvPicPr preferRelativeResize="0"/>
          <p:nvPr/>
        </p:nvPicPr>
        <p:blipFill rotWithShape="1">
          <a:blip r:embed="rId5">
            <a:alphaModFix/>
          </a:blip>
          <a:srcRect b="46512" l="20428" r="0" t="0"/>
          <a:stretch/>
        </p:blipFill>
        <p:spPr>
          <a:xfrm>
            <a:off x="429206" y="685135"/>
            <a:ext cx="1487397" cy="1414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4" name="Shape 594"/>
          <p:cNvCxnSpPr/>
          <p:nvPr/>
        </p:nvCxnSpPr>
        <p:spPr>
          <a:xfrm>
            <a:off x="384318" y="2111360"/>
            <a:ext cx="344318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5" name="Shape 595"/>
          <p:cNvSpPr/>
          <p:nvPr/>
        </p:nvSpPr>
        <p:spPr>
          <a:xfrm>
            <a:off x="447231" y="3277257"/>
            <a:ext cx="3313985" cy="2352998"/>
          </a:xfrm>
          <a:prstGeom prst="roundRect">
            <a:avLst>
              <a:gd fmla="val 3276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abard.gnomeregan.info/result/faction_Alliance_icon_emblem_00_border_border_00_iconcolor_ffffff_bgcolor_000000_bordercolor_ffffff.png" id="596" name="Shape 5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777" y="2145400"/>
            <a:ext cx="959793" cy="1013113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Shape 597"/>
          <p:cNvSpPr txBox="1"/>
          <p:nvPr/>
        </p:nvSpPr>
        <p:spPr>
          <a:xfrm>
            <a:off x="2218496" y="771820"/>
            <a:ext cx="134492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캐슬 Lv : 99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Lv : 99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 : 999,999,999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Kill : 999,999,999</a:t>
            </a:r>
          </a:p>
        </p:txBody>
      </p:sp>
      <p:pic>
        <p:nvPicPr>
          <p:cNvPr descr="http://vignette3.wikia.nocookie.net/ztreasureisle/images/e/e3/CrownJewels_Crown-icon.png/revision/latest?cb=20100529060256" id="598" name="Shape 5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69482" y="1159570"/>
            <a:ext cx="203880" cy="20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3.wikia.nocookie.net/farmville/images/5/57/Irish_Castle-icon.png/revision/latest?cb=20110317123633" id="599" name="Shape 5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79625" y="859916"/>
            <a:ext cx="188445" cy="18844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Shape 600"/>
          <p:cNvSpPr/>
          <p:nvPr/>
        </p:nvSpPr>
        <p:spPr>
          <a:xfrm>
            <a:off x="492766" y="3325071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전투력 랭킹</a:t>
            </a:r>
          </a:p>
        </p:txBody>
      </p:sp>
      <p:sp>
        <p:nvSpPr>
          <p:cNvPr id="601" name="Shape 601"/>
          <p:cNvSpPr/>
          <p:nvPr/>
        </p:nvSpPr>
        <p:spPr>
          <a:xfrm>
            <a:off x="493656" y="3701725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Kill 랭킹</a:t>
            </a:r>
          </a:p>
        </p:txBody>
      </p:sp>
      <p:sp>
        <p:nvSpPr>
          <p:cNvPr id="602" name="Shape 602"/>
          <p:cNvSpPr/>
          <p:nvPr/>
        </p:nvSpPr>
        <p:spPr>
          <a:xfrm>
            <a:off x="493656" y="4085714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전투력 랭킹</a:t>
            </a:r>
          </a:p>
        </p:txBody>
      </p:sp>
      <p:sp>
        <p:nvSpPr>
          <p:cNvPr id="603" name="Shape 603"/>
          <p:cNvSpPr/>
          <p:nvPr/>
        </p:nvSpPr>
        <p:spPr>
          <a:xfrm>
            <a:off x="493656" y="4471698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Kill 랭킹</a:t>
            </a:r>
          </a:p>
        </p:txBody>
      </p:sp>
      <p:sp>
        <p:nvSpPr>
          <p:cNvPr id="604" name="Shape 604"/>
          <p:cNvSpPr/>
          <p:nvPr/>
        </p:nvSpPr>
        <p:spPr>
          <a:xfrm>
            <a:off x="493656" y="4852894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캐슬 랭킹</a:t>
            </a:r>
          </a:p>
        </p:txBody>
      </p:sp>
      <p:sp>
        <p:nvSpPr>
          <p:cNvPr id="605" name="Shape 605"/>
          <p:cNvSpPr/>
          <p:nvPr/>
        </p:nvSpPr>
        <p:spPr>
          <a:xfrm>
            <a:off x="493656" y="5229548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레벨 랭킹</a:t>
            </a:r>
          </a:p>
        </p:txBody>
      </p:sp>
      <p:pic>
        <p:nvPicPr>
          <p:cNvPr descr="http://freewaremission.com/wp-content/uploads/2009/02/Battle_for_Wesnoth-icon.png" id="606" name="Shape 6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53366" y="1442925"/>
            <a:ext cx="241213" cy="241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reewaremission.com/wp-content/uploads/2009/02/Battle_for_Wesnoth-icon.png" id="607" name="Shape 60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62574" y="1751002"/>
            <a:ext cx="241213" cy="241213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 txBox="1"/>
          <p:nvPr/>
        </p:nvSpPr>
        <p:spPr>
          <a:xfrm>
            <a:off x="1917700" y="2136725"/>
            <a:ext cx="1423657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en-U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(kor)쵸쵸쵸쵸쵸쵸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2229250" y="2675118"/>
            <a:ext cx="135293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 : 999,999,999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Kill : 999,999,999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1927033" y="2380763"/>
            <a:ext cx="1077539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: 쿠루쿠루</a:t>
            </a:r>
          </a:p>
        </p:txBody>
      </p:sp>
      <p:pic>
        <p:nvPicPr>
          <p:cNvPr descr="http://freewaremission.com/wp-content/uploads/2009/02/Battle_for_Wesnoth-icon.png" id="611" name="Shape 6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69375" y="2639588"/>
            <a:ext cx="241213" cy="241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reewaremission.com/wp-content/uploads/2009/02/Battle_for_Wesnoth-icon.png" id="612" name="Shape 6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69315" y="2910583"/>
            <a:ext cx="241213" cy="241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3" name="Shape 613"/>
          <p:cNvCxnSpPr/>
          <p:nvPr/>
        </p:nvCxnSpPr>
        <p:spPr>
          <a:xfrm>
            <a:off x="378096" y="3196825"/>
            <a:ext cx="344318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14" name="Shape 614"/>
          <p:cNvSpPr/>
          <p:nvPr/>
        </p:nvSpPr>
        <p:spPr>
          <a:xfrm>
            <a:off x="4174105" y="359965"/>
            <a:ext cx="3461146" cy="6013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7446" y="369612"/>
            <a:ext cx="3435975" cy="4975041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Shape 616"/>
          <p:cNvSpPr/>
          <p:nvPr/>
        </p:nvSpPr>
        <p:spPr>
          <a:xfrm>
            <a:off x="4181864" y="578470"/>
            <a:ext cx="3451558" cy="4896592"/>
          </a:xfrm>
          <a:prstGeom prst="roundRect">
            <a:avLst>
              <a:gd fmla="val 1694" name="adj"/>
            </a:avLst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4197485" y="578470"/>
            <a:ext cx="3443182" cy="5193171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4187828" y="376807"/>
            <a:ext cx="3432474" cy="33817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랭킹</a:t>
            </a:r>
          </a:p>
        </p:txBody>
      </p:sp>
      <p:pic>
        <p:nvPicPr>
          <p:cNvPr id="619" name="Shape 6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4026" y="5715475"/>
            <a:ext cx="3486220" cy="646889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Shape 620"/>
          <p:cNvSpPr/>
          <p:nvPr/>
        </p:nvSpPr>
        <p:spPr>
          <a:xfrm>
            <a:off x="4888260" y="5300021"/>
            <a:ext cx="2699302" cy="914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1" name="Shape 621"/>
          <p:cNvPicPr preferRelativeResize="0"/>
          <p:nvPr/>
        </p:nvPicPr>
        <p:blipFill rotWithShape="1">
          <a:blip r:embed="rId5">
            <a:alphaModFix/>
          </a:blip>
          <a:srcRect b="46512" l="20428" r="0" t="0"/>
          <a:stretch/>
        </p:blipFill>
        <p:spPr>
          <a:xfrm>
            <a:off x="4242371" y="685135"/>
            <a:ext cx="1487397" cy="1414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2" name="Shape 622"/>
          <p:cNvCxnSpPr/>
          <p:nvPr/>
        </p:nvCxnSpPr>
        <p:spPr>
          <a:xfrm>
            <a:off x="4197485" y="2111360"/>
            <a:ext cx="344318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23" name="Shape 623"/>
          <p:cNvSpPr/>
          <p:nvPr/>
        </p:nvSpPr>
        <p:spPr>
          <a:xfrm>
            <a:off x="4260396" y="3277257"/>
            <a:ext cx="3313985" cy="2352998"/>
          </a:xfrm>
          <a:prstGeom prst="roundRect">
            <a:avLst>
              <a:gd fmla="val 3276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6031660" y="771820"/>
            <a:ext cx="134492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캐슬 Lv : 99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Lv : 99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전투력 : 999,999,999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영주 Kill : 999,999,999</a:t>
            </a:r>
          </a:p>
        </p:txBody>
      </p:sp>
      <p:pic>
        <p:nvPicPr>
          <p:cNvPr descr="http://vignette3.wikia.nocookie.net/ztreasureisle/images/e/e3/CrownJewels_Crown-icon.png/revision/latest?cb=20100529060256" id="625" name="Shape 6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82646" y="1159570"/>
            <a:ext cx="203880" cy="20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3.wikia.nocookie.net/farmville/images/5/57/Irish_Castle-icon.png/revision/latest?cb=20110317123633" id="626" name="Shape 6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92792" y="859916"/>
            <a:ext cx="188445" cy="18844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Shape 627"/>
          <p:cNvSpPr/>
          <p:nvPr/>
        </p:nvSpPr>
        <p:spPr>
          <a:xfrm>
            <a:off x="4305932" y="3325071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전투력 랭킹</a:t>
            </a:r>
          </a:p>
        </p:txBody>
      </p:sp>
      <p:sp>
        <p:nvSpPr>
          <p:cNvPr id="628" name="Shape 628"/>
          <p:cNvSpPr/>
          <p:nvPr/>
        </p:nvSpPr>
        <p:spPr>
          <a:xfrm>
            <a:off x="4306821" y="3701725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Kill 랭킹</a:t>
            </a:r>
          </a:p>
        </p:txBody>
      </p:sp>
      <p:sp>
        <p:nvSpPr>
          <p:cNvPr id="629" name="Shape 629"/>
          <p:cNvSpPr/>
          <p:nvPr/>
        </p:nvSpPr>
        <p:spPr>
          <a:xfrm>
            <a:off x="4306821" y="4085714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전투력 랭킹</a:t>
            </a:r>
          </a:p>
        </p:txBody>
      </p:sp>
      <p:sp>
        <p:nvSpPr>
          <p:cNvPr id="630" name="Shape 630"/>
          <p:cNvSpPr/>
          <p:nvPr/>
        </p:nvSpPr>
        <p:spPr>
          <a:xfrm>
            <a:off x="4306821" y="4471698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Kill 랭킹</a:t>
            </a:r>
          </a:p>
        </p:txBody>
      </p:sp>
      <p:sp>
        <p:nvSpPr>
          <p:cNvPr id="631" name="Shape 631"/>
          <p:cNvSpPr/>
          <p:nvPr/>
        </p:nvSpPr>
        <p:spPr>
          <a:xfrm>
            <a:off x="4306821" y="4852894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캐슬 랭킹</a:t>
            </a:r>
          </a:p>
        </p:txBody>
      </p:sp>
      <p:sp>
        <p:nvSpPr>
          <p:cNvPr id="632" name="Shape 632"/>
          <p:cNvSpPr/>
          <p:nvPr/>
        </p:nvSpPr>
        <p:spPr>
          <a:xfrm>
            <a:off x="4306821" y="5229548"/>
            <a:ext cx="3206094" cy="337311"/>
          </a:xfrm>
          <a:prstGeom prst="roundRect">
            <a:avLst>
              <a:gd fmla="val 16971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레벨 랭킹</a:t>
            </a:r>
          </a:p>
        </p:txBody>
      </p:sp>
      <p:pic>
        <p:nvPicPr>
          <p:cNvPr descr="http://freewaremission.com/wp-content/uploads/2009/02/Battle_for_Wesnoth-icon.png" id="633" name="Shape 6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6530" y="1442925"/>
            <a:ext cx="241213" cy="241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reewaremission.com/wp-content/uploads/2009/02/Battle_for_Wesnoth-icon.png" id="634" name="Shape 6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75739" y="1751002"/>
            <a:ext cx="241213" cy="241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5" name="Shape 635"/>
          <p:cNvCxnSpPr/>
          <p:nvPr/>
        </p:nvCxnSpPr>
        <p:spPr>
          <a:xfrm>
            <a:off x="4191262" y="3196825"/>
            <a:ext cx="3443182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36" name="Shape 636"/>
          <p:cNvSpPr/>
          <p:nvPr/>
        </p:nvSpPr>
        <p:spPr>
          <a:xfrm>
            <a:off x="5420187" y="2780481"/>
            <a:ext cx="949566" cy="26876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4936639" y="2285766"/>
            <a:ext cx="188705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가입된 연맹이 없습니다.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새로운 연맹에 가입해 보세요.</a:t>
            </a:r>
          </a:p>
        </p:txBody>
      </p:sp>
      <p:sp>
        <p:nvSpPr>
          <p:cNvPr id="638" name="Shape 638"/>
          <p:cNvSpPr/>
          <p:nvPr/>
        </p:nvSpPr>
        <p:spPr>
          <a:xfrm>
            <a:off x="5286107" y="5785064"/>
            <a:ext cx="1390260" cy="35772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연결</a:t>
            </a:r>
          </a:p>
        </p:txBody>
      </p:sp>
      <p:pic>
        <p:nvPicPr>
          <p:cNvPr descr="https://lh5.ggpht.com/4FGu-qxd6JYpjLJmBkJgz5xoxCpcnX9s3JJ5NevI8v1GuW9E4kOQMr57-Hg5V2HIHxQ=w300" id="639" name="Shape 6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25196" y="5756687"/>
            <a:ext cx="424748" cy="424748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Shape 640"/>
          <p:cNvSpPr/>
          <p:nvPr/>
        </p:nvSpPr>
        <p:spPr>
          <a:xfrm>
            <a:off x="1491604" y="5803260"/>
            <a:ext cx="1390260" cy="35772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연결</a:t>
            </a:r>
          </a:p>
        </p:txBody>
      </p:sp>
      <p:pic>
        <p:nvPicPr>
          <p:cNvPr id="641" name="Shape 64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35245" y="5815842"/>
            <a:ext cx="339331" cy="357414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Shape 642"/>
          <p:cNvSpPr/>
          <p:nvPr/>
        </p:nvSpPr>
        <p:spPr>
          <a:xfrm>
            <a:off x="354183" y="6437769"/>
            <a:ext cx="5458546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◆ 랭킹_연맹 가입                                              ◆ 랭킹_연맹 미 가입</a:t>
            </a:r>
          </a:p>
        </p:txBody>
      </p:sp>
      <p:grpSp>
        <p:nvGrpSpPr>
          <p:cNvPr id="643" name="Shape 643"/>
          <p:cNvGrpSpPr/>
          <p:nvPr/>
        </p:nvGrpSpPr>
        <p:grpSpPr>
          <a:xfrm>
            <a:off x="2246091" y="277568"/>
            <a:ext cx="383438" cy="317943"/>
            <a:chOff x="9349443" y="1680232"/>
            <a:chExt cx="383438" cy="317943"/>
          </a:xfrm>
        </p:grpSpPr>
        <p:sp>
          <p:nvSpPr>
            <p:cNvPr id="644" name="Shape 644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</a:p>
          </p:txBody>
        </p:sp>
      </p:grpSp>
      <p:grpSp>
        <p:nvGrpSpPr>
          <p:cNvPr id="646" name="Shape 646"/>
          <p:cNvGrpSpPr/>
          <p:nvPr/>
        </p:nvGrpSpPr>
        <p:grpSpPr>
          <a:xfrm>
            <a:off x="2905716" y="722180"/>
            <a:ext cx="383438" cy="317943"/>
            <a:chOff x="9349443" y="1680232"/>
            <a:chExt cx="383438" cy="317943"/>
          </a:xfrm>
        </p:grpSpPr>
        <p:sp>
          <p:nvSpPr>
            <p:cNvPr id="647" name="Shape 647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649" name="Shape 649"/>
          <p:cNvGrpSpPr/>
          <p:nvPr/>
        </p:nvGrpSpPr>
        <p:grpSpPr>
          <a:xfrm>
            <a:off x="2905716" y="1048997"/>
            <a:ext cx="383438" cy="317943"/>
            <a:chOff x="9349443" y="1680232"/>
            <a:chExt cx="383438" cy="317943"/>
          </a:xfrm>
        </p:grpSpPr>
        <p:sp>
          <p:nvSpPr>
            <p:cNvPr id="650" name="Shape 650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</a:p>
          </p:txBody>
        </p:sp>
      </p:grpSp>
      <p:grpSp>
        <p:nvGrpSpPr>
          <p:cNvPr id="652" name="Shape 652"/>
          <p:cNvGrpSpPr/>
          <p:nvPr/>
        </p:nvGrpSpPr>
        <p:grpSpPr>
          <a:xfrm>
            <a:off x="3379194" y="1338401"/>
            <a:ext cx="383438" cy="317943"/>
            <a:chOff x="9349443" y="1680232"/>
            <a:chExt cx="383438" cy="317943"/>
          </a:xfrm>
        </p:grpSpPr>
        <p:sp>
          <p:nvSpPr>
            <p:cNvPr id="653" name="Shape 653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</a:p>
          </p:txBody>
        </p:sp>
      </p:grpSp>
      <p:grpSp>
        <p:nvGrpSpPr>
          <p:cNvPr id="655" name="Shape 655"/>
          <p:cNvGrpSpPr/>
          <p:nvPr/>
        </p:nvGrpSpPr>
        <p:grpSpPr>
          <a:xfrm>
            <a:off x="3500117" y="1670009"/>
            <a:ext cx="383438" cy="317943"/>
            <a:chOff x="9349443" y="1680232"/>
            <a:chExt cx="383438" cy="317943"/>
          </a:xfrm>
        </p:grpSpPr>
        <p:sp>
          <p:nvSpPr>
            <p:cNvPr id="656" name="Shape 656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38</a:t>
              </a:r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2934464" y="2279267"/>
            <a:ext cx="383438" cy="317943"/>
            <a:chOff x="9349443" y="1680232"/>
            <a:chExt cx="383438" cy="317943"/>
          </a:xfrm>
        </p:grpSpPr>
        <p:sp>
          <p:nvSpPr>
            <p:cNvPr id="659" name="Shape 659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39</a:t>
              </a:r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3425339" y="2547004"/>
            <a:ext cx="383438" cy="317943"/>
            <a:chOff x="9349443" y="1680232"/>
            <a:chExt cx="383438" cy="317943"/>
          </a:xfrm>
        </p:grpSpPr>
        <p:sp>
          <p:nvSpPr>
            <p:cNvPr id="662" name="Shape 662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3500117" y="2822812"/>
            <a:ext cx="383438" cy="317943"/>
            <a:chOff x="9349443" y="1680232"/>
            <a:chExt cx="383438" cy="317943"/>
          </a:xfrm>
        </p:grpSpPr>
        <p:sp>
          <p:nvSpPr>
            <p:cNvPr id="665" name="Shape 665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6692050" y="2287554"/>
            <a:ext cx="383438" cy="317943"/>
            <a:chOff x="9349443" y="1680232"/>
            <a:chExt cx="383438" cy="317943"/>
          </a:xfrm>
        </p:grpSpPr>
        <p:sp>
          <p:nvSpPr>
            <p:cNvPr id="668" name="Shape 668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41</a:t>
              </a:r>
            </a:p>
          </p:txBody>
        </p:sp>
      </p:grpSp>
      <p:grpSp>
        <p:nvGrpSpPr>
          <p:cNvPr id="670" name="Shape 670"/>
          <p:cNvGrpSpPr/>
          <p:nvPr/>
        </p:nvGrpSpPr>
        <p:grpSpPr>
          <a:xfrm>
            <a:off x="6369752" y="2730939"/>
            <a:ext cx="383438" cy="317943"/>
            <a:chOff x="9349443" y="1680232"/>
            <a:chExt cx="383438" cy="317943"/>
          </a:xfrm>
        </p:grpSpPr>
        <p:sp>
          <p:nvSpPr>
            <p:cNvPr id="671" name="Shape 671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grpSp>
        <p:nvGrpSpPr>
          <p:cNvPr id="673" name="Shape 673"/>
          <p:cNvGrpSpPr/>
          <p:nvPr/>
        </p:nvGrpSpPr>
        <p:grpSpPr>
          <a:xfrm>
            <a:off x="2629529" y="3293843"/>
            <a:ext cx="383438" cy="317943"/>
            <a:chOff x="9349443" y="1680232"/>
            <a:chExt cx="383438" cy="317943"/>
          </a:xfrm>
        </p:grpSpPr>
        <p:sp>
          <p:nvSpPr>
            <p:cNvPr id="674" name="Shape 674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</a:p>
          </p:txBody>
        </p:sp>
      </p:grpSp>
      <p:grpSp>
        <p:nvGrpSpPr>
          <p:cNvPr id="676" name="Shape 676"/>
          <p:cNvGrpSpPr/>
          <p:nvPr/>
        </p:nvGrpSpPr>
        <p:grpSpPr>
          <a:xfrm>
            <a:off x="2629529" y="3710128"/>
            <a:ext cx="383438" cy="317943"/>
            <a:chOff x="9349443" y="1680232"/>
            <a:chExt cx="383438" cy="317943"/>
          </a:xfrm>
        </p:grpSpPr>
        <p:sp>
          <p:nvSpPr>
            <p:cNvPr id="677" name="Shape 677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44</a:t>
              </a:r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2652296" y="4100317"/>
            <a:ext cx="383438" cy="317943"/>
            <a:chOff x="9349443" y="1680232"/>
            <a:chExt cx="383438" cy="317943"/>
          </a:xfrm>
        </p:grpSpPr>
        <p:sp>
          <p:nvSpPr>
            <p:cNvPr id="680" name="Shape 680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2573792" y="4478615"/>
            <a:ext cx="383438" cy="317943"/>
            <a:chOff x="9349443" y="1680232"/>
            <a:chExt cx="383438" cy="317943"/>
          </a:xfrm>
        </p:grpSpPr>
        <p:sp>
          <p:nvSpPr>
            <p:cNvPr id="683" name="Shape 683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46</a:t>
              </a:r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2594829" y="4868541"/>
            <a:ext cx="383438" cy="317943"/>
            <a:chOff x="9349443" y="1680232"/>
            <a:chExt cx="383438" cy="317943"/>
          </a:xfrm>
        </p:grpSpPr>
        <p:sp>
          <p:nvSpPr>
            <p:cNvPr id="686" name="Shape 686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47</a:t>
              </a:r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2594829" y="5247367"/>
            <a:ext cx="383438" cy="317943"/>
            <a:chOff x="9349443" y="1680232"/>
            <a:chExt cx="383438" cy="317943"/>
          </a:xfrm>
        </p:grpSpPr>
        <p:sp>
          <p:nvSpPr>
            <p:cNvPr id="689" name="Shape 689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48</a:t>
              </a:r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2399372" y="5828660"/>
            <a:ext cx="383438" cy="317943"/>
            <a:chOff x="9349443" y="1680232"/>
            <a:chExt cx="383438" cy="317943"/>
          </a:xfrm>
        </p:grpSpPr>
        <p:sp>
          <p:nvSpPr>
            <p:cNvPr id="692" name="Shape 692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49</a:t>
              </a:r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6464098" y="3293843"/>
            <a:ext cx="383438" cy="317943"/>
            <a:chOff x="9349443" y="1680232"/>
            <a:chExt cx="383438" cy="317943"/>
          </a:xfrm>
        </p:grpSpPr>
        <p:sp>
          <p:nvSpPr>
            <p:cNvPr id="695" name="Shape 695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43</a:t>
              </a:r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6464098" y="3710128"/>
            <a:ext cx="383438" cy="317943"/>
            <a:chOff x="9349443" y="1680232"/>
            <a:chExt cx="383438" cy="317943"/>
          </a:xfrm>
        </p:grpSpPr>
        <p:sp>
          <p:nvSpPr>
            <p:cNvPr id="698" name="Shape 698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44</a:t>
              </a:r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6486864" y="4100317"/>
            <a:ext cx="383438" cy="317943"/>
            <a:chOff x="9349443" y="1680232"/>
            <a:chExt cx="383438" cy="317943"/>
          </a:xfrm>
        </p:grpSpPr>
        <p:sp>
          <p:nvSpPr>
            <p:cNvPr id="701" name="Shape 701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45</a:t>
              </a:r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6408361" y="4478615"/>
            <a:ext cx="383438" cy="317943"/>
            <a:chOff x="9349443" y="1680232"/>
            <a:chExt cx="383438" cy="317943"/>
          </a:xfrm>
        </p:grpSpPr>
        <p:sp>
          <p:nvSpPr>
            <p:cNvPr id="704" name="Shape 704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46</a:t>
              </a:r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6429398" y="4868541"/>
            <a:ext cx="383438" cy="317943"/>
            <a:chOff x="9349443" y="1680232"/>
            <a:chExt cx="383438" cy="317943"/>
          </a:xfrm>
        </p:grpSpPr>
        <p:sp>
          <p:nvSpPr>
            <p:cNvPr id="707" name="Shape 707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47</a:t>
              </a:r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6429398" y="5247367"/>
            <a:ext cx="383438" cy="317943"/>
            <a:chOff x="9349443" y="1680232"/>
            <a:chExt cx="383438" cy="317943"/>
          </a:xfrm>
        </p:grpSpPr>
        <p:sp>
          <p:nvSpPr>
            <p:cNvPr id="710" name="Shape 710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48</a:t>
              </a:r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6233941" y="5828660"/>
            <a:ext cx="383438" cy="317943"/>
            <a:chOff x="9349443" y="1680232"/>
            <a:chExt cx="383438" cy="317943"/>
          </a:xfrm>
        </p:grpSpPr>
        <p:sp>
          <p:nvSpPr>
            <p:cNvPr id="713" name="Shape 713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49</a:t>
              </a: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6103426" y="277568"/>
            <a:ext cx="383438" cy="317943"/>
            <a:chOff x="9349443" y="1680232"/>
            <a:chExt cx="383438" cy="317943"/>
          </a:xfrm>
        </p:grpSpPr>
        <p:sp>
          <p:nvSpPr>
            <p:cNvPr id="716" name="Shape 716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6763051" y="722180"/>
            <a:ext cx="383438" cy="317943"/>
            <a:chOff x="9349443" y="1680232"/>
            <a:chExt cx="383438" cy="317943"/>
          </a:xfrm>
        </p:grpSpPr>
        <p:sp>
          <p:nvSpPr>
            <p:cNvPr id="719" name="Shape 719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6763051" y="1048997"/>
            <a:ext cx="383438" cy="317943"/>
            <a:chOff x="9349443" y="1680232"/>
            <a:chExt cx="383438" cy="317943"/>
          </a:xfrm>
        </p:grpSpPr>
        <p:sp>
          <p:nvSpPr>
            <p:cNvPr id="722" name="Shape 722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</a:p>
          </p:txBody>
        </p:sp>
      </p:grpSp>
      <p:grpSp>
        <p:nvGrpSpPr>
          <p:cNvPr id="724" name="Shape 724"/>
          <p:cNvGrpSpPr/>
          <p:nvPr/>
        </p:nvGrpSpPr>
        <p:grpSpPr>
          <a:xfrm>
            <a:off x="7236529" y="1338401"/>
            <a:ext cx="383438" cy="317943"/>
            <a:chOff x="9349443" y="1680232"/>
            <a:chExt cx="383438" cy="317943"/>
          </a:xfrm>
        </p:grpSpPr>
        <p:sp>
          <p:nvSpPr>
            <p:cNvPr id="725" name="Shape 725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7357452" y="1670009"/>
            <a:ext cx="383438" cy="317943"/>
            <a:chOff x="9349443" y="1680232"/>
            <a:chExt cx="383438" cy="317943"/>
          </a:xfrm>
        </p:grpSpPr>
        <p:sp>
          <p:nvSpPr>
            <p:cNvPr id="728" name="Shape 728"/>
            <p:cNvSpPr/>
            <p:nvPr/>
          </p:nvSpPr>
          <p:spPr>
            <a:xfrm>
              <a:off x="9384145" y="1684138"/>
              <a:ext cx="314037" cy="314037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 txBox="1"/>
            <p:nvPr/>
          </p:nvSpPr>
          <p:spPr>
            <a:xfrm>
              <a:off x="9349443" y="1680232"/>
              <a:ext cx="3834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38</a:t>
              </a:r>
            </a:p>
          </p:txBody>
        </p:sp>
      </p:grpSp>
      <p:sp>
        <p:nvSpPr>
          <p:cNvPr id="730" name="Shape 730"/>
          <p:cNvSpPr/>
          <p:nvPr/>
        </p:nvSpPr>
        <p:spPr>
          <a:xfrm>
            <a:off x="7925805" y="1262210"/>
            <a:ext cx="504000" cy="2601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8506800" y="722184"/>
            <a:ext cx="2570100" cy="48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34. 메뉴명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35. 영주 캐슬 레벨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36. 영주 캐릭터 레벨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37. 영주 전투력 (Total)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38. 영주 누적 킬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rgbClr val="FF9900"/>
                </a:solidFill>
              </a:rPr>
              <a:t>(연맹 약어) 연맹 이름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39. 연맹 맹주의 닉네임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rgbClr val="FFFF00"/>
                </a:solidFill>
              </a:rPr>
              <a:t>37</a:t>
            </a:r>
            <a:r>
              <a:rPr lang="en-US" sz="1200">
                <a:solidFill>
                  <a:schemeClr val="dk1"/>
                </a:solidFill>
              </a:rPr>
              <a:t>. 연맹 total 전투력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40. 연맹 누적 킬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41. 연맹 없음 안내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42. 연맹 가입 버튼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43. 연맹 전투력 순위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44. 연맹 Kill 수 연맹 순위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45. 영주 전투력 순위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46. 영주 Kill 수 순위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47. 영주 캐슬 레벨 순위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48. 영주 캐릭터 레벨 순위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49. 게임센터 연결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