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10DC530-8A5A-4137-A3C9-FD895B84BF27}">
  <a:tblStyle styleId="{C10DC530-8A5A-4137-A3C9-FD895B84BF2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6E6E6"/>
          </a:solidFill>
        </a:fill>
      </a:tcStyle>
    </a:wholeTbl>
    <a:band1H>
      <a:tcStyle>
        <a:fill>
          <a:solidFill>
            <a:srgbClr val="CACACA"/>
          </a:solidFill>
        </a:fill>
      </a:tcStyle>
    </a:band1H>
    <a:band1V>
      <a:tcStyle>
        <a:fill>
          <a:solidFill>
            <a:srgbClr val="CACACA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dk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dk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Relationship Id="rId4" Type="http://schemas.openxmlformats.org/officeDocument/2006/relationships/image" Target="../media/image06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Relationship Id="rId7" Type="http://schemas.openxmlformats.org/officeDocument/2006/relationships/image" Target="../media/image00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Relationship Id="rId7" Type="http://schemas.openxmlformats.org/officeDocument/2006/relationships/image" Target="../media/image00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Relationship Id="rId5" Type="http://schemas.openxmlformats.org/officeDocument/2006/relationships/image" Target="../media/image10.png"/><Relationship Id="rId6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Relationship Id="rId4" Type="http://schemas.openxmlformats.org/officeDocument/2006/relationships/image" Target="../media/image06.png"/><Relationship Id="rId5" Type="http://schemas.openxmlformats.org/officeDocument/2006/relationships/image" Target="../media/image07.png"/><Relationship Id="rId6" Type="http://schemas.openxmlformats.org/officeDocument/2006/relationships/image" Target="../media/image05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Relationship Id="rId4" Type="http://schemas.openxmlformats.org/officeDocument/2006/relationships/image" Target="../media/image06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스태미너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2016.04.19.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Peter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/>
        </p:nvSpPr>
        <p:spPr>
          <a:xfrm>
            <a:off x="636104" y="365760"/>
            <a:ext cx="2719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스태미너 부족할 경우 UI</a:t>
            </a:r>
          </a:p>
        </p:txBody>
      </p:sp>
      <p:grpSp>
        <p:nvGrpSpPr>
          <p:cNvPr id="303" name="Shape 303"/>
          <p:cNvGrpSpPr/>
          <p:nvPr/>
        </p:nvGrpSpPr>
        <p:grpSpPr>
          <a:xfrm>
            <a:off x="4022239" y="579804"/>
            <a:ext cx="3240000" cy="5780442"/>
            <a:chOff x="4022239" y="579804"/>
            <a:chExt cx="3240000" cy="5780442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22239" y="600247"/>
              <a:ext cx="3240000" cy="5759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Shape 30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22239" y="579804"/>
              <a:ext cx="3240000" cy="5759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6" name="Shape 306"/>
          <p:cNvSpPr/>
          <p:nvPr/>
        </p:nvSpPr>
        <p:spPr>
          <a:xfrm>
            <a:off x="5064969" y="3118776"/>
            <a:ext cx="1154543" cy="434108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46426" y="2777750"/>
            <a:ext cx="791626" cy="682052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8194142" y="3816764"/>
            <a:ext cx="1653060" cy="3540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공격(회수) 버튼 터치</a:t>
            </a:r>
          </a:p>
        </p:txBody>
      </p:sp>
      <p:sp>
        <p:nvSpPr>
          <p:cNvPr id="309" name="Shape 309"/>
          <p:cNvSpPr/>
          <p:nvPr/>
        </p:nvSpPr>
        <p:spPr>
          <a:xfrm>
            <a:off x="5077237" y="3116432"/>
            <a:ext cx="1154543" cy="434108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58694" y="2775406"/>
            <a:ext cx="791626" cy="682052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/>
          <p:nvPr/>
        </p:nvSpPr>
        <p:spPr>
          <a:xfrm>
            <a:off x="4841707" y="2351172"/>
            <a:ext cx="1625601" cy="1465591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4466262" y="2775406"/>
            <a:ext cx="588139" cy="55282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6196073" y="2742221"/>
            <a:ext cx="588139" cy="55282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889830" y="3503269"/>
            <a:ext cx="1577477" cy="2491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5291678" y="3503267"/>
            <a:ext cx="79861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상자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4407335" y="3116432"/>
            <a:ext cx="68640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보기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6156350" y="3116432"/>
            <a:ext cx="68640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획득 하기</a:t>
            </a:r>
          </a:p>
        </p:txBody>
      </p:sp>
      <p:sp>
        <p:nvSpPr>
          <p:cNvPr id="318" name="Shape 318"/>
          <p:cNvSpPr/>
          <p:nvPr/>
        </p:nvSpPr>
        <p:spPr>
          <a:xfrm>
            <a:off x="4889830" y="3744269"/>
            <a:ext cx="1577477" cy="2491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4926617" y="3745057"/>
            <a:ext cx="130516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: 1200, Y : 1200</a:t>
            </a:r>
          </a:p>
        </p:txBody>
      </p:sp>
      <p:sp>
        <p:nvSpPr>
          <p:cNvPr id="320" name="Shape 320"/>
          <p:cNvSpPr/>
          <p:nvPr/>
        </p:nvSpPr>
        <p:spPr>
          <a:xfrm>
            <a:off x="6196073" y="3757228"/>
            <a:ext cx="235108" cy="226710"/>
          </a:xfrm>
          <a:prstGeom prst="plus">
            <a:avLst>
              <a:gd fmla="val 34024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4017655" y="564375"/>
            <a:ext cx="3244583" cy="5771569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4049280" y="2170683"/>
            <a:ext cx="3210461" cy="2649942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Shape 323"/>
          <p:cNvCxnSpPr/>
          <p:nvPr/>
        </p:nvCxnSpPr>
        <p:spPr>
          <a:xfrm>
            <a:off x="4039528" y="2130780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4" name="Shape 324"/>
          <p:cNvSpPr txBox="1"/>
          <p:nvPr/>
        </p:nvSpPr>
        <p:spPr>
          <a:xfrm>
            <a:off x="5951542" y="2188608"/>
            <a:ext cx="670055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보물 상자</a:t>
            </a:r>
          </a:p>
        </p:txBody>
      </p:sp>
      <p:cxnSp>
        <p:nvCxnSpPr>
          <p:cNvPr id="325" name="Shape 325"/>
          <p:cNvCxnSpPr/>
          <p:nvPr/>
        </p:nvCxnSpPr>
        <p:spPr>
          <a:xfrm>
            <a:off x="5275126" y="2428283"/>
            <a:ext cx="196438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6" name="Shape 326"/>
          <p:cNvSpPr/>
          <p:nvPr/>
        </p:nvSpPr>
        <p:spPr>
          <a:xfrm>
            <a:off x="4158060" y="2573490"/>
            <a:ext cx="3000805" cy="1575647"/>
          </a:xfrm>
          <a:prstGeom prst="roundRect">
            <a:avLst>
              <a:gd fmla="val 5419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4251303" y="2889121"/>
            <a:ext cx="537227" cy="536467"/>
          </a:xfrm>
          <a:prstGeom prst="roundRect">
            <a:avLst>
              <a:gd fmla="val 5419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328" name="Shape 328"/>
          <p:cNvSpPr/>
          <p:nvPr/>
        </p:nvSpPr>
        <p:spPr>
          <a:xfrm>
            <a:off x="5000376" y="2889121"/>
            <a:ext cx="537227" cy="536467"/>
          </a:xfrm>
          <a:prstGeom prst="roundRect">
            <a:avLst>
              <a:gd fmla="val 5419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329" name="Shape 329"/>
          <p:cNvSpPr/>
          <p:nvPr/>
        </p:nvSpPr>
        <p:spPr>
          <a:xfrm>
            <a:off x="5749448" y="2889121"/>
            <a:ext cx="537227" cy="536467"/>
          </a:xfrm>
          <a:prstGeom prst="roundRect">
            <a:avLst>
              <a:gd fmla="val 5419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330" name="Shape 330"/>
          <p:cNvSpPr/>
          <p:nvPr/>
        </p:nvSpPr>
        <p:spPr>
          <a:xfrm>
            <a:off x="6498521" y="2889121"/>
            <a:ext cx="537227" cy="536467"/>
          </a:xfrm>
          <a:prstGeom prst="roundRect">
            <a:avLst>
              <a:gd fmla="val 5419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313212" y="3462912"/>
            <a:ext cx="461664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장비재료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4921364" y="3453580"/>
            <a:ext cx="73257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벌목장 생산량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증가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5781617" y="3462912"/>
            <a:ext cx="47288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골드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6458557" y="3462912"/>
            <a:ext cx="617155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경험치</a:t>
            </a:r>
          </a:p>
        </p:txBody>
      </p:sp>
      <p:cxnSp>
        <p:nvCxnSpPr>
          <p:cNvPr id="335" name="Shape 335"/>
          <p:cNvCxnSpPr/>
          <p:nvPr/>
        </p:nvCxnSpPr>
        <p:spPr>
          <a:xfrm>
            <a:off x="4046105" y="4823064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36" name="Shape 3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97157" y="1538787"/>
            <a:ext cx="1200931" cy="1034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x="5073073" y="2550799"/>
            <a:ext cx="121700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획득 보상 종류</a:t>
            </a:r>
          </a:p>
        </p:txBody>
      </p:sp>
      <p:sp>
        <p:nvSpPr>
          <p:cNvPr id="338" name="Shape 338"/>
          <p:cNvSpPr/>
          <p:nvPr/>
        </p:nvSpPr>
        <p:spPr>
          <a:xfrm>
            <a:off x="4251303" y="3766885"/>
            <a:ext cx="537227" cy="536467"/>
          </a:xfrm>
          <a:prstGeom prst="roundRect">
            <a:avLst>
              <a:gd fmla="val 5419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339" name="Shape 339"/>
          <p:cNvSpPr/>
          <p:nvPr/>
        </p:nvSpPr>
        <p:spPr>
          <a:xfrm>
            <a:off x="5000376" y="3766885"/>
            <a:ext cx="537227" cy="536467"/>
          </a:xfrm>
          <a:prstGeom prst="roundRect">
            <a:avLst>
              <a:gd fmla="val 5419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340" name="Shape 340"/>
          <p:cNvSpPr/>
          <p:nvPr/>
        </p:nvSpPr>
        <p:spPr>
          <a:xfrm>
            <a:off x="5749448" y="3766885"/>
            <a:ext cx="537227" cy="536467"/>
          </a:xfrm>
          <a:prstGeom prst="roundRect">
            <a:avLst>
              <a:gd fmla="val 5419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341" name="Shape 341"/>
          <p:cNvSpPr/>
          <p:nvPr/>
        </p:nvSpPr>
        <p:spPr>
          <a:xfrm>
            <a:off x="6498521" y="3766885"/>
            <a:ext cx="537227" cy="536467"/>
          </a:xfrm>
          <a:prstGeom prst="roundRect">
            <a:avLst>
              <a:gd fmla="val 5419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4313212" y="4340678"/>
            <a:ext cx="461664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장비재료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4921364" y="4331346"/>
            <a:ext cx="73257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벌목장 생산량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증가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5781617" y="4340678"/>
            <a:ext cx="47288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골드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6458557" y="4340678"/>
            <a:ext cx="617155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영우 경험치</a:t>
            </a:r>
          </a:p>
        </p:txBody>
      </p:sp>
      <p:grpSp>
        <p:nvGrpSpPr>
          <p:cNvPr id="346" name="Shape 346"/>
          <p:cNvGrpSpPr/>
          <p:nvPr/>
        </p:nvGrpSpPr>
        <p:grpSpPr>
          <a:xfrm>
            <a:off x="5090534" y="4303995"/>
            <a:ext cx="1205790" cy="387564"/>
            <a:chOff x="5522696" y="4381987"/>
            <a:chExt cx="1205790" cy="387564"/>
          </a:xfrm>
        </p:grpSpPr>
        <p:sp>
          <p:nvSpPr>
            <p:cNvPr id="347" name="Shape 347"/>
            <p:cNvSpPr/>
            <p:nvPr/>
          </p:nvSpPr>
          <p:spPr>
            <a:xfrm>
              <a:off x="5522696" y="4388994"/>
              <a:ext cx="1205790" cy="380557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5724430" y="4611167"/>
              <a:ext cx="824465" cy="10989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 : 59 : 59</a:t>
              </a:r>
            </a:p>
          </p:txBody>
        </p:sp>
        <p:sp>
          <p:nvSpPr>
            <p:cNvPr id="349" name="Shape 349"/>
            <p:cNvSpPr/>
            <p:nvPr/>
          </p:nvSpPr>
          <p:spPr>
            <a:xfrm>
              <a:off x="5775905" y="4381987"/>
              <a:ext cx="723275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0" i="0" lang="en-US" sz="10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회수하기</a:t>
              </a:r>
            </a:p>
          </p:txBody>
        </p:sp>
      </p:grpSp>
      <p:cxnSp>
        <p:nvCxnSpPr>
          <p:cNvPr id="350" name="Shape 350"/>
          <p:cNvCxnSpPr/>
          <p:nvPr/>
        </p:nvCxnSpPr>
        <p:spPr>
          <a:xfrm flipH="1">
            <a:off x="6231782" y="4002464"/>
            <a:ext cx="1962360" cy="53745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636104" y="365760"/>
            <a:ext cx="2719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스태미너 부족할 경우 UI</a:t>
            </a:r>
          </a:p>
        </p:txBody>
      </p:sp>
      <p:sp>
        <p:nvSpPr>
          <p:cNvPr id="356" name="Shape 356"/>
          <p:cNvSpPr/>
          <p:nvPr/>
        </p:nvSpPr>
        <p:spPr>
          <a:xfrm>
            <a:off x="3782685" y="729114"/>
            <a:ext cx="3240000" cy="575999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3782685" y="729114"/>
            <a:ext cx="3240000" cy="3338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스태미너</a:t>
            </a:r>
          </a:p>
        </p:txBody>
      </p:sp>
      <p:sp>
        <p:nvSpPr>
          <p:cNvPr id="358" name="Shape 358"/>
          <p:cNvSpPr/>
          <p:nvPr/>
        </p:nvSpPr>
        <p:spPr>
          <a:xfrm>
            <a:off x="5834076" y="753725"/>
            <a:ext cx="1151420" cy="262682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999,999,999</a:t>
            </a: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2914" y="769066"/>
            <a:ext cx="228375" cy="21441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/>
          <p:nvPr/>
        </p:nvSpPr>
        <p:spPr>
          <a:xfrm>
            <a:off x="3782685" y="5949280"/>
            <a:ext cx="3240000" cy="53983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Shape 361"/>
          <p:cNvGrpSpPr/>
          <p:nvPr/>
        </p:nvGrpSpPr>
        <p:grpSpPr>
          <a:xfrm>
            <a:off x="3836010" y="6011132"/>
            <a:ext cx="576481" cy="416130"/>
            <a:chOff x="2729057" y="6045675"/>
            <a:chExt cx="576481" cy="416130"/>
          </a:xfrm>
        </p:grpSpPr>
        <p:sp>
          <p:nvSpPr>
            <p:cNvPr id="362" name="Shape 362"/>
            <p:cNvSpPr/>
            <p:nvPr/>
          </p:nvSpPr>
          <p:spPr>
            <a:xfrm>
              <a:off x="2729057" y="6045675"/>
              <a:ext cx="576481" cy="41613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 rot="10800000">
              <a:off x="2815217" y="6093538"/>
              <a:ext cx="389333" cy="347442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Shape 364"/>
          <p:cNvSpPr/>
          <p:nvPr/>
        </p:nvSpPr>
        <p:spPr>
          <a:xfrm>
            <a:off x="6409787" y="5998187"/>
            <a:ext cx="553049" cy="44201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365" name="Shape 365"/>
          <p:cNvSpPr/>
          <p:nvPr/>
        </p:nvSpPr>
        <p:spPr>
          <a:xfrm>
            <a:off x="3786257" y="1059670"/>
            <a:ext cx="3236428" cy="47416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스태미너 : 0</a:t>
            </a:r>
          </a:p>
        </p:txBody>
      </p:sp>
      <p:sp>
        <p:nvSpPr>
          <p:cNvPr id="366" name="Shape 366"/>
          <p:cNvSpPr/>
          <p:nvPr/>
        </p:nvSpPr>
        <p:spPr>
          <a:xfrm>
            <a:off x="3782685" y="1520137"/>
            <a:ext cx="3240000" cy="1080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3836607" y="1709913"/>
            <a:ext cx="686559" cy="686559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3836607" y="2789913"/>
            <a:ext cx="686559" cy="68655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6131291" y="1881165"/>
            <a:ext cx="766038" cy="39615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4486385" y="1709913"/>
            <a:ext cx="978633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스태미너</a:t>
            </a:r>
          </a:p>
        </p:txBody>
      </p:sp>
      <p:sp>
        <p:nvSpPr>
          <p:cNvPr id="371" name="Shape 371"/>
          <p:cNvSpPr/>
          <p:nvPr/>
        </p:nvSpPr>
        <p:spPr>
          <a:xfrm>
            <a:off x="4140376" y="1553954"/>
            <a:ext cx="288032" cy="1440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4169573" y="2633784"/>
            <a:ext cx="288032" cy="1440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3782685" y="2600138"/>
            <a:ext cx="3240000" cy="1080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8134164" y="920786"/>
            <a:ext cx="1911659" cy="3540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스태미너 수치 표시</a:t>
            </a:r>
          </a:p>
        </p:txBody>
      </p:sp>
      <p:sp>
        <p:nvSpPr>
          <p:cNvPr id="375" name="Shape 375"/>
          <p:cNvSpPr/>
          <p:nvPr/>
        </p:nvSpPr>
        <p:spPr>
          <a:xfrm>
            <a:off x="3786257" y="3680137"/>
            <a:ext cx="3236428" cy="22691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4457605" y="6011132"/>
            <a:ext cx="1906053" cy="42907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스태미너가 부족합니다. 아이템으로 스태미너를 회복하세요.</a:t>
            </a:r>
          </a:p>
        </p:txBody>
      </p:sp>
      <p:sp>
        <p:nvSpPr>
          <p:cNvPr id="377" name="Shape 377"/>
          <p:cNvSpPr/>
          <p:nvPr/>
        </p:nvSpPr>
        <p:spPr>
          <a:xfrm>
            <a:off x="168275" y="-144463"/>
            <a:ext cx="3047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320675" y="7937"/>
            <a:ext cx="3047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5898" y="1709913"/>
            <a:ext cx="686559" cy="686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5898" y="2789910"/>
            <a:ext cx="686559" cy="686559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/>
        </p:nvSpPr>
        <p:spPr>
          <a:xfrm>
            <a:off x="4486385" y="2789913"/>
            <a:ext cx="978633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 스태미너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4486385" y="1956133"/>
            <a:ext cx="1750176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스태미너 10 회복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4486385" y="3017025"/>
            <a:ext cx="1750176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스태미너 50 회복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4338750" y="2171074"/>
            <a:ext cx="26160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4338750" y="3248375"/>
            <a:ext cx="26160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386" name="Shape 386"/>
          <p:cNvSpPr/>
          <p:nvPr/>
        </p:nvSpPr>
        <p:spPr>
          <a:xfrm>
            <a:off x="6131291" y="2953434"/>
            <a:ext cx="766038" cy="4257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pic>
        <p:nvPicPr>
          <p:cNvPr id="387" name="Shape 3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410" y="3059100"/>
            <a:ext cx="228375" cy="21441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 txBox="1"/>
          <p:nvPr/>
        </p:nvSpPr>
        <p:spPr>
          <a:xfrm>
            <a:off x="944204" y="2423106"/>
            <a:ext cx="2097759" cy="3540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중인 아이템 수량 표시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8134164" y="1902209"/>
            <a:ext cx="2097759" cy="3996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아이템을 보유 중일 경우 ‘사용’ 버튼 출력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8134164" y="2900365"/>
            <a:ext cx="2449336" cy="4788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아이템을 보유 중이지 않을 경우</a:t>
            </a:r>
            <a:b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아이템 1개의 가격 출력</a:t>
            </a:r>
          </a:p>
        </p:txBody>
      </p:sp>
      <p:cxnSp>
        <p:nvCxnSpPr>
          <p:cNvPr id="391" name="Shape 391"/>
          <p:cNvCxnSpPr/>
          <p:nvPr/>
        </p:nvCxnSpPr>
        <p:spPr>
          <a:xfrm flipH="1">
            <a:off x="6131291" y="1097816"/>
            <a:ext cx="2012480" cy="19893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92" name="Shape 392"/>
          <p:cNvCxnSpPr/>
          <p:nvPr/>
        </p:nvCxnSpPr>
        <p:spPr>
          <a:xfrm rot="10800000">
            <a:off x="6686311" y="2102043"/>
            <a:ext cx="1457459" cy="1972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93" name="Shape 393"/>
          <p:cNvCxnSpPr>
            <a:endCxn id="386" idx="3"/>
          </p:cNvCxnSpPr>
          <p:nvPr/>
        </p:nvCxnSpPr>
        <p:spPr>
          <a:xfrm flipH="1">
            <a:off x="6897329" y="3133306"/>
            <a:ext cx="1246500" cy="33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94" name="Shape 394"/>
          <p:cNvCxnSpPr>
            <a:endCxn id="384" idx="1"/>
          </p:cNvCxnSpPr>
          <p:nvPr/>
        </p:nvCxnSpPr>
        <p:spPr>
          <a:xfrm flipH="1" rot="10800000">
            <a:off x="3041850" y="2301878"/>
            <a:ext cx="1296900" cy="30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95" name="Shape 395"/>
          <p:cNvCxnSpPr>
            <a:stCxn id="388" idx="3"/>
            <a:endCxn id="385" idx="1"/>
          </p:cNvCxnSpPr>
          <p:nvPr/>
        </p:nvCxnSpPr>
        <p:spPr>
          <a:xfrm>
            <a:off x="3041963" y="2600137"/>
            <a:ext cx="1296899" cy="77909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/>
        </p:nvSpPr>
        <p:spPr>
          <a:xfrm>
            <a:off x="636104" y="365760"/>
            <a:ext cx="27190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스태미너 부족할 경우 UI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‘사용’ 버튼 터치 시</a:t>
            </a:r>
          </a:p>
        </p:txBody>
      </p:sp>
      <p:sp>
        <p:nvSpPr>
          <p:cNvPr id="401" name="Shape 401"/>
          <p:cNvSpPr/>
          <p:nvPr/>
        </p:nvSpPr>
        <p:spPr>
          <a:xfrm>
            <a:off x="3782685" y="729114"/>
            <a:ext cx="3240000" cy="575999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3782685" y="729114"/>
            <a:ext cx="3240000" cy="3338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스태미너</a:t>
            </a:r>
          </a:p>
        </p:txBody>
      </p:sp>
      <p:sp>
        <p:nvSpPr>
          <p:cNvPr id="403" name="Shape 403"/>
          <p:cNvSpPr/>
          <p:nvPr/>
        </p:nvSpPr>
        <p:spPr>
          <a:xfrm>
            <a:off x="5834076" y="753725"/>
            <a:ext cx="1151420" cy="262682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999,999,999</a:t>
            </a:r>
          </a:p>
        </p:txBody>
      </p:sp>
      <p:pic>
        <p:nvPicPr>
          <p:cNvPr id="404" name="Shape 4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2914" y="769066"/>
            <a:ext cx="228375" cy="21441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/>
          <p:nvPr/>
        </p:nvSpPr>
        <p:spPr>
          <a:xfrm>
            <a:off x="3782685" y="5949280"/>
            <a:ext cx="3240000" cy="53983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Shape 406"/>
          <p:cNvGrpSpPr/>
          <p:nvPr/>
        </p:nvGrpSpPr>
        <p:grpSpPr>
          <a:xfrm>
            <a:off x="3836010" y="6011132"/>
            <a:ext cx="576481" cy="416130"/>
            <a:chOff x="2729057" y="6045675"/>
            <a:chExt cx="576481" cy="416130"/>
          </a:xfrm>
        </p:grpSpPr>
        <p:sp>
          <p:nvSpPr>
            <p:cNvPr id="407" name="Shape 407"/>
            <p:cNvSpPr/>
            <p:nvPr/>
          </p:nvSpPr>
          <p:spPr>
            <a:xfrm>
              <a:off x="2729057" y="6045675"/>
              <a:ext cx="576481" cy="41613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 rot="10800000">
              <a:off x="2815217" y="6093538"/>
              <a:ext cx="389333" cy="347442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Shape 409"/>
          <p:cNvSpPr/>
          <p:nvPr/>
        </p:nvSpPr>
        <p:spPr>
          <a:xfrm>
            <a:off x="6409787" y="5998187"/>
            <a:ext cx="553049" cy="44201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410" name="Shape 410"/>
          <p:cNvSpPr/>
          <p:nvPr/>
        </p:nvSpPr>
        <p:spPr>
          <a:xfrm>
            <a:off x="3786257" y="1059670"/>
            <a:ext cx="3236428" cy="47416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스태미너 : 0</a:t>
            </a:r>
          </a:p>
        </p:txBody>
      </p:sp>
      <p:sp>
        <p:nvSpPr>
          <p:cNvPr id="411" name="Shape 411"/>
          <p:cNvSpPr/>
          <p:nvPr/>
        </p:nvSpPr>
        <p:spPr>
          <a:xfrm>
            <a:off x="3782685" y="1520137"/>
            <a:ext cx="3240000" cy="1080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3836607" y="1709913"/>
            <a:ext cx="686559" cy="686559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3836607" y="2789913"/>
            <a:ext cx="686559" cy="68655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6131291" y="1881165"/>
            <a:ext cx="766038" cy="39615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4486385" y="1709913"/>
            <a:ext cx="978633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스태미너</a:t>
            </a:r>
          </a:p>
        </p:txBody>
      </p:sp>
      <p:sp>
        <p:nvSpPr>
          <p:cNvPr id="416" name="Shape 416"/>
          <p:cNvSpPr/>
          <p:nvPr/>
        </p:nvSpPr>
        <p:spPr>
          <a:xfrm>
            <a:off x="4140376" y="1553954"/>
            <a:ext cx="288032" cy="1440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4169573" y="2633784"/>
            <a:ext cx="288032" cy="1440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3782685" y="2600138"/>
            <a:ext cx="3240000" cy="1080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3786257" y="3680137"/>
            <a:ext cx="3236428" cy="22691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4457605" y="6011132"/>
            <a:ext cx="1906053" cy="42907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스태미너가 부족합니다. 아이템으로 스태미너를 회복하세요.</a:t>
            </a:r>
          </a:p>
        </p:txBody>
      </p:sp>
      <p:sp>
        <p:nvSpPr>
          <p:cNvPr id="421" name="Shape 421"/>
          <p:cNvSpPr/>
          <p:nvPr/>
        </p:nvSpPr>
        <p:spPr>
          <a:xfrm>
            <a:off x="168275" y="-144463"/>
            <a:ext cx="3047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320675" y="7937"/>
            <a:ext cx="3047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5898" y="1709913"/>
            <a:ext cx="686559" cy="686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Shape 4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5898" y="2789910"/>
            <a:ext cx="686559" cy="68655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/>
        </p:nvSpPr>
        <p:spPr>
          <a:xfrm>
            <a:off x="4486385" y="2789913"/>
            <a:ext cx="978633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 스태미너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4486385" y="1956133"/>
            <a:ext cx="1750176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스태미너 10 회복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486385" y="3017025"/>
            <a:ext cx="1750176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스태미너 50 회복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4338750" y="2171074"/>
            <a:ext cx="26160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4338750" y="3248375"/>
            <a:ext cx="26160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430" name="Shape 430"/>
          <p:cNvSpPr/>
          <p:nvPr/>
        </p:nvSpPr>
        <p:spPr>
          <a:xfrm>
            <a:off x="6131291" y="2953434"/>
            <a:ext cx="766038" cy="4257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pic>
        <p:nvPicPr>
          <p:cNvPr id="431" name="Shape 4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410" y="3059100"/>
            <a:ext cx="228375" cy="21441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Shape 432"/>
          <p:cNvSpPr/>
          <p:nvPr/>
        </p:nvSpPr>
        <p:spPr>
          <a:xfrm>
            <a:off x="3778101" y="717543"/>
            <a:ext cx="3244583" cy="5771569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3" name="Shape 433"/>
          <p:cNvGrpSpPr/>
          <p:nvPr/>
        </p:nvGrpSpPr>
        <p:grpSpPr>
          <a:xfrm>
            <a:off x="3766195" y="2564655"/>
            <a:ext cx="3256489" cy="1890663"/>
            <a:chOff x="4432716" y="2580033"/>
            <a:chExt cx="3256489" cy="1890663"/>
          </a:xfrm>
        </p:grpSpPr>
        <p:sp>
          <p:nvSpPr>
            <p:cNvPr id="434" name="Shape 434"/>
            <p:cNvSpPr/>
            <p:nvPr/>
          </p:nvSpPr>
          <p:spPr>
            <a:xfrm>
              <a:off x="4432716" y="2580033"/>
              <a:ext cx="3247159" cy="1890663"/>
            </a:xfrm>
            <a:prstGeom prst="roundRect">
              <a:avLst>
                <a:gd fmla="val 0" name="adj"/>
              </a:avLst>
            </a:prstGeom>
            <a:solidFill>
              <a:schemeClr val="dk1">
                <a:alpha val="87058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5" name="Shape 435"/>
            <p:cNvCxnSpPr/>
            <p:nvPr/>
          </p:nvCxnSpPr>
          <p:spPr>
            <a:xfrm>
              <a:off x="4432716" y="2592300"/>
              <a:ext cx="324715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36" name="Shape 436"/>
            <p:cNvCxnSpPr/>
            <p:nvPr/>
          </p:nvCxnSpPr>
          <p:spPr>
            <a:xfrm>
              <a:off x="4442046" y="4470696"/>
              <a:ext cx="324715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437" name="Shape 437"/>
            <p:cNvSpPr/>
            <p:nvPr/>
          </p:nvSpPr>
          <p:spPr>
            <a:xfrm>
              <a:off x="4619312" y="2741491"/>
              <a:ext cx="2968499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영주님, {10 스태미너} 을/를 사용하시겠습니까 ?</a:t>
              </a:r>
            </a:p>
          </p:txBody>
        </p:sp>
        <p:sp>
          <p:nvSpPr>
            <p:cNvPr id="438" name="Shape 438"/>
            <p:cNvSpPr/>
            <p:nvPr/>
          </p:nvSpPr>
          <p:spPr>
            <a:xfrm>
              <a:off x="4500801" y="3244333"/>
              <a:ext cx="316111" cy="4770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</a:p>
          </p:txBody>
        </p:sp>
        <p:sp>
          <p:nvSpPr>
            <p:cNvPr id="439" name="Shape 439"/>
            <p:cNvSpPr/>
            <p:nvPr/>
          </p:nvSpPr>
          <p:spPr>
            <a:xfrm>
              <a:off x="6089453" y="3244915"/>
              <a:ext cx="409086" cy="4770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  <p:sp>
          <p:nvSpPr>
            <p:cNvPr id="440" name="Shape 440"/>
            <p:cNvSpPr/>
            <p:nvPr/>
          </p:nvSpPr>
          <p:spPr>
            <a:xfrm>
              <a:off x="6548128" y="3419453"/>
              <a:ext cx="646972" cy="161534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441" name="Shape 441"/>
            <p:cNvSpPr/>
            <p:nvPr/>
          </p:nvSpPr>
          <p:spPr>
            <a:xfrm>
              <a:off x="7156285" y="3346971"/>
              <a:ext cx="431528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/5</a:t>
              </a:r>
            </a:p>
          </p:txBody>
        </p:sp>
        <p:sp>
          <p:nvSpPr>
            <p:cNvPr id="442" name="Shape 442"/>
            <p:cNvSpPr/>
            <p:nvPr/>
          </p:nvSpPr>
          <p:spPr>
            <a:xfrm>
              <a:off x="4872275" y="3462198"/>
              <a:ext cx="1267880" cy="9731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4880469" y="3408712"/>
              <a:ext cx="167923" cy="224237"/>
            </a:xfrm>
            <a:prstGeom prst="roundRect">
              <a:avLst>
                <a:gd fmla="val 16667" name="adj"/>
              </a:avLst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5343664" y="3991207"/>
              <a:ext cx="1379081" cy="27893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사용</a:t>
              </a:r>
            </a:p>
          </p:txBody>
        </p:sp>
      </p:grpSp>
      <p:sp>
        <p:nvSpPr>
          <p:cNvPr id="445" name="Shape 445"/>
          <p:cNvSpPr/>
          <p:nvPr/>
        </p:nvSpPr>
        <p:spPr>
          <a:xfrm>
            <a:off x="7660214" y="2277322"/>
            <a:ext cx="3748765" cy="1977445"/>
          </a:xfrm>
          <a:prstGeom prst="roundRect">
            <a:avLst>
              <a:gd fmla="val 7636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아이템을 사용 하는 팝업 창 정보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선택한 아이템 이름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커서를 드래그 수량을 변경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+,- 누르면 한 개 씩 카운트가 업, 다운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디폴트 수량은 1개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 아이템 수량 숫자 영역을 선택 시 </a:t>
            </a:r>
            <a:b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시스템 키패드가 출력</a:t>
            </a:r>
          </a:p>
        </p:txBody>
      </p:sp>
      <p:cxnSp>
        <p:nvCxnSpPr>
          <p:cNvPr id="446" name="Shape 446"/>
          <p:cNvCxnSpPr/>
          <p:nvPr/>
        </p:nvCxnSpPr>
        <p:spPr>
          <a:xfrm flipH="1">
            <a:off x="6808205" y="3247183"/>
            <a:ext cx="852007" cy="16061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/>
        </p:nvSpPr>
        <p:spPr>
          <a:xfrm>
            <a:off x="636104" y="365760"/>
            <a:ext cx="27190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스태미너 부족할 경우 UI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버튼 터치 시</a:t>
            </a:r>
          </a:p>
        </p:txBody>
      </p:sp>
      <p:sp>
        <p:nvSpPr>
          <p:cNvPr id="452" name="Shape 452"/>
          <p:cNvSpPr/>
          <p:nvPr/>
        </p:nvSpPr>
        <p:spPr>
          <a:xfrm>
            <a:off x="3782685" y="729114"/>
            <a:ext cx="3240000" cy="575999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3782685" y="729114"/>
            <a:ext cx="3240000" cy="3338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스태미너</a:t>
            </a:r>
          </a:p>
        </p:txBody>
      </p:sp>
      <p:sp>
        <p:nvSpPr>
          <p:cNvPr id="454" name="Shape 454"/>
          <p:cNvSpPr/>
          <p:nvPr/>
        </p:nvSpPr>
        <p:spPr>
          <a:xfrm>
            <a:off x="5834076" y="753725"/>
            <a:ext cx="1151420" cy="262682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999,999,999</a:t>
            </a:r>
          </a:p>
        </p:txBody>
      </p:sp>
      <p:pic>
        <p:nvPicPr>
          <p:cNvPr id="455" name="Shape 4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2914" y="769066"/>
            <a:ext cx="228375" cy="21441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Shape 456"/>
          <p:cNvSpPr/>
          <p:nvPr/>
        </p:nvSpPr>
        <p:spPr>
          <a:xfrm>
            <a:off x="3782685" y="5949280"/>
            <a:ext cx="3240000" cy="53983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7" name="Shape 457"/>
          <p:cNvGrpSpPr/>
          <p:nvPr/>
        </p:nvGrpSpPr>
        <p:grpSpPr>
          <a:xfrm>
            <a:off x="3836010" y="6011132"/>
            <a:ext cx="576481" cy="416130"/>
            <a:chOff x="2729057" y="6045675"/>
            <a:chExt cx="576481" cy="416130"/>
          </a:xfrm>
        </p:grpSpPr>
        <p:sp>
          <p:nvSpPr>
            <p:cNvPr id="458" name="Shape 458"/>
            <p:cNvSpPr/>
            <p:nvPr/>
          </p:nvSpPr>
          <p:spPr>
            <a:xfrm>
              <a:off x="2729057" y="6045675"/>
              <a:ext cx="576481" cy="41613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 rot="10800000">
              <a:off x="2815217" y="6093538"/>
              <a:ext cx="389333" cy="347442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0" name="Shape 460"/>
          <p:cNvSpPr/>
          <p:nvPr/>
        </p:nvSpPr>
        <p:spPr>
          <a:xfrm>
            <a:off x="6409787" y="5998187"/>
            <a:ext cx="553049" cy="44201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461" name="Shape 461"/>
          <p:cNvSpPr/>
          <p:nvPr/>
        </p:nvSpPr>
        <p:spPr>
          <a:xfrm>
            <a:off x="3786257" y="1059670"/>
            <a:ext cx="3236428" cy="47416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스태미너 : 0</a:t>
            </a:r>
          </a:p>
        </p:txBody>
      </p:sp>
      <p:sp>
        <p:nvSpPr>
          <p:cNvPr id="462" name="Shape 462"/>
          <p:cNvSpPr/>
          <p:nvPr/>
        </p:nvSpPr>
        <p:spPr>
          <a:xfrm>
            <a:off x="3782685" y="1520137"/>
            <a:ext cx="3240000" cy="1080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3836607" y="1709913"/>
            <a:ext cx="686559" cy="686559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3836607" y="2789913"/>
            <a:ext cx="686559" cy="68655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6131291" y="1881165"/>
            <a:ext cx="766038" cy="39615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4486385" y="1709913"/>
            <a:ext cx="978633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스태미너</a:t>
            </a:r>
          </a:p>
        </p:txBody>
      </p:sp>
      <p:sp>
        <p:nvSpPr>
          <p:cNvPr id="467" name="Shape 467"/>
          <p:cNvSpPr/>
          <p:nvPr/>
        </p:nvSpPr>
        <p:spPr>
          <a:xfrm>
            <a:off x="4140376" y="1553954"/>
            <a:ext cx="288032" cy="1440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4169573" y="2633784"/>
            <a:ext cx="288032" cy="1440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3782685" y="2600138"/>
            <a:ext cx="3240000" cy="1080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3786257" y="3680137"/>
            <a:ext cx="3236428" cy="22691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4457605" y="6011132"/>
            <a:ext cx="1906053" cy="42907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스태미너가 부족합니다. 아이템으로 스태미너를 회복하세요.</a:t>
            </a:r>
          </a:p>
        </p:txBody>
      </p:sp>
      <p:sp>
        <p:nvSpPr>
          <p:cNvPr id="472" name="Shape 472"/>
          <p:cNvSpPr/>
          <p:nvPr/>
        </p:nvSpPr>
        <p:spPr>
          <a:xfrm>
            <a:off x="168275" y="-144463"/>
            <a:ext cx="3047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320675" y="7937"/>
            <a:ext cx="3047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4" name="Shape 4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5898" y="1709913"/>
            <a:ext cx="686559" cy="686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Shape 4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5898" y="2789910"/>
            <a:ext cx="686559" cy="686559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4486385" y="2789913"/>
            <a:ext cx="978633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 스태미너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4486385" y="1956133"/>
            <a:ext cx="1750176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스태미너 10 회복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4486385" y="3017025"/>
            <a:ext cx="1750176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스태미너 50 회복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4338750" y="2171074"/>
            <a:ext cx="26160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4338750" y="3248375"/>
            <a:ext cx="26160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481" name="Shape 481"/>
          <p:cNvSpPr/>
          <p:nvPr/>
        </p:nvSpPr>
        <p:spPr>
          <a:xfrm>
            <a:off x="6131291" y="2953434"/>
            <a:ext cx="766038" cy="4257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pic>
        <p:nvPicPr>
          <p:cNvPr id="482" name="Shape 4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410" y="3059100"/>
            <a:ext cx="228375" cy="21441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Shape 483"/>
          <p:cNvSpPr/>
          <p:nvPr/>
        </p:nvSpPr>
        <p:spPr>
          <a:xfrm>
            <a:off x="3778101" y="717543"/>
            <a:ext cx="3244583" cy="5771569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4" name="Shape 484"/>
          <p:cNvGrpSpPr/>
          <p:nvPr/>
        </p:nvGrpSpPr>
        <p:grpSpPr>
          <a:xfrm>
            <a:off x="3766195" y="2564655"/>
            <a:ext cx="3256489" cy="1890663"/>
            <a:chOff x="4432716" y="2580033"/>
            <a:chExt cx="3256489" cy="1890663"/>
          </a:xfrm>
        </p:grpSpPr>
        <p:sp>
          <p:nvSpPr>
            <p:cNvPr id="485" name="Shape 485"/>
            <p:cNvSpPr/>
            <p:nvPr/>
          </p:nvSpPr>
          <p:spPr>
            <a:xfrm>
              <a:off x="4432716" y="2580033"/>
              <a:ext cx="3247159" cy="1890663"/>
            </a:xfrm>
            <a:prstGeom prst="roundRect">
              <a:avLst>
                <a:gd fmla="val 0" name="adj"/>
              </a:avLst>
            </a:prstGeom>
            <a:solidFill>
              <a:schemeClr val="dk1">
                <a:alpha val="87058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6" name="Shape 486"/>
            <p:cNvCxnSpPr/>
            <p:nvPr/>
          </p:nvCxnSpPr>
          <p:spPr>
            <a:xfrm>
              <a:off x="4432716" y="2592300"/>
              <a:ext cx="324715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87" name="Shape 487"/>
            <p:cNvCxnSpPr/>
            <p:nvPr/>
          </p:nvCxnSpPr>
          <p:spPr>
            <a:xfrm>
              <a:off x="4442046" y="4470696"/>
              <a:ext cx="324715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488" name="Shape 488"/>
            <p:cNvSpPr/>
            <p:nvPr/>
          </p:nvSpPr>
          <p:spPr>
            <a:xfrm>
              <a:off x="4619312" y="3289914"/>
              <a:ext cx="2968499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영주님, {50 스태미너} 을/를 구매하시겠습니까 ?</a:t>
              </a:r>
            </a:p>
          </p:txBody>
        </p:sp>
        <p:sp>
          <p:nvSpPr>
            <p:cNvPr id="489" name="Shape 489"/>
            <p:cNvSpPr/>
            <p:nvPr/>
          </p:nvSpPr>
          <p:spPr>
            <a:xfrm>
              <a:off x="5343664" y="3881207"/>
              <a:ext cx="1379081" cy="3889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Shape 490"/>
          <p:cNvSpPr/>
          <p:nvPr/>
        </p:nvSpPr>
        <p:spPr>
          <a:xfrm>
            <a:off x="7660214" y="2277322"/>
            <a:ext cx="3748765" cy="1870236"/>
          </a:xfrm>
          <a:prstGeom prst="roundRect">
            <a:avLst>
              <a:gd fmla="val 7636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아이템을 구매 및사용 하는 팝업 창 정보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선택한 아이템 이름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아이템 1개의 크라운 가격 출력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‘구매&amp;사용’ 버튼 터치 시 해당 아이템 1개 구매 및 즉시 사용</a:t>
            </a:r>
          </a:p>
        </p:txBody>
      </p:sp>
      <p:cxnSp>
        <p:nvCxnSpPr>
          <p:cNvPr id="491" name="Shape 491"/>
          <p:cNvCxnSpPr/>
          <p:nvPr/>
        </p:nvCxnSpPr>
        <p:spPr>
          <a:xfrm flipH="1">
            <a:off x="6808205" y="3247183"/>
            <a:ext cx="852007" cy="16061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492" name="Shape 492"/>
          <p:cNvSpPr/>
          <p:nvPr/>
        </p:nvSpPr>
        <p:spPr>
          <a:xfrm>
            <a:off x="4978642" y="3828275"/>
            <a:ext cx="84350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구매&amp;사용</a:t>
            </a:r>
          </a:p>
        </p:txBody>
      </p:sp>
      <p:pic>
        <p:nvPicPr>
          <p:cNvPr id="493" name="Shape 4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6326" y="4040351"/>
            <a:ext cx="228375" cy="21441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/>
          <p:nvPr/>
        </p:nvSpPr>
        <p:spPr>
          <a:xfrm>
            <a:off x="5244857" y="4016753"/>
            <a:ext cx="615873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636104" y="365760"/>
            <a:ext cx="3057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스태미너 정의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590261" y="1081378"/>
            <a:ext cx="10016281" cy="3647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스태미너는 몬스터 및 레이드 몬스터 사냥, 필드 보물상자 획득에 필요한 영주의 행동력이다.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액션을 취하는 즉시 각 컨텐츠가 필요로 하는 만큼의 스태미너가 차감된다.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스태미너가 해당 컨텐츠의 필요 스태미너보다 적을 경우 진행할 수 없다.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스태미너는 시간이 흐름에 따라 조금씩 회복된다. (</a:t>
            </a:r>
            <a:r>
              <a:rPr lang="en-US">
                <a:solidFill>
                  <a:srgbClr val="FF0000"/>
                </a:solidFill>
              </a:rPr>
              <a:t>자연 회복</a:t>
            </a:r>
            <a:r>
              <a:rPr lang="en-US">
                <a:solidFill>
                  <a:schemeClr val="dk1"/>
                </a:solidFill>
              </a:rPr>
              <a:t>)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Char char="❖"/>
            </a:pPr>
            <a:r>
              <a:rPr lang="en-US">
                <a:solidFill>
                  <a:srgbClr val="FF0000"/>
                </a:solidFill>
              </a:rPr>
              <a:t>자연 회복되는 스태미너에는 최대치가 존재한다. (자연 회복으로는 최대치를 초과해 회복할 수 없다.)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스태미너 회복 속도는 VIP 등급, 스킬, 연구로 향상시킬 수 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스태미너는 아이템을 사용해 일정량 회복할 수 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레벨이 오를 때마다 스태미너 </a:t>
            </a:r>
            <a:r>
              <a:rPr lang="en-US">
                <a:solidFill>
                  <a:schemeClr val="dk1"/>
                </a:solidFill>
              </a:rPr>
              <a:t>자연회복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최대치가 증가한다.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</a:t>
            </a:r>
            <a:r>
              <a:rPr lang="en-US">
                <a:solidFill>
                  <a:schemeClr val="dk1"/>
                </a:solidFill>
              </a:rPr>
              <a:t>및 스킬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사용해 증가하는 스태미너는 </a:t>
            </a:r>
            <a:r>
              <a:rPr lang="en-US">
                <a:solidFill>
                  <a:schemeClr val="dk1"/>
                </a:solidFill>
              </a:rPr>
              <a:t>자연회복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최대치를 초과할 수 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레벨업을 하면 스태미너가 </a:t>
            </a:r>
            <a:r>
              <a:rPr lang="en-US">
                <a:solidFill>
                  <a:srgbClr val="FF0000"/>
                </a:solidFill>
              </a:rPr>
              <a:t>자연회복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최대치로 </a:t>
            </a:r>
            <a:r>
              <a:rPr lang="en-US">
                <a:solidFill>
                  <a:srgbClr val="FF0000"/>
                </a:solidFill>
              </a:rPr>
              <a:t>회복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된다. </a:t>
            </a:r>
            <a:r>
              <a:rPr lang="en-US">
                <a:solidFill>
                  <a:srgbClr val="FF0000"/>
                </a:solidFill>
              </a:rPr>
              <a:t>아이템 사용으로 현재 스태미너가 이미 자연회복 최대치 이상일 경우에는 아무런 변화도 없다.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636102" y="365760"/>
            <a:ext cx="36823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스태미너가 소모되는 컨텐츠 및 </a:t>
            </a:r>
            <a:b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소모 스태미너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590261" y="1081378"/>
            <a:ext cx="1001628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스태미너 소모량은 컨텐츠 별로 다르다. (Const에 정의)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사냥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소형 몬스터 : 5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대형 몬스터 : 20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사냥 : 50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보물상자 획득 : 5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36102" y="3293626"/>
            <a:ext cx="3682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스태미너 회복 속도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590250" y="3824574"/>
            <a:ext cx="10016400" cy="25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디폴트 : 120초당 1 회복 (테이블 정의)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스태미너가 최대치보다 작아지는 순간부터 회복 타이머가 돌기 시작하고 최대치가 되는 순간 멈춘다.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VIP 등급, 스킬, 연구로 인해 회복속도가 퍼센티지로 증가하며 모든 수치를 합산한 후 소수점 이하는 버림 처리한다.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x) VIP(22%) + 스킬(5%) + 연구(2.5%) = 29.5%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회복속도 = 1/120 x 1.295 = 1.295/120 → 92.6…초당 1 회복(소수점 이하 버림) → 92초당 1 회복</a:t>
            </a:r>
          </a:p>
          <a:p>
            <a:pPr indent="-285750" lvl="0" marL="285750" rtl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Noto Sans Symbols"/>
              <a:buChar char="❖"/>
            </a:pPr>
            <a:r>
              <a:rPr lang="en-US">
                <a:solidFill>
                  <a:srgbClr val="FF0000"/>
                </a:solidFill>
              </a:rPr>
              <a:t>스태미너 회복 중에 VIP상태가 해제될 경우, 진행 중이던 회복까지는 VIP효과 적용, 이후부터는 VIP효과 빼고 적용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ex) 스태미너 회복 중에 VIP2 활성화(스태미너 회복속도 +10%)시 해당 작업까지는 0%, 다음 회복부터 10% 적용.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반대의 경우에도 마찬가지로 적용.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636097" y="365750"/>
            <a:ext cx="811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레벨업 시 스태미너 </a:t>
            </a:r>
            <a:r>
              <a:rPr b="1" lang="en-US" sz="1800">
                <a:solidFill>
                  <a:schemeClr val="dk1"/>
                </a:solidFill>
              </a:rPr>
              <a:t>자연 회복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최대치 증가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590261" y="1081378"/>
            <a:ext cx="10016281" cy="2262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레벨이 오를 때마다 스태미너의 </a:t>
            </a:r>
            <a:r>
              <a:rPr lang="en-US">
                <a:solidFill>
                  <a:schemeClr val="dk1"/>
                </a:solidFill>
              </a:rPr>
              <a:t>자연 회복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최대치가 증가한다.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레벨당 스태미너 수치는 테이블로 정의한다. (50레벨 기준 250)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레벨이 오르면 현재 스태미너가 </a:t>
            </a:r>
            <a:r>
              <a:rPr lang="en-US">
                <a:solidFill>
                  <a:schemeClr val="dk1"/>
                </a:solidFill>
              </a:rPr>
              <a:t>자연 회복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최대치까지 </a:t>
            </a:r>
            <a:r>
              <a:rPr lang="en-US">
                <a:solidFill>
                  <a:schemeClr val="dk1"/>
                </a:solidFill>
              </a:rPr>
              <a:t>회복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된다.</a:t>
            </a:r>
          </a:p>
          <a:p>
            <a:pPr indent="-285750" lvl="0" marL="2857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Char char="❖"/>
            </a:pPr>
            <a:r>
              <a:rPr lang="en-US">
                <a:solidFill>
                  <a:srgbClr val="FF0000"/>
                </a:solidFill>
              </a:rPr>
              <a:t>아이템 사용으로 현재 스태미너가 이미 자연회복 최대치 이상일 경우에는 아무런 변화도 없다.</a:t>
            </a:r>
          </a:p>
        </p:txBody>
      </p:sp>
      <p:graphicFrame>
        <p:nvGraphicFramePr>
          <p:cNvPr id="106" name="Shape 106"/>
          <p:cNvGraphicFramePr/>
          <p:nvPr/>
        </p:nvGraphicFramePr>
        <p:xfrm>
          <a:off x="1775519" y="2859606"/>
          <a:ext cx="3000000" cy="2999999"/>
        </p:xfrm>
        <a:graphic>
          <a:graphicData uri="http://schemas.openxmlformats.org/drawingml/2006/table">
            <a:tbl>
              <a:tblPr bandRow="1" firstRow="1">
                <a:noFill/>
                <a:tableStyleId>{C10DC530-8A5A-4137-A3C9-FD895B84BF27}</a:tableStyleId>
              </a:tblPr>
              <a:tblGrid>
                <a:gridCol w="835350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409900"/>
                <a:gridCol w="527375"/>
                <a:gridCol w="5273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영주레벨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49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50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/>
                        <a:t>최대치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100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103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106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109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112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115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118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121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124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128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247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250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/>
                        <a:t>증가분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07" name="Shape 107"/>
          <p:cNvSpPr txBox="1"/>
          <p:nvPr/>
        </p:nvSpPr>
        <p:spPr>
          <a:xfrm>
            <a:off x="636102" y="4137255"/>
            <a:ext cx="36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스태미너 회복 아이템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590250" y="4743250"/>
            <a:ext cx="10342200" cy="19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스태미너는 아이템을 사용해 즉시 일정량 회복할 수 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Char char="❖"/>
            </a:pPr>
            <a:r>
              <a:rPr lang="en-US">
                <a:solidFill>
                  <a:schemeClr val="dk1"/>
                </a:solidFill>
              </a:rPr>
              <a:t>인벤토리에서 사용할 수 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Char char="❖"/>
            </a:pPr>
            <a:r>
              <a:rPr lang="en-US">
                <a:solidFill>
                  <a:schemeClr val="dk1"/>
                </a:solidFill>
              </a:rPr>
              <a:t>스태미너 아이템 구매 및 사용 UI에서 사용할 수 있다. (11p. 참조)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Char char="❖"/>
            </a:pPr>
            <a:r>
              <a:rPr lang="en-US">
                <a:solidFill>
                  <a:schemeClr val="dk1"/>
                </a:solidFill>
              </a:rPr>
              <a:t>한 번에 복수 개 사용할 수 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아이템을 사용해 채워지는 스태미너는 </a:t>
            </a:r>
            <a:r>
              <a:rPr lang="en-US">
                <a:solidFill>
                  <a:schemeClr val="dk1"/>
                </a:solidFill>
              </a:rPr>
              <a:t>자연회복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최대치를 초과하여 누적될 수 있다. 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스태미너가 최대일 경우에도 사용 가능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36104" y="365760"/>
            <a:ext cx="14141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영주정보 UI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650" y="258242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2350300" y="5857110"/>
            <a:ext cx="3533699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4058" y="765624"/>
            <a:ext cx="3285599" cy="42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2382108" y="5901771"/>
            <a:ext cx="803400" cy="57989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 rot="10800000">
            <a:off x="2468200" y="5949680"/>
            <a:ext cx="542698" cy="484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4779596" y="5949637"/>
            <a:ext cx="1049398" cy="516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4940000" y="6076882"/>
            <a:ext cx="771297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</a:t>
            </a:r>
          </a:p>
        </p:txBody>
      </p:sp>
      <p:sp>
        <p:nvSpPr>
          <p:cNvPr id="121" name="Shape 121"/>
          <p:cNvSpPr/>
          <p:nvPr/>
        </p:nvSpPr>
        <p:spPr>
          <a:xfrm>
            <a:off x="2339650" y="261393"/>
            <a:ext cx="3531000" cy="484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</a:p>
        </p:txBody>
      </p:sp>
      <p:sp>
        <p:nvSpPr>
          <p:cNvPr id="122" name="Shape 122"/>
          <p:cNvSpPr/>
          <p:nvPr/>
        </p:nvSpPr>
        <p:spPr>
          <a:xfrm>
            <a:off x="5562794" y="403591"/>
            <a:ext cx="251100" cy="232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5625455" y="5873766"/>
            <a:ext cx="226798" cy="213000"/>
          </a:xfrm>
          <a:prstGeom prst="ellipse">
            <a:avLst/>
          </a:prstGeom>
          <a:solidFill>
            <a:srgbClr val="CC0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5593982" y="5857103"/>
            <a:ext cx="3320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</a:p>
        </p:txBody>
      </p:sp>
      <p:sp>
        <p:nvSpPr>
          <p:cNvPr id="125" name="Shape 125"/>
          <p:cNvSpPr/>
          <p:nvPr/>
        </p:nvSpPr>
        <p:spPr>
          <a:xfrm>
            <a:off x="2412425" y="893487"/>
            <a:ext cx="440099" cy="369299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C55A1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5436646" y="893504"/>
            <a:ext cx="378000" cy="369299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D8A42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2350300" y="4619575"/>
            <a:ext cx="3501898" cy="1237498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2613558" y="4748746"/>
            <a:ext cx="1505400" cy="168299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2689966" y="4764710"/>
            <a:ext cx="961199" cy="134700"/>
          </a:xfrm>
          <a:prstGeom prst="rect">
            <a:avLst/>
          </a:prstGeom>
          <a:solidFill>
            <a:srgbClr val="4D8A2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2400523" y="4677453"/>
            <a:ext cx="315900" cy="2832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2391016" y="4685967"/>
            <a:ext cx="410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2678000" y="4738214"/>
            <a:ext cx="1479297" cy="2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999,999,999 / 999,999,999</a:t>
            </a:r>
          </a:p>
        </p:txBody>
      </p:sp>
      <p:sp>
        <p:nvSpPr>
          <p:cNvPr id="133" name="Shape 133"/>
          <p:cNvSpPr/>
          <p:nvPr/>
        </p:nvSpPr>
        <p:spPr>
          <a:xfrm>
            <a:off x="4499862" y="4753350"/>
            <a:ext cx="1277700" cy="168299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4489632" y="4769314"/>
            <a:ext cx="815699" cy="134700"/>
          </a:xfrm>
          <a:prstGeom prst="rect">
            <a:avLst/>
          </a:prstGeom>
          <a:solidFill>
            <a:srgbClr val="BF9000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4292737" y="4682057"/>
            <a:ext cx="268200" cy="283200"/>
          </a:xfrm>
          <a:prstGeom prst="ellipse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4333705" y="4681651"/>
            <a:ext cx="184799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4751362" y="4743203"/>
            <a:ext cx="873000" cy="2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70/100</a:t>
            </a:r>
          </a:p>
        </p:txBody>
      </p:sp>
      <p:sp>
        <p:nvSpPr>
          <p:cNvPr id="138" name="Shape 138"/>
          <p:cNvSpPr/>
          <p:nvPr/>
        </p:nvSpPr>
        <p:spPr>
          <a:xfrm>
            <a:off x="2439291" y="5077242"/>
            <a:ext cx="689700" cy="663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292417" y="5077242"/>
            <a:ext cx="689700" cy="663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4190132" y="5077242"/>
            <a:ext cx="689700" cy="663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5087848" y="5077242"/>
            <a:ext cx="689700" cy="663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3860105" y="5029610"/>
            <a:ext cx="226798" cy="213000"/>
          </a:xfrm>
          <a:prstGeom prst="ellipse">
            <a:avLst/>
          </a:prstGeom>
          <a:solidFill>
            <a:srgbClr val="CC0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3817894" y="5006987"/>
            <a:ext cx="2873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144" name="Shape 144"/>
          <p:cNvSpPr/>
          <p:nvPr/>
        </p:nvSpPr>
        <p:spPr>
          <a:xfrm>
            <a:off x="3221521" y="5157928"/>
            <a:ext cx="8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Achievements</a:t>
            </a:r>
          </a:p>
        </p:txBody>
      </p:sp>
      <p:sp>
        <p:nvSpPr>
          <p:cNvPr id="145" name="Shape 145"/>
          <p:cNvSpPr/>
          <p:nvPr/>
        </p:nvSpPr>
        <p:spPr>
          <a:xfrm>
            <a:off x="2457000" y="5147214"/>
            <a:ext cx="6542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</a:p>
        </p:txBody>
      </p:sp>
      <p:sp>
        <p:nvSpPr>
          <p:cNvPr id="146" name="Shape 146"/>
          <p:cNvSpPr/>
          <p:nvPr/>
        </p:nvSpPr>
        <p:spPr>
          <a:xfrm>
            <a:off x="4136950" y="5245137"/>
            <a:ext cx="838798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Ranking</a:t>
            </a:r>
          </a:p>
        </p:txBody>
      </p:sp>
      <p:sp>
        <p:nvSpPr>
          <p:cNvPr id="147" name="Shape 147"/>
          <p:cNvSpPr/>
          <p:nvPr/>
        </p:nvSpPr>
        <p:spPr>
          <a:xfrm>
            <a:off x="5071394" y="5239575"/>
            <a:ext cx="74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</a:t>
            </a:r>
          </a:p>
        </p:txBody>
      </p:sp>
      <p:sp>
        <p:nvSpPr>
          <p:cNvPr id="148" name="Shape 148"/>
          <p:cNvSpPr/>
          <p:nvPr/>
        </p:nvSpPr>
        <p:spPr>
          <a:xfrm>
            <a:off x="2368875" y="3044584"/>
            <a:ext cx="3535200" cy="1566000"/>
          </a:xfrm>
          <a:prstGeom prst="rect">
            <a:avLst/>
          </a:prstGeom>
          <a:solidFill>
            <a:srgbClr val="C55A11">
              <a:alpha val="2784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1882981" y="331291"/>
            <a:ext cx="2999998" cy="36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LordName1234567890 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6650739" y="2355141"/>
            <a:ext cx="2493260" cy="3427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/ 최대 스테미너를 표기한다.</a:t>
            </a:r>
          </a:p>
        </p:txBody>
      </p:sp>
      <p:cxnSp>
        <p:nvCxnSpPr>
          <p:cNvPr id="151" name="Shape 151"/>
          <p:cNvCxnSpPr>
            <a:stCxn id="150" idx="1"/>
          </p:cNvCxnSpPr>
          <p:nvPr/>
        </p:nvCxnSpPr>
        <p:spPr>
          <a:xfrm flipH="1">
            <a:off x="5187939" y="2526536"/>
            <a:ext cx="1462800" cy="22167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636104" y="365760"/>
            <a:ext cx="14141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영주정보 UI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2762" y="258242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3753412" y="5857110"/>
            <a:ext cx="3533699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7169" y="765624"/>
            <a:ext cx="3285599" cy="42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3785219" y="5901771"/>
            <a:ext cx="803400" cy="57989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 rot="10800000">
            <a:off x="3871312" y="5949680"/>
            <a:ext cx="542698" cy="484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6182707" y="5949637"/>
            <a:ext cx="1049398" cy="516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6343112" y="6076882"/>
            <a:ext cx="771297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</a:t>
            </a:r>
          </a:p>
        </p:txBody>
      </p:sp>
      <p:sp>
        <p:nvSpPr>
          <p:cNvPr id="164" name="Shape 164"/>
          <p:cNvSpPr/>
          <p:nvPr/>
        </p:nvSpPr>
        <p:spPr>
          <a:xfrm>
            <a:off x="3742762" y="261393"/>
            <a:ext cx="3531000" cy="484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</a:p>
        </p:txBody>
      </p:sp>
      <p:sp>
        <p:nvSpPr>
          <p:cNvPr id="165" name="Shape 165"/>
          <p:cNvSpPr/>
          <p:nvPr/>
        </p:nvSpPr>
        <p:spPr>
          <a:xfrm>
            <a:off x="6965906" y="403591"/>
            <a:ext cx="251100" cy="232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7028567" y="5873766"/>
            <a:ext cx="226798" cy="213000"/>
          </a:xfrm>
          <a:prstGeom prst="ellipse">
            <a:avLst/>
          </a:prstGeom>
          <a:solidFill>
            <a:srgbClr val="CC0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6997092" y="5857103"/>
            <a:ext cx="3320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</a:p>
        </p:txBody>
      </p:sp>
      <p:sp>
        <p:nvSpPr>
          <p:cNvPr id="168" name="Shape 168"/>
          <p:cNvSpPr/>
          <p:nvPr/>
        </p:nvSpPr>
        <p:spPr>
          <a:xfrm>
            <a:off x="3815537" y="893487"/>
            <a:ext cx="440099" cy="369299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C55A1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6839757" y="893504"/>
            <a:ext cx="378000" cy="369299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D8A42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3753412" y="4619575"/>
            <a:ext cx="3501898" cy="1237498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4016669" y="4748746"/>
            <a:ext cx="1505400" cy="168299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4093078" y="4764710"/>
            <a:ext cx="961199" cy="134700"/>
          </a:xfrm>
          <a:prstGeom prst="rect">
            <a:avLst/>
          </a:prstGeom>
          <a:solidFill>
            <a:srgbClr val="4D8A2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803635" y="4677453"/>
            <a:ext cx="315900" cy="2832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3794128" y="4685967"/>
            <a:ext cx="410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081112" y="4738214"/>
            <a:ext cx="1479297" cy="2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999,999,999 / 999,999,999</a:t>
            </a:r>
          </a:p>
        </p:txBody>
      </p:sp>
      <p:sp>
        <p:nvSpPr>
          <p:cNvPr id="176" name="Shape 176"/>
          <p:cNvSpPr/>
          <p:nvPr/>
        </p:nvSpPr>
        <p:spPr>
          <a:xfrm>
            <a:off x="5902973" y="4753350"/>
            <a:ext cx="1277700" cy="168299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5892744" y="4769314"/>
            <a:ext cx="815699" cy="134700"/>
          </a:xfrm>
          <a:prstGeom prst="rect">
            <a:avLst/>
          </a:prstGeom>
          <a:solidFill>
            <a:srgbClr val="BF9000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5695848" y="4682057"/>
            <a:ext cx="268200" cy="283200"/>
          </a:xfrm>
          <a:prstGeom prst="ellipse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5736817" y="4681651"/>
            <a:ext cx="184799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6154473" y="4743203"/>
            <a:ext cx="873000" cy="2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70/100</a:t>
            </a:r>
          </a:p>
        </p:txBody>
      </p:sp>
      <p:sp>
        <p:nvSpPr>
          <p:cNvPr id="181" name="Shape 181"/>
          <p:cNvSpPr/>
          <p:nvPr/>
        </p:nvSpPr>
        <p:spPr>
          <a:xfrm>
            <a:off x="3842403" y="5077242"/>
            <a:ext cx="689700" cy="663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4695528" y="5077242"/>
            <a:ext cx="689700" cy="663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5593244" y="5077242"/>
            <a:ext cx="689700" cy="663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490960" y="5077242"/>
            <a:ext cx="689700" cy="663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5263217" y="5029610"/>
            <a:ext cx="226798" cy="213000"/>
          </a:xfrm>
          <a:prstGeom prst="ellipse">
            <a:avLst/>
          </a:prstGeom>
          <a:solidFill>
            <a:srgbClr val="CC0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5221005" y="5006987"/>
            <a:ext cx="2873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187" name="Shape 187"/>
          <p:cNvSpPr/>
          <p:nvPr/>
        </p:nvSpPr>
        <p:spPr>
          <a:xfrm>
            <a:off x="4624632" y="5157928"/>
            <a:ext cx="8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Achievements</a:t>
            </a:r>
          </a:p>
        </p:txBody>
      </p:sp>
      <p:sp>
        <p:nvSpPr>
          <p:cNvPr id="188" name="Shape 188"/>
          <p:cNvSpPr/>
          <p:nvPr/>
        </p:nvSpPr>
        <p:spPr>
          <a:xfrm>
            <a:off x="3860114" y="5147214"/>
            <a:ext cx="6542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</a:p>
        </p:txBody>
      </p:sp>
      <p:sp>
        <p:nvSpPr>
          <p:cNvPr id="189" name="Shape 189"/>
          <p:cNvSpPr/>
          <p:nvPr/>
        </p:nvSpPr>
        <p:spPr>
          <a:xfrm>
            <a:off x="5540062" y="5245137"/>
            <a:ext cx="838798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Ranking</a:t>
            </a:r>
          </a:p>
        </p:txBody>
      </p:sp>
      <p:sp>
        <p:nvSpPr>
          <p:cNvPr id="190" name="Shape 190"/>
          <p:cNvSpPr/>
          <p:nvPr/>
        </p:nvSpPr>
        <p:spPr>
          <a:xfrm>
            <a:off x="6474505" y="5239575"/>
            <a:ext cx="74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</a:t>
            </a:r>
          </a:p>
        </p:txBody>
      </p:sp>
      <p:sp>
        <p:nvSpPr>
          <p:cNvPr id="191" name="Shape 191"/>
          <p:cNvSpPr/>
          <p:nvPr/>
        </p:nvSpPr>
        <p:spPr>
          <a:xfrm>
            <a:off x="3771987" y="3044584"/>
            <a:ext cx="3535200" cy="1566000"/>
          </a:xfrm>
          <a:prstGeom prst="rect">
            <a:avLst/>
          </a:prstGeom>
          <a:solidFill>
            <a:srgbClr val="C55A11">
              <a:alpha val="2784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882981" y="331291"/>
            <a:ext cx="2999998" cy="36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LordName1234567890 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7937556" y="4410646"/>
            <a:ext cx="3947860" cy="3540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영역 누르고 있는 동안 스태미너 설명 팝업 출력</a:t>
            </a:r>
          </a:p>
        </p:txBody>
      </p:sp>
      <p:sp>
        <p:nvSpPr>
          <p:cNvPr id="194" name="Shape 194"/>
          <p:cNvSpPr/>
          <p:nvPr/>
        </p:nvSpPr>
        <p:spPr>
          <a:xfrm>
            <a:off x="5695848" y="4670707"/>
            <a:ext cx="1521907" cy="34711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Shape 195"/>
          <p:cNvCxnSpPr>
            <a:endCxn id="176" idx="3"/>
          </p:cNvCxnSpPr>
          <p:nvPr/>
        </p:nvCxnSpPr>
        <p:spPr>
          <a:xfrm flipH="1">
            <a:off x="7180673" y="4602899"/>
            <a:ext cx="791400" cy="234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96" name="Shape 196"/>
          <p:cNvSpPr/>
          <p:nvPr/>
        </p:nvSpPr>
        <p:spPr>
          <a:xfrm>
            <a:off x="4255635" y="3730907"/>
            <a:ext cx="2748771" cy="91351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{0}초마다 스태미너 1 회복.</a:t>
            </a:r>
            <a:br>
              <a:rPr b="1" i="0" lang="en-US" sz="10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VIP등급 {1}이상, {2}, {3} 활성화 시</a:t>
            </a:r>
            <a:br>
              <a:rPr b="1" i="0" lang="en-US" sz="10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스태미너 회복속도가 증가합니다.</a:t>
            </a:r>
            <a:br>
              <a:rPr b="1" i="0" lang="en-US" sz="10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0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                    MM : SS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7937556" y="3044584"/>
            <a:ext cx="3947860" cy="94472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{0} : 스태미너 1회복에 걸리는 시간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{1} : 최초로 스태미너 회복이 추가되는 VIP 등급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{2} : 스태미너 회복 스킬명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{3} : 스태미너 회복 연구명</a:t>
            </a:r>
          </a:p>
        </p:txBody>
      </p:sp>
      <p:cxnSp>
        <p:nvCxnSpPr>
          <p:cNvPr id="198" name="Shape 198"/>
          <p:cNvCxnSpPr/>
          <p:nvPr/>
        </p:nvCxnSpPr>
        <p:spPr>
          <a:xfrm flipH="1">
            <a:off x="6708442" y="3531787"/>
            <a:ext cx="1229111" cy="542271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99" name="Shape 199"/>
          <p:cNvSpPr txBox="1"/>
          <p:nvPr/>
        </p:nvSpPr>
        <p:spPr>
          <a:xfrm>
            <a:off x="279050" y="4602985"/>
            <a:ext cx="3103929" cy="3540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스태미너 1 회복되기까지 남은 시간 표시</a:t>
            </a:r>
          </a:p>
        </p:txBody>
      </p:sp>
      <p:cxnSp>
        <p:nvCxnSpPr>
          <p:cNvPr id="200" name="Shape 200"/>
          <p:cNvCxnSpPr/>
          <p:nvPr/>
        </p:nvCxnSpPr>
        <p:spPr>
          <a:xfrm flipH="1" rot="10800000">
            <a:off x="3382980" y="4499571"/>
            <a:ext cx="1838025" cy="293684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201" name="Shape 201"/>
          <p:cNvSpPr/>
          <p:nvPr/>
        </p:nvSpPr>
        <p:spPr>
          <a:xfrm>
            <a:off x="8219010" y="5363035"/>
            <a:ext cx="1277700" cy="168299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8208778" y="5379000"/>
            <a:ext cx="1287928" cy="134700"/>
          </a:xfrm>
          <a:prstGeom prst="rect">
            <a:avLst/>
          </a:prstGeom>
          <a:solidFill>
            <a:srgbClr val="BF9000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8011885" y="5291742"/>
            <a:ext cx="268200" cy="283200"/>
          </a:xfrm>
          <a:prstGeom prst="ellipse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8052853" y="5291337"/>
            <a:ext cx="184799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8623710" y="5352889"/>
            <a:ext cx="873000" cy="2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150/100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7937557" y="5619455"/>
            <a:ext cx="2356233" cy="3540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스태미너가 최대치 이상일 경우의 UI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636104" y="24952"/>
            <a:ext cx="19495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상세정보 UI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673" y="454189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1137324" y="6053053"/>
            <a:ext cx="3533699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1169129" y="6097714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 rot="10800000">
            <a:off x="1255294" y="6145581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1121604" y="450027"/>
            <a:ext cx="3531000" cy="27329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Detail Infomation</a:t>
            </a:r>
          </a:p>
        </p:txBody>
      </p:sp>
      <p:sp>
        <p:nvSpPr>
          <p:cNvPr id="217" name="Shape 217"/>
          <p:cNvSpPr/>
          <p:nvPr/>
        </p:nvSpPr>
        <p:spPr>
          <a:xfrm>
            <a:off x="1182598" y="786712"/>
            <a:ext cx="789900" cy="74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053566" y="786712"/>
            <a:ext cx="2525699" cy="74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1147950" y="1605450"/>
            <a:ext cx="3488399" cy="44474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2168808" y="783845"/>
            <a:ext cx="2473799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LordName12345678901234567890 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072725" y="1247200"/>
            <a:ext cx="274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East-South Aisa  / Renaissance 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2037508" y="1228341"/>
            <a:ext cx="280799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223" name="Shape 223"/>
          <p:cNvSpPr/>
          <p:nvPr/>
        </p:nvSpPr>
        <p:spPr>
          <a:xfrm>
            <a:off x="2080816" y="811554"/>
            <a:ext cx="180900" cy="199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5">
            <a:alphaModFix/>
          </a:blip>
          <a:srcRect b="64805" l="40828" r="34300" t="15615"/>
          <a:stretch/>
        </p:blipFill>
        <p:spPr>
          <a:xfrm>
            <a:off x="1282975" y="817556"/>
            <a:ext cx="616200" cy="62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1768974" y="1304675"/>
            <a:ext cx="272100" cy="265800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D8A42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2075675" y="1018500"/>
            <a:ext cx="1174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: 99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3195983" y="1006094"/>
            <a:ext cx="1345198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: 99999999</a:t>
            </a:r>
          </a:p>
        </p:txBody>
      </p:sp>
      <p:sp>
        <p:nvSpPr>
          <p:cNvPr id="228" name="Shape 228"/>
          <p:cNvSpPr/>
          <p:nvPr/>
        </p:nvSpPr>
        <p:spPr>
          <a:xfrm>
            <a:off x="1233057" y="1707415"/>
            <a:ext cx="3308097" cy="299099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Battle Record</a:t>
            </a:r>
          </a:p>
        </p:txBody>
      </p:sp>
      <p:sp>
        <p:nvSpPr>
          <p:cNvPr id="229" name="Shape 229"/>
          <p:cNvSpPr/>
          <p:nvPr/>
        </p:nvSpPr>
        <p:spPr>
          <a:xfrm>
            <a:off x="1233054" y="2314513"/>
            <a:ext cx="3308097" cy="299099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 Power</a:t>
            </a:r>
          </a:p>
        </p:txBody>
      </p:sp>
      <p:sp>
        <p:nvSpPr>
          <p:cNvPr id="230" name="Shape 230"/>
          <p:cNvSpPr/>
          <p:nvPr/>
        </p:nvSpPr>
        <p:spPr>
          <a:xfrm>
            <a:off x="1233054" y="2853864"/>
            <a:ext cx="3308097" cy="299099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 &amp; Troop</a:t>
            </a:r>
          </a:p>
        </p:txBody>
      </p:sp>
      <p:sp>
        <p:nvSpPr>
          <p:cNvPr id="231" name="Shape 231"/>
          <p:cNvSpPr/>
          <p:nvPr/>
        </p:nvSpPr>
        <p:spPr>
          <a:xfrm>
            <a:off x="1215528" y="3529417"/>
            <a:ext cx="3308097" cy="299099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232" name="Shape 232"/>
          <p:cNvSpPr/>
          <p:nvPr/>
        </p:nvSpPr>
        <p:spPr>
          <a:xfrm>
            <a:off x="1214683" y="4040578"/>
            <a:ext cx="3308097" cy="299099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Technology</a:t>
            </a:r>
          </a:p>
        </p:txBody>
      </p:sp>
      <p:sp>
        <p:nvSpPr>
          <p:cNvPr id="233" name="Shape 233"/>
          <p:cNvSpPr/>
          <p:nvPr/>
        </p:nvSpPr>
        <p:spPr>
          <a:xfrm>
            <a:off x="6539457" y="81333"/>
            <a:ext cx="3488423" cy="667138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6624556" y="201370"/>
            <a:ext cx="3308169" cy="299011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6615260" y="1919700"/>
            <a:ext cx="3317460" cy="2123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Speed : 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Technology Research Speed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Food Cost :		-999%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Troop Load : 	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Hospital Capacity :	99,999,999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Treatment Speed :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Treatment Cost :	-999%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 Monster March Speed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	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Stamina Recovery Speed :	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6624553" y="1605448"/>
            <a:ext cx="3308169" cy="299011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Technology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6624553" y="538587"/>
            <a:ext cx="3184018" cy="1107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Depot Capacity :	9,999,999,999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Wood income :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Wood Gathering Speed :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38" name="Shape 238"/>
          <p:cNvSpPr/>
          <p:nvPr/>
        </p:nvSpPr>
        <p:spPr>
          <a:xfrm>
            <a:off x="6624553" y="3622198"/>
            <a:ext cx="3308169" cy="299011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Defense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6691063" y="4002562"/>
            <a:ext cx="248016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Wall HP: 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Defender Attack :	-999%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Defender Defense :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Reinforce Troop Attack :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Reinforce Troop Defense :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1143550" y="4459637"/>
            <a:ext cx="3535200" cy="1566000"/>
          </a:xfrm>
          <a:prstGeom prst="rect">
            <a:avLst/>
          </a:prstGeom>
          <a:solidFill>
            <a:srgbClr val="C55A11">
              <a:alpha val="2784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241" name="Shape 241"/>
          <p:cNvSpPr/>
          <p:nvPr/>
        </p:nvSpPr>
        <p:spPr>
          <a:xfrm>
            <a:off x="1233054" y="4530773"/>
            <a:ext cx="3308097" cy="299099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Defense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4688335" y="3821755"/>
            <a:ext cx="1775838" cy="3540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‘도시발전’탭 터치</a:t>
            </a:r>
          </a:p>
        </p:txBody>
      </p:sp>
      <p:cxnSp>
        <p:nvCxnSpPr>
          <p:cNvPr id="243" name="Shape 243"/>
          <p:cNvCxnSpPr/>
          <p:nvPr/>
        </p:nvCxnSpPr>
        <p:spPr>
          <a:xfrm flipH="1">
            <a:off x="3931452" y="4014094"/>
            <a:ext cx="791443" cy="234514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244" name="Shape 244"/>
          <p:cNvSpPr txBox="1"/>
          <p:nvPr/>
        </p:nvSpPr>
        <p:spPr>
          <a:xfrm>
            <a:off x="9549146" y="3334430"/>
            <a:ext cx="2564391" cy="112520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스태미너 회복속도 증가량 표시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VIP효과 + 연구효과 + 스킬효과</a:t>
            </a:r>
            <a:b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합산 후 소수점 이하 버린 값 표시</a:t>
            </a:r>
          </a:p>
        </p:txBody>
      </p:sp>
      <p:cxnSp>
        <p:nvCxnSpPr>
          <p:cNvPr id="245" name="Shape 245"/>
          <p:cNvCxnSpPr>
            <a:stCxn id="244" idx="1"/>
          </p:cNvCxnSpPr>
          <p:nvPr/>
        </p:nvCxnSpPr>
        <p:spPr>
          <a:xfrm rot="10800000">
            <a:off x="8039246" y="3592832"/>
            <a:ext cx="1509900" cy="30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246" name="Shape 246"/>
          <p:cNvSpPr/>
          <p:nvPr/>
        </p:nvSpPr>
        <p:spPr>
          <a:xfrm>
            <a:off x="6691063" y="3275082"/>
            <a:ext cx="2253762" cy="25433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6842175" y="2464059"/>
            <a:ext cx="2748771" cy="76397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체력 회복 속도 + 999%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향상방법 : 과학기술 연구, 영주스킬 업그레이드, VIP 등급 업그레이드</a:t>
            </a:r>
          </a:p>
        </p:txBody>
      </p:sp>
      <p:cxnSp>
        <p:nvCxnSpPr>
          <p:cNvPr id="248" name="Shape 248"/>
          <p:cNvCxnSpPr/>
          <p:nvPr/>
        </p:nvCxnSpPr>
        <p:spPr>
          <a:xfrm>
            <a:off x="6842175" y="2743200"/>
            <a:ext cx="2748771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9" name="Shape 249"/>
          <p:cNvSpPr txBox="1"/>
          <p:nvPr/>
        </p:nvSpPr>
        <p:spPr>
          <a:xfrm>
            <a:off x="4688335" y="1454950"/>
            <a:ext cx="2564391" cy="74895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영역 누르고 있는 동안 노출되는</a:t>
            </a:r>
            <a:b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</a:t>
            </a:r>
          </a:p>
        </p:txBody>
      </p:sp>
      <p:cxnSp>
        <p:nvCxnSpPr>
          <p:cNvPr id="250" name="Shape 250"/>
          <p:cNvCxnSpPr/>
          <p:nvPr/>
        </p:nvCxnSpPr>
        <p:spPr>
          <a:xfrm>
            <a:off x="6051198" y="2200816"/>
            <a:ext cx="790977" cy="780711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/>
        </p:nvSpPr>
        <p:spPr>
          <a:xfrm>
            <a:off x="636104" y="365760"/>
            <a:ext cx="22573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스태미너 소모 시 UI</a:t>
            </a:r>
          </a:p>
        </p:txBody>
      </p:sp>
      <p:grpSp>
        <p:nvGrpSpPr>
          <p:cNvPr id="256" name="Shape 256"/>
          <p:cNvGrpSpPr/>
          <p:nvPr/>
        </p:nvGrpSpPr>
        <p:grpSpPr>
          <a:xfrm>
            <a:off x="4022239" y="579804"/>
            <a:ext cx="3240000" cy="5780442"/>
            <a:chOff x="4022239" y="579804"/>
            <a:chExt cx="3240000" cy="5780442"/>
          </a:xfrm>
        </p:grpSpPr>
        <p:pic>
          <p:nvPicPr>
            <p:cNvPr id="257" name="Shape 2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22239" y="600247"/>
              <a:ext cx="3240000" cy="5759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Shape 2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22239" y="579804"/>
              <a:ext cx="3240000" cy="57599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9" name="Shape 2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4026" y="2829223"/>
            <a:ext cx="1496422" cy="10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/>
          <p:nvPr/>
        </p:nvSpPr>
        <p:spPr>
          <a:xfrm>
            <a:off x="5427335" y="2196850"/>
            <a:ext cx="429807" cy="1168391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rgbClr val="C00000"/>
            </a:solidFill>
            <a:prstDash val="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Shape 261"/>
          <p:cNvGrpSpPr/>
          <p:nvPr/>
        </p:nvGrpSpPr>
        <p:grpSpPr>
          <a:xfrm>
            <a:off x="4822153" y="2759761"/>
            <a:ext cx="644850" cy="596412"/>
            <a:chOff x="6042050" y="3067000"/>
            <a:chExt cx="644850" cy="596412"/>
          </a:xfrm>
        </p:grpSpPr>
        <p:pic>
          <p:nvPicPr>
            <p:cNvPr id="262" name="Shape 26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Shape 26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Shape 26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1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Shape 26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2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" name="Shape 266"/>
          <p:cNvSpPr/>
          <p:nvPr/>
        </p:nvSpPr>
        <p:spPr>
          <a:xfrm>
            <a:off x="4759307" y="2634875"/>
            <a:ext cx="914400" cy="914400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362948" y="2878750"/>
            <a:ext cx="469233" cy="469233"/>
          </a:xfrm>
          <a:prstGeom prst="ellipse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소환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268" name="Shape 268"/>
          <p:cNvSpPr/>
          <p:nvPr/>
        </p:nvSpPr>
        <p:spPr>
          <a:xfrm>
            <a:off x="5561010" y="2844100"/>
            <a:ext cx="469233" cy="469233"/>
          </a:xfrm>
          <a:prstGeom prst="ellipse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가속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cxnSp>
        <p:nvCxnSpPr>
          <p:cNvPr id="269" name="Shape 269"/>
          <p:cNvCxnSpPr/>
          <p:nvPr/>
        </p:nvCxnSpPr>
        <p:spPr>
          <a:xfrm>
            <a:off x="4022239" y="2100441"/>
            <a:ext cx="1183243" cy="1197764"/>
          </a:xfrm>
          <a:prstGeom prst="straightConnector1">
            <a:avLst/>
          </a:prstGeom>
          <a:noFill/>
          <a:ln cap="flat" cmpd="sng" w="28575">
            <a:solidFill>
              <a:srgbClr val="385623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270" name="Shape 270"/>
          <p:cNvCxnSpPr/>
          <p:nvPr/>
        </p:nvCxnSpPr>
        <p:spPr>
          <a:xfrm>
            <a:off x="4022239" y="1996266"/>
            <a:ext cx="1231114" cy="1246221"/>
          </a:xfrm>
          <a:prstGeom prst="straightConnector1">
            <a:avLst/>
          </a:prstGeom>
          <a:noFill/>
          <a:ln cap="flat" cmpd="sng" w="28575">
            <a:solidFill>
              <a:srgbClr val="385623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271" name="Shape 271"/>
          <p:cNvGrpSpPr/>
          <p:nvPr/>
        </p:nvGrpSpPr>
        <p:grpSpPr>
          <a:xfrm>
            <a:off x="5465922" y="2472726"/>
            <a:ext cx="564319" cy="296986"/>
            <a:chOff x="5569023" y="2504050"/>
            <a:chExt cx="564319" cy="296986"/>
          </a:xfrm>
        </p:grpSpPr>
        <p:grpSp>
          <p:nvGrpSpPr>
            <p:cNvPr id="272" name="Shape 272"/>
            <p:cNvGrpSpPr/>
            <p:nvPr/>
          </p:nvGrpSpPr>
          <p:grpSpPr>
            <a:xfrm>
              <a:off x="5569023" y="2517429"/>
              <a:ext cx="268200" cy="283606"/>
              <a:chOff x="9444159" y="4310457"/>
              <a:chExt cx="268200" cy="283606"/>
            </a:xfrm>
          </p:grpSpPr>
          <p:sp>
            <p:nvSpPr>
              <p:cNvPr id="273" name="Shape 273"/>
              <p:cNvSpPr/>
              <p:nvPr/>
            </p:nvSpPr>
            <p:spPr>
              <a:xfrm>
                <a:off x="9444159" y="4310864"/>
                <a:ext cx="268200" cy="283200"/>
              </a:xfrm>
              <a:prstGeom prst="ellipse">
                <a:avLst/>
              </a:prstGeom>
              <a:blipFill rotWithShape="1">
                <a:blip r:embed="rId7">
                  <a:alphaModFix/>
                </a:blip>
                <a:stretch>
                  <a:fillRect b="0" l="0" r="0" t="0"/>
                </a:stretch>
              </a:blip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Shape 274"/>
              <p:cNvSpPr txBox="1"/>
              <p:nvPr/>
            </p:nvSpPr>
            <p:spPr>
              <a:xfrm>
                <a:off x="9485127" y="4310457"/>
                <a:ext cx="184799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5" name="Shape 275"/>
            <p:cNvSpPr txBox="1"/>
            <p:nvPr/>
          </p:nvSpPr>
          <p:spPr>
            <a:xfrm>
              <a:off x="5794789" y="2504050"/>
              <a:ext cx="33855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-5</a:t>
              </a:r>
            </a:p>
          </p:txBody>
        </p:sp>
      </p:grpSp>
      <p:sp>
        <p:nvSpPr>
          <p:cNvPr id="276" name="Shape 276"/>
          <p:cNvSpPr txBox="1"/>
          <p:nvPr/>
        </p:nvSpPr>
        <p:spPr>
          <a:xfrm>
            <a:off x="7992603" y="1842788"/>
            <a:ext cx="3306120" cy="3540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 도시 위에 스태미너 감소 애니메이션 연출</a:t>
            </a:r>
          </a:p>
        </p:txBody>
      </p:sp>
      <p:cxnSp>
        <p:nvCxnSpPr>
          <p:cNvPr id="277" name="Shape 277"/>
          <p:cNvCxnSpPr>
            <a:endCxn id="275" idx="3"/>
          </p:cNvCxnSpPr>
          <p:nvPr/>
        </p:nvCxnSpPr>
        <p:spPr>
          <a:xfrm flipH="1">
            <a:off x="6030242" y="2073625"/>
            <a:ext cx="1962300" cy="537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lg" w="lg" type="stealth"/>
          </a:ln>
        </p:spPr>
      </p:cxnSp>
      <p:grpSp>
        <p:nvGrpSpPr>
          <p:cNvPr id="278" name="Shape 278"/>
          <p:cNvGrpSpPr/>
          <p:nvPr/>
        </p:nvGrpSpPr>
        <p:grpSpPr>
          <a:xfrm>
            <a:off x="4029526" y="1479182"/>
            <a:ext cx="666844" cy="774061"/>
            <a:chOff x="4515419" y="1260008"/>
            <a:chExt cx="666844" cy="774061"/>
          </a:xfrm>
        </p:grpSpPr>
        <p:grpSp>
          <p:nvGrpSpPr>
            <p:cNvPr id="279" name="Shape 279"/>
            <p:cNvGrpSpPr/>
            <p:nvPr/>
          </p:nvGrpSpPr>
          <p:grpSpPr>
            <a:xfrm>
              <a:off x="4602221" y="1260008"/>
              <a:ext cx="476660" cy="479749"/>
              <a:chOff x="2624128" y="2948850"/>
              <a:chExt cx="476660" cy="479749"/>
            </a:xfrm>
          </p:grpSpPr>
          <p:sp>
            <p:nvSpPr>
              <p:cNvPr id="280" name="Shape 280"/>
              <p:cNvSpPr/>
              <p:nvPr/>
            </p:nvSpPr>
            <p:spPr>
              <a:xfrm>
                <a:off x="2626667" y="2948850"/>
                <a:ext cx="471203" cy="471203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Shape 281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2" name="Shape 282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283" name="Shape 283"/>
                <p:cNvSpPr/>
                <p:nvPr/>
              </p:nvSpPr>
              <p:spPr>
                <a:xfrm>
                  <a:off x="4626825" y="1457350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t/>
                  </a:r>
                  <a:endParaRPr b="0" i="0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284" name="Shape 284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285" name="Shape 285"/>
            <p:cNvSpPr/>
            <p:nvPr/>
          </p:nvSpPr>
          <p:spPr>
            <a:xfrm>
              <a:off x="4515419" y="1758417"/>
              <a:ext cx="666844" cy="275652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행군 중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636104" y="365760"/>
            <a:ext cx="2719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스태미너 부족할 경우 UI</a:t>
            </a:r>
          </a:p>
        </p:txBody>
      </p:sp>
      <p:grpSp>
        <p:nvGrpSpPr>
          <p:cNvPr id="291" name="Shape 291"/>
          <p:cNvGrpSpPr/>
          <p:nvPr/>
        </p:nvGrpSpPr>
        <p:grpSpPr>
          <a:xfrm>
            <a:off x="4022239" y="579804"/>
            <a:ext cx="3240000" cy="5780442"/>
            <a:chOff x="4022239" y="579804"/>
            <a:chExt cx="3240000" cy="5780442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22239" y="600247"/>
              <a:ext cx="3240000" cy="5759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Shape 2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22239" y="579804"/>
              <a:ext cx="3240000" cy="5759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4" name="Shape 294"/>
          <p:cNvSpPr/>
          <p:nvPr/>
        </p:nvSpPr>
        <p:spPr>
          <a:xfrm>
            <a:off x="5064969" y="3118776"/>
            <a:ext cx="1154543" cy="434108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46426" y="2777750"/>
            <a:ext cx="791626" cy="68205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7856800" y="2342500"/>
            <a:ext cx="3306120" cy="3540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스태미너를 소비하는 필드 오브젝트 터치</a:t>
            </a:r>
          </a:p>
        </p:txBody>
      </p:sp>
      <p:cxnSp>
        <p:nvCxnSpPr>
          <p:cNvPr id="297" name="Shape 297"/>
          <p:cNvCxnSpPr/>
          <p:nvPr/>
        </p:nvCxnSpPr>
        <p:spPr>
          <a:xfrm flipH="1">
            <a:off x="5894439" y="2573489"/>
            <a:ext cx="1962360" cy="53745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