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214430" y="2774732"/>
            <a:ext cx="612699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스킬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-영주 스킬트리 및 스킬효과-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0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전투의 축복</a:t>
            </a:r>
          </a:p>
        </p:txBody>
      </p:sp>
      <p:sp>
        <p:nvSpPr>
          <p:cNvPr id="90" name="Shape 90"/>
          <p:cNvSpPr/>
          <p:nvPr/>
        </p:nvSpPr>
        <p:spPr>
          <a:xfrm>
            <a:off x="8829356" y="29611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공격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Guilds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궁병,석궁병 공격력 증가 +1%</a:t>
            </a:r>
          </a:p>
        </p:txBody>
      </p:sp>
      <p:sp>
        <p:nvSpPr>
          <p:cNvPr id="91" name="Shape 91"/>
          <p:cNvSpPr/>
          <p:nvPr/>
        </p:nvSpPr>
        <p:spPr>
          <a:xfrm>
            <a:off x="7063454" y="289087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방어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방어력 증가 +1%</a:t>
            </a:r>
          </a:p>
        </p:txBody>
      </p:sp>
      <p:sp>
        <p:nvSpPr>
          <p:cNvPr id="92" name="Shape 92"/>
          <p:cNvSpPr/>
          <p:nvPr/>
        </p:nvSpPr>
        <p:spPr>
          <a:xfrm>
            <a:off x="10595256" y="322953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부대적재량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 증가 +2% </a:t>
            </a:r>
          </a:p>
        </p:txBody>
      </p:sp>
      <p:sp>
        <p:nvSpPr>
          <p:cNvPr id="93" name="Shape 93"/>
          <p:cNvSpPr/>
          <p:nvPr/>
        </p:nvSpPr>
        <p:spPr>
          <a:xfrm>
            <a:off x="324" y="29705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방어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보병,창병 방어력 증가 +1% </a:t>
            </a:r>
          </a:p>
        </p:txBody>
      </p:sp>
      <p:sp>
        <p:nvSpPr>
          <p:cNvPr id="94" name="Shape 94"/>
          <p:cNvSpPr/>
          <p:nvPr/>
        </p:nvSpPr>
        <p:spPr>
          <a:xfrm>
            <a:off x="3531653" y="289087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회군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Pottery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95" name="Shape 95"/>
          <p:cNvSpPr/>
          <p:nvPr/>
        </p:nvSpPr>
        <p:spPr>
          <a:xfrm>
            <a:off x="1765285" y="28908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 Axe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 증가 +1% </a:t>
            </a:r>
          </a:p>
        </p:txBody>
      </p:sp>
      <p:sp>
        <p:nvSpPr>
          <p:cNvPr id="96" name="Shape 96"/>
          <p:cNvSpPr/>
          <p:nvPr/>
        </p:nvSpPr>
        <p:spPr>
          <a:xfrm>
            <a:off x="5298021" y="29705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기병 공격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Trapping Skill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공격력 증가 +1%</a:t>
            </a:r>
          </a:p>
        </p:txBody>
      </p:sp>
      <p:sp>
        <p:nvSpPr>
          <p:cNvPr id="97" name="Shape 97"/>
          <p:cNvSpPr/>
          <p:nvPr/>
        </p:nvSpPr>
        <p:spPr>
          <a:xfrm>
            <a:off x="1765900" y="94955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방어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Pickaxe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방어력 증가 +1% </a:t>
            </a:r>
          </a:p>
        </p:txBody>
      </p:sp>
      <p:sp>
        <p:nvSpPr>
          <p:cNvPr id="98" name="Shape 98"/>
          <p:cNvSpPr/>
          <p:nvPr/>
        </p:nvSpPr>
        <p:spPr>
          <a:xfrm>
            <a:off x="10593845" y="162177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공격2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Spicy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공격력 증가 +1%</a:t>
            </a:r>
          </a:p>
        </p:txBody>
      </p:sp>
      <p:sp>
        <p:nvSpPr>
          <p:cNvPr id="99" name="Shape 99"/>
          <p:cNvSpPr/>
          <p:nvPr/>
        </p:nvSpPr>
        <p:spPr>
          <a:xfrm>
            <a:off x="5298169" y="94955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Stone Cutting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방어력 증가 +1%</a:t>
            </a:r>
          </a:p>
        </p:txBody>
      </p:sp>
      <p:sp>
        <p:nvSpPr>
          <p:cNvPr id="100" name="Shape 100"/>
          <p:cNvSpPr/>
          <p:nvPr/>
        </p:nvSpPr>
        <p:spPr>
          <a:xfrm>
            <a:off x="1790024" y="226875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공격2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공격력 증가 +1% </a:t>
            </a:r>
          </a:p>
        </p:txBody>
      </p:sp>
      <p:sp>
        <p:nvSpPr>
          <p:cNvPr id="101" name="Shape 101"/>
          <p:cNvSpPr/>
          <p:nvPr/>
        </p:nvSpPr>
        <p:spPr>
          <a:xfrm>
            <a:off x="10595256" y="29456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방어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 Camp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석궁병 방어력 증가 +1% </a:t>
            </a:r>
          </a:p>
        </p:txBody>
      </p:sp>
      <p:sp>
        <p:nvSpPr>
          <p:cNvPr id="102" name="Shape 102"/>
          <p:cNvSpPr/>
          <p:nvPr/>
        </p:nvSpPr>
        <p:spPr>
          <a:xfrm>
            <a:off x="8828392" y="1614900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Agricultural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 증가 +1% </a:t>
            </a:r>
          </a:p>
        </p:txBody>
      </p:sp>
      <p:sp>
        <p:nvSpPr>
          <p:cNvPr id="103" name="Shape 103"/>
          <p:cNvSpPr/>
          <p:nvPr/>
        </p:nvSpPr>
        <p:spPr>
          <a:xfrm>
            <a:off x="1764322" y="161855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체력2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체력 증가 +1%</a:t>
            </a:r>
          </a:p>
        </p:txBody>
      </p:sp>
      <p:sp>
        <p:nvSpPr>
          <p:cNvPr id="104" name="Shape 104"/>
          <p:cNvSpPr/>
          <p:nvPr/>
        </p:nvSpPr>
        <p:spPr>
          <a:xfrm>
            <a:off x="-1577" y="1620066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방어력 증가 +1%</a:t>
            </a:r>
          </a:p>
        </p:txBody>
      </p:sp>
      <p:sp>
        <p:nvSpPr>
          <p:cNvPr id="105" name="Shape 105"/>
          <p:cNvSpPr/>
          <p:nvPr/>
        </p:nvSpPr>
        <p:spPr>
          <a:xfrm>
            <a:off x="10594267" y="95473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체력2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Saw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체력 증가 +1% </a:t>
            </a:r>
          </a:p>
        </p:txBody>
      </p:sp>
      <p:sp>
        <p:nvSpPr>
          <p:cNvPr id="106" name="Shape 106"/>
          <p:cNvSpPr/>
          <p:nvPr/>
        </p:nvSpPr>
        <p:spPr>
          <a:xfrm>
            <a:off x="5296446" y="161955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체력2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체력 증가 +1%</a:t>
            </a:r>
          </a:p>
        </p:txBody>
      </p:sp>
      <p:sp>
        <p:nvSpPr>
          <p:cNvPr id="107" name="Shape 107"/>
          <p:cNvSpPr/>
          <p:nvPr/>
        </p:nvSpPr>
        <p:spPr>
          <a:xfrm>
            <a:off x="24569" y="2268758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공격2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공격력 증가 +1%</a:t>
            </a:r>
          </a:p>
        </p:txBody>
      </p:sp>
      <p:sp>
        <p:nvSpPr>
          <p:cNvPr id="108" name="Shape 108"/>
          <p:cNvSpPr/>
          <p:nvPr/>
        </p:nvSpPr>
        <p:spPr>
          <a:xfrm>
            <a:off x="0" y="96137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공격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공격력 증가 +1%</a:t>
            </a:r>
          </a:p>
        </p:txBody>
      </p:sp>
      <p:sp>
        <p:nvSpPr>
          <p:cNvPr id="109" name="Shape 109"/>
          <p:cNvSpPr/>
          <p:nvPr/>
        </p:nvSpPr>
        <p:spPr>
          <a:xfrm>
            <a:off x="7064068" y="961305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체력2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Working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체력 증가 +1%</a:t>
            </a:r>
          </a:p>
        </p:txBody>
      </p:sp>
      <p:sp>
        <p:nvSpPr>
          <p:cNvPr id="110" name="Shape 110"/>
          <p:cNvSpPr/>
          <p:nvPr/>
        </p:nvSpPr>
        <p:spPr>
          <a:xfrm>
            <a:off x="7062490" y="1626528"/>
            <a:ext cx="1596744" cy="5577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행군속도 2배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 Casting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 </a:t>
            </a:r>
          </a:p>
        </p:txBody>
      </p:sp>
      <p:sp>
        <p:nvSpPr>
          <p:cNvPr id="111" name="Shape 111"/>
          <p:cNvSpPr/>
          <p:nvPr/>
        </p:nvSpPr>
        <p:spPr>
          <a:xfrm>
            <a:off x="3529776" y="161855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방어력 증가 +1%</a:t>
            </a:r>
          </a:p>
        </p:txBody>
      </p:sp>
      <p:sp>
        <p:nvSpPr>
          <p:cNvPr id="112" name="Shape 112"/>
          <p:cNvSpPr/>
          <p:nvPr/>
        </p:nvSpPr>
        <p:spPr>
          <a:xfrm>
            <a:off x="3555923" y="227581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데미지 감소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데미지 감소 +1% </a:t>
            </a:r>
          </a:p>
        </p:txBody>
      </p:sp>
      <p:sp>
        <p:nvSpPr>
          <p:cNvPr id="113" name="Shape 113"/>
          <p:cNvSpPr/>
          <p:nvPr/>
        </p:nvSpPr>
        <p:spPr>
          <a:xfrm>
            <a:off x="8853552" y="2283782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공성 공격력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공성 공격력 증가 +1% </a:t>
            </a:r>
          </a:p>
        </p:txBody>
      </p:sp>
      <p:sp>
        <p:nvSpPr>
          <p:cNvPr id="114" name="Shape 114"/>
          <p:cNvSpPr/>
          <p:nvPr/>
        </p:nvSpPr>
        <p:spPr>
          <a:xfrm>
            <a:off x="7087675" y="228560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데미지 증가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데미지 증가 +0.8%</a:t>
            </a:r>
          </a:p>
        </p:txBody>
      </p:sp>
      <p:sp>
        <p:nvSpPr>
          <p:cNvPr id="115" name="Shape 115"/>
          <p:cNvSpPr/>
          <p:nvPr/>
        </p:nvSpPr>
        <p:spPr>
          <a:xfrm>
            <a:off x="5321800" y="228560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돌격 데미지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돌격 데미지 증가 +2%</a:t>
            </a:r>
          </a:p>
        </p:txBody>
      </p:sp>
      <p:sp>
        <p:nvSpPr>
          <p:cNvPr id="116" name="Shape 116"/>
          <p:cNvSpPr/>
          <p:nvPr/>
        </p:nvSpPr>
        <p:spPr>
          <a:xfrm>
            <a:off x="10619428" y="2283782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구원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액티브 </a:t>
            </a:r>
          </a:p>
        </p:txBody>
      </p:sp>
      <p:sp>
        <p:nvSpPr>
          <p:cNvPr id="117" name="Shape 117"/>
          <p:cNvSpPr/>
          <p:nvPr/>
        </p:nvSpPr>
        <p:spPr>
          <a:xfrm>
            <a:off x="0" y="2935675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자원의 축복</a:t>
            </a:r>
          </a:p>
        </p:txBody>
      </p:sp>
      <p:sp>
        <p:nvSpPr>
          <p:cNvPr id="118" name="Shape 118"/>
          <p:cNvSpPr/>
          <p:nvPr/>
        </p:nvSpPr>
        <p:spPr>
          <a:xfrm>
            <a:off x="12216171" y="387442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Guilds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증가 +0.5%</a:t>
            </a:r>
          </a:p>
        </p:txBody>
      </p:sp>
      <p:sp>
        <p:nvSpPr>
          <p:cNvPr id="119" name="Shape 119"/>
          <p:cNvSpPr/>
          <p:nvPr/>
        </p:nvSpPr>
        <p:spPr>
          <a:xfrm>
            <a:off x="-145" y="321839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Pickaxe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120" name="Shape 120"/>
          <p:cNvSpPr/>
          <p:nvPr/>
        </p:nvSpPr>
        <p:spPr>
          <a:xfrm>
            <a:off x="1765755" y="321839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Stone Cutting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</a:t>
            </a:r>
          </a:p>
        </p:txBody>
      </p:sp>
      <p:sp>
        <p:nvSpPr>
          <p:cNvPr id="121" name="Shape 121"/>
          <p:cNvSpPr/>
          <p:nvPr/>
        </p:nvSpPr>
        <p:spPr>
          <a:xfrm>
            <a:off x="10619428" y="456160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증가 +0.5% </a:t>
            </a:r>
          </a:p>
        </p:txBody>
      </p:sp>
      <p:sp>
        <p:nvSpPr>
          <p:cNvPr id="122" name="Shape 122"/>
          <p:cNvSpPr/>
          <p:nvPr/>
        </p:nvSpPr>
        <p:spPr>
          <a:xfrm>
            <a:off x="12216171" y="322953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 Camp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증가+0.5% </a:t>
            </a:r>
          </a:p>
        </p:txBody>
      </p:sp>
      <p:sp>
        <p:nvSpPr>
          <p:cNvPr id="123" name="Shape 123"/>
          <p:cNvSpPr/>
          <p:nvPr/>
        </p:nvSpPr>
        <p:spPr>
          <a:xfrm>
            <a:off x="8832518" y="3879814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채집속도 증가 +2%</a:t>
            </a:r>
          </a:p>
        </p:txBody>
      </p:sp>
      <p:sp>
        <p:nvSpPr>
          <p:cNvPr id="124" name="Shape 124"/>
          <p:cNvSpPr/>
          <p:nvPr/>
        </p:nvSpPr>
        <p:spPr>
          <a:xfrm>
            <a:off x="7063310" y="3888776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광적인 채집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25" name="Shape 125"/>
          <p:cNvSpPr/>
          <p:nvPr/>
        </p:nvSpPr>
        <p:spPr>
          <a:xfrm>
            <a:off x="10594964" y="388296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채집2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+2%</a:t>
            </a:r>
          </a:p>
        </p:txBody>
      </p:sp>
      <p:sp>
        <p:nvSpPr>
          <p:cNvPr id="126" name="Shape 126"/>
          <p:cNvSpPr/>
          <p:nvPr/>
        </p:nvSpPr>
        <p:spPr>
          <a:xfrm>
            <a:off x="3531655" y="3230216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생산2배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27" name="Shape 127"/>
          <p:cNvSpPr/>
          <p:nvPr/>
        </p:nvSpPr>
        <p:spPr>
          <a:xfrm>
            <a:off x="5297555" y="3230146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Working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채집속도 증가 +2%</a:t>
            </a:r>
          </a:p>
        </p:txBody>
      </p:sp>
      <p:sp>
        <p:nvSpPr>
          <p:cNvPr id="128" name="Shape 128"/>
          <p:cNvSpPr/>
          <p:nvPr/>
        </p:nvSpPr>
        <p:spPr>
          <a:xfrm>
            <a:off x="7063456" y="3218397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 Casting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+2% </a:t>
            </a:r>
          </a:p>
        </p:txBody>
      </p:sp>
      <p:sp>
        <p:nvSpPr>
          <p:cNvPr id="129" name="Shape 129"/>
          <p:cNvSpPr/>
          <p:nvPr/>
        </p:nvSpPr>
        <p:spPr>
          <a:xfrm>
            <a:off x="-167" y="4551753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채집속도 증가 +2%</a:t>
            </a:r>
          </a:p>
        </p:txBody>
      </p:sp>
      <p:sp>
        <p:nvSpPr>
          <p:cNvPr id="130" name="Shape 130"/>
          <p:cNvSpPr/>
          <p:nvPr/>
        </p:nvSpPr>
        <p:spPr>
          <a:xfrm>
            <a:off x="8828392" y="456160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증가 +0.5% </a:t>
            </a:r>
          </a:p>
        </p:txBody>
      </p:sp>
      <p:sp>
        <p:nvSpPr>
          <p:cNvPr id="131" name="Shape 131"/>
          <p:cNvSpPr/>
          <p:nvPr/>
        </p:nvSpPr>
        <p:spPr>
          <a:xfrm>
            <a:off x="5297553" y="4552621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채집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채집속도 증가 +2%</a:t>
            </a:r>
          </a:p>
        </p:txBody>
      </p:sp>
      <p:sp>
        <p:nvSpPr>
          <p:cNvPr id="132" name="Shape 132"/>
          <p:cNvSpPr/>
          <p:nvPr/>
        </p:nvSpPr>
        <p:spPr>
          <a:xfrm>
            <a:off x="3531678" y="455444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생산량 증가 +5%</a:t>
            </a:r>
          </a:p>
        </p:txBody>
      </p:sp>
      <p:sp>
        <p:nvSpPr>
          <p:cNvPr id="133" name="Shape 133"/>
          <p:cNvSpPr/>
          <p:nvPr/>
        </p:nvSpPr>
        <p:spPr>
          <a:xfrm>
            <a:off x="1765755" y="4561607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증가2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자원보호고 수량 증가 +10000</a:t>
            </a:r>
          </a:p>
        </p:txBody>
      </p:sp>
      <p:sp>
        <p:nvSpPr>
          <p:cNvPr id="134" name="Shape 134"/>
          <p:cNvSpPr/>
          <p:nvPr/>
        </p:nvSpPr>
        <p:spPr>
          <a:xfrm>
            <a:off x="7063310" y="4552621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액티브 </a:t>
            </a:r>
          </a:p>
        </p:txBody>
      </p:sp>
      <p:sp>
        <p:nvSpPr>
          <p:cNvPr id="135" name="Shape 135"/>
          <p:cNvSpPr/>
          <p:nvPr/>
        </p:nvSpPr>
        <p:spPr>
          <a:xfrm>
            <a:off x="0" y="5340648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성장의 축복</a:t>
            </a:r>
          </a:p>
        </p:txBody>
      </p:sp>
      <p:sp>
        <p:nvSpPr>
          <p:cNvPr id="136" name="Shape 136"/>
          <p:cNvSpPr/>
          <p:nvPr/>
        </p:nvSpPr>
        <p:spPr>
          <a:xfrm>
            <a:off x="3531655" y="5635842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체력 생성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Spicy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37" name="Shape 137"/>
          <p:cNvSpPr/>
          <p:nvPr/>
        </p:nvSpPr>
        <p:spPr>
          <a:xfrm>
            <a:off x="1765875" y="629049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증가 +1% </a:t>
            </a:r>
          </a:p>
        </p:txBody>
      </p:sp>
      <p:sp>
        <p:nvSpPr>
          <p:cNvPr id="138" name="Shape 138"/>
          <p:cNvSpPr/>
          <p:nvPr/>
        </p:nvSpPr>
        <p:spPr>
          <a:xfrm>
            <a:off x="-145" y="563584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행군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Agricultural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몬스터행군 속도 증가 +10% </a:t>
            </a:r>
          </a:p>
        </p:txBody>
      </p:sp>
      <p:sp>
        <p:nvSpPr>
          <p:cNvPr id="139" name="Shape 139"/>
          <p:cNvSpPr/>
          <p:nvPr/>
        </p:nvSpPr>
        <p:spPr>
          <a:xfrm>
            <a:off x="7063454" y="5633242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증가 +1000</a:t>
            </a:r>
          </a:p>
        </p:txBody>
      </p:sp>
      <p:sp>
        <p:nvSpPr>
          <p:cNvPr id="140" name="Shape 140"/>
          <p:cNvSpPr/>
          <p:nvPr/>
        </p:nvSpPr>
        <p:spPr>
          <a:xfrm>
            <a:off x="5297555" y="5634748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훈련량 증가 +25</a:t>
            </a:r>
          </a:p>
        </p:txBody>
      </p:sp>
      <p:sp>
        <p:nvSpPr>
          <p:cNvPr id="141" name="Shape 141"/>
          <p:cNvSpPr/>
          <p:nvPr/>
        </p:nvSpPr>
        <p:spPr>
          <a:xfrm>
            <a:off x="1765755" y="563584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 회복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Saw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 회복속도 증가 +10% </a:t>
            </a:r>
          </a:p>
        </p:txBody>
      </p:sp>
      <p:sp>
        <p:nvSpPr>
          <p:cNvPr id="142" name="Shape 142"/>
          <p:cNvSpPr/>
          <p:nvPr/>
        </p:nvSpPr>
        <p:spPr>
          <a:xfrm>
            <a:off x="0" y="629231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행군2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몬스터행군 속도 증가 +10%</a:t>
            </a:r>
          </a:p>
        </p:txBody>
      </p:sp>
      <p:sp>
        <p:nvSpPr>
          <p:cNvPr id="143" name="Shape 143"/>
          <p:cNvSpPr/>
          <p:nvPr/>
        </p:nvSpPr>
        <p:spPr>
          <a:xfrm>
            <a:off x="8829354" y="5633242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증가 +0.5%</a:t>
            </a:r>
          </a:p>
        </p:txBody>
      </p:sp>
      <p:sp>
        <p:nvSpPr>
          <p:cNvPr id="144" name="Shape 144"/>
          <p:cNvSpPr/>
          <p:nvPr/>
        </p:nvSpPr>
        <p:spPr>
          <a:xfrm>
            <a:off x="10595256" y="5633242"/>
            <a:ext cx="1596744" cy="55771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함정 생산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45" name="Shape 145"/>
          <p:cNvSpPr/>
          <p:nvPr/>
        </p:nvSpPr>
        <p:spPr>
          <a:xfrm>
            <a:off x="3531751" y="629049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 +25 </a:t>
            </a:r>
          </a:p>
        </p:txBody>
      </p:sp>
      <p:sp>
        <p:nvSpPr>
          <p:cNvPr id="146" name="Shape 146"/>
          <p:cNvSpPr/>
          <p:nvPr/>
        </p:nvSpPr>
        <p:spPr>
          <a:xfrm>
            <a:off x="8829379" y="629846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회복자원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회복자원 감소 -2% </a:t>
            </a:r>
          </a:p>
        </p:txBody>
      </p:sp>
      <p:sp>
        <p:nvSpPr>
          <p:cNvPr id="147" name="Shape 147"/>
          <p:cNvSpPr/>
          <p:nvPr/>
        </p:nvSpPr>
        <p:spPr>
          <a:xfrm>
            <a:off x="7063503" y="6300285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회복속도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회복속도 증가 +2%</a:t>
            </a:r>
          </a:p>
        </p:txBody>
      </p:sp>
      <p:sp>
        <p:nvSpPr>
          <p:cNvPr id="148" name="Shape 148"/>
          <p:cNvSpPr/>
          <p:nvPr/>
        </p:nvSpPr>
        <p:spPr>
          <a:xfrm>
            <a:off x="5297628" y="6300283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증가 +1000</a:t>
            </a:r>
          </a:p>
        </p:txBody>
      </p:sp>
      <p:sp>
        <p:nvSpPr>
          <p:cNvPr id="149" name="Shape 149"/>
          <p:cNvSpPr/>
          <p:nvPr/>
        </p:nvSpPr>
        <p:spPr>
          <a:xfrm>
            <a:off x="10595256" y="629846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훈련속도2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Speed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증가 +0.5%</a:t>
            </a:r>
          </a:p>
        </p:txBody>
      </p:sp>
      <p:sp>
        <p:nvSpPr>
          <p:cNvPr id="150" name="Shape 150"/>
          <p:cNvSpPr/>
          <p:nvPr/>
        </p:nvSpPr>
        <p:spPr>
          <a:xfrm>
            <a:off x="11937493" y="6300285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진흙의 땅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Speed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51" name="Shape 151"/>
          <p:cNvSpPr/>
          <p:nvPr/>
        </p:nvSpPr>
        <p:spPr>
          <a:xfrm>
            <a:off x="8829354" y="3216846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풍작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52" name="Shape 152"/>
          <p:cNvSpPr/>
          <p:nvPr/>
        </p:nvSpPr>
        <p:spPr>
          <a:xfrm>
            <a:off x="3531655" y="3890001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Spicy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</a:t>
            </a:r>
          </a:p>
        </p:txBody>
      </p:sp>
      <p:sp>
        <p:nvSpPr>
          <p:cNvPr id="153" name="Shape 153"/>
          <p:cNvSpPr/>
          <p:nvPr/>
        </p:nvSpPr>
        <p:spPr>
          <a:xfrm>
            <a:off x="5297555" y="3888905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생산량 증가 +5%</a:t>
            </a:r>
          </a:p>
        </p:txBody>
      </p:sp>
      <p:sp>
        <p:nvSpPr>
          <p:cNvPr id="154" name="Shape 154"/>
          <p:cNvSpPr/>
          <p:nvPr/>
        </p:nvSpPr>
        <p:spPr>
          <a:xfrm>
            <a:off x="1765755" y="389000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Saw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155" name="Shape 155"/>
          <p:cNvSpPr/>
          <p:nvPr/>
        </p:nvSpPr>
        <p:spPr>
          <a:xfrm>
            <a:off x="0" y="387981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증가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Agricultural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자원보호고 수량 증가 +10000 </a:t>
            </a:r>
          </a:p>
        </p:txBody>
      </p:sp>
      <p:sp>
        <p:nvSpPr>
          <p:cNvPr id="156" name="Shape 156"/>
          <p:cNvSpPr/>
          <p:nvPr/>
        </p:nvSpPr>
        <p:spPr>
          <a:xfrm>
            <a:off x="3531353" y="943949"/>
            <a:ext cx="1596744" cy="55771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즉시 정찰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Pottery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57" name="Shape 157"/>
          <p:cNvSpPr/>
          <p:nvPr/>
        </p:nvSpPr>
        <p:spPr>
          <a:xfrm>
            <a:off x="8829970" y="94435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Saw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방어 증가 +1%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5128398" y="1130912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부대적재량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Troop Load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적재량 증가 +2% </a:t>
            </a:r>
          </a:p>
        </p:txBody>
      </p:sp>
      <p:sp>
        <p:nvSpPr>
          <p:cNvPr id="163" name="Shape 163"/>
          <p:cNvSpPr/>
          <p:nvPr/>
        </p:nvSpPr>
        <p:spPr>
          <a:xfrm>
            <a:off x="0" y="0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자원의 축복</a:t>
            </a:r>
          </a:p>
        </p:txBody>
      </p:sp>
      <p:sp>
        <p:nvSpPr>
          <p:cNvPr id="164" name="Shape 164"/>
          <p:cNvSpPr/>
          <p:nvPr/>
        </p:nvSpPr>
        <p:spPr>
          <a:xfrm>
            <a:off x="4227476" y="0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 Income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165" name="Shape 165"/>
          <p:cNvSpPr/>
          <p:nvPr/>
        </p:nvSpPr>
        <p:spPr>
          <a:xfrm>
            <a:off x="6020775" y="0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 Income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</a:t>
            </a:r>
          </a:p>
        </p:txBody>
      </p:sp>
      <p:sp>
        <p:nvSpPr>
          <p:cNvPr id="166" name="Shape 166"/>
          <p:cNvSpPr/>
          <p:nvPr/>
        </p:nvSpPr>
        <p:spPr>
          <a:xfrm>
            <a:off x="3362498" y="5133210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 II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 Gathering II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채집속도 증가 +2%</a:t>
            </a:r>
          </a:p>
        </p:txBody>
      </p:sp>
      <p:sp>
        <p:nvSpPr>
          <p:cNvPr id="167" name="Shape 167"/>
          <p:cNvSpPr/>
          <p:nvPr/>
        </p:nvSpPr>
        <p:spPr>
          <a:xfrm>
            <a:off x="5128398" y="4563614"/>
            <a:ext cx="1394605" cy="4871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Gathering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68" name="Shape 168"/>
          <p:cNvSpPr/>
          <p:nvPr/>
        </p:nvSpPr>
        <p:spPr>
          <a:xfrm>
            <a:off x="5128398" y="5129907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 II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 Gathering II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+2%</a:t>
            </a:r>
          </a:p>
        </p:txBody>
      </p:sp>
      <p:sp>
        <p:nvSpPr>
          <p:cNvPr id="169" name="Shape 169"/>
          <p:cNvSpPr/>
          <p:nvPr/>
        </p:nvSpPr>
        <p:spPr>
          <a:xfrm>
            <a:off x="4227476" y="1715766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 I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 Gathering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채집속도 증가 +2%</a:t>
            </a:r>
          </a:p>
        </p:txBody>
      </p:sp>
      <p:sp>
        <p:nvSpPr>
          <p:cNvPr id="170" name="Shape 170"/>
          <p:cNvSpPr/>
          <p:nvPr/>
        </p:nvSpPr>
        <p:spPr>
          <a:xfrm>
            <a:off x="6020775" y="1715766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 Gathering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+2% </a:t>
            </a:r>
          </a:p>
        </p:txBody>
      </p:sp>
      <p:sp>
        <p:nvSpPr>
          <p:cNvPr id="171" name="Shape 171"/>
          <p:cNvSpPr/>
          <p:nvPr/>
        </p:nvSpPr>
        <p:spPr>
          <a:xfrm>
            <a:off x="6894297" y="5126475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Stone Gathering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채집속도 증가 +2%</a:t>
            </a:r>
          </a:p>
        </p:txBody>
      </p:sp>
      <p:sp>
        <p:nvSpPr>
          <p:cNvPr id="172" name="Shape 172"/>
          <p:cNvSpPr/>
          <p:nvPr/>
        </p:nvSpPr>
        <p:spPr>
          <a:xfrm>
            <a:off x="5128398" y="6243116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채집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Gathering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채집속도 증가 +2%</a:t>
            </a:r>
          </a:p>
        </p:txBody>
      </p:sp>
      <p:sp>
        <p:nvSpPr>
          <p:cNvPr id="173" name="Shape 173"/>
          <p:cNvSpPr/>
          <p:nvPr/>
        </p:nvSpPr>
        <p:spPr>
          <a:xfrm>
            <a:off x="5128398" y="5688164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Income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철광 생산량 증가 +5%</a:t>
            </a:r>
          </a:p>
        </p:txBody>
      </p:sp>
      <p:sp>
        <p:nvSpPr>
          <p:cNvPr id="174" name="Shape 174"/>
          <p:cNvSpPr/>
          <p:nvPr/>
        </p:nvSpPr>
        <p:spPr>
          <a:xfrm>
            <a:off x="5128398" y="4001923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증가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Depot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자원보호고 수량 증가 +10000</a:t>
            </a:r>
          </a:p>
        </p:txBody>
      </p:sp>
      <p:sp>
        <p:nvSpPr>
          <p:cNvPr id="175" name="Shape 175"/>
          <p:cNvSpPr/>
          <p:nvPr/>
        </p:nvSpPr>
        <p:spPr>
          <a:xfrm>
            <a:off x="2410476" y="6340860"/>
            <a:ext cx="1394605" cy="4871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여신의 보호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Protection of Goddness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액티브 </a:t>
            </a:r>
          </a:p>
        </p:txBody>
      </p:sp>
      <p:sp>
        <p:nvSpPr>
          <p:cNvPr id="176" name="Shape 176"/>
          <p:cNvSpPr/>
          <p:nvPr/>
        </p:nvSpPr>
        <p:spPr>
          <a:xfrm>
            <a:off x="5128398" y="2862538"/>
            <a:ext cx="1394605" cy="4871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풍요의 기적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Miracle of Rich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177" name="Shape 177"/>
          <p:cNvSpPr/>
          <p:nvPr/>
        </p:nvSpPr>
        <p:spPr>
          <a:xfrm>
            <a:off x="5128398" y="3427710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Food Income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</a:t>
            </a:r>
          </a:p>
        </p:txBody>
      </p:sp>
      <p:sp>
        <p:nvSpPr>
          <p:cNvPr id="178" name="Shape 178"/>
          <p:cNvSpPr/>
          <p:nvPr/>
        </p:nvSpPr>
        <p:spPr>
          <a:xfrm>
            <a:off x="6894297" y="3427708"/>
            <a:ext cx="1394605" cy="4871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Stone Income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생산량 증가 +5%</a:t>
            </a:r>
          </a:p>
        </p:txBody>
      </p:sp>
      <p:sp>
        <p:nvSpPr>
          <p:cNvPr id="179" name="Shape 179"/>
          <p:cNvSpPr/>
          <p:nvPr/>
        </p:nvSpPr>
        <p:spPr>
          <a:xfrm>
            <a:off x="3362498" y="3457403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 Income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180" name="Shape 180"/>
          <p:cNvSpPr/>
          <p:nvPr/>
        </p:nvSpPr>
        <p:spPr>
          <a:xfrm>
            <a:off x="5128398" y="2292149"/>
            <a:ext cx="1394605" cy="48710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증가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Depot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자원보호고 수량 증가 +10000 </a:t>
            </a:r>
          </a:p>
        </p:txBody>
      </p:sp>
      <p:cxnSp>
        <p:nvCxnSpPr>
          <p:cNvPr id="181" name="Shape 181"/>
          <p:cNvCxnSpPr>
            <a:stCxn id="164" idx="2"/>
          </p:cNvCxnSpPr>
          <p:nvPr/>
        </p:nvCxnSpPr>
        <p:spPr>
          <a:xfrm flipH="1" rot="-5400000">
            <a:off x="5334729" y="77159"/>
            <a:ext cx="81000" cy="900900"/>
          </a:xfrm>
          <a:prstGeom prst="bentConnector3">
            <a:avLst>
              <a:gd fmla="val 4996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2" name="Shape 182"/>
          <p:cNvCxnSpPr>
            <a:stCxn id="165" idx="2"/>
          </p:cNvCxnSpPr>
          <p:nvPr/>
        </p:nvCxnSpPr>
        <p:spPr>
          <a:xfrm rot="5400000">
            <a:off x="6231327" y="81359"/>
            <a:ext cx="81000" cy="89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3" name="Shape 183"/>
          <p:cNvCxnSpPr>
            <a:stCxn id="162" idx="2"/>
          </p:cNvCxnSpPr>
          <p:nvPr/>
        </p:nvCxnSpPr>
        <p:spPr>
          <a:xfrm>
            <a:off x="5825701" y="1618022"/>
            <a:ext cx="0" cy="8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4" name="Shape 184"/>
          <p:cNvCxnSpPr>
            <a:stCxn id="180" idx="2"/>
            <a:endCxn id="176" idx="0"/>
          </p:cNvCxnSpPr>
          <p:nvPr/>
        </p:nvCxnSpPr>
        <p:spPr>
          <a:xfrm>
            <a:off x="5825701" y="2779259"/>
            <a:ext cx="0" cy="83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5" name="Shape 185"/>
          <p:cNvCxnSpPr>
            <a:stCxn id="176" idx="2"/>
            <a:endCxn id="177" idx="0"/>
          </p:cNvCxnSpPr>
          <p:nvPr/>
        </p:nvCxnSpPr>
        <p:spPr>
          <a:xfrm>
            <a:off x="5825701" y="3349648"/>
            <a:ext cx="0" cy="7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77" idx="2"/>
            <a:endCxn id="174" idx="0"/>
          </p:cNvCxnSpPr>
          <p:nvPr/>
        </p:nvCxnSpPr>
        <p:spPr>
          <a:xfrm>
            <a:off x="5825701" y="3914820"/>
            <a:ext cx="0" cy="8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stCxn id="174" idx="2"/>
            <a:endCxn id="167" idx="0"/>
          </p:cNvCxnSpPr>
          <p:nvPr/>
        </p:nvCxnSpPr>
        <p:spPr>
          <a:xfrm>
            <a:off x="5825701" y="4489035"/>
            <a:ext cx="0" cy="7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8" name="Shape 188"/>
          <p:cNvCxnSpPr>
            <a:stCxn id="167" idx="2"/>
            <a:endCxn id="168" idx="0"/>
          </p:cNvCxnSpPr>
          <p:nvPr/>
        </p:nvCxnSpPr>
        <p:spPr>
          <a:xfrm>
            <a:off x="5825701" y="5050724"/>
            <a:ext cx="0" cy="7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9" name="Shape 189"/>
          <p:cNvCxnSpPr>
            <a:stCxn id="168" idx="2"/>
            <a:endCxn id="173" idx="0"/>
          </p:cNvCxnSpPr>
          <p:nvPr/>
        </p:nvCxnSpPr>
        <p:spPr>
          <a:xfrm>
            <a:off x="5825701" y="5617019"/>
            <a:ext cx="0" cy="7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0" name="Shape 190"/>
          <p:cNvCxnSpPr>
            <a:endCxn id="169" idx="0"/>
          </p:cNvCxnSpPr>
          <p:nvPr/>
        </p:nvCxnSpPr>
        <p:spPr>
          <a:xfrm flipH="1">
            <a:off x="4924779" y="1626366"/>
            <a:ext cx="900900" cy="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endCxn id="170" idx="0"/>
          </p:cNvCxnSpPr>
          <p:nvPr/>
        </p:nvCxnSpPr>
        <p:spPr>
          <a:xfrm>
            <a:off x="5825577" y="1626366"/>
            <a:ext cx="892500" cy="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2" name="Shape 192"/>
          <p:cNvCxnSpPr>
            <a:stCxn id="169" idx="2"/>
            <a:endCxn id="180" idx="0"/>
          </p:cNvCxnSpPr>
          <p:nvPr/>
        </p:nvCxnSpPr>
        <p:spPr>
          <a:xfrm flipH="1" rot="-5400000">
            <a:off x="5330529" y="1797128"/>
            <a:ext cx="89400" cy="900900"/>
          </a:xfrm>
          <a:prstGeom prst="bentConnector3">
            <a:avLst>
              <a:gd fmla="val 4992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3" name="Shape 193"/>
          <p:cNvCxnSpPr>
            <a:stCxn id="170" idx="2"/>
            <a:endCxn id="180" idx="0"/>
          </p:cNvCxnSpPr>
          <p:nvPr/>
        </p:nvCxnSpPr>
        <p:spPr>
          <a:xfrm rot="5400000">
            <a:off x="6227127" y="1801328"/>
            <a:ext cx="89400" cy="89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76" idx="2"/>
            <a:endCxn id="179" idx="0"/>
          </p:cNvCxnSpPr>
          <p:nvPr/>
        </p:nvCxnSpPr>
        <p:spPr>
          <a:xfrm rot="5400000">
            <a:off x="4888951" y="2520598"/>
            <a:ext cx="1077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5" name="Shape 195"/>
          <p:cNvCxnSpPr>
            <a:stCxn id="176" idx="2"/>
            <a:endCxn id="178" idx="0"/>
          </p:cNvCxnSpPr>
          <p:nvPr/>
        </p:nvCxnSpPr>
        <p:spPr>
          <a:xfrm flipH="1" rot="-5400000">
            <a:off x="6669601" y="2505748"/>
            <a:ext cx="780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79" idx="2"/>
            <a:endCxn id="174" idx="0"/>
          </p:cNvCxnSpPr>
          <p:nvPr/>
        </p:nvCxnSpPr>
        <p:spPr>
          <a:xfrm flipH="1" rot="-5400000">
            <a:off x="4914051" y="3090263"/>
            <a:ext cx="573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7" name="Shape 197"/>
          <p:cNvCxnSpPr>
            <a:stCxn id="178" idx="2"/>
            <a:endCxn id="174" idx="0"/>
          </p:cNvCxnSpPr>
          <p:nvPr/>
        </p:nvCxnSpPr>
        <p:spPr>
          <a:xfrm rot="5400000">
            <a:off x="6665200" y="3075420"/>
            <a:ext cx="870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8" name="Shape 198"/>
          <p:cNvCxnSpPr>
            <a:stCxn id="167" idx="2"/>
            <a:endCxn id="166" idx="0"/>
          </p:cNvCxnSpPr>
          <p:nvPr/>
        </p:nvCxnSpPr>
        <p:spPr>
          <a:xfrm rot="5400000">
            <a:off x="4901551" y="4209074"/>
            <a:ext cx="825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" name="Shape 199"/>
          <p:cNvCxnSpPr>
            <a:stCxn id="167" idx="2"/>
            <a:endCxn id="171" idx="0"/>
          </p:cNvCxnSpPr>
          <p:nvPr/>
        </p:nvCxnSpPr>
        <p:spPr>
          <a:xfrm flipH="1" rot="-5400000">
            <a:off x="6670651" y="4205774"/>
            <a:ext cx="759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0" name="Shape 200"/>
          <p:cNvCxnSpPr>
            <a:stCxn id="166" idx="2"/>
            <a:endCxn id="173" idx="0"/>
          </p:cNvCxnSpPr>
          <p:nvPr/>
        </p:nvCxnSpPr>
        <p:spPr>
          <a:xfrm flipH="1" rot="-5400000">
            <a:off x="4908801" y="4771322"/>
            <a:ext cx="678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1" name="Shape 201"/>
          <p:cNvCxnSpPr>
            <a:stCxn id="171" idx="2"/>
            <a:endCxn id="173" idx="0"/>
          </p:cNvCxnSpPr>
          <p:nvPr/>
        </p:nvCxnSpPr>
        <p:spPr>
          <a:xfrm rot="5400000">
            <a:off x="6671350" y="4768037"/>
            <a:ext cx="74700" cy="176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2" name="Shape 202"/>
          <p:cNvCxnSpPr>
            <a:stCxn id="173" idx="2"/>
            <a:endCxn id="172" idx="0"/>
          </p:cNvCxnSpPr>
          <p:nvPr/>
        </p:nvCxnSpPr>
        <p:spPr>
          <a:xfrm flipH="1" rot="-5400000">
            <a:off x="5792101" y="6208874"/>
            <a:ext cx="67800" cy="600"/>
          </a:xfrm>
          <a:prstGeom prst="bentConnector3">
            <a:avLst>
              <a:gd fmla="val 5939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3" name="Shape 203"/>
          <p:cNvCxnSpPr>
            <a:stCxn id="172" idx="2"/>
            <a:endCxn id="175" idx="3"/>
          </p:cNvCxnSpPr>
          <p:nvPr/>
        </p:nvCxnSpPr>
        <p:spPr>
          <a:xfrm flipH="1" rot="5400000">
            <a:off x="4742551" y="5647076"/>
            <a:ext cx="145800" cy="2020500"/>
          </a:xfrm>
          <a:prstGeom prst="bentConnector4">
            <a:avLst>
              <a:gd fmla="val -156790" name="adj1"/>
              <a:gd fmla="val 67259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4" name="Shape 204"/>
          <p:cNvSpPr/>
          <p:nvPr/>
        </p:nvSpPr>
        <p:spPr>
          <a:xfrm>
            <a:off x="5128398" y="568052"/>
            <a:ext cx="1394605" cy="4871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자연의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Nature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cxnSp>
        <p:nvCxnSpPr>
          <p:cNvPr id="205" name="Shape 205"/>
          <p:cNvCxnSpPr>
            <a:stCxn id="204" idx="2"/>
            <a:endCxn id="162" idx="0"/>
          </p:cNvCxnSpPr>
          <p:nvPr/>
        </p:nvCxnSpPr>
        <p:spPr>
          <a:xfrm>
            <a:off x="5825701" y="1055162"/>
            <a:ext cx="0" cy="7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 rot="10800000">
            <a:off x="9169637" y="214442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10109675" y="91332"/>
            <a:ext cx="155363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목재/식량 생산량</a:t>
            </a: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9169637" y="743320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9" name="Shape 209"/>
          <p:cNvSpPr txBox="1"/>
          <p:nvPr/>
        </p:nvSpPr>
        <p:spPr>
          <a:xfrm>
            <a:off x="10109675" y="620210"/>
            <a:ext cx="1188145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생산 2배</a:t>
            </a:r>
          </a:p>
        </p:txBody>
      </p:sp>
      <p:cxnSp>
        <p:nvCxnSpPr>
          <p:cNvPr id="210" name="Shape 210"/>
          <p:cNvCxnSpPr/>
          <p:nvPr/>
        </p:nvCxnSpPr>
        <p:spPr>
          <a:xfrm rot="10800000">
            <a:off x="9169637" y="1307183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10109675" y="1166980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부대 적재량</a:t>
            </a:r>
          </a:p>
        </p:txBody>
      </p:sp>
      <p:cxnSp>
        <p:nvCxnSpPr>
          <p:cNvPr id="212" name="Shape 212"/>
          <p:cNvCxnSpPr/>
          <p:nvPr/>
        </p:nvCxnSpPr>
        <p:spPr>
          <a:xfrm rot="10800000">
            <a:off x="9169637" y="2514623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3" name="Shape 213"/>
          <p:cNvSpPr txBox="1"/>
          <p:nvPr/>
        </p:nvSpPr>
        <p:spPr>
          <a:xfrm>
            <a:off x="10109675" y="2391511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자원 보호고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9169637" y="3078076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10109675" y="2954966"/>
            <a:ext cx="192552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풍작 (즉시 자원 획득)</a:t>
            </a:r>
          </a:p>
        </p:txBody>
      </p:sp>
      <p:cxnSp>
        <p:nvCxnSpPr>
          <p:cNvPr id="216" name="Shape 216"/>
          <p:cNvCxnSpPr/>
          <p:nvPr/>
        </p:nvCxnSpPr>
        <p:spPr>
          <a:xfrm rot="10800000">
            <a:off x="9169637" y="3633905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10109675" y="3510794"/>
            <a:ext cx="186140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목재/식량/석재 생산량</a:t>
            </a:r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9169637" y="4214019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10109675" y="4090908"/>
            <a:ext cx="129073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자원 보호고</a:t>
            </a:r>
          </a:p>
        </p:txBody>
      </p:sp>
      <p:cxnSp>
        <p:nvCxnSpPr>
          <p:cNvPr id="220" name="Shape 220"/>
          <p:cNvCxnSpPr/>
          <p:nvPr/>
        </p:nvCxnSpPr>
        <p:spPr>
          <a:xfrm rot="10800000">
            <a:off x="9169637" y="5316762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10109675" y="5193651"/>
            <a:ext cx="173316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목재/식량/석재 채집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9169638" y="5870425"/>
            <a:ext cx="6921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9861806" y="5747314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철광 생산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297116" y="6452705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최종 : 실드 스킬</a:t>
            </a:r>
          </a:p>
        </p:txBody>
      </p:sp>
      <p:sp>
        <p:nvSpPr>
          <p:cNvPr id="225" name="Shape 225"/>
          <p:cNvSpPr/>
          <p:nvPr/>
        </p:nvSpPr>
        <p:spPr>
          <a:xfrm>
            <a:off x="1263" y="6553123"/>
            <a:ext cx="1129971" cy="3048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필요 포인트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124</a:t>
            </a:r>
          </a:p>
        </p:txBody>
      </p:sp>
      <p:cxnSp>
        <p:nvCxnSpPr>
          <p:cNvPr id="226" name="Shape 226"/>
          <p:cNvCxnSpPr/>
          <p:nvPr/>
        </p:nvCxnSpPr>
        <p:spPr>
          <a:xfrm rot="10800000">
            <a:off x="9169637" y="1898530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10109675" y="1758327"/>
            <a:ext cx="168187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목재/식량 채집속도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>
            <a:off x="9169637" y="4794133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10109675" y="4671023"/>
            <a:ext cx="154721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채집 속도 증가</a:t>
            </a:r>
          </a:p>
        </p:txBody>
      </p:sp>
      <p:cxnSp>
        <p:nvCxnSpPr>
          <p:cNvPr id="230" name="Shape 230"/>
          <p:cNvCxnSpPr/>
          <p:nvPr/>
        </p:nvCxnSpPr>
        <p:spPr>
          <a:xfrm rot="10800000">
            <a:off x="9169638" y="6424087"/>
            <a:ext cx="6921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9861806" y="6300976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철광 채집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4357662" y="8002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I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Speed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증가 +0.5%</a:t>
            </a:r>
          </a:p>
        </p:txBody>
      </p:sp>
      <p:sp>
        <p:nvSpPr>
          <p:cNvPr id="237" name="Shape 237"/>
          <p:cNvSpPr/>
          <p:nvPr/>
        </p:nvSpPr>
        <p:spPr>
          <a:xfrm>
            <a:off x="6024660" y="8002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Reserch Speed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증가+0.5% </a:t>
            </a:r>
          </a:p>
        </p:txBody>
      </p:sp>
      <p:sp>
        <p:nvSpPr>
          <p:cNvPr id="238" name="Shape 238"/>
          <p:cNvSpPr/>
          <p:nvPr/>
        </p:nvSpPr>
        <p:spPr>
          <a:xfrm>
            <a:off x="0" y="-473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성장의 축복</a:t>
            </a:r>
          </a:p>
        </p:txBody>
      </p:sp>
      <p:sp>
        <p:nvSpPr>
          <p:cNvPr id="239" name="Shape 239"/>
          <p:cNvSpPr/>
          <p:nvPr/>
        </p:nvSpPr>
        <p:spPr>
          <a:xfrm>
            <a:off x="5206776" y="587729"/>
            <a:ext cx="1453921" cy="50782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보수의 기적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Miracle of Repair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240" name="Shape 240"/>
          <p:cNvSpPr/>
          <p:nvPr/>
        </p:nvSpPr>
        <p:spPr>
          <a:xfrm>
            <a:off x="6024660" y="4043289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Marching Speed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증가 +1% </a:t>
            </a:r>
          </a:p>
        </p:txBody>
      </p:sp>
      <p:sp>
        <p:nvSpPr>
          <p:cNvPr id="241" name="Shape 241"/>
          <p:cNvSpPr/>
          <p:nvPr/>
        </p:nvSpPr>
        <p:spPr>
          <a:xfrm>
            <a:off x="6024660" y="1170450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행군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Marching Monster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몬스터행군 속도 증가 +10% </a:t>
            </a:r>
          </a:p>
        </p:txBody>
      </p:sp>
      <p:sp>
        <p:nvSpPr>
          <p:cNvPr id="242" name="Shape 242"/>
          <p:cNvSpPr/>
          <p:nvPr/>
        </p:nvSpPr>
        <p:spPr>
          <a:xfrm>
            <a:off x="5206776" y="2306991"/>
            <a:ext cx="1453922" cy="507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I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Hospital Capacity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증가 +1000</a:t>
            </a:r>
          </a:p>
        </p:txBody>
      </p:sp>
      <p:sp>
        <p:nvSpPr>
          <p:cNvPr id="243" name="Shape 243"/>
          <p:cNvSpPr/>
          <p:nvPr/>
        </p:nvSpPr>
        <p:spPr>
          <a:xfrm>
            <a:off x="4357662" y="1170449"/>
            <a:ext cx="1453922" cy="507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Training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훈련량 증가 +25</a:t>
            </a:r>
          </a:p>
        </p:txBody>
      </p:sp>
      <p:sp>
        <p:nvSpPr>
          <p:cNvPr id="244" name="Shape 244"/>
          <p:cNvSpPr/>
          <p:nvPr/>
        </p:nvSpPr>
        <p:spPr>
          <a:xfrm>
            <a:off x="6024660" y="1744638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 회복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Recovery Stamina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스테미너 회복속도 증가 +10% </a:t>
            </a:r>
          </a:p>
        </p:txBody>
      </p:sp>
      <p:sp>
        <p:nvSpPr>
          <p:cNvPr id="245" name="Shape 245"/>
          <p:cNvSpPr/>
          <p:nvPr/>
        </p:nvSpPr>
        <p:spPr>
          <a:xfrm>
            <a:off x="6024660" y="3454573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행군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Marching Monster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몬스터행군 속도 증가 +10%</a:t>
            </a:r>
          </a:p>
        </p:txBody>
      </p:sp>
      <p:sp>
        <p:nvSpPr>
          <p:cNvPr id="246" name="Shape 246"/>
          <p:cNvSpPr/>
          <p:nvPr/>
        </p:nvSpPr>
        <p:spPr>
          <a:xfrm>
            <a:off x="4357662" y="1747183"/>
            <a:ext cx="1453922" cy="507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I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Speed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증가 +0.5%</a:t>
            </a:r>
          </a:p>
        </p:txBody>
      </p:sp>
      <p:sp>
        <p:nvSpPr>
          <p:cNvPr id="247" name="Shape 247"/>
          <p:cNvSpPr/>
          <p:nvPr/>
        </p:nvSpPr>
        <p:spPr>
          <a:xfrm>
            <a:off x="5206776" y="2871038"/>
            <a:ext cx="1453922" cy="50783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장인의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Artisan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248" name="Shape 248"/>
          <p:cNvSpPr/>
          <p:nvPr/>
        </p:nvSpPr>
        <p:spPr>
          <a:xfrm>
            <a:off x="4357662" y="5788260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Training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훈련량 증가 +25 </a:t>
            </a:r>
          </a:p>
        </p:txBody>
      </p:sp>
      <p:sp>
        <p:nvSpPr>
          <p:cNvPr id="249" name="Shape 249"/>
          <p:cNvSpPr/>
          <p:nvPr/>
        </p:nvSpPr>
        <p:spPr>
          <a:xfrm>
            <a:off x="6024660" y="5215537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자원 감소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of Healing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회복자원 감소 -2% </a:t>
            </a:r>
          </a:p>
        </p:txBody>
      </p:sp>
      <p:sp>
        <p:nvSpPr>
          <p:cNvPr id="250" name="Shape 250"/>
          <p:cNvSpPr/>
          <p:nvPr/>
        </p:nvSpPr>
        <p:spPr>
          <a:xfrm>
            <a:off x="6024660" y="5788258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회복속도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Healing Speed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부상병 회복속도 증가 +2%</a:t>
            </a:r>
          </a:p>
        </p:txBody>
      </p:sp>
      <p:sp>
        <p:nvSpPr>
          <p:cNvPr id="251" name="Shape 251"/>
          <p:cNvSpPr/>
          <p:nvPr/>
        </p:nvSpPr>
        <p:spPr>
          <a:xfrm>
            <a:off x="5206776" y="6361214"/>
            <a:ext cx="1453922" cy="5078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Hospital Capacity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증가 +1000</a:t>
            </a:r>
          </a:p>
        </p:txBody>
      </p:sp>
      <p:sp>
        <p:nvSpPr>
          <p:cNvPr id="252" name="Shape 252"/>
          <p:cNvSpPr/>
          <p:nvPr/>
        </p:nvSpPr>
        <p:spPr>
          <a:xfrm>
            <a:off x="4357662" y="5215539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훈련속도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Speed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속도 증가 +0.5%</a:t>
            </a:r>
          </a:p>
        </p:txBody>
      </p:sp>
      <p:sp>
        <p:nvSpPr>
          <p:cNvPr id="253" name="Shape 253"/>
          <p:cNvSpPr/>
          <p:nvPr/>
        </p:nvSpPr>
        <p:spPr>
          <a:xfrm>
            <a:off x="5206776" y="4642817"/>
            <a:ext cx="1453921" cy="50782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경량화의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Light Weight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254" name="Shape 254"/>
          <p:cNvSpPr/>
          <p:nvPr/>
        </p:nvSpPr>
        <p:spPr>
          <a:xfrm>
            <a:off x="2414730" y="6361216"/>
            <a:ext cx="1453921" cy="50782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강제 회군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Compulsion Return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255" name="Shape 255"/>
          <p:cNvSpPr/>
          <p:nvPr/>
        </p:nvSpPr>
        <p:spPr>
          <a:xfrm>
            <a:off x="4357662" y="3454573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Speed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속도 증가 +0.5% </a:t>
            </a:r>
          </a:p>
        </p:txBody>
      </p:sp>
      <p:sp>
        <p:nvSpPr>
          <p:cNvPr id="256" name="Shape 256"/>
          <p:cNvSpPr/>
          <p:nvPr/>
        </p:nvSpPr>
        <p:spPr>
          <a:xfrm>
            <a:off x="4357662" y="4048482"/>
            <a:ext cx="1453921" cy="50782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연구 속도 증가 +0.5% </a:t>
            </a:r>
          </a:p>
        </p:txBody>
      </p:sp>
      <p:sp>
        <p:nvSpPr>
          <p:cNvPr id="257" name="Shape 257"/>
          <p:cNvSpPr/>
          <p:nvPr/>
        </p:nvSpPr>
        <p:spPr>
          <a:xfrm>
            <a:off x="0" y="6553123"/>
            <a:ext cx="1129971" cy="3048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필요 포인트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124</a:t>
            </a:r>
          </a:p>
        </p:txBody>
      </p:sp>
      <p:cxnSp>
        <p:nvCxnSpPr>
          <p:cNvPr id="258" name="Shape 258"/>
          <p:cNvCxnSpPr>
            <a:stCxn id="236" idx="2"/>
            <a:endCxn id="239" idx="0"/>
          </p:cNvCxnSpPr>
          <p:nvPr/>
        </p:nvCxnSpPr>
        <p:spPr>
          <a:xfrm flipH="1" rot="-5400000">
            <a:off x="5473123" y="127331"/>
            <a:ext cx="720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9" name="Shape 259"/>
          <p:cNvCxnSpPr>
            <a:stCxn id="237" idx="2"/>
            <a:endCxn id="239" idx="0"/>
          </p:cNvCxnSpPr>
          <p:nvPr/>
        </p:nvCxnSpPr>
        <p:spPr>
          <a:xfrm rot="5400000">
            <a:off x="6306721" y="142931"/>
            <a:ext cx="720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0" name="Shape 260"/>
          <p:cNvCxnSpPr>
            <a:stCxn id="239" idx="2"/>
            <a:endCxn id="243" idx="0"/>
          </p:cNvCxnSpPr>
          <p:nvPr/>
        </p:nvCxnSpPr>
        <p:spPr>
          <a:xfrm rot="5400000">
            <a:off x="5471737" y="708558"/>
            <a:ext cx="750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1" name="Shape 261"/>
          <p:cNvCxnSpPr>
            <a:stCxn id="239" idx="2"/>
            <a:endCxn id="241" idx="0"/>
          </p:cNvCxnSpPr>
          <p:nvPr/>
        </p:nvCxnSpPr>
        <p:spPr>
          <a:xfrm flipH="1" rot="-5400000">
            <a:off x="6305137" y="724158"/>
            <a:ext cx="750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2" name="Shape 262"/>
          <p:cNvCxnSpPr>
            <a:stCxn id="246" idx="2"/>
            <a:endCxn id="242" idx="0"/>
          </p:cNvCxnSpPr>
          <p:nvPr/>
        </p:nvCxnSpPr>
        <p:spPr>
          <a:xfrm flipH="1" rot="-5400000">
            <a:off x="5483174" y="1856464"/>
            <a:ext cx="519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3" name="Shape 263"/>
          <p:cNvCxnSpPr>
            <a:stCxn id="244" idx="2"/>
            <a:endCxn id="242" idx="0"/>
          </p:cNvCxnSpPr>
          <p:nvPr/>
        </p:nvCxnSpPr>
        <p:spPr>
          <a:xfrm rot="5400000">
            <a:off x="6315421" y="1870867"/>
            <a:ext cx="546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4" name="Shape 264"/>
          <p:cNvCxnSpPr>
            <a:stCxn id="243" idx="2"/>
            <a:endCxn id="246" idx="0"/>
          </p:cNvCxnSpPr>
          <p:nvPr/>
        </p:nvCxnSpPr>
        <p:spPr>
          <a:xfrm>
            <a:off x="5084624" y="1678280"/>
            <a:ext cx="0" cy="6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5" name="Shape 265"/>
          <p:cNvCxnSpPr>
            <a:stCxn id="241" idx="2"/>
            <a:endCxn id="244" idx="0"/>
          </p:cNvCxnSpPr>
          <p:nvPr/>
        </p:nvCxnSpPr>
        <p:spPr>
          <a:xfrm>
            <a:off x="6751621" y="1678279"/>
            <a:ext cx="0" cy="6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6" name="Shape 266"/>
          <p:cNvCxnSpPr>
            <a:stCxn id="242" idx="2"/>
            <a:endCxn id="247" idx="0"/>
          </p:cNvCxnSpPr>
          <p:nvPr/>
        </p:nvCxnSpPr>
        <p:spPr>
          <a:xfrm>
            <a:off x="5933737" y="2814822"/>
            <a:ext cx="0" cy="5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7" name="Shape 267"/>
          <p:cNvCxnSpPr>
            <a:stCxn id="247" idx="2"/>
            <a:endCxn id="255" idx="0"/>
          </p:cNvCxnSpPr>
          <p:nvPr/>
        </p:nvCxnSpPr>
        <p:spPr>
          <a:xfrm rot="5400000">
            <a:off x="5471437" y="2992169"/>
            <a:ext cx="756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8" name="Shape 268"/>
          <p:cNvCxnSpPr>
            <a:stCxn id="247" idx="2"/>
            <a:endCxn id="245" idx="0"/>
          </p:cNvCxnSpPr>
          <p:nvPr/>
        </p:nvCxnSpPr>
        <p:spPr>
          <a:xfrm flipH="1" rot="-5400000">
            <a:off x="6304837" y="3007769"/>
            <a:ext cx="756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9" name="Shape 269"/>
          <p:cNvCxnSpPr>
            <a:stCxn id="240" idx="2"/>
            <a:endCxn id="253" idx="0"/>
          </p:cNvCxnSpPr>
          <p:nvPr/>
        </p:nvCxnSpPr>
        <p:spPr>
          <a:xfrm rot="5400000">
            <a:off x="6296821" y="4188118"/>
            <a:ext cx="918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0" name="Shape 270"/>
          <p:cNvCxnSpPr>
            <a:stCxn id="256" idx="2"/>
            <a:endCxn id="253" idx="0"/>
          </p:cNvCxnSpPr>
          <p:nvPr/>
        </p:nvCxnSpPr>
        <p:spPr>
          <a:xfrm flipH="1" rot="-5400000">
            <a:off x="5465923" y="4175011"/>
            <a:ext cx="864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1" name="Shape 271"/>
          <p:cNvCxnSpPr>
            <a:stCxn id="253" idx="2"/>
            <a:endCxn id="252" idx="0"/>
          </p:cNvCxnSpPr>
          <p:nvPr/>
        </p:nvCxnSpPr>
        <p:spPr>
          <a:xfrm rot="5400000">
            <a:off x="5476837" y="4758546"/>
            <a:ext cx="64800" cy="849000"/>
          </a:xfrm>
          <a:prstGeom prst="bentConnector3">
            <a:avLst>
              <a:gd fmla="val 5007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2" name="Shape 272"/>
          <p:cNvCxnSpPr>
            <a:stCxn id="253" idx="2"/>
            <a:endCxn id="249" idx="0"/>
          </p:cNvCxnSpPr>
          <p:nvPr/>
        </p:nvCxnSpPr>
        <p:spPr>
          <a:xfrm flipH="1" rot="-5400000">
            <a:off x="6310237" y="4774146"/>
            <a:ext cx="648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3" name="Shape 273"/>
          <p:cNvCxnSpPr>
            <a:stCxn id="252" idx="2"/>
            <a:endCxn id="248" idx="0"/>
          </p:cNvCxnSpPr>
          <p:nvPr/>
        </p:nvCxnSpPr>
        <p:spPr>
          <a:xfrm>
            <a:off x="5084623" y="5723368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4" name="Shape 274"/>
          <p:cNvCxnSpPr>
            <a:stCxn id="249" idx="2"/>
            <a:endCxn id="250" idx="0"/>
          </p:cNvCxnSpPr>
          <p:nvPr/>
        </p:nvCxnSpPr>
        <p:spPr>
          <a:xfrm>
            <a:off x="6751621" y="5723366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5" name="Shape 275"/>
          <p:cNvCxnSpPr>
            <a:stCxn id="248" idx="2"/>
            <a:endCxn id="251" idx="0"/>
          </p:cNvCxnSpPr>
          <p:nvPr/>
        </p:nvCxnSpPr>
        <p:spPr>
          <a:xfrm flipH="1" rot="-5400000">
            <a:off x="5476573" y="5904139"/>
            <a:ext cx="65100" cy="849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6" name="Shape 276"/>
          <p:cNvCxnSpPr>
            <a:stCxn id="250" idx="2"/>
            <a:endCxn id="251" idx="0"/>
          </p:cNvCxnSpPr>
          <p:nvPr/>
        </p:nvCxnSpPr>
        <p:spPr>
          <a:xfrm rot="5400000">
            <a:off x="6310171" y="5919737"/>
            <a:ext cx="65100" cy="81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7" name="Shape 277"/>
          <p:cNvCxnSpPr>
            <a:stCxn id="251" idx="2"/>
            <a:endCxn id="254" idx="3"/>
          </p:cNvCxnSpPr>
          <p:nvPr/>
        </p:nvCxnSpPr>
        <p:spPr>
          <a:xfrm flipH="1" rot="5400000">
            <a:off x="4774237" y="5709545"/>
            <a:ext cx="253800" cy="2065200"/>
          </a:xfrm>
          <a:prstGeom prst="bentConnector4">
            <a:avLst>
              <a:gd fmla="val -90070" name="adj1"/>
              <a:gd fmla="val 67597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8" name="Shape 278"/>
          <p:cNvCxnSpPr/>
          <p:nvPr/>
        </p:nvCxnSpPr>
        <p:spPr>
          <a:xfrm rot="10800000">
            <a:off x="9169637" y="214442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9" name="Shape 279"/>
          <p:cNvSpPr txBox="1"/>
          <p:nvPr/>
        </p:nvSpPr>
        <p:spPr>
          <a:xfrm>
            <a:off x="10109675" y="91332"/>
            <a:ext cx="142538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건설/연구 속도</a:t>
            </a:r>
          </a:p>
        </p:txBody>
      </p:sp>
      <p:cxnSp>
        <p:nvCxnSpPr>
          <p:cNvPr id="280" name="Shape 280"/>
          <p:cNvCxnSpPr/>
          <p:nvPr/>
        </p:nvCxnSpPr>
        <p:spPr>
          <a:xfrm rot="10800000">
            <a:off x="9169637" y="743320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10109675" y="620210"/>
            <a:ext cx="167545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성벽 내구도 회복</a:t>
            </a:r>
          </a:p>
        </p:txBody>
      </p:sp>
      <p:cxnSp>
        <p:nvCxnSpPr>
          <p:cNvPr id="282" name="Shape 282"/>
          <p:cNvCxnSpPr/>
          <p:nvPr/>
        </p:nvCxnSpPr>
        <p:spPr>
          <a:xfrm rot="10800000">
            <a:off x="9169637" y="2576334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3" name="Shape 283"/>
          <p:cNvSpPr txBox="1"/>
          <p:nvPr/>
        </p:nvSpPr>
        <p:spPr>
          <a:xfrm>
            <a:off x="10109675" y="2453224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병원 수용량</a:t>
            </a:r>
          </a:p>
        </p:txBody>
      </p:sp>
      <p:cxnSp>
        <p:nvCxnSpPr>
          <p:cNvPr id="284" name="Shape 284"/>
          <p:cNvCxnSpPr/>
          <p:nvPr/>
        </p:nvCxnSpPr>
        <p:spPr>
          <a:xfrm rot="10800000">
            <a:off x="9169637" y="3078076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10109675" y="2954966"/>
            <a:ext cx="1617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건설 2시간 가속</a:t>
            </a:r>
          </a:p>
        </p:txBody>
      </p:sp>
      <p:cxnSp>
        <p:nvCxnSpPr>
          <p:cNvPr id="286" name="Shape 286"/>
          <p:cNvCxnSpPr/>
          <p:nvPr/>
        </p:nvCxnSpPr>
        <p:spPr>
          <a:xfrm rot="10800000">
            <a:off x="9169637" y="4011675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10109675" y="3888564"/>
            <a:ext cx="219483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건설연구속도/몬스터 레이드</a:t>
            </a:r>
          </a:p>
        </p:txBody>
      </p:sp>
      <p:cxnSp>
        <p:nvCxnSpPr>
          <p:cNvPr id="288" name="Shape 288"/>
          <p:cNvCxnSpPr/>
          <p:nvPr/>
        </p:nvCxnSpPr>
        <p:spPr>
          <a:xfrm rot="10800000">
            <a:off x="9169637" y="5723367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9" name="Shape 289"/>
          <p:cNvSpPr txBox="1"/>
          <p:nvPr/>
        </p:nvSpPr>
        <p:spPr>
          <a:xfrm>
            <a:off x="10109675" y="5600255"/>
            <a:ext cx="181011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병력생산/부상병 회복</a:t>
            </a:r>
          </a:p>
        </p:txBody>
      </p:sp>
      <p:cxnSp>
        <p:nvCxnSpPr>
          <p:cNvPr id="290" name="Shape 290"/>
          <p:cNvCxnSpPr/>
          <p:nvPr/>
        </p:nvCxnSpPr>
        <p:spPr>
          <a:xfrm rot="10800000">
            <a:off x="9169637" y="1659827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9952284" y="1519625"/>
            <a:ext cx="223971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병력생산/몬스터 레이드 선택</a:t>
            </a:r>
          </a:p>
        </p:txBody>
      </p:sp>
      <p:cxnSp>
        <p:nvCxnSpPr>
          <p:cNvPr id="292" name="Shape 292"/>
          <p:cNvCxnSpPr/>
          <p:nvPr/>
        </p:nvCxnSpPr>
        <p:spPr>
          <a:xfrm rot="10800000">
            <a:off x="9169637" y="4874692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3" name="Shape 293"/>
          <p:cNvSpPr txBox="1"/>
          <p:nvPr/>
        </p:nvSpPr>
        <p:spPr>
          <a:xfrm>
            <a:off x="10109675" y="4751580"/>
            <a:ext cx="141577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액티브 : 적재량 1.5배</a:t>
            </a:r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9169638" y="6615131"/>
            <a:ext cx="6921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5" name="Shape 295"/>
          <p:cNvSpPr txBox="1"/>
          <p:nvPr/>
        </p:nvSpPr>
        <p:spPr>
          <a:xfrm>
            <a:off x="9861806" y="6492019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병원 수용량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97116" y="6452705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최종 : 강제 회군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0" y="0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전투의 축복</a:t>
            </a:r>
          </a:p>
        </p:txBody>
      </p:sp>
      <p:sp>
        <p:nvSpPr>
          <p:cNvPr id="302" name="Shape 302"/>
          <p:cNvSpPr/>
          <p:nvPr/>
        </p:nvSpPr>
        <p:spPr>
          <a:xfrm>
            <a:off x="5286176" y="1052407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공격1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Attack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궁병,석궁병 공격력 증가 +1%</a:t>
            </a:r>
          </a:p>
        </p:txBody>
      </p:sp>
      <p:sp>
        <p:nvSpPr>
          <p:cNvPr id="303" name="Shape 303"/>
          <p:cNvSpPr/>
          <p:nvPr/>
        </p:nvSpPr>
        <p:spPr>
          <a:xfrm>
            <a:off x="3693535" y="1578609"/>
            <a:ext cx="1328296" cy="4639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방어1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Defence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방어력 증가 +1%</a:t>
            </a:r>
          </a:p>
        </p:txBody>
      </p:sp>
      <p:sp>
        <p:nvSpPr>
          <p:cNvPr id="304" name="Shape 304"/>
          <p:cNvSpPr/>
          <p:nvPr/>
        </p:nvSpPr>
        <p:spPr>
          <a:xfrm>
            <a:off x="6056467" y="0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방어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Defence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보병,창병 방어력 증가 +1% </a:t>
            </a:r>
          </a:p>
        </p:txBody>
      </p:sp>
      <p:sp>
        <p:nvSpPr>
          <p:cNvPr id="305" name="Shape 305"/>
          <p:cNvSpPr/>
          <p:nvPr/>
        </p:nvSpPr>
        <p:spPr>
          <a:xfrm>
            <a:off x="5286176" y="527931"/>
            <a:ext cx="1328295" cy="4639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귀환의 기적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Miracle of Return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306" name="Shape 306"/>
          <p:cNvSpPr/>
          <p:nvPr/>
        </p:nvSpPr>
        <p:spPr>
          <a:xfrm>
            <a:off x="4485233" y="-3520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Attack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 증가 +1% </a:t>
            </a:r>
          </a:p>
        </p:txBody>
      </p:sp>
      <p:sp>
        <p:nvSpPr>
          <p:cNvPr id="307" name="Shape 307"/>
          <p:cNvSpPr/>
          <p:nvPr/>
        </p:nvSpPr>
        <p:spPr>
          <a:xfrm>
            <a:off x="3693535" y="1052407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기병 공격 I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Attack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공격력 증가 +1%</a:t>
            </a:r>
          </a:p>
        </p:txBody>
      </p:sp>
      <p:sp>
        <p:nvSpPr>
          <p:cNvPr id="308" name="Shape 308"/>
          <p:cNvSpPr/>
          <p:nvPr/>
        </p:nvSpPr>
        <p:spPr>
          <a:xfrm>
            <a:off x="6874484" y="1578609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방어1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Defence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방어력 증가 +1% </a:t>
            </a:r>
          </a:p>
        </p:txBody>
      </p:sp>
      <p:sp>
        <p:nvSpPr>
          <p:cNvPr id="309" name="Shape 309"/>
          <p:cNvSpPr/>
          <p:nvPr/>
        </p:nvSpPr>
        <p:spPr>
          <a:xfrm>
            <a:off x="4485871" y="5309817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공격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Attack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공격력 증가 +1%</a:t>
            </a:r>
          </a:p>
        </p:txBody>
      </p:sp>
      <p:sp>
        <p:nvSpPr>
          <p:cNvPr id="310" name="Shape 310"/>
          <p:cNvSpPr/>
          <p:nvPr/>
        </p:nvSpPr>
        <p:spPr>
          <a:xfrm>
            <a:off x="5286176" y="2631016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Defence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방어력 증가 +1%</a:t>
            </a:r>
          </a:p>
        </p:txBody>
      </p:sp>
      <p:sp>
        <p:nvSpPr>
          <p:cNvPr id="311" name="Shape 311"/>
          <p:cNvSpPr/>
          <p:nvPr/>
        </p:nvSpPr>
        <p:spPr>
          <a:xfrm>
            <a:off x="7627063" y="5300742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공격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Attack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공격력 증가 +1% </a:t>
            </a:r>
          </a:p>
        </p:txBody>
      </p:sp>
      <p:sp>
        <p:nvSpPr>
          <p:cNvPr id="312" name="Shape 312"/>
          <p:cNvSpPr/>
          <p:nvPr/>
        </p:nvSpPr>
        <p:spPr>
          <a:xfrm>
            <a:off x="5286176" y="1578609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방어1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Defence 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석궁병 방어력 증가 +1% </a:t>
            </a:r>
          </a:p>
        </p:txBody>
      </p:sp>
      <p:sp>
        <p:nvSpPr>
          <p:cNvPr id="313" name="Shape 313"/>
          <p:cNvSpPr/>
          <p:nvPr/>
        </p:nvSpPr>
        <p:spPr>
          <a:xfrm>
            <a:off x="2913999" y="5300767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 II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Attack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공격력 증가 +1% </a:t>
            </a:r>
          </a:p>
        </p:txBody>
      </p:sp>
      <p:sp>
        <p:nvSpPr>
          <p:cNvPr id="314" name="Shape 314"/>
          <p:cNvSpPr/>
          <p:nvPr/>
        </p:nvSpPr>
        <p:spPr>
          <a:xfrm>
            <a:off x="5286176" y="4211078"/>
            <a:ext cx="1328296" cy="4639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체력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HP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체력 증가 +1%</a:t>
            </a:r>
          </a:p>
        </p:txBody>
      </p:sp>
      <p:sp>
        <p:nvSpPr>
          <p:cNvPr id="315" name="Shape 315"/>
          <p:cNvSpPr/>
          <p:nvPr/>
        </p:nvSpPr>
        <p:spPr>
          <a:xfrm>
            <a:off x="5286176" y="3679625"/>
            <a:ext cx="1328296" cy="4639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Defence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방어력 증가 +1%</a:t>
            </a:r>
          </a:p>
        </p:txBody>
      </p:sp>
      <p:sp>
        <p:nvSpPr>
          <p:cNvPr id="316" name="Shape 316"/>
          <p:cNvSpPr/>
          <p:nvPr/>
        </p:nvSpPr>
        <p:spPr>
          <a:xfrm>
            <a:off x="3693537" y="4194410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체력 I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HP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체력 증가 +1% </a:t>
            </a:r>
          </a:p>
        </p:txBody>
      </p:sp>
      <p:sp>
        <p:nvSpPr>
          <p:cNvPr id="317" name="Shape 317"/>
          <p:cNvSpPr/>
          <p:nvPr/>
        </p:nvSpPr>
        <p:spPr>
          <a:xfrm>
            <a:off x="6874485" y="4205828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체력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HP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체력 증가 +1%</a:t>
            </a:r>
          </a:p>
        </p:txBody>
      </p:sp>
      <p:sp>
        <p:nvSpPr>
          <p:cNvPr id="318" name="Shape 318"/>
          <p:cNvSpPr/>
          <p:nvPr/>
        </p:nvSpPr>
        <p:spPr>
          <a:xfrm>
            <a:off x="6056467" y="5309814"/>
            <a:ext cx="1328296" cy="4639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공격 II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Attack II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궁병, 궁기병 공격력 증가 +1%</a:t>
            </a:r>
          </a:p>
        </p:txBody>
      </p:sp>
      <p:sp>
        <p:nvSpPr>
          <p:cNvPr id="319" name="Shape 319"/>
          <p:cNvSpPr/>
          <p:nvPr/>
        </p:nvSpPr>
        <p:spPr>
          <a:xfrm>
            <a:off x="6874485" y="1052407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공격1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Attack I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공격력 증가 +1%</a:t>
            </a:r>
          </a:p>
        </p:txBody>
      </p:sp>
      <p:sp>
        <p:nvSpPr>
          <p:cNvPr id="320" name="Shape 320"/>
          <p:cNvSpPr/>
          <p:nvPr/>
        </p:nvSpPr>
        <p:spPr>
          <a:xfrm>
            <a:off x="5286176" y="3157218"/>
            <a:ext cx="1328296" cy="4639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체력 I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HP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보병, 창병 체력 증가 +1%</a:t>
            </a:r>
          </a:p>
        </p:txBody>
      </p:sp>
      <p:sp>
        <p:nvSpPr>
          <p:cNvPr id="321" name="Shape 321"/>
          <p:cNvSpPr/>
          <p:nvPr/>
        </p:nvSpPr>
        <p:spPr>
          <a:xfrm>
            <a:off x="5286176" y="4734214"/>
            <a:ext cx="1328296" cy="4639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신속의 축복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Bless of Quickness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 </a:t>
            </a:r>
          </a:p>
        </p:txBody>
      </p:sp>
      <p:sp>
        <p:nvSpPr>
          <p:cNvPr id="322" name="Shape 322"/>
          <p:cNvSpPr/>
          <p:nvPr/>
        </p:nvSpPr>
        <p:spPr>
          <a:xfrm>
            <a:off x="6874485" y="3679625"/>
            <a:ext cx="1328296" cy="4639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Defence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전차병 방어력 증가 +1%</a:t>
            </a:r>
          </a:p>
        </p:txBody>
      </p:sp>
      <p:sp>
        <p:nvSpPr>
          <p:cNvPr id="323" name="Shape 323"/>
          <p:cNvSpPr/>
          <p:nvPr/>
        </p:nvSpPr>
        <p:spPr>
          <a:xfrm>
            <a:off x="2913999" y="5827523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데미지 감소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Infantry Damage Reduce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데미지 감소 -1% </a:t>
            </a:r>
          </a:p>
        </p:txBody>
      </p:sp>
      <p:sp>
        <p:nvSpPr>
          <p:cNvPr id="324" name="Shape 324"/>
          <p:cNvSpPr/>
          <p:nvPr/>
        </p:nvSpPr>
        <p:spPr>
          <a:xfrm>
            <a:off x="7627063" y="5824762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공성 공격력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Catapult Siege Damage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전차 공성 공격력 증가 +1% </a:t>
            </a:r>
          </a:p>
        </p:txBody>
      </p:sp>
      <p:sp>
        <p:nvSpPr>
          <p:cNvPr id="325" name="Shape 325"/>
          <p:cNvSpPr/>
          <p:nvPr/>
        </p:nvSpPr>
        <p:spPr>
          <a:xfrm>
            <a:off x="6056467" y="5824762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데미지 증가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 Damage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데미지 증가 +0.8%</a:t>
            </a:r>
          </a:p>
        </p:txBody>
      </p:sp>
      <p:sp>
        <p:nvSpPr>
          <p:cNvPr id="326" name="Shape 326"/>
          <p:cNvSpPr/>
          <p:nvPr/>
        </p:nvSpPr>
        <p:spPr>
          <a:xfrm>
            <a:off x="4485232" y="5827521"/>
            <a:ext cx="1328296" cy="4639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돌격 데미지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Charge Damage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돌격 데미지 증가 +2%</a:t>
            </a:r>
          </a:p>
        </p:txBody>
      </p:sp>
      <p:sp>
        <p:nvSpPr>
          <p:cNvPr id="327" name="Shape 327"/>
          <p:cNvSpPr/>
          <p:nvPr/>
        </p:nvSpPr>
        <p:spPr>
          <a:xfrm>
            <a:off x="5286176" y="6394050"/>
            <a:ext cx="1328295" cy="4639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부활 (0/1)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Resurrection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액티브 </a:t>
            </a:r>
          </a:p>
        </p:txBody>
      </p:sp>
      <p:sp>
        <p:nvSpPr>
          <p:cNvPr id="328" name="Shape 328"/>
          <p:cNvSpPr/>
          <p:nvPr/>
        </p:nvSpPr>
        <p:spPr>
          <a:xfrm>
            <a:off x="5286176" y="2104813"/>
            <a:ext cx="1328295" cy="4639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천리안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액티브</a:t>
            </a:r>
          </a:p>
        </p:txBody>
      </p:sp>
      <p:sp>
        <p:nvSpPr>
          <p:cNvPr id="329" name="Shape 329"/>
          <p:cNvSpPr/>
          <p:nvPr/>
        </p:nvSpPr>
        <p:spPr>
          <a:xfrm>
            <a:off x="3693537" y="3677473"/>
            <a:ext cx="1328295" cy="4639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방어2 (0/20)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Horseman Defence II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기병, 궁기병 방어 증가 +1% </a:t>
            </a:r>
          </a:p>
        </p:txBody>
      </p:sp>
      <p:cxnSp>
        <p:nvCxnSpPr>
          <p:cNvPr id="330" name="Shape 330"/>
          <p:cNvCxnSpPr>
            <a:stCxn id="305" idx="2"/>
            <a:endCxn id="307" idx="0"/>
          </p:cNvCxnSpPr>
          <p:nvPr/>
        </p:nvCxnSpPr>
        <p:spPr>
          <a:xfrm rot="5400000">
            <a:off x="5123674" y="225831"/>
            <a:ext cx="60600" cy="159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1" name="Shape 331"/>
          <p:cNvCxnSpPr>
            <a:stCxn id="305" idx="2"/>
            <a:endCxn id="319" idx="0"/>
          </p:cNvCxnSpPr>
          <p:nvPr/>
        </p:nvCxnSpPr>
        <p:spPr>
          <a:xfrm flipH="1" rot="-5400000">
            <a:off x="6714124" y="228081"/>
            <a:ext cx="60600" cy="15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2" name="Shape 332"/>
          <p:cNvCxnSpPr>
            <a:stCxn id="320" idx="2"/>
            <a:endCxn id="329" idx="0"/>
          </p:cNvCxnSpPr>
          <p:nvPr/>
        </p:nvCxnSpPr>
        <p:spPr>
          <a:xfrm rot="5400000">
            <a:off x="5125775" y="2853020"/>
            <a:ext cx="56400" cy="159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3" name="Shape 333"/>
          <p:cNvCxnSpPr>
            <a:stCxn id="320" idx="2"/>
            <a:endCxn id="322" idx="0"/>
          </p:cNvCxnSpPr>
          <p:nvPr/>
        </p:nvCxnSpPr>
        <p:spPr>
          <a:xfrm flipH="1" rot="-5400000">
            <a:off x="6715175" y="2856320"/>
            <a:ext cx="58500" cy="15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4" name="Shape 334"/>
          <p:cNvCxnSpPr>
            <a:stCxn id="303" idx="2"/>
            <a:endCxn id="328" idx="0"/>
          </p:cNvCxnSpPr>
          <p:nvPr/>
        </p:nvCxnSpPr>
        <p:spPr>
          <a:xfrm flipH="1" rot="-5400000">
            <a:off x="5122834" y="1277411"/>
            <a:ext cx="62400" cy="159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5" name="Shape 335"/>
          <p:cNvCxnSpPr>
            <a:stCxn id="308" idx="2"/>
            <a:endCxn id="328" idx="0"/>
          </p:cNvCxnSpPr>
          <p:nvPr/>
        </p:nvCxnSpPr>
        <p:spPr>
          <a:xfrm rot="5400000">
            <a:off x="6713332" y="1279659"/>
            <a:ext cx="62400" cy="15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6" name="Shape 336"/>
          <p:cNvCxnSpPr>
            <a:stCxn id="302" idx="2"/>
            <a:endCxn id="312" idx="0"/>
          </p:cNvCxnSpPr>
          <p:nvPr/>
        </p:nvCxnSpPr>
        <p:spPr>
          <a:xfrm>
            <a:off x="5950324" y="1516357"/>
            <a:ext cx="0" cy="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7" name="Shape 337"/>
          <p:cNvCxnSpPr>
            <a:stCxn id="307" idx="2"/>
            <a:endCxn id="303" idx="0"/>
          </p:cNvCxnSpPr>
          <p:nvPr/>
        </p:nvCxnSpPr>
        <p:spPr>
          <a:xfrm>
            <a:off x="4357683" y="1516357"/>
            <a:ext cx="0" cy="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8" name="Shape 338"/>
          <p:cNvCxnSpPr>
            <a:stCxn id="319" idx="2"/>
            <a:endCxn id="308" idx="0"/>
          </p:cNvCxnSpPr>
          <p:nvPr/>
        </p:nvCxnSpPr>
        <p:spPr>
          <a:xfrm>
            <a:off x="7538633" y="1516357"/>
            <a:ext cx="0" cy="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9" name="Shape 339"/>
          <p:cNvCxnSpPr>
            <a:stCxn id="328" idx="2"/>
            <a:endCxn id="310" idx="0"/>
          </p:cNvCxnSpPr>
          <p:nvPr/>
        </p:nvCxnSpPr>
        <p:spPr>
          <a:xfrm>
            <a:off x="5950324" y="2568763"/>
            <a:ext cx="0" cy="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0" name="Shape 340"/>
          <p:cNvCxnSpPr>
            <a:stCxn id="310" idx="2"/>
            <a:endCxn id="320" idx="0"/>
          </p:cNvCxnSpPr>
          <p:nvPr/>
        </p:nvCxnSpPr>
        <p:spPr>
          <a:xfrm>
            <a:off x="5950324" y="3094966"/>
            <a:ext cx="0" cy="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1" name="Shape 341"/>
          <p:cNvCxnSpPr>
            <a:stCxn id="320" idx="2"/>
            <a:endCxn id="315" idx="0"/>
          </p:cNvCxnSpPr>
          <p:nvPr/>
        </p:nvCxnSpPr>
        <p:spPr>
          <a:xfrm>
            <a:off x="5950325" y="3621170"/>
            <a:ext cx="0" cy="5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2" name="Shape 342"/>
          <p:cNvCxnSpPr>
            <a:stCxn id="315" idx="2"/>
            <a:endCxn id="314" idx="0"/>
          </p:cNvCxnSpPr>
          <p:nvPr/>
        </p:nvCxnSpPr>
        <p:spPr>
          <a:xfrm>
            <a:off x="5950325" y="4143577"/>
            <a:ext cx="0" cy="6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3" name="Shape 343"/>
          <p:cNvCxnSpPr>
            <a:stCxn id="329" idx="2"/>
            <a:endCxn id="316" idx="0"/>
          </p:cNvCxnSpPr>
          <p:nvPr/>
        </p:nvCxnSpPr>
        <p:spPr>
          <a:xfrm>
            <a:off x="4357685" y="4141423"/>
            <a:ext cx="0" cy="53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4" name="Shape 344"/>
          <p:cNvCxnSpPr>
            <a:stCxn id="322" idx="2"/>
            <a:endCxn id="317" idx="0"/>
          </p:cNvCxnSpPr>
          <p:nvPr/>
        </p:nvCxnSpPr>
        <p:spPr>
          <a:xfrm>
            <a:off x="7538633" y="4143577"/>
            <a:ext cx="0" cy="6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5" name="Shape 345"/>
          <p:cNvCxnSpPr>
            <a:stCxn id="314" idx="2"/>
            <a:endCxn id="321" idx="0"/>
          </p:cNvCxnSpPr>
          <p:nvPr/>
        </p:nvCxnSpPr>
        <p:spPr>
          <a:xfrm>
            <a:off x="5950325" y="4675030"/>
            <a:ext cx="0" cy="5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6" name="Shape 346"/>
          <p:cNvCxnSpPr>
            <a:stCxn id="316" idx="2"/>
            <a:endCxn id="321" idx="0"/>
          </p:cNvCxnSpPr>
          <p:nvPr/>
        </p:nvCxnSpPr>
        <p:spPr>
          <a:xfrm flipH="1" rot="-5400000">
            <a:off x="5116085" y="3899960"/>
            <a:ext cx="75900" cy="159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7" name="Shape 347"/>
          <p:cNvCxnSpPr>
            <a:stCxn id="317" idx="2"/>
            <a:endCxn id="321" idx="0"/>
          </p:cNvCxnSpPr>
          <p:nvPr/>
        </p:nvCxnSpPr>
        <p:spPr>
          <a:xfrm rot="5400000">
            <a:off x="6712283" y="3907928"/>
            <a:ext cx="64500" cy="158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8" name="Shape 348"/>
          <p:cNvCxnSpPr>
            <a:stCxn id="321" idx="2"/>
            <a:endCxn id="313" idx="0"/>
          </p:cNvCxnSpPr>
          <p:nvPr/>
        </p:nvCxnSpPr>
        <p:spPr>
          <a:xfrm rot="5400000">
            <a:off x="4712974" y="4063416"/>
            <a:ext cx="102600" cy="237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9" name="Shape 349"/>
          <p:cNvCxnSpPr>
            <a:stCxn id="321" idx="2"/>
            <a:endCxn id="309" idx="0"/>
          </p:cNvCxnSpPr>
          <p:nvPr/>
        </p:nvCxnSpPr>
        <p:spPr>
          <a:xfrm rot="5400000">
            <a:off x="5494324" y="4853766"/>
            <a:ext cx="111600" cy="80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0" name="Shape 350"/>
          <p:cNvCxnSpPr>
            <a:stCxn id="321" idx="2"/>
            <a:endCxn id="318" idx="0"/>
          </p:cNvCxnSpPr>
          <p:nvPr/>
        </p:nvCxnSpPr>
        <p:spPr>
          <a:xfrm flipH="1" rot="-5400000">
            <a:off x="6279724" y="4868766"/>
            <a:ext cx="111600" cy="770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1" name="Shape 351"/>
          <p:cNvCxnSpPr>
            <a:stCxn id="321" idx="2"/>
            <a:endCxn id="311" idx="0"/>
          </p:cNvCxnSpPr>
          <p:nvPr/>
        </p:nvCxnSpPr>
        <p:spPr>
          <a:xfrm flipH="1" rot="-5400000">
            <a:off x="7069474" y="4079016"/>
            <a:ext cx="102600" cy="23408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2" name="Shape 352"/>
          <p:cNvCxnSpPr>
            <a:stCxn id="313" idx="2"/>
            <a:endCxn id="323" idx="0"/>
          </p:cNvCxnSpPr>
          <p:nvPr/>
        </p:nvCxnSpPr>
        <p:spPr>
          <a:xfrm>
            <a:off x="3578147" y="5764717"/>
            <a:ext cx="0" cy="6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3" name="Shape 353"/>
          <p:cNvCxnSpPr>
            <a:stCxn id="309" idx="2"/>
            <a:endCxn id="326" idx="0"/>
          </p:cNvCxnSpPr>
          <p:nvPr/>
        </p:nvCxnSpPr>
        <p:spPr>
          <a:xfrm flipH="1">
            <a:off x="5149419" y="5773767"/>
            <a:ext cx="600" cy="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4" name="Shape 354"/>
          <p:cNvCxnSpPr>
            <a:stCxn id="318" idx="2"/>
            <a:endCxn id="325" idx="0"/>
          </p:cNvCxnSpPr>
          <p:nvPr/>
        </p:nvCxnSpPr>
        <p:spPr>
          <a:xfrm>
            <a:off x="6720615" y="5773766"/>
            <a:ext cx="0" cy="5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5" name="Shape 355"/>
          <p:cNvCxnSpPr>
            <a:stCxn id="311" idx="2"/>
            <a:endCxn id="324" idx="0"/>
          </p:cNvCxnSpPr>
          <p:nvPr/>
        </p:nvCxnSpPr>
        <p:spPr>
          <a:xfrm>
            <a:off x="8291211" y="5764692"/>
            <a:ext cx="0" cy="6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6" name="Shape 356"/>
          <p:cNvCxnSpPr>
            <a:stCxn id="306" idx="2"/>
            <a:endCxn id="305" idx="0"/>
          </p:cNvCxnSpPr>
          <p:nvPr/>
        </p:nvCxnSpPr>
        <p:spPr>
          <a:xfrm flipH="1" rot="-5400000">
            <a:off x="5516131" y="93680"/>
            <a:ext cx="67500" cy="80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7" name="Shape 357"/>
          <p:cNvCxnSpPr>
            <a:stCxn id="304" idx="2"/>
            <a:endCxn id="305" idx="0"/>
          </p:cNvCxnSpPr>
          <p:nvPr/>
        </p:nvCxnSpPr>
        <p:spPr>
          <a:xfrm rot="5400000">
            <a:off x="6303465" y="110700"/>
            <a:ext cx="63900" cy="7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8" name="Shape 358"/>
          <p:cNvCxnSpPr>
            <a:stCxn id="323" idx="2"/>
            <a:endCxn id="327" idx="0"/>
          </p:cNvCxnSpPr>
          <p:nvPr/>
        </p:nvCxnSpPr>
        <p:spPr>
          <a:xfrm flipH="1" rot="-5400000">
            <a:off x="4712897" y="5156723"/>
            <a:ext cx="102600" cy="237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9" name="Shape 359"/>
          <p:cNvCxnSpPr>
            <a:stCxn id="326" idx="2"/>
            <a:endCxn id="327" idx="0"/>
          </p:cNvCxnSpPr>
          <p:nvPr/>
        </p:nvCxnSpPr>
        <p:spPr>
          <a:xfrm flipH="1" rot="-5400000">
            <a:off x="5498581" y="5942273"/>
            <a:ext cx="102600" cy="80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0" name="Shape 360"/>
          <p:cNvCxnSpPr>
            <a:stCxn id="325" idx="2"/>
            <a:endCxn id="327" idx="0"/>
          </p:cNvCxnSpPr>
          <p:nvPr/>
        </p:nvCxnSpPr>
        <p:spPr>
          <a:xfrm rot="5400000">
            <a:off x="6282765" y="5956162"/>
            <a:ext cx="105300" cy="77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1" name="Shape 361"/>
          <p:cNvCxnSpPr>
            <a:stCxn id="324" idx="2"/>
            <a:endCxn id="327" idx="0"/>
          </p:cNvCxnSpPr>
          <p:nvPr/>
        </p:nvCxnSpPr>
        <p:spPr>
          <a:xfrm rot="5400000">
            <a:off x="7068111" y="5170912"/>
            <a:ext cx="105300" cy="234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2" name="Shape 362"/>
          <p:cNvCxnSpPr/>
          <p:nvPr/>
        </p:nvCxnSpPr>
        <p:spPr>
          <a:xfrm rot="10800000">
            <a:off x="9169637" y="179461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3" name="Shape 363"/>
          <p:cNvSpPr txBox="1"/>
          <p:nvPr/>
        </p:nvSpPr>
        <p:spPr>
          <a:xfrm>
            <a:off x="10109675" y="56351"/>
            <a:ext cx="142538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보병 공격/방어</a:t>
            </a:r>
          </a:p>
        </p:txBody>
      </p:sp>
      <p:cxnSp>
        <p:nvCxnSpPr>
          <p:cNvPr id="364" name="Shape 364"/>
          <p:cNvCxnSpPr/>
          <p:nvPr/>
        </p:nvCxnSpPr>
        <p:spPr>
          <a:xfrm rot="10800000">
            <a:off x="9169637" y="683664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5" name="Shape 365"/>
          <p:cNvSpPr txBox="1"/>
          <p:nvPr/>
        </p:nvSpPr>
        <p:spPr>
          <a:xfrm>
            <a:off x="10109675" y="560552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즉시 회군</a:t>
            </a:r>
          </a:p>
        </p:txBody>
      </p:sp>
      <p:cxnSp>
        <p:nvCxnSpPr>
          <p:cNvPr id="366" name="Shape 366"/>
          <p:cNvCxnSpPr/>
          <p:nvPr/>
        </p:nvCxnSpPr>
        <p:spPr>
          <a:xfrm rot="10800000">
            <a:off x="9169637" y="1516357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7" name="Shape 367"/>
          <p:cNvSpPr txBox="1"/>
          <p:nvPr/>
        </p:nvSpPr>
        <p:spPr>
          <a:xfrm>
            <a:off x="10109675" y="1393245"/>
            <a:ext cx="173316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기병/궁병/전차 강화</a:t>
            </a:r>
          </a:p>
        </p:txBody>
      </p:sp>
      <p:cxnSp>
        <p:nvCxnSpPr>
          <p:cNvPr id="368" name="Shape 368"/>
          <p:cNvCxnSpPr/>
          <p:nvPr/>
        </p:nvCxnSpPr>
        <p:spPr>
          <a:xfrm rot="10800000">
            <a:off x="9169637" y="2335708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9" name="Shape 369"/>
          <p:cNvSpPr txBox="1"/>
          <p:nvPr/>
        </p:nvSpPr>
        <p:spPr>
          <a:xfrm>
            <a:off x="10109675" y="2212598"/>
            <a:ext cx="124585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즉시 정찰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>
            <a:off x="9169637" y="2873050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1" name="Shape 371"/>
          <p:cNvSpPr txBox="1"/>
          <p:nvPr/>
        </p:nvSpPr>
        <p:spPr>
          <a:xfrm>
            <a:off x="10109675" y="2749940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보병 방어</a:t>
            </a:r>
          </a:p>
        </p:txBody>
      </p:sp>
      <p:cxnSp>
        <p:nvCxnSpPr>
          <p:cNvPr id="372" name="Shape 372"/>
          <p:cNvCxnSpPr/>
          <p:nvPr/>
        </p:nvCxnSpPr>
        <p:spPr>
          <a:xfrm rot="10800000">
            <a:off x="9169637" y="3385853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3" name="Shape 373"/>
          <p:cNvSpPr txBox="1"/>
          <p:nvPr/>
        </p:nvSpPr>
        <p:spPr>
          <a:xfrm>
            <a:off x="10109675" y="3262741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필수 : 보병 체력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>
            <a:off x="9169637" y="4146592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5" name="Shape 375"/>
          <p:cNvSpPr txBox="1"/>
          <p:nvPr/>
        </p:nvSpPr>
        <p:spPr>
          <a:xfrm>
            <a:off x="10109675" y="4023482"/>
            <a:ext cx="210506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기병/궁병/전차 2차 선택지</a:t>
            </a: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9169637" y="4921119"/>
            <a:ext cx="94003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7" name="Shape 377"/>
          <p:cNvSpPr txBox="1"/>
          <p:nvPr/>
        </p:nvSpPr>
        <p:spPr>
          <a:xfrm>
            <a:off x="10109675" y="4798007"/>
            <a:ext cx="148950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액티브 : 행군 속도 2배</a:t>
            </a:r>
          </a:p>
        </p:txBody>
      </p:sp>
      <p:cxnSp>
        <p:nvCxnSpPr>
          <p:cNvPr id="378" name="Shape 378"/>
          <p:cNvCxnSpPr/>
          <p:nvPr/>
        </p:nvCxnSpPr>
        <p:spPr>
          <a:xfrm rot="10800000">
            <a:off x="9169637" y="5773767"/>
            <a:ext cx="69216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9" name="Shape 379"/>
          <p:cNvSpPr txBox="1"/>
          <p:nvPr/>
        </p:nvSpPr>
        <p:spPr>
          <a:xfrm>
            <a:off x="9861806" y="5650655"/>
            <a:ext cx="241283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선택 : 보병/기병/궁병/전차 3차 선택지</a:t>
            </a:r>
          </a:p>
        </p:txBody>
      </p:sp>
      <p:cxnSp>
        <p:nvCxnSpPr>
          <p:cNvPr id="380" name="Shape 380"/>
          <p:cNvCxnSpPr/>
          <p:nvPr/>
        </p:nvCxnSpPr>
        <p:spPr>
          <a:xfrm rot="10800000">
            <a:off x="9169638" y="6575815"/>
            <a:ext cx="69216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1" name="Shape 381"/>
          <p:cNvSpPr txBox="1"/>
          <p:nvPr/>
        </p:nvSpPr>
        <p:spPr>
          <a:xfrm>
            <a:off x="9861806" y="6452705"/>
            <a:ext cx="111761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최종 : 구원 스킬</a:t>
            </a:r>
          </a:p>
        </p:txBody>
      </p:sp>
      <p:sp>
        <p:nvSpPr>
          <p:cNvPr id="382" name="Shape 382"/>
          <p:cNvSpPr/>
          <p:nvPr/>
        </p:nvSpPr>
        <p:spPr>
          <a:xfrm>
            <a:off x="0" y="6553123"/>
            <a:ext cx="1129971" cy="3048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필요 포인트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</a:rPr>
              <a:t>139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