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Shape 3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Shape 43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" name="Shape 43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1" name="Shape 54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Relationship Id="rId4" Type="http://schemas.openxmlformats.org/officeDocument/2006/relationships/image" Target="../media/image05.png"/><Relationship Id="rId5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1.png"/><Relationship Id="rId13" Type="http://schemas.openxmlformats.org/officeDocument/2006/relationships/image" Target="../media/image12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Relationship Id="rId4" Type="http://schemas.openxmlformats.org/officeDocument/2006/relationships/image" Target="../media/image10.png"/><Relationship Id="rId9" Type="http://schemas.openxmlformats.org/officeDocument/2006/relationships/image" Target="../media/image09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5" Type="http://schemas.openxmlformats.org/officeDocument/2006/relationships/image" Target="../media/image08.png"/><Relationship Id="rId6" Type="http://schemas.openxmlformats.org/officeDocument/2006/relationships/image" Target="../media/image04.png"/><Relationship Id="rId7" Type="http://schemas.openxmlformats.org/officeDocument/2006/relationships/image" Target="../media/image03.png"/><Relationship Id="rId8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 행군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2015.12.22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Edan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/>
        </p:nvSpPr>
        <p:spPr>
          <a:xfrm>
            <a:off x="390493" y="302758"/>
            <a:ext cx="14959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부대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액션 버튼 UI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5983525" y="217736"/>
            <a:ext cx="6005383" cy="4462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정보 표시 1차 정보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행군하는 병력 이미지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병력은 구성 병과에 따라 간략화 된 이미지로 보여준다.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행군하는 경로 표시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본인과 연맹, 연합원의 행군경로는 녹색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 외에 다른 사람의 행군경로는 흰색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본인과 연맹, 연합원에게 공격, 적대적 행동의 행군경로는 붉은 색으로 표시한다.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이동 시간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목적지까지 도착하는데 걸리는 시간</a:t>
            </a:r>
          </a:p>
          <a:p>
            <a:pPr indent="-285750" lvl="3" marL="16573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실시간으로 카운트 되며 줄어 든다</a:t>
            </a:r>
          </a:p>
          <a:p>
            <a:pPr indent="-285750" lvl="3" marL="16573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행군을 가속시킬 경우 실시간으로 변화 된다.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목적지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목적지의 좌표를 표기 한다.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이동 완료까지 게이지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행군의 진행 정도를 보여주는 게이지.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정보 표시 2차 정보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상세 정보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행군중인 부대를 터치하여 확인하는 병력 상세보기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구성중인 병력의 종류와 숫자를 볼 수 있다.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본인과 연맹, 연합원의 행군부대의 정보만 볼 수 있다.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중인 부대 오브젝트 정보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부대의 소유 영주 연맹/연합 약어 + 닉네임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부대의 행동 유형(출정 / 회군)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부대의 목적지 좌표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정보 액션 버튼(1)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 액션 버튼(3)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가속 액션 버튼(5)</a:t>
            </a:r>
          </a:p>
          <a:p>
            <a:pPr indent="0" lvl="2" marL="914400" marR="0" rtl="0" algn="l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Shape 349"/>
          <p:cNvPicPr preferRelativeResize="0"/>
          <p:nvPr/>
        </p:nvPicPr>
        <p:blipFill rotWithShape="1">
          <a:blip r:embed="rId3">
            <a:alphaModFix/>
          </a:blip>
          <a:srcRect b="6133" l="10342" r="16120" t="138"/>
          <a:stretch/>
        </p:blipFill>
        <p:spPr>
          <a:xfrm>
            <a:off x="2352711" y="302758"/>
            <a:ext cx="3516242" cy="6293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Shape 3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73323" y="3910764"/>
            <a:ext cx="1504949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Shape 351"/>
          <p:cNvPicPr preferRelativeResize="0"/>
          <p:nvPr/>
        </p:nvPicPr>
        <p:blipFill rotWithShape="1">
          <a:blip r:embed="rId5">
            <a:alphaModFix/>
          </a:blip>
          <a:srcRect b="0" l="21446" r="38288" t="0"/>
          <a:stretch/>
        </p:blipFill>
        <p:spPr>
          <a:xfrm>
            <a:off x="2367874" y="585889"/>
            <a:ext cx="3497467" cy="5383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Shape 352"/>
          <p:cNvSpPr/>
          <p:nvPr/>
        </p:nvSpPr>
        <p:spPr>
          <a:xfrm>
            <a:off x="2363401" y="302758"/>
            <a:ext cx="474050" cy="432334"/>
          </a:xfrm>
          <a:prstGeom prst="rect">
            <a:avLst/>
          </a:prstGeom>
          <a:solidFill>
            <a:srgbClr val="322E1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2365675" y="302758"/>
            <a:ext cx="588434" cy="61686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</a:p>
        </p:txBody>
      </p:sp>
      <p:sp>
        <p:nvSpPr>
          <p:cNvPr id="354" name="Shape 354"/>
          <p:cNvSpPr/>
          <p:nvPr/>
        </p:nvSpPr>
        <p:spPr>
          <a:xfrm>
            <a:off x="2365675" y="944086"/>
            <a:ext cx="588434" cy="1400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</p:txBody>
      </p:sp>
      <p:sp>
        <p:nvSpPr>
          <p:cNvPr id="355" name="Shape 355"/>
          <p:cNvSpPr/>
          <p:nvPr/>
        </p:nvSpPr>
        <p:spPr>
          <a:xfrm>
            <a:off x="3412212" y="302759"/>
            <a:ext cx="2469662" cy="28313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</a:t>
            </a:r>
          </a:p>
        </p:txBody>
      </p:sp>
      <p:sp>
        <p:nvSpPr>
          <p:cNvPr id="356" name="Shape 356"/>
          <p:cNvSpPr/>
          <p:nvPr/>
        </p:nvSpPr>
        <p:spPr>
          <a:xfrm>
            <a:off x="2954111" y="302758"/>
            <a:ext cx="657781" cy="28313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VIP1</a:t>
            </a:r>
          </a:p>
        </p:txBody>
      </p:sp>
      <p:sp>
        <p:nvSpPr>
          <p:cNvPr id="357" name="Shape 357"/>
          <p:cNvSpPr/>
          <p:nvPr/>
        </p:nvSpPr>
        <p:spPr>
          <a:xfrm>
            <a:off x="2952022" y="586172"/>
            <a:ext cx="2926244" cy="381314"/>
          </a:xfrm>
          <a:prstGeom prst="rect">
            <a:avLst/>
          </a:prstGeom>
          <a:solidFill>
            <a:schemeClr val="accent1">
              <a:alpha val="38823"/>
            </a:schemeClr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유저1 : 안녕하세요??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유저2 : 네. 안녕하세요~</a:t>
            </a:r>
          </a:p>
        </p:txBody>
      </p:sp>
      <p:sp>
        <p:nvSpPr>
          <p:cNvPr id="358" name="Shape 358"/>
          <p:cNvSpPr/>
          <p:nvPr/>
        </p:nvSpPr>
        <p:spPr>
          <a:xfrm>
            <a:off x="5198866" y="692708"/>
            <a:ext cx="591245" cy="59124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프로모션</a:t>
            </a:r>
          </a:p>
        </p:txBody>
      </p:sp>
      <p:sp>
        <p:nvSpPr>
          <p:cNvPr id="359" name="Shape 359"/>
          <p:cNvSpPr/>
          <p:nvPr/>
        </p:nvSpPr>
        <p:spPr>
          <a:xfrm>
            <a:off x="2382108" y="5901771"/>
            <a:ext cx="803464" cy="579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/>
          <p:cNvSpPr/>
          <p:nvPr/>
        </p:nvSpPr>
        <p:spPr>
          <a:xfrm rot="10800000">
            <a:off x="2468272" y="5949637"/>
            <a:ext cx="542628" cy="48424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4779596" y="5949637"/>
            <a:ext cx="1049481" cy="51609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4852635" y="6076882"/>
            <a:ext cx="94609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Detail</a:t>
            </a:r>
          </a:p>
        </p:txBody>
      </p:sp>
      <p:sp>
        <p:nvSpPr>
          <p:cNvPr id="363" name="Shape 363"/>
          <p:cNvSpPr/>
          <p:nvPr/>
        </p:nvSpPr>
        <p:spPr>
          <a:xfrm>
            <a:off x="2365677" y="6001073"/>
            <a:ext cx="3512590" cy="57911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2353759" y="6099614"/>
            <a:ext cx="656939" cy="46911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메일</a:t>
            </a:r>
          </a:p>
        </p:txBody>
      </p:sp>
      <p:sp>
        <p:nvSpPr>
          <p:cNvPr id="365" name="Shape 365"/>
          <p:cNvSpPr/>
          <p:nvPr/>
        </p:nvSpPr>
        <p:spPr>
          <a:xfrm>
            <a:off x="3047042" y="6099614"/>
            <a:ext cx="656939" cy="46911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가방</a:t>
            </a:r>
          </a:p>
        </p:txBody>
      </p:sp>
      <p:sp>
        <p:nvSpPr>
          <p:cNvPr id="366" name="Shape 366"/>
          <p:cNvSpPr/>
          <p:nvPr/>
        </p:nvSpPr>
        <p:spPr>
          <a:xfrm>
            <a:off x="4528044" y="6099614"/>
            <a:ext cx="656939" cy="46911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축복</a:t>
            </a:r>
          </a:p>
        </p:txBody>
      </p:sp>
      <p:sp>
        <p:nvSpPr>
          <p:cNvPr id="367" name="Shape 367"/>
          <p:cNvSpPr/>
          <p:nvPr/>
        </p:nvSpPr>
        <p:spPr>
          <a:xfrm>
            <a:off x="5221328" y="6099614"/>
            <a:ext cx="656939" cy="46911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길드</a:t>
            </a:r>
          </a:p>
        </p:txBody>
      </p:sp>
      <p:sp>
        <p:nvSpPr>
          <p:cNvPr id="368" name="Shape 368"/>
          <p:cNvSpPr/>
          <p:nvPr/>
        </p:nvSpPr>
        <p:spPr>
          <a:xfrm>
            <a:off x="2837452" y="6079616"/>
            <a:ext cx="197081" cy="197081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69" name="Shape 369"/>
          <p:cNvSpPr/>
          <p:nvPr/>
        </p:nvSpPr>
        <p:spPr>
          <a:xfrm>
            <a:off x="3746051" y="6001073"/>
            <a:ext cx="744775" cy="56765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월드</a:t>
            </a:r>
          </a:p>
        </p:txBody>
      </p:sp>
      <p:sp>
        <p:nvSpPr>
          <p:cNvPr id="370" name="Shape 370"/>
          <p:cNvSpPr/>
          <p:nvPr/>
        </p:nvSpPr>
        <p:spPr>
          <a:xfrm>
            <a:off x="2417930" y="5716017"/>
            <a:ext cx="1692125" cy="19708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TIP : 창병 병영 업글</a:t>
            </a:r>
          </a:p>
        </p:txBody>
      </p:sp>
      <p:sp>
        <p:nvSpPr>
          <p:cNvPr id="371" name="Shape 371"/>
          <p:cNvSpPr/>
          <p:nvPr/>
        </p:nvSpPr>
        <p:spPr>
          <a:xfrm>
            <a:off x="2406011" y="5565003"/>
            <a:ext cx="349695" cy="34969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</a:p>
        </p:txBody>
      </p:sp>
      <p:sp>
        <p:nvSpPr>
          <p:cNvPr id="372" name="Shape 372"/>
          <p:cNvSpPr/>
          <p:nvPr/>
        </p:nvSpPr>
        <p:spPr>
          <a:xfrm>
            <a:off x="3238502" y="2681328"/>
            <a:ext cx="2025415" cy="1896687"/>
          </a:xfrm>
          <a:prstGeom prst="ellipse">
            <a:avLst/>
          </a:prstGeom>
          <a:noFill/>
          <a:ln cap="flat" cmpd="sng" w="5715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4983382" y="3272233"/>
            <a:ext cx="585434" cy="554932"/>
          </a:xfrm>
          <a:prstGeom prst="wedgeEllipseCallout">
            <a:avLst>
              <a:gd fmla="val -64586" name="adj1"/>
              <a:gd fmla="val 1717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374" name="Shape 374"/>
          <p:cNvSpPr/>
          <p:nvPr/>
        </p:nvSpPr>
        <p:spPr>
          <a:xfrm>
            <a:off x="2977916" y="3222685"/>
            <a:ext cx="585434" cy="554932"/>
          </a:xfrm>
          <a:prstGeom prst="wedgeEllipseCallout">
            <a:avLst>
              <a:gd fmla="val 58872" name="adj1"/>
              <a:gd fmla="val 3276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2791707" y="3598005"/>
            <a:ext cx="893168" cy="251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EBE9E9"/>
                </a:solidFill>
                <a:latin typeface="Arial"/>
                <a:ea typeface="Arial"/>
                <a:cs typeface="Arial"/>
                <a:sym typeface="Arial"/>
              </a:rPr>
              <a:t>TEXT-TEXT</a:t>
            </a:r>
          </a:p>
        </p:txBody>
      </p:sp>
      <p:sp>
        <p:nvSpPr>
          <p:cNvPr id="376" name="Shape 376"/>
          <p:cNvSpPr/>
          <p:nvPr/>
        </p:nvSpPr>
        <p:spPr>
          <a:xfrm>
            <a:off x="3257711" y="2583061"/>
            <a:ext cx="585434" cy="554932"/>
          </a:xfrm>
          <a:prstGeom prst="wedgeEllipseCallout">
            <a:avLst>
              <a:gd fmla="val 47114" name="adj1"/>
              <a:gd fmla="val 40692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377" name="Shape 377"/>
          <p:cNvSpPr/>
          <p:nvPr/>
        </p:nvSpPr>
        <p:spPr>
          <a:xfrm>
            <a:off x="4652182" y="2604283"/>
            <a:ext cx="585434" cy="554932"/>
          </a:xfrm>
          <a:prstGeom prst="wedgeEllipseCallout">
            <a:avLst>
              <a:gd fmla="val -44010" name="adj1"/>
              <a:gd fmla="val 45369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378" name="Shape 378"/>
          <p:cNvSpPr/>
          <p:nvPr/>
        </p:nvSpPr>
        <p:spPr>
          <a:xfrm>
            <a:off x="3942610" y="2326816"/>
            <a:ext cx="585434" cy="554932"/>
          </a:xfrm>
          <a:prstGeom prst="wedgeEllipseCallout">
            <a:avLst>
              <a:gd fmla="val 3022" name="adj1"/>
              <a:gd fmla="val 70312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086831" y="2965614"/>
            <a:ext cx="893168" cy="251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EBE9E9"/>
                </a:solidFill>
                <a:latin typeface="Arial"/>
                <a:ea typeface="Arial"/>
                <a:cs typeface="Arial"/>
                <a:sym typeface="Arial"/>
              </a:rPr>
              <a:t>TEXT-TEXT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3825566" y="2890626"/>
            <a:ext cx="893168" cy="251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EBE9E9"/>
                </a:solidFill>
                <a:latin typeface="Arial"/>
                <a:ea typeface="Arial"/>
                <a:cs typeface="Arial"/>
                <a:sym typeface="Arial"/>
              </a:rPr>
              <a:t>TEXT-TEXT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4587962" y="3036925"/>
            <a:ext cx="893168" cy="251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EBE9E9"/>
                </a:solidFill>
                <a:latin typeface="Arial"/>
                <a:ea typeface="Arial"/>
                <a:cs typeface="Arial"/>
                <a:sym typeface="Arial"/>
              </a:rPr>
              <a:t>TEXT-TEXT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4779596" y="3748287"/>
            <a:ext cx="893168" cy="251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EBE9E9"/>
                </a:solidFill>
                <a:latin typeface="Arial"/>
                <a:ea typeface="Arial"/>
                <a:cs typeface="Arial"/>
                <a:sym typeface="Arial"/>
              </a:rPr>
              <a:t>TEXT-TEXT</a:t>
            </a:r>
          </a:p>
        </p:txBody>
      </p:sp>
      <p:sp>
        <p:nvSpPr>
          <p:cNvPr id="383" name="Shape 383"/>
          <p:cNvSpPr/>
          <p:nvPr/>
        </p:nvSpPr>
        <p:spPr>
          <a:xfrm>
            <a:off x="3648221" y="4141444"/>
            <a:ext cx="1330025" cy="28035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3648221" y="4421801"/>
            <a:ext cx="1330026" cy="28369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 Home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1200 : 1200</a:t>
            </a:r>
          </a:p>
        </p:txBody>
      </p:sp>
      <p:sp>
        <p:nvSpPr>
          <p:cNvPr id="385" name="Shape 385"/>
          <p:cNvSpPr/>
          <p:nvPr/>
        </p:nvSpPr>
        <p:spPr>
          <a:xfrm>
            <a:off x="3557267" y="4159060"/>
            <a:ext cx="147829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(CLE) UserName1234523</a:t>
            </a:r>
          </a:p>
        </p:txBody>
      </p:sp>
      <p:sp>
        <p:nvSpPr>
          <p:cNvPr id="386" name="Shape 386"/>
          <p:cNvSpPr/>
          <p:nvPr/>
        </p:nvSpPr>
        <p:spPr>
          <a:xfrm>
            <a:off x="1009766" y="4421801"/>
            <a:ext cx="1330026" cy="28369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March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1200 : 1200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/>
        </p:nvSpPr>
        <p:spPr>
          <a:xfrm>
            <a:off x="636104" y="365760"/>
            <a:ext cx="1733100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캐릭터</a:t>
            </a:r>
          </a:p>
        </p:txBody>
      </p:sp>
      <p:pic>
        <p:nvPicPr>
          <p:cNvPr id="392" name="Shape 3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388" y="1122270"/>
            <a:ext cx="6495898" cy="5219698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Shape 393"/>
          <p:cNvSpPr txBox="1"/>
          <p:nvPr/>
        </p:nvSpPr>
        <p:spPr>
          <a:xfrm>
            <a:off x="7084900" y="1122282"/>
            <a:ext cx="4579800" cy="5219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</a:rPr>
              <a:t>목적지에 따른 행군 부대 이미지 종류</a:t>
            </a:r>
          </a:p>
          <a:p>
            <a:pPr indent="-285750" lvl="1" marL="7429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</a:rPr>
              <a:t>자원지를 목표로 하는 부대 행군</a:t>
            </a:r>
          </a:p>
          <a:p>
            <a:pPr indent="-285750" lvl="2" marL="12001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</a:rPr>
              <a:t>짐마차를 끌과 가는 병사 이미지</a:t>
            </a:r>
          </a:p>
          <a:p>
            <a:pPr indent="-285750" lvl="2" marL="12001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</a:rPr>
              <a:t>자원을 캐서 회군하는 마차는 마차에 자원이 차있는 모양</a:t>
            </a:r>
          </a:p>
          <a:p>
            <a:pPr indent="-285750" lvl="2" marL="12001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</a:rPr>
              <a:t>시대별로 3종 고대 / 중세 / 르네상스</a:t>
            </a:r>
          </a:p>
          <a:p>
            <a:pPr indent="-285750" lvl="2" marL="1200150" rtl="0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rgbClr val="FF0000"/>
                </a:solidFill>
              </a:rPr>
              <a:t>이동 애니메이션 필요</a:t>
            </a:r>
          </a:p>
          <a:p>
            <a:pPr indent="-285750" lvl="1" marL="7429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</a:rPr>
              <a:t>공격을 위한 부대 행군</a:t>
            </a:r>
          </a:p>
          <a:p>
            <a:pPr indent="-285750" lvl="2" marL="12001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</a:rPr>
              <a:t>구성된 병력 종류&amp;병사의 양에 따라 변화한다.</a:t>
            </a:r>
          </a:p>
          <a:p>
            <a:pPr indent="-285750" lvl="3" marL="16573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</a:rPr>
              <a:t>1열 보병 1~5기 (최대 5기, 1/2k/4k/6k/8k)</a:t>
            </a:r>
          </a:p>
          <a:p>
            <a:pPr indent="-285750" lvl="3" marL="16573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</a:rPr>
              <a:t>2열 창병 1~5기 (최대 5기, 1/2k/4k/6k/8k)</a:t>
            </a:r>
          </a:p>
          <a:p>
            <a:pPr indent="-285750" lvl="3" marL="16573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</a:rPr>
              <a:t>3열 기병 1~3기 (최대 3기, 1/4k/8k)</a:t>
            </a:r>
          </a:p>
          <a:p>
            <a:pPr indent="-285750" lvl="3" marL="16573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</a:rPr>
              <a:t>4열 궁기병 1~3기 (최대 3기, 1/4k/8k)</a:t>
            </a:r>
          </a:p>
          <a:p>
            <a:pPr indent="-285750" lvl="3" marL="16573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</a:rPr>
              <a:t>5열 궁병 1~5기 (최대 5기, 1/2k/4k/6k/8k)</a:t>
            </a:r>
          </a:p>
          <a:p>
            <a:pPr indent="-285750" lvl="3" marL="16573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</a:rPr>
              <a:t>6열 석궁병 1~5기 (최대 5기, 1/2k/4k/6k/8k)</a:t>
            </a:r>
          </a:p>
          <a:p>
            <a:pPr indent="-285750" lvl="3" marL="16573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</a:rPr>
              <a:t>7열 공성병기 1기 (최대 1기, 1)</a:t>
            </a:r>
          </a:p>
          <a:p>
            <a:pPr indent="-285750" lvl="3" marL="16573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</a:rPr>
              <a:t>시대별로 3종 고대 / 중세 / 르네상스</a:t>
            </a:r>
          </a:p>
          <a:p>
            <a:pPr indent="-285750" lvl="3" marL="1657350" rtl="0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rgbClr val="FF0000"/>
                </a:solidFill>
              </a:rPr>
              <a:t>이동 / 공격 애니메이션 필요</a:t>
            </a:r>
          </a:p>
          <a:p>
            <a:pPr indent="-285750" lvl="1" marL="7429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</a:rPr>
              <a:t>정찰을 위한 부대 행군</a:t>
            </a:r>
          </a:p>
          <a:p>
            <a:pPr indent="-285750" lvl="2" marL="12001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</a:rPr>
              <a:t>말과 깃발을 단 기병의 이미지.</a:t>
            </a:r>
          </a:p>
          <a:p>
            <a:pPr indent="-285750" lvl="2" marL="12001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</a:rPr>
              <a:t>시대 구분 없이 동일하게 사용.</a:t>
            </a:r>
          </a:p>
          <a:p>
            <a:pPr indent="-285750" lvl="2" marL="1200150" rtl="0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rgbClr val="FF0000"/>
                </a:solidFill>
              </a:rPr>
              <a:t>이동 애니메이션 필요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10059550" y="4485775"/>
            <a:ext cx="231899" cy="231899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10059550" y="4717675"/>
            <a:ext cx="231899" cy="231899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10059550" y="4949575"/>
            <a:ext cx="231899" cy="231899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Shape 397"/>
          <p:cNvSpPr/>
          <p:nvPr/>
        </p:nvSpPr>
        <p:spPr>
          <a:xfrm>
            <a:off x="10059550" y="5181475"/>
            <a:ext cx="231899" cy="231899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10059550" y="5413375"/>
            <a:ext cx="231899" cy="231899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9827650" y="4485775"/>
            <a:ext cx="231899" cy="231899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9827650" y="4717675"/>
            <a:ext cx="231899" cy="231899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9827650" y="4949575"/>
            <a:ext cx="231899" cy="231899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Shape 402"/>
          <p:cNvSpPr/>
          <p:nvPr/>
        </p:nvSpPr>
        <p:spPr>
          <a:xfrm>
            <a:off x="9827650" y="5181475"/>
            <a:ext cx="231899" cy="231899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9827650" y="5413375"/>
            <a:ext cx="231899" cy="231899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9458350" y="4485775"/>
            <a:ext cx="369299" cy="369299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Shape 405"/>
          <p:cNvSpPr/>
          <p:nvPr/>
        </p:nvSpPr>
        <p:spPr>
          <a:xfrm>
            <a:off x="9458350" y="4880875"/>
            <a:ext cx="369299" cy="369299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9458350" y="5275975"/>
            <a:ext cx="369299" cy="369299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9089050" y="4485775"/>
            <a:ext cx="369299" cy="369299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9089050" y="4880875"/>
            <a:ext cx="369299" cy="369299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Shape 409"/>
          <p:cNvSpPr/>
          <p:nvPr/>
        </p:nvSpPr>
        <p:spPr>
          <a:xfrm>
            <a:off x="9089050" y="5275975"/>
            <a:ext cx="369299" cy="369299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/>
          <p:cNvSpPr/>
          <p:nvPr/>
        </p:nvSpPr>
        <p:spPr>
          <a:xfrm>
            <a:off x="8857150" y="4485775"/>
            <a:ext cx="231899" cy="231899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8857150" y="4717675"/>
            <a:ext cx="231899" cy="231899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8857150" y="4949575"/>
            <a:ext cx="231899" cy="231899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8857150" y="5181475"/>
            <a:ext cx="231899" cy="231899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8857150" y="5413375"/>
            <a:ext cx="231899" cy="231899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8625250" y="4485775"/>
            <a:ext cx="231899" cy="231899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8625250" y="4717675"/>
            <a:ext cx="231899" cy="231899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8625250" y="4949575"/>
            <a:ext cx="231899" cy="231899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Shape 418"/>
          <p:cNvSpPr/>
          <p:nvPr/>
        </p:nvSpPr>
        <p:spPr>
          <a:xfrm>
            <a:off x="8625250" y="5181475"/>
            <a:ext cx="231899" cy="231899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8625250" y="5413375"/>
            <a:ext cx="231899" cy="231899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7624150" y="4564975"/>
            <a:ext cx="1001100" cy="10011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10660750" y="4794475"/>
            <a:ext cx="963299" cy="48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행군방향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10023875" y="5566075"/>
            <a:ext cx="231899" cy="9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1보병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9791975" y="5566075"/>
            <a:ext cx="231899" cy="9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2창병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9157750" y="5566075"/>
            <a:ext cx="231899" cy="9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4궁기병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9506625" y="5566075"/>
            <a:ext cx="231899" cy="9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3기병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8576975" y="5566075"/>
            <a:ext cx="231899" cy="9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6석궁병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8808875" y="5566075"/>
            <a:ext cx="231899" cy="9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5궁병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7952700" y="5566075"/>
            <a:ext cx="231899" cy="9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7공성병기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x="8576975" y="6430175"/>
            <a:ext cx="19553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&lt;행군 시, 캐릭터 배치&gt;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/>
        </p:nvSpPr>
        <p:spPr>
          <a:xfrm>
            <a:off x="636104" y="365760"/>
            <a:ext cx="1733100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행군로 색상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x="870850" y="826600"/>
            <a:ext cx="5282400" cy="21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000">
                <a:solidFill>
                  <a:schemeClr val="dk1"/>
                </a:solidFill>
              </a:rPr>
              <a:t>행군 부대에 따른 행군로 표시 색상</a:t>
            </a:r>
          </a:p>
          <a:p>
            <a:pPr indent="-292100" lvl="1" marL="9144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1000">
                <a:solidFill>
                  <a:schemeClr val="dk1"/>
                </a:solidFill>
              </a:rPr>
              <a:t>나에게 향하는 적대적 행군 : 붉은 색</a:t>
            </a:r>
          </a:p>
          <a:p>
            <a:pPr indent="-292100" lvl="1" marL="9144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1000">
                <a:solidFill>
                  <a:schemeClr val="dk1"/>
                </a:solidFill>
              </a:rPr>
              <a:t>내 부대가 하는 모든 행군 : 녹색</a:t>
            </a:r>
          </a:p>
          <a:p>
            <a:pPr indent="-292100" lvl="1" marL="9144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1000">
                <a:solidFill>
                  <a:schemeClr val="dk1"/>
                </a:solidFill>
              </a:rPr>
              <a:t>연맹/연합원에게 향하는 적대적 행군 : 주황색</a:t>
            </a:r>
          </a:p>
          <a:p>
            <a:pPr indent="-292100" lvl="1" marL="9144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1000">
                <a:solidFill>
                  <a:schemeClr val="dk1"/>
                </a:solidFill>
              </a:rPr>
              <a:t>연맹 연합원이 하는 모든 행군 : 푸른색</a:t>
            </a:r>
          </a:p>
          <a:p>
            <a:pPr indent="-292100" lvl="1" marL="9144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1000">
                <a:solidFill>
                  <a:schemeClr val="dk1"/>
                </a:solidFill>
              </a:rPr>
              <a:t>그 이외의 모든 행군 : 흰색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/>
        </p:nvSpPr>
        <p:spPr>
          <a:xfrm>
            <a:off x="390493" y="302758"/>
            <a:ext cx="17331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정보 표시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시안 3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6015378" y="198971"/>
            <a:ext cx="6005383" cy="33855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정보 표시 1차 정보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행군하는 병력 이미지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병력은 구성 병과에 따라 간략화 된 이미지로 보여준다.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행군하는 경로 표시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본인과 연맹, 연합원의 행군경로는 녹색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 외에 다른 사람의 행군경로는 흰색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본인과 연맹, 연합원에게 공격, 적대적 행동의 행군경로는 붉은 색으로 표시한다.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이동 시간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목적지까지 도착하는데 걸리는 시간</a:t>
            </a:r>
          </a:p>
          <a:p>
            <a:pPr indent="-285750" lvl="3" marL="16573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실시간으로 카운트 되며 줄어 든다</a:t>
            </a:r>
          </a:p>
          <a:p>
            <a:pPr indent="-285750" lvl="3" marL="16573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행군을 가속시킬 경우 실시간으로 변화 된다.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목적지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목적지의 좌표를 표기 한다.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이동 완료까지 게이지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행군의 진행 정도를 보여주는 게이지.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정보 표시 2차 정보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상세 정보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행군중인 부대를 터치하여 확인하는 병력 상세보기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구성중인 병력의 종류와 숫자를 볼 수 있다.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본인과 연맹, 연합원의 행군부대의 정보만 볼 수 있다.</a:t>
            </a:r>
          </a:p>
          <a:p>
            <a:pPr indent="0" lvl="2" marL="914400" marR="0" rtl="0" algn="l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2" name="Shape 442"/>
          <p:cNvPicPr preferRelativeResize="0"/>
          <p:nvPr/>
        </p:nvPicPr>
        <p:blipFill rotWithShape="1">
          <a:blip r:embed="rId3">
            <a:alphaModFix/>
          </a:blip>
          <a:srcRect b="6133" l="10342" r="16120" t="138"/>
          <a:stretch/>
        </p:blipFill>
        <p:spPr>
          <a:xfrm>
            <a:off x="2373942" y="307371"/>
            <a:ext cx="3516242" cy="629398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Shape 443"/>
          <p:cNvSpPr/>
          <p:nvPr/>
        </p:nvSpPr>
        <p:spPr>
          <a:xfrm>
            <a:off x="2363401" y="302758"/>
            <a:ext cx="474050" cy="432334"/>
          </a:xfrm>
          <a:prstGeom prst="rect">
            <a:avLst/>
          </a:prstGeom>
          <a:solidFill>
            <a:srgbClr val="322E1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Shape 444"/>
          <p:cNvSpPr/>
          <p:nvPr/>
        </p:nvSpPr>
        <p:spPr>
          <a:xfrm>
            <a:off x="2382108" y="5901771"/>
            <a:ext cx="803464" cy="579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Shape 445"/>
          <p:cNvSpPr/>
          <p:nvPr/>
        </p:nvSpPr>
        <p:spPr>
          <a:xfrm rot="10800000">
            <a:off x="2468272" y="5949637"/>
            <a:ext cx="542628" cy="48424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Shape 446"/>
          <p:cNvSpPr/>
          <p:nvPr/>
        </p:nvSpPr>
        <p:spPr>
          <a:xfrm>
            <a:off x="4779596" y="5949637"/>
            <a:ext cx="1049481" cy="51609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4852635" y="6076882"/>
            <a:ext cx="94609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Detail</a:t>
            </a:r>
          </a:p>
        </p:txBody>
      </p:sp>
      <p:sp>
        <p:nvSpPr>
          <p:cNvPr id="448" name="Shape 448"/>
          <p:cNvSpPr/>
          <p:nvPr/>
        </p:nvSpPr>
        <p:spPr>
          <a:xfrm>
            <a:off x="2365675" y="302758"/>
            <a:ext cx="588434" cy="61686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</a:p>
        </p:txBody>
      </p:sp>
      <p:sp>
        <p:nvSpPr>
          <p:cNvPr id="449" name="Shape 449"/>
          <p:cNvSpPr/>
          <p:nvPr/>
        </p:nvSpPr>
        <p:spPr>
          <a:xfrm>
            <a:off x="2365675" y="944086"/>
            <a:ext cx="588434" cy="1400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</p:txBody>
      </p:sp>
      <p:sp>
        <p:nvSpPr>
          <p:cNvPr id="450" name="Shape 450"/>
          <p:cNvSpPr/>
          <p:nvPr/>
        </p:nvSpPr>
        <p:spPr>
          <a:xfrm>
            <a:off x="3412212" y="302759"/>
            <a:ext cx="2469662" cy="28313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</a:t>
            </a:r>
          </a:p>
        </p:txBody>
      </p:sp>
      <p:sp>
        <p:nvSpPr>
          <p:cNvPr id="451" name="Shape 451"/>
          <p:cNvSpPr/>
          <p:nvPr/>
        </p:nvSpPr>
        <p:spPr>
          <a:xfrm>
            <a:off x="2954111" y="302758"/>
            <a:ext cx="657781" cy="28313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VIP1</a:t>
            </a:r>
          </a:p>
        </p:txBody>
      </p:sp>
      <p:sp>
        <p:nvSpPr>
          <p:cNvPr id="452" name="Shape 452"/>
          <p:cNvSpPr/>
          <p:nvPr/>
        </p:nvSpPr>
        <p:spPr>
          <a:xfrm>
            <a:off x="2365677" y="6001073"/>
            <a:ext cx="3512590" cy="57911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2353759" y="6099614"/>
            <a:ext cx="656939" cy="46911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메일</a:t>
            </a:r>
          </a:p>
        </p:txBody>
      </p:sp>
      <p:sp>
        <p:nvSpPr>
          <p:cNvPr id="454" name="Shape 454"/>
          <p:cNvSpPr/>
          <p:nvPr/>
        </p:nvSpPr>
        <p:spPr>
          <a:xfrm>
            <a:off x="3047042" y="6099614"/>
            <a:ext cx="656939" cy="46911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가방</a:t>
            </a:r>
          </a:p>
        </p:txBody>
      </p:sp>
      <p:sp>
        <p:nvSpPr>
          <p:cNvPr id="455" name="Shape 455"/>
          <p:cNvSpPr/>
          <p:nvPr/>
        </p:nvSpPr>
        <p:spPr>
          <a:xfrm>
            <a:off x="4528044" y="6099614"/>
            <a:ext cx="656939" cy="46911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축복</a:t>
            </a:r>
          </a:p>
        </p:txBody>
      </p:sp>
      <p:sp>
        <p:nvSpPr>
          <p:cNvPr id="456" name="Shape 456"/>
          <p:cNvSpPr/>
          <p:nvPr/>
        </p:nvSpPr>
        <p:spPr>
          <a:xfrm>
            <a:off x="5221328" y="6099614"/>
            <a:ext cx="656939" cy="46911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길드</a:t>
            </a:r>
          </a:p>
        </p:txBody>
      </p:sp>
      <p:sp>
        <p:nvSpPr>
          <p:cNvPr id="457" name="Shape 457"/>
          <p:cNvSpPr/>
          <p:nvPr/>
        </p:nvSpPr>
        <p:spPr>
          <a:xfrm>
            <a:off x="2837452" y="6079616"/>
            <a:ext cx="197081" cy="197081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458" name="Shape 458"/>
          <p:cNvSpPr/>
          <p:nvPr/>
        </p:nvSpPr>
        <p:spPr>
          <a:xfrm>
            <a:off x="3746051" y="6001073"/>
            <a:ext cx="744775" cy="56765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월드</a:t>
            </a:r>
          </a:p>
        </p:txBody>
      </p:sp>
      <p:sp>
        <p:nvSpPr>
          <p:cNvPr id="459" name="Shape 459"/>
          <p:cNvSpPr/>
          <p:nvPr/>
        </p:nvSpPr>
        <p:spPr>
          <a:xfrm>
            <a:off x="2952022" y="586172"/>
            <a:ext cx="2926244" cy="381314"/>
          </a:xfrm>
          <a:prstGeom prst="rect">
            <a:avLst/>
          </a:prstGeom>
          <a:solidFill>
            <a:schemeClr val="accent1">
              <a:alpha val="38823"/>
            </a:schemeClr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유저1 : 안녕하세요??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유저2 : 네. 안녕하세요~</a:t>
            </a:r>
          </a:p>
        </p:txBody>
      </p:sp>
      <p:sp>
        <p:nvSpPr>
          <p:cNvPr id="460" name="Shape 460"/>
          <p:cNvSpPr/>
          <p:nvPr/>
        </p:nvSpPr>
        <p:spPr>
          <a:xfrm>
            <a:off x="5198866" y="692708"/>
            <a:ext cx="591245" cy="59124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프로모션</a:t>
            </a:r>
          </a:p>
        </p:txBody>
      </p:sp>
      <p:sp>
        <p:nvSpPr>
          <p:cNvPr id="461" name="Shape 461"/>
          <p:cNvSpPr/>
          <p:nvPr/>
        </p:nvSpPr>
        <p:spPr>
          <a:xfrm>
            <a:off x="2417930" y="5716017"/>
            <a:ext cx="1692125" cy="19708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TIP : 창병 병영 업글</a:t>
            </a:r>
          </a:p>
        </p:txBody>
      </p:sp>
      <p:sp>
        <p:nvSpPr>
          <p:cNvPr id="462" name="Shape 462"/>
          <p:cNvSpPr/>
          <p:nvPr/>
        </p:nvSpPr>
        <p:spPr>
          <a:xfrm>
            <a:off x="2406011" y="5565003"/>
            <a:ext cx="349695" cy="34969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</a:p>
        </p:txBody>
      </p:sp>
      <p:grpSp>
        <p:nvGrpSpPr>
          <p:cNvPr id="463" name="Shape 463"/>
          <p:cNvGrpSpPr/>
          <p:nvPr/>
        </p:nvGrpSpPr>
        <p:grpSpPr>
          <a:xfrm>
            <a:off x="2336513" y="1912607"/>
            <a:ext cx="1459827" cy="722643"/>
            <a:chOff x="2466530" y="4294682"/>
            <a:chExt cx="1459827" cy="722643"/>
          </a:xfrm>
        </p:grpSpPr>
        <p:sp>
          <p:nvSpPr>
            <p:cNvPr id="464" name="Shape 464"/>
            <p:cNvSpPr/>
            <p:nvPr/>
          </p:nvSpPr>
          <p:spPr>
            <a:xfrm flipH="1">
              <a:off x="2495625" y="4347135"/>
              <a:ext cx="1430630" cy="407178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 flipH="1">
              <a:off x="2861228" y="4754312"/>
              <a:ext cx="1065029" cy="194095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3151708" y="4339903"/>
              <a:ext cx="774650" cy="242235"/>
            </a:xfrm>
            <a:prstGeom prst="rect">
              <a:avLst/>
            </a:prstGeom>
            <a:gradFill>
              <a:gsLst>
                <a:gs pos="0">
                  <a:srgbClr val="F6F9FC"/>
                </a:gs>
                <a:gs pos="18000">
                  <a:srgbClr val="F6F9FC"/>
                </a:gs>
                <a:gs pos="54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0" scaled="0"/>
            </a:gra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Shape 467"/>
            <p:cNvSpPr txBox="1"/>
            <p:nvPr/>
          </p:nvSpPr>
          <p:spPr>
            <a:xfrm flipH="1">
              <a:off x="2948006" y="4576662"/>
              <a:ext cx="755599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23 : 59 : 59</a:t>
              </a:r>
            </a:p>
          </p:txBody>
        </p:sp>
        <p:sp>
          <p:nvSpPr>
            <p:cNvPr id="468" name="Shape 468"/>
            <p:cNvSpPr txBox="1"/>
            <p:nvPr/>
          </p:nvSpPr>
          <p:spPr>
            <a:xfrm flipH="1">
              <a:off x="3186347" y="4732964"/>
              <a:ext cx="426720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가 속</a:t>
              </a:r>
            </a:p>
          </p:txBody>
        </p:sp>
        <p:sp>
          <p:nvSpPr>
            <p:cNvPr id="469" name="Shape 469"/>
            <p:cNvSpPr/>
            <p:nvPr/>
          </p:nvSpPr>
          <p:spPr>
            <a:xfrm flipH="1">
              <a:off x="2487214" y="4744807"/>
              <a:ext cx="391135" cy="20360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 flipH="1">
              <a:off x="2495626" y="4347135"/>
              <a:ext cx="370048" cy="39572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 flipH="1">
              <a:off x="2466530" y="4709548"/>
              <a:ext cx="44565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X1200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Y1200</a:t>
              </a:r>
            </a:p>
          </p:txBody>
        </p:sp>
        <p:sp>
          <p:nvSpPr>
            <p:cNvPr id="472" name="Shape 472"/>
            <p:cNvSpPr/>
            <p:nvPr/>
          </p:nvSpPr>
          <p:spPr>
            <a:xfrm>
              <a:off x="2925417" y="4294682"/>
              <a:ext cx="423768" cy="34486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3" name="Shape 473"/>
          <p:cNvGrpSpPr/>
          <p:nvPr/>
        </p:nvGrpSpPr>
        <p:grpSpPr>
          <a:xfrm>
            <a:off x="2363402" y="1295447"/>
            <a:ext cx="1434542" cy="677421"/>
            <a:chOff x="2487215" y="3606585"/>
            <a:chExt cx="1434542" cy="677421"/>
          </a:xfrm>
        </p:grpSpPr>
        <p:sp>
          <p:nvSpPr>
            <p:cNvPr id="474" name="Shape 474"/>
            <p:cNvSpPr/>
            <p:nvPr/>
          </p:nvSpPr>
          <p:spPr>
            <a:xfrm>
              <a:off x="2487315" y="3613817"/>
              <a:ext cx="1405849" cy="407178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2487315" y="4020994"/>
              <a:ext cx="1046580" cy="194095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 flipH="1">
              <a:off x="2487215" y="3606585"/>
              <a:ext cx="761232" cy="242235"/>
            </a:xfrm>
            <a:prstGeom prst="rect">
              <a:avLst/>
            </a:prstGeom>
            <a:gradFill>
              <a:gsLst>
                <a:gs pos="0">
                  <a:srgbClr val="F6F9FC"/>
                </a:gs>
                <a:gs pos="18000">
                  <a:srgbClr val="F6F9FC"/>
                </a:gs>
                <a:gs pos="54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0" scaled="0"/>
            </a:gra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Shape 477"/>
            <p:cNvSpPr txBox="1"/>
            <p:nvPr/>
          </p:nvSpPr>
          <p:spPr>
            <a:xfrm>
              <a:off x="2706108" y="3843344"/>
              <a:ext cx="742511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23 : 59 : 59</a:t>
              </a:r>
            </a:p>
          </p:txBody>
        </p:sp>
        <p:sp>
          <p:nvSpPr>
            <p:cNvPr id="478" name="Shape 478"/>
            <p:cNvSpPr txBox="1"/>
            <p:nvPr/>
          </p:nvSpPr>
          <p:spPr>
            <a:xfrm>
              <a:off x="2791385" y="3999646"/>
              <a:ext cx="426720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회 군</a:t>
              </a:r>
            </a:p>
          </p:txBody>
        </p:sp>
        <p:sp>
          <p:nvSpPr>
            <p:cNvPr id="479" name="Shape 479"/>
            <p:cNvSpPr/>
            <p:nvPr/>
          </p:nvSpPr>
          <p:spPr>
            <a:xfrm>
              <a:off x="3517069" y="4011489"/>
              <a:ext cx="384360" cy="20360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3529525" y="3613817"/>
              <a:ext cx="363638" cy="39572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3483817" y="3976230"/>
              <a:ext cx="4379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X1200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Y1200</a:t>
              </a:r>
            </a:p>
          </p:txBody>
        </p:sp>
        <p:sp>
          <p:nvSpPr>
            <p:cNvPr id="482" name="Shape 482"/>
            <p:cNvSpPr/>
            <p:nvPr/>
          </p:nvSpPr>
          <p:spPr>
            <a:xfrm>
              <a:off x="3115997" y="3641305"/>
              <a:ext cx="288335" cy="245671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3" name="Shape 483"/>
          <p:cNvGrpSpPr/>
          <p:nvPr/>
        </p:nvGrpSpPr>
        <p:grpSpPr>
          <a:xfrm>
            <a:off x="18353" y="4980101"/>
            <a:ext cx="1718159" cy="1668912"/>
            <a:chOff x="8936051" y="4062894"/>
            <a:chExt cx="1718159" cy="1668912"/>
          </a:xfrm>
        </p:grpSpPr>
        <p:sp>
          <p:nvSpPr>
            <p:cNvPr id="484" name="Shape 484"/>
            <p:cNvSpPr/>
            <p:nvPr/>
          </p:nvSpPr>
          <p:spPr>
            <a:xfrm>
              <a:off x="9007895" y="4094807"/>
              <a:ext cx="1455906" cy="401218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 flipH="1">
              <a:off x="9007796" y="4093237"/>
              <a:ext cx="761232" cy="247112"/>
            </a:xfrm>
            <a:prstGeom prst="rect">
              <a:avLst/>
            </a:prstGeom>
            <a:gradFill>
              <a:gsLst>
                <a:gs pos="0">
                  <a:srgbClr val="F6F9FC"/>
                </a:gs>
                <a:gs pos="18000">
                  <a:srgbClr val="F6F9FC"/>
                </a:gs>
                <a:gs pos="54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0" scaled="0"/>
            </a:gra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Shape 486"/>
            <p:cNvSpPr txBox="1"/>
            <p:nvPr/>
          </p:nvSpPr>
          <p:spPr>
            <a:xfrm>
              <a:off x="9243964" y="4326478"/>
              <a:ext cx="742511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23 : 59 : 59</a:t>
              </a:r>
            </a:p>
          </p:txBody>
        </p:sp>
        <p:sp>
          <p:nvSpPr>
            <p:cNvPr id="487" name="Shape 487"/>
            <p:cNvSpPr/>
            <p:nvPr/>
          </p:nvSpPr>
          <p:spPr>
            <a:xfrm>
              <a:off x="10166368" y="4093235"/>
              <a:ext cx="395139" cy="40436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Shape 488"/>
            <p:cNvSpPr txBox="1"/>
            <p:nvPr/>
          </p:nvSpPr>
          <p:spPr>
            <a:xfrm>
              <a:off x="9828467" y="4496026"/>
              <a:ext cx="683199" cy="2000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1200 : 1200</a:t>
              </a:r>
            </a:p>
          </p:txBody>
        </p:sp>
        <p:sp>
          <p:nvSpPr>
            <p:cNvPr id="489" name="Shape 489"/>
            <p:cNvSpPr/>
            <p:nvPr/>
          </p:nvSpPr>
          <p:spPr>
            <a:xfrm>
              <a:off x="9007896" y="4505289"/>
              <a:ext cx="1158473" cy="239945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가 속</a:t>
              </a:r>
            </a:p>
          </p:txBody>
        </p:sp>
        <p:sp>
          <p:nvSpPr>
            <p:cNvPr id="490" name="Shape 490"/>
            <p:cNvSpPr/>
            <p:nvPr/>
          </p:nvSpPr>
          <p:spPr>
            <a:xfrm>
              <a:off x="10174702" y="4505289"/>
              <a:ext cx="404609" cy="239945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 flipH="1">
              <a:off x="9769028" y="4093237"/>
              <a:ext cx="397292" cy="247112"/>
            </a:xfrm>
            <a:prstGeom prst="rect">
              <a:avLst/>
            </a:prstGeom>
            <a:solidFill>
              <a:srgbClr val="002060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 flipH="1">
              <a:off x="9603398" y="4062894"/>
              <a:ext cx="383465" cy="296700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3" name="Shape 493"/>
            <p:cNvGrpSpPr/>
            <p:nvPr/>
          </p:nvGrpSpPr>
          <p:grpSpPr>
            <a:xfrm>
              <a:off x="8936051" y="5077344"/>
              <a:ext cx="1718159" cy="654462"/>
              <a:chOff x="2462972" y="2676821"/>
              <a:chExt cx="1718159" cy="654462"/>
            </a:xfrm>
          </p:grpSpPr>
          <p:grpSp>
            <p:nvGrpSpPr>
              <p:cNvPr id="494" name="Shape 494"/>
              <p:cNvGrpSpPr/>
              <p:nvPr/>
            </p:nvGrpSpPr>
            <p:grpSpPr>
              <a:xfrm>
                <a:off x="2462972" y="2676821"/>
                <a:ext cx="1667557" cy="645294"/>
                <a:chOff x="7396920" y="4146360"/>
                <a:chExt cx="1667557" cy="645294"/>
              </a:xfrm>
            </p:grpSpPr>
            <p:sp>
              <p:nvSpPr>
                <p:cNvPr id="495" name="Shape 495"/>
                <p:cNvSpPr/>
                <p:nvPr/>
              </p:nvSpPr>
              <p:spPr>
                <a:xfrm>
                  <a:off x="7397018" y="4190380"/>
                  <a:ext cx="1667459" cy="407178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6" name="Shape 496"/>
                <p:cNvSpPr/>
                <p:nvPr/>
              </p:nvSpPr>
              <p:spPr>
                <a:xfrm>
                  <a:off x="7397020" y="4597558"/>
                  <a:ext cx="1667457" cy="176243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5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7" name="Shape 497"/>
                <p:cNvSpPr/>
                <p:nvPr/>
              </p:nvSpPr>
              <p:spPr>
                <a:xfrm flipH="1">
                  <a:off x="7396920" y="4183150"/>
                  <a:ext cx="761232" cy="242235"/>
                </a:xfrm>
                <a:prstGeom prst="rect">
                  <a:avLst/>
                </a:prstGeom>
                <a:gradFill>
                  <a:gsLst>
                    <a:gs pos="0">
                      <a:srgbClr val="F6F9FC"/>
                    </a:gs>
                    <a:gs pos="18000">
                      <a:srgbClr val="F6F9FC"/>
                    </a:gs>
                    <a:gs pos="54000">
                      <a:srgbClr val="B3D1EC"/>
                    </a:gs>
                    <a:gs pos="83000">
                      <a:srgbClr val="B3D1EC"/>
                    </a:gs>
                    <a:gs pos="100000">
                      <a:srgbClr val="CCE0F2"/>
                    </a:gs>
                  </a:gsLst>
                  <a:lin ang="0" scaled="0"/>
                </a:gradFill>
                <a:ln cap="flat" cmpd="sng" w="12700">
                  <a:solidFill>
                    <a:srgbClr val="42719B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8" name="Shape 498"/>
                <p:cNvSpPr txBox="1"/>
                <p:nvPr/>
              </p:nvSpPr>
              <p:spPr>
                <a:xfrm>
                  <a:off x="7615814" y="4419907"/>
                  <a:ext cx="742511" cy="2154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en-US" sz="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23 : 59 : 59</a:t>
                  </a:r>
                </a:p>
              </p:txBody>
            </p:sp>
            <p:sp>
              <p:nvSpPr>
                <p:cNvPr id="499" name="Shape 499"/>
                <p:cNvSpPr/>
                <p:nvPr/>
              </p:nvSpPr>
              <p:spPr>
                <a:xfrm flipH="1">
                  <a:off x="7975081" y="4146360"/>
                  <a:ext cx="445718" cy="344866"/>
                </a:xfrm>
                <a:prstGeom prst="rect">
                  <a:avLst/>
                </a:prstGeom>
                <a:blipFill rotWithShape="1">
                  <a:blip r:embed="rId10">
                    <a:alphaModFix/>
                  </a:blip>
                  <a:stretch>
                    <a:fillRect b="0" l="0" r="0" t="0"/>
                  </a:stretch>
                </a:blip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0" name="Shape 500"/>
                <p:cNvSpPr txBox="1"/>
                <p:nvPr/>
              </p:nvSpPr>
              <p:spPr>
                <a:xfrm>
                  <a:off x="7701089" y="4576210"/>
                  <a:ext cx="426720" cy="2154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en-US" sz="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가 속</a:t>
                  </a:r>
                </a:p>
              </p:txBody>
            </p:sp>
          </p:grpSp>
          <p:sp>
            <p:nvSpPr>
              <p:cNvPr id="501" name="Shape 501"/>
              <p:cNvSpPr/>
              <p:nvPr/>
            </p:nvSpPr>
            <p:spPr>
              <a:xfrm>
                <a:off x="3526157" y="2711358"/>
                <a:ext cx="575699" cy="573730"/>
              </a:xfrm>
              <a:prstGeom prst="rect">
                <a:avLst/>
              </a:prstGeom>
              <a:blipFill rotWithShape="1">
                <a:blip r:embed="rId11">
                  <a:alphaModFix/>
                </a:blip>
                <a:stretch>
                  <a:fillRect b="0" l="0" r="0" t="0"/>
                </a:stretch>
              </a:blip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Shape 502"/>
              <p:cNvSpPr txBox="1"/>
              <p:nvPr/>
            </p:nvSpPr>
            <p:spPr>
              <a:xfrm>
                <a:off x="3497932" y="3131228"/>
                <a:ext cx="683199" cy="200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en-US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1200 : 1200</a:t>
                </a:r>
              </a:p>
            </p:txBody>
          </p:sp>
        </p:grpSp>
      </p:grpSp>
      <p:grpSp>
        <p:nvGrpSpPr>
          <p:cNvPr id="503" name="Shape 503"/>
          <p:cNvGrpSpPr/>
          <p:nvPr/>
        </p:nvGrpSpPr>
        <p:grpSpPr>
          <a:xfrm>
            <a:off x="2363402" y="2635250"/>
            <a:ext cx="1434542" cy="677421"/>
            <a:chOff x="2487215" y="3606585"/>
            <a:chExt cx="1434542" cy="677421"/>
          </a:xfrm>
        </p:grpSpPr>
        <p:sp>
          <p:nvSpPr>
            <p:cNvPr id="504" name="Shape 504"/>
            <p:cNvSpPr/>
            <p:nvPr/>
          </p:nvSpPr>
          <p:spPr>
            <a:xfrm>
              <a:off x="2487315" y="3613817"/>
              <a:ext cx="1405849" cy="407178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2487315" y="4020994"/>
              <a:ext cx="1046580" cy="194095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 flipH="1">
              <a:off x="2487215" y="3606585"/>
              <a:ext cx="761232" cy="242235"/>
            </a:xfrm>
            <a:prstGeom prst="rect">
              <a:avLst/>
            </a:prstGeom>
            <a:gradFill>
              <a:gsLst>
                <a:gs pos="0">
                  <a:srgbClr val="F6F9FC"/>
                </a:gs>
                <a:gs pos="18000">
                  <a:srgbClr val="F6F9FC"/>
                </a:gs>
                <a:gs pos="54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0" scaled="0"/>
            </a:gra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Shape 507"/>
            <p:cNvSpPr txBox="1"/>
            <p:nvPr/>
          </p:nvSpPr>
          <p:spPr>
            <a:xfrm>
              <a:off x="2706108" y="3843344"/>
              <a:ext cx="742511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23 : 59 : 59</a:t>
              </a:r>
            </a:p>
          </p:txBody>
        </p:sp>
        <p:sp>
          <p:nvSpPr>
            <p:cNvPr id="508" name="Shape 508"/>
            <p:cNvSpPr txBox="1"/>
            <p:nvPr/>
          </p:nvSpPr>
          <p:spPr>
            <a:xfrm>
              <a:off x="2791385" y="3999646"/>
              <a:ext cx="426720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가 속</a:t>
              </a:r>
            </a:p>
          </p:txBody>
        </p:sp>
        <p:sp>
          <p:nvSpPr>
            <p:cNvPr id="509" name="Shape 509"/>
            <p:cNvSpPr/>
            <p:nvPr/>
          </p:nvSpPr>
          <p:spPr>
            <a:xfrm>
              <a:off x="3517069" y="4011489"/>
              <a:ext cx="384360" cy="20360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3529525" y="3613817"/>
              <a:ext cx="363638" cy="395724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3483817" y="3976230"/>
              <a:ext cx="4379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X1200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Y1200</a:t>
              </a:r>
            </a:p>
          </p:txBody>
        </p:sp>
      </p:grpSp>
      <p:sp>
        <p:nvSpPr>
          <p:cNvPr id="512" name="Shape 512"/>
          <p:cNvSpPr/>
          <p:nvPr/>
        </p:nvSpPr>
        <p:spPr>
          <a:xfrm flipH="1">
            <a:off x="2953213" y="2627664"/>
            <a:ext cx="304922" cy="242776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Shape 513"/>
          <p:cNvSpPr txBox="1"/>
          <p:nvPr/>
        </p:nvSpPr>
        <p:spPr>
          <a:xfrm>
            <a:off x="1399213" y="1329071"/>
            <a:ext cx="958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채집 중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1369762" y="2005493"/>
            <a:ext cx="958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 중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1141638" y="2718121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채집 행군</a:t>
            </a:r>
          </a:p>
        </p:txBody>
      </p:sp>
      <p:grpSp>
        <p:nvGrpSpPr>
          <p:cNvPr id="516" name="Shape 516"/>
          <p:cNvGrpSpPr/>
          <p:nvPr/>
        </p:nvGrpSpPr>
        <p:grpSpPr>
          <a:xfrm>
            <a:off x="2363401" y="3325487"/>
            <a:ext cx="1434541" cy="677421"/>
            <a:chOff x="2363401" y="3325487"/>
            <a:chExt cx="1434541" cy="677421"/>
          </a:xfrm>
        </p:grpSpPr>
        <p:sp>
          <p:nvSpPr>
            <p:cNvPr id="517" name="Shape 517"/>
            <p:cNvSpPr/>
            <p:nvPr/>
          </p:nvSpPr>
          <p:spPr>
            <a:xfrm>
              <a:off x="2363501" y="3332717"/>
              <a:ext cx="1405849" cy="407178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2363501" y="3739896"/>
              <a:ext cx="1046580" cy="194095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 flipH="1">
              <a:off x="2363401" y="3325487"/>
              <a:ext cx="761232" cy="242235"/>
            </a:xfrm>
            <a:prstGeom prst="rect">
              <a:avLst/>
            </a:prstGeom>
            <a:gradFill>
              <a:gsLst>
                <a:gs pos="0">
                  <a:srgbClr val="F6F9FC"/>
                </a:gs>
                <a:gs pos="18000">
                  <a:srgbClr val="F6F9FC"/>
                </a:gs>
                <a:gs pos="54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0" scaled="0"/>
            </a:gra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Shape 520"/>
            <p:cNvSpPr txBox="1"/>
            <p:nvPr/>
          </p:nvSpPr>
          <p:spPr>
            <a:xfrm>
              <a:off x="2582296" y="3562244"/>
              <a:ext cx="742511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23 : 59 : 59</a:t>
              </a:r>
            </a:p>
          </p:txBody>
        </p:sp>
        <p:sp>
          <p:nvSpPr>
            <p:cNvPr id="521" name="Shape 521"/>
            <p:cNvSpPr txBox="1"/>
            <p:nvPr/>
          </p:nvSpPr>
          <p:spPr>
            <a:xfrm>
              <a:off x="2667573" y="3718548"/>
              <a:ext cx="426720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가 속</a:t>
              </a:r>
            </a:p>
          </p:txBody>
        </p:sp>
        <p:sp>
          <p:nvSpPr>
            <p:cNvPr id="522" name="Shape 522"/>
            <p:cNvSpPr/>
            <p:nvPr/>
          </p:nvSpPr>
          <p:spPr>
            <a:xfrm>
              <a:off x="3393255" y="3730391"/>
              <a:ext cx="384360" cy="20360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3405712" y="3332717"/>
              <a:ext cx="363638" cy="395724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3360003" y="3695132"/>
              <a:ext cx="4379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X1200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Y1200</a:t>
              </a:r>
            </a:p>
          </p:txBody>
        </p:sp>
      </p:grpSp>
      <p:sp>
        <p:nvSpPr>
          <p:cNvPr id="525" name="Shape 525"/>
          <p:cNvSpPr/>
          <p:nvPr/>
        </p:nvSpPr>
        <p:spPr>
          <a:xfrm flipH="1">
            <a:off x="2968098" y="3309928"/>
            <a:ext cx="383465" cy="2967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Shape 526"/>
          <p:cNvSpPr txBox="1"/>
          <p:nvPr/>
        </p:nvSpPr>
        <p:spPr>
          <a:xfrm>
            <a:off x="380008" y="3442064"/>
            <a:ext cx="20457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 및 일반 행군</a:t>
            </a:r>
          </a:p>
        </p:txBody>
      </p:sp>
      <p:sp>
        <p:nvSpPr>
          <p:cNvPr id="527" name="Shape 527"/>
          <p:cNvSpPr/>
          <p:nvPr/>
        </p:nvSpPr>
        <p:spPr>
          <a:xfrm>
            <a:off x="2371014" y="4011842"/>
            <a:ext cx="1405849" cy="40717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Shape 528"/>
          <p:cNvSpPr/>
          <p:nvPr/>
        </p:nvSpPr>
        <p:spPr>
          <a:xfrm>
            <a:off x="2371014" y="4419019"/>
            <a:ext cx="1046580" cy="19409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Shape 529"/>
          <p:cNvSpPr/>
          <p:nvPr/>
        </p:nvSpPr>
        <p:spPr>
          <a:xfrm flipH="1">
            <a:off x="2370913" y="4004610"/>
            <a:ext cx="1041298" cy="242235"/>
          </a:xfrm>
          <a:prstGeom prst="rect">
            <a:avLst/>
          </a:prstGeom>
          <a:gradFill>
            <a:gsLst>
              <a:gs pos="0">
                <a:srgbClr val="F6F9FC"/>
              </a:gs>
              <a:gs pos="18000">
                <a:srgbClr val="F6F9FC"/>
              </a:gs>
              <a:gs pos="54000">
                <a:srgbClr val="B3D1EC"/>
              </a:gs>
              <a:gs pos="83000">
                <a:srgbClr val="B3D1EC"/>
              </a:gs>
              <a:gs pos="100000">
                <a:srgbClr val="CCE0F2"/>
              </a:gs>
            </a:gsLst>
            <a:lin ang="0" scaled="0"/>
          </a:gra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Shape 530"/>
          <p:cNvSpPr txBox="1"/>
          <p:nvPr/>
        </p:nvSpPr>
        <p:spPr>
          <a:xfrm>
            <a:off x="2589808" y="4241369"/>
            <a:ext cx="742511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 : 59 : 59</a:t>
            </a:r>
          </a:p>
        </p:txBody>
      </p:sp>
      <p:sp>
        <p:nvSpPr>
          <p:cNvPr id="531" name="Shape 531"/>
          <p:cNvSpPr txBox="1"/>
          <p:nvPr/>
        </p:nvSpPr>
        <p:spPr>
          <a:xfrm>
            <a:off x="2675083" y="4397671"/>
            <a:ext cx="426720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 군</a:t>
            </a:r>
          </a:p>
        </p:txBody>
      </p:sp>
      <p:sp>
        <p:nvSpPr>
          <p:cNvPr id="532" name="Shape 532"/>
          <p:cNvSpPr/>
          <p:nvPr/>
        </p:nvSpPr>
        <p:spPr>
          <a:xfrm>
            <a:off x="3400767" y="4409514"/>
            <a:ext cx="384360" cy="20360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Shape 533"/>
          <p:cNvSpPr/>
          <p:nvPr/>
        </p:nvSpPr>
        <p:spPr>
          <a:xfrm>
            <a:off x="3367516" y="4374255"/>
            <a:ext cx="4379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X1200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Y1200</a:t>
            </a:r>
          </a:p>
        </p:txBody>
      </p:sp>
      <p:sp>
        <p:nvSpPr>
          <p:cNvPr id="534" name="Shape 534"/>
          <p:cNvSpPr/>
          <p:nvPr/>
        </p:nvSpPr>
        <p:spPr>
          <a:xfrm>
            <a:off x="3419542" y="4024257"/>
            <a:ext cx="363638" cy="395724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Shape 535"/>
          <p:cNvSpPr txBox="1"/>
          <p:nvPr/>
        </p:nvSpPr>
        <p:spPr>
          <a:xfrm>
            <a:off x="2658438" y="4012400"/>
            <a:ext cx="529311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점령 중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x="1354253" y="4137710"/>
            <a:ext cx="958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캠프 중</a:t>
            </a:r>
          </a:p>
        </p:txBody>
      </p:sp>
      <p:sp>
        <p:nvSpPr>
          <p:cNvPr id="537" name="Shape 537"/>
          <p:cNvSpPr txBox="1"/>
          <p:nvPr/>
        </p:nvSpPr>
        <p:spPr>
          <a:xfrm>
            <a:off x="6128550" y="3522337"/>
            <a:ext cx="6005383" cy="2554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시작 시 목적지의 종류가 ICON으로 표시 된다.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목적지가 자원지일 경우 자원지 별 ICON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유저의 타운이나 캠프일 경우 해당 ICON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빈타일을 점유 하러 이동 시 캠프ICON을 표기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할 때의 목적지는 우측에 표시된다.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종류에 따라 게이지 바 앞쪽에 ICON이 별도로 표기 된다.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자원지가 목적일 경우 수레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유저의 타운이나 캠프, 몬스터 일 경우 병사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 시에는 아이콘과 병력의 이동, 진행 게이지가 반대로 된다.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채집 중일 경우 오른쪽에 채집중인 오브젝트 아이콘을 두고 농부아이콘의 병사가 게이지 앞에 표기한다.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점령 중일 경우 게이지가 꽉찬 상태로 점령중이란 텍스트를 표시해 준다.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아이콘 아래에 좌표와 가속, 회군 버튼이 위치한다.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 표시에서 회군, 가속 버튼 영역을 제외한 다른영역을 터치 시 이동중인 병력 위치로 이동한다.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Shape 538"/>
          <p:cNvSpPr/>
          <p:nvPr/>
        </p:nvSpPr>
        <p:spPr>
          <a:xfrm>
            <a:off x="-725" y="-700"/>
            <a:ext cx="12192000" cy="685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행군 UI 시안 - 삭제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/>
          <p:nvPr/>
        </p:nvSpPr>
        <p:spPr>
          <a:xfrm>
            <a:off x="390493" y="302758"/>
            <a:ext cx="17331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정보 표시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시안 1</a:t>
            </a:r>
          </a:p>
        </p:txBody>
      </p:sp>
      <p:sp>
        <p:nvSpPr>
          <p:cNvPr id="544" name="Shape 544"/>
          <p:cNvSpPr txBox="1"/>
          <p:nvPr/>
        </p:nvSpPr>
        <p:spPr>
          <a:xfrm>
            <a:off x="5983525" y="217736"/>
            <a:ext cx="6005383" cy="33855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정보 표시 1차 정보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행군하는 병력 이미지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병력은 구성 병과에 따라 간략화 된 이미지로 보여준다.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행군하는 경로 표시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본인과 연맹, 연합원의 행군경로는 녹색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 외에 다른 사람의 행군경로는 흰색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본인과 연맹, 연합원에게 공격, 적대적 행동의 행군경로는 붉은 색으로 표시한다.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이동 시간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목적지까지 도착하는데 걸리는 시간</a:t>
            </a:r>
          </a:p>
          <a:p>
            <a:pPr indent="-285750" lvl="3" marL="16573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실시간으로 카운트 되며 줄어 든다</a:t>
            </a:r>
          </a:p>
          <a:p>
            <a:pPr indent="-285750" lvl="3" marL="16573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행군을 가속시킬 경우 실시간으로 변화 된다.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목적지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목적지의 좌표를 표기 한다.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이동 완료까지 게이지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행군의 진행 정도를 보여주는 게이지.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정보 표시 2차 정보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상세 정보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행군중인 부대를 터치하여 확인하는 병력 상세보기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구성중인 병력의 종류와 숫자를 볼 수 있다.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본인과 연맹, 연합원의 행군부대의 정보만 볼 수 있다.</a:t>
            </a:r>
          </a:p>
          <a:p>
            <a:pPr indent="0" lvl="2" marL="914400" marR="0" rtl="0" algn="l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5" name="Shape 545"/>
          <p:cNvPicPr preferRelativeResize="0"/>
          <p:nvPr/>
        </p:nvPicPr>
        <p:blipFill rotWithShape="1">
          <a:blip r:embed="rId3">
            <a:alphaModFix/>
          </a:blip>
          <a:srcRect b="6133" l="10342" r="16120" t="138"/>
          <a:stretch/>
        </p:blipFill>
        <p:spPr>
          <a:xfrm>
            <a:off x="2352711" y="302758"/>
            <a:ext cx="3516242" cy="6293985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Shape 546"/>
          <p:cNvSpPr/>
          <p:nvPr/>
        </p:nvSpPr>
        <p:spPr>
          <a:xfrm>
            <a:off x="2363401" y="302758"/>
            <a:ext cx="474050" cy="432334"/>
          </a:xfrm>
          <a:prstGeom prst="rect">
            <a:avLst/>
          </a:prstGeom>
          <a:solidFill>
            <a:srgbClr val="322E1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Shape 547"/>
          <p:cNvSpPr/>
          <p:nvPr/>
        </p:nvSpPr>
        <p:spPr>
          <a:xfrm>
            <a:off x="2382108" y="5901771"/>
            <a:ext cx="803464" cy="579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Shape 548"/>
          <p:cNvSpPr/>
          <p:nvPr/>
        </p:nvSpPr>
        <p:spPr>
          <a:xfrm rot="10800000">
            <a:off x="2468272" y="5949637"/>
            <a:ext cx="542628" cy="48424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Shape 549"/>
          <p:cNvSpPr/>
          <p:nvPr/>
        </p:nvSpPr>
        <p:spPr>
          <a:xfrm>
            <a:off x="4779596" y="5949637"/>
            <a:ext cx="1049481" cy="51609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Shape 550"/>
          <p:cNvSpPr/>
          <p:nvPr/>
        </p:nvSpPr>
        <p:spPr>
          <a:xfrm>
            <a:off x="4852635" y="6076882"/>
            <a:ext cx="94609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Detail</a:t>
            </a:r>
          </a:p>
        </p:txBody>
      </p:sp>
      <p:sp>
        <p:nvSpPr>
          <p:cNvPr id="551" name="Shape 551"/>
          <p:cNvSpPr/>
          <p:nvPr/>
        </p:nvSpPr>
        <p:spPr>
          <a:xfrm>
            <a:off x="2365675" y="302758"/>
            <a:ext cx="588434" cy="61686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</a:p>
        </p:txBody>
      </p:sp>
      <p:sp>
        <p:nvSpPr>
          <p:cNvPr id="552" name="Shape 552"/>
          <p:cNvSpPr/>
          <p:nvPr/>
        </p:nvSpPr>
        <p:spPr>
          <a:xfrm>
            <a:off x="2365675" y="944086"/>
            <a:ext cx="588434" cy="1400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</p:txBody>
      </p:sp>
      <p:sp>
        <p:nvSpPr>
          <p:cNvPr id="553" name="Shape 553"/>
          <p:cNvSpPr/>
          <p:nvPr/>
        </p:nvSpPr>
        <p:spPr>
          <a:xfrm>
            <a:off x="3412212" y="302759"/>
            <a:ext cx="2469662" cy="28313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</a:t>
            </a:r>
          </a:p>
        </p:txBody>
      </p:sp>
      <p:sp>
        <p:nvSpPr>
          <p:cNvPr id="554" name="Shape 554"/>
          <p:cNvSpPr/>
          <p:nvPr/>
        </p:nvSpPr>
        <p:spPr>
          <a:xfrm>
            <a:off x="2954111" y="302758"/>
            <a:ext cx="657781" cy="28313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VIP1</a:t>
            </a:r>
          </a:p>
        </p:txBody>
      </p:sp>
      <p:sp>
        <p:nvSpPr>
          <p:cNvPr id="555" name="Shape 555"/>
          <p:cNvSpPr/>
          <p:nvPr/>
        </p:nvSpPr>
        <p:spPr>
          <a:xfrm>
            <a:off x="2365677" y="6001073"/>
            <a:ext cx="3512590" cy="57911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Shape 556"/>
          <p:cNvSpPr/>
          <p:nvPr/>
        </p:nvSpPr>
        <p:spPr>
          <a:xfrm>
            <a:off x="2353759" y="6099614"/>
            <a:ext cx="656939" cy="46911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메일</a:t>
            </a:r>
          </a:p>
        </p:txBody>
      </p:sp>
      <p:sp>
        <p:nvSpPr>
          <p:cNvPr id="557" name="Shape 557"/>
          <p:cNvSpPr/>
          <p:nvPr/>
        </p:nvSpPr>
        <p:spPr>
          <a:xfrm>
            <a:off x="3047042" y="6099614"/>
            <a:ext cx="656939" cy="46911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가방</a:t>
            </a:r>
          </a:p>
        </p:txBody>
      </p:sp>
      <p:sp>
        <p:nvSpPr>
          <p:cNvPr id="558" name="Shape 558"/>
          <p:cNvSpPr/>
          <p:nvPr/>
        </p:nvSpPr>
        <p:spPr>
          <a:xfrm>
            <a:off x="4528044" y="6099614"/>
            <a:ext cx="656939" cy="46911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축복</a:t>
            </a:r>
          </a:p>
        </p:txBody>
      </p:sp>
      <p:sp>
        <p:nvSpPr>
          <p:cNvPr id="559" name="Shape 559"/>
          <p:cNvSpPr/>
          <p:nvPr/>
        </p:nvSpPr>
        <p:spPr>
          <a:xfrm>
            <a:off x="5221328" y="6099614"/>
            <a:ext cx="656939" cy="46911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길드</a:t>
            </a:r>
          </a:p>
        </p:txBody>
      </p:sp>
      <p:sp>
        <p:nvSpPr>
          <p:cNvPr id="560" name="Shape 560"/>
          <p:cNvSpPr/>
          <p:nvPr/>
        </p:nvSpPr>
        <p:spPr>
          <a:xfrm>
            <a:off x="2837452" y="6079616"/>
            <a:ext cx="197081" cy="197081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561" name="Shape 561"/>
          <p:cNvSpPr/>
          <p:nvPr/>
        </p:nvSpPr>
        <p:spPr>
          <a:xfrm>
            <a:off x="3746051" y="6001073"/>
            <a:ext cx="744775" cy="56765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월드</a:t>
            </a:r>
          </a:p>
        </p:txBody>
      </p:sp>
      <p:sp>
        <p:nvSpPr>
          <p:cNvPr id="562" name="Shape 562"/>
          <p:cNvSpPr/>
          <p:nvPr/>
        </p:nvSpPr>
        <p:spPr>
          <a:xfrm>
            <a:off x="2952022" y="586172"/>
            <a:ext cx="2926244" cy="381314"/>
          </a:xfrm>
          <a:prstGeom prst="rect">
            <a:avLst/>
          </a:prstGeom>
          <a:solidFill>
            <a:schemeClr val="accent1">
              <a:alpha val="38823"/>
            </a:schemeClr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유저1 : 안녕하세요??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유저2 : 네. 안녕하세요~</a:t>
            </a:r>
          </a:p>
        </p:txBody>
      </p:sp>
      <p:sp>
        <p:nvSpPr>
          <p:cNvPr id="563" name="Shape 563"/>
          <p:cNvSpPr/>
          <p:nvPr/>
        </p:nvSpPr>
        <p:spPr>
          <a:xfrm>
            <a:off x="5198866" y="692708"/>
            <a:ext cx="591245" cy="59124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프로모션</a:t>
            </a:r>
          </a:p>
        </p:txBody>
      </p:sp>
      <p:sp>
        <p:nvSpPr>
          <p:cNvPr id="564" name="Shape 564"/>
          <p:cNvSpPr/>
          <p:nvPr/>
        </p:nvSpPr>
        <p:spPr>
          <a:xfrm>
            <a:off x="2417930" y="5716017"/>
            <a:ext cx="1692125" cy="19708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TIP : 창병 병영 업글</a:t>
            </a:r>
          </a:p>
        </p:txBody>
      </p:sp>
      <p:sp>
        <p:nvSpPr>
          <p:cNvPr id="565" name="Shape 565"/>
          <p:cNvSpPr/>
          <p:nvPr/>
        </p:nvSpPr>
        <p:spPr>
          <a:xfrm>
            <a:off x="2406011" y="5565003"/>
            <a:ext cx="349695" cy="34969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</a:p>
        </p:txBody>
      </p:sp>
      <p:sp>
        <p:nvSpPr>
          <p:cNvPr id="566" name="Shape 566"/>
          <p:cNvSpPr/>
          <p:nvPr/>
        </p:nvSpPr>
        <p:spPr>
          <a:xfrm>
            <a:off x="2674826" y="1206278"/>
            <a:ext cx="937067" cy="40717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Shape 567"/>
          <p:cNvSpPr/>
          <p:nvPr/>
        </p:nvSpPr>
        <p:spPr>
          <a:xfrm>
            <a:off x="3606910" y="1206278"/>
            <a:ext cx="437867" cy="40717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Shape 568"/>
          <p:cNvSpPr/>
          <p:nvPr/>
        </p:nvSpPr>
        <p:spPr>
          <a:xfrm>
            <a:off x="3606910" y="1281708"/>
            <a:ext cx="44114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</a:t>
            </a:r>
          </a:p>
        </p:txBody>
      </p:sp>
      <p:sp>
        <p:nvSpPr>
          <p:cNvPr id="569" name="Shape 569"/>
          <p:cNvSpPr/>
          <p:nvPr/>
        </p:nvSpPr>
        <p:spPr>
          <a:xfrm>
            <a:off x="2654788" y="1203034"/>
            <a:ext cx="757424" cy="407178"/>
          </a:xfrm>
          <a:prstGeom prst="rect">
            <a:avLst/>
          </a:prstGeom>
          <a:gradFill>
            <a:gsLst>
              <a:gs pos="0">
                <a:srgbClr val="F6F9FC"/>
              </a:gs>
              <a:gs pos="18000">
                <a:srgbClr val="F6F9FC"/>
              </a:gs>
              <a:gs pos="54000">
                <a:srgbClr val="B3D1EC"/>
              </a:gs>
              <a:gs pos="83000">
                <a:srgbClr val="B3D1EC"/>
              </a:gs>
              <a:gs pos="100000">
                <a:srgbClr val="CCE0F2"/>
              </a:gs>
            </a:gsLst>
            <a:lin ang="0" scaled="0"/>
          </a:gra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0" name="Shape 570"/>
          <p:cNvGrpSpPr/>
          <p:nvPr/>
        </p:nvGrpSpPr>
        <p:grpSpPr>
          <a:xfrm>
            <a:off x="2372830" y="1160295"/>
            <a:ext cx="489046" cy="489046"/>
            <a:chOff x="2372830" y="1160295"/>
            <a:chExt cx="489046" cy="489046"/>
          </a:xfrm>
        </p:grpSpPr>
        <p:sp>
          <p:nvSpPr>
            <p:cNvPr id="571" name="Shape 571"/>
            <p:cNvSpPr/>
            <p:nvPr/>
          </p:nvSpPr>
          <p:spPr>
            <a:xfrm>
              <a:off x="2372830" y="1160295"/>
              <a:ext cx="489046" cy="489046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2405833" y="1227345"/>
              <a:ext cx="4363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채집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</p:grpSp>
      <p:sp>
        <p:nvSpPr>
          <p:cNvPr id="573" name="Shape 573"/>
          <p:cNvSpPr txBox="1"/>
          <p:nvPr/>
        </p:nvSpPr>
        <p:spPr>
          <a:xfrm>
            <a:off x="2868807" y="1250279"/>
            <a:ext cx="74251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채집 중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 : 59 : 59</a:t>
            </a:r>
          </a:p>
        </p:txBody>
      </p:sp>
      <p:sp>
        <p:nvSpPr>
          <p:cNvPr id="574" name="Shape 574"/>
          <p:cNvSpPr/>
          <p:nvPr/>
        </p:nvSpPr>
        <p:spPr>
          <a:xfrm>
            <a:off x="2682144" y="1775105"/>
            <a:ext cx="937067" cy="40717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3614228" y="1775105"/>
            <a:ext cx="437867" cy="40717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3614228" y="1850534"/>
            <a:ext cx="44114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가속</a:t>
            </a:r>
          </a:p>
        </p:txBody>
      </p:sp>
      <p:sp>
        <p:nvSpPr>
          <p:cNvPr id="577" name="Shape 577"/>
          <p:cNvSpPr/>
          <p:nvPr/>
        </p:nvSpPr>
        <p:spPr>
          <a:xfrm>
            <a:off x="2662106" y="1771861"/>
            <a:ext cx="757424" cy="407178"/>
          </a:xfrm>
          <a:prstGeom prst="rect">
            <a:avLst/>
          </a:prstGeom>
          <a:gradFill>
            <a:gsLst>
              <a:gs pos="0">
                <a:srgbClr val="F6F9FC"/>
              </a:gs>
              <a:gs pos="18000">
                <a:srgbClr val="F6F9FC"/>
              </a:gs>
              <a:gs pos="54000">
                <a:srgbClr val="B3D1EC"/>
              </a:gs>
              <a:gs pos="83000">
                <a:srgbClr val="B3D1EC"/>
              </a:gs>
              <a:gs pos="100000">
                <a:srgbClr val="CCE0F2"/>
              </a:gs>
            </a:gsLst>
            <a:lin ang="0" scaled="0"/>
          </a:gra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8" name="Shape 578"/>
          <p:cNvGrpSpPr/>
          <p:nvPr/>
        </p:nvGrpSpPr>
        <p:grpSpPr>
          <a:xfrm>
            <a:off x="2380148" y="1729122"/>
            <a:ext cx="489046" cy="489046"/>
            <a:chOff x="2372830" y="1160295"/>
            <a:chExt cx="489046" cy="489046"/>
          </a:xfrm>
        </p:grpSpPr>
        <p:sp>
          <p:nvSpPr>
            <p:cNvPr id="579" name="Shape 579"/>
            <p:cNvSpPr/>
            <p:nvPr/>
          </p:nvSpPr>
          <p:spPr>
            <a:xfrm>
              <a:off x="2372830" y="1160295"/>
              <a:ext cx="489046" cy="489046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2405833" y="1227345"/>
              <a:ext cx="4363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행군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</p:grpSp>
      <p:sp>
        <p:nvSpPr>
          <p:cNvPr id="581" name="Shape 581"/>
          <p:cNvSpPr txBox="1"/>
          <p:nvPr/>
        </p:nvSpPr>
        <p:spPr>
          <a:xfrm>
            <a:off x="2867310" y="1819106"/>
            <a:ext cx="7601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1200 : 1200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 : 59 : 59</a:t>
            </a:r>
          </a:p>
        </p:txBody>
      </p:sp>
      <p:sp>
        <p:nvSpPr>
          <p:cNvPr id="582" name="Shape 582"/>
          <p:cNvSpPr/>
          <p:nvPr/>
        </p:nvSpPr>
        <p:spPr>
          <a:xfrm>
            <a:off x="2682144" y="2364794"/>
            <a:ext cx="937067" cy="40717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Shape 583"/>
          <p:cNvSpPr/>
          <p:nvPr/>
        </p:nvSpPr>
        <p:spPr>
          <a:xfrm>
            <a:off x="3614228" y="2364794"/>
            <a:ext cx="437867" cy="40717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Shape 584"/>
          <p:cNvSpPr/>
          <p:nvPr/>
        </p:nvSpPr>
        <p:spPr>
          <a:xfrm>
            <a:off x="3614228" y="2440225"/>
            <a:ext cx="44114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</a:t>
            </a:r>
          </a:p>
        </p:txBody>
      </p:sp>
      <p:grpSp>
        <p:nvGrpSpPr>
          <p:cNvPr id="585" name="Shape 585"/>
          <p:cNvGrpSpPr/>
          <p:nvPr/>
        </p:nvGrpSpPr>
        <p:grpSpPr>
          <a:xfrm>
            <a:off x="2380148" y="2318812"/>
            <a:ext cx="489046" cy="489046"/>
            <a:chOff x="2372830" y="1160295"/>
            <a:chExt cx="489046" cy="489046"/>
          </a:xfrm>
        </p:grpSpPr>
        <p:sp>
          <p:nvSpPr>
            <p:cNvPr id="586" name="Shape 586"/>
            <p:cNvSpPr/>
            <p:nvPr/>
          </p:nvSpPr>
          <p:spPr>
            <a:xfrm>
              <a:off x="2372830" y="1160295"/>
              <a:ext cx="489046" cy="489046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2405833" y="1227345"/>
              <a:ext cx="4363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점령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</p:grpSp>
      <p:sp>
        <p:nvSpPr>
          <p:cNvPr id="588" name="Shape 588"/>
          <p:cNvSpPr txBox="1"/>
          <p:nvPr/>
        </p:nvSpPr>
        <p:spPr>
          <a:xfrm>
            <a:off x="2837451" y="2391990"/>
            <a:ext cx="7601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점령 중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1200 : 1200</a:t>
            </a:r>
          </a:p>
        </p:txBody>
      </p:sp>
      <p:sp>
        <p:nvSpPr>
          <p:cNvPr id="589" name="Shape 589"/>
          <p:cNvSpPr/>
          <p:nvPr/>
        </p:nvSpPr>
        <p:spPr>
          <a:xfrm>
            <a:off x="2689366" y="2945916"/>
            <a:ext cx="937067" cy="40717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3621450" y="2945916"/>
            <a:ext cx="437867" cy="40717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Shape 591"/>
          <p:cNvSpPr/>
          <p:nvPr/>
        </p:nvSpPr>
        <p:spPr>
          <a:xfrm>
            <a:off x="3621450" y="3021346"/>
            <a:ext cx="44114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가속</a:t>
            </a:r>
          </a:p>
        </p:txBody>
      </p:sp>
      <p:sp>
        <p:nvSpPr>
          <p:cNvPr id="592" name="Shape 592"/>
          <p:cNvSpPr/>
          <p:nvPr/>
        </p:nvSpPr>
        <p:spPr>
          <a:xfrm>
            <a:off x="2669326" y="2942673"/>
            <a:ext cx="757424" cy="407178"/>
          </a:xfrm>
          <a:prstGeom prst="rect">
            <a:avLst/>
          </a:prstGeom>
          <a:gradFill>
            <a:gsLst>
              <a:gs pos="0">
                <a:srgbClr val="F6F9FC"/>
              </a:gs>
              <a:gs pos="18000">
                <a:srgbClr val="F6F9FC"/>
              </a:gs>
              <a:gs pos="54000">
                <a:srgbClr val="B3D1EC"/>
              </a:gs>
              <a:gs pos="83000">
                <a:srgbClr val="B3D1EC"/>
              </a:gs>
              <a:gs pos="100000">
                <a:srgbClr val="CCE0F2"/>
              </a:gs>
            </a:gsLst>
            <a:lin ang="0" scaled="0"/>
          </a:gra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3" name="Shape 593"/>
          <p:cNvGrpSpPr/>
          <p:nvPr/>
        </p:nvGrpSpPr>
        <p:grpSpPr>
          <a:xfrm>
            <a:off x="2387369" y="2899934"/>
            <a:ext cx="489046" cy="489046"/>
            <a:chOff x="2372830" y="1160295"/>
            <a:chExt cx="489046" cy="489046"/>
          </a:xfrm>
        </p:grpSpPr>
        <p:sp>
          <p:nvSpPr>
            <p:cNvPr id="594" name="Shape 594"/>
            <p:cNvSpPr/>
            <p:nvPr/>
          </p:nvSpPr>
          <p:spPr>
            <a:xfrm>
              <a:off x="2372830" y="1160295"/>
              <a:ext cx="489046" cy="489046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2405833" y="1227345"/>
              <a:ext cx="4363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회군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</p:grpSp>
      <p:sp>
        <p:nvSpPr>
          <p:cNvPr id="596" name="Shape 596"/>
          <p:cNvSpPr txBox="1"/>
          <p:nvPr/>
        </p:nvSpPr>
        <p:spPr>
          <a:xfrm>
            <a:off x="2874530" y="2989916"/>
            <a:ext cx="7601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1200 : 1200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 : 59 : 59</a:t>
            </a:r>
          </a:p>
        </p:txBody>
      </p:sp>
      <p:sp>
        <p:nvSpPr>
          <p:cNvPr id="597" name="Shape 597"/>
          <p:cNvSpPr/>
          <p:nvPr/>
        </p:nvSpPr>
        <p:spPr>
          <a:xfrm>
            <a:off x="2694349" y="3536250"/>
            <a:ext cx="937067" cy="40717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Shape 598"/>
          <p:cNvSpPr/>
          <p:nvPr/>
        </p:nvSpPr>
        <p:spPr>
          <a:xfrm>
            <a:off x="3626432" y="3536250"/>
            <a:ext cx="437867" cy="40717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Shape 599"/>
          <p:cNvSpPr/>
          <p:nvPr/>
        </p:nvSpPr>
        <p:spPr>
          <a:xfrm>
            <a:off x="3626432" y="3611680"/>
            <a:ext cx="44114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</a:t>
            </a:r>
          </a:p>
        </p:txBody>
      </p:sp>
      <p:sp>
        <p:nvSpPr>
          <p:cNvPr id="600" name="Shape 600"/>
          <p:cNvSpPr/>
          <p:nvPr/>
        </p:nvSpPr>
        <p:spPr>
          <a:xfrm>
            <a:off x="2674309" y="3533007"/>
            <a:ext cx="757424" cy="407178"/>
          </a:xfrm>
          <a:prstGeom prst="rect">
            <a:avLst/>
          </a:prstGeom>
          <a:gradFill>
            <a:gsLst>
              <a:gs pos="0">
                <a:srgbClr val="F6F9FC"/>
              </a:gs>
              <a:gs pos="18000">
                <a:srgbClr val="F6F9FC"/>
              </a:gs>
              <a:gs pos="54000">
                <a:srgbClr val="B3D1EC"/>
              </a:gs>
              <a:gs pos="83000">
                <a:srgbClr val="B3D1EC"/>
              </a:gs>
              <a:gs pos="100000">
                <a:srgbClr val="CCE0F2"/>
              </a:gs>
            </a:gsLst>
            <a:lin ang="0" scaled="0"/>
          </a:gra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1" name="Shape 601"/>
          <p:cNvGrpSpPr/>
          <p:nvPr/>
        </p:nvGrpSpPr>
        <p:grpSpPr>
          <a:xfrm>
            <a:off x="2392352" y="3490268"/>
            <a:ext cx="489046" cy="489046"/>
            <a:chOff x="2372830" y="1160295"/>
            <a:chExt cx="489046" cy="489046"/>
          </a:xfrm>
        </p:grpSpPr>
        <p:sp>
          <p:nvSpPr>
            <p:cNvPr id="602" name="Shape 602"/>
            <p:cNvSpPr/>
            <p:nvPr/>
          </p:nvSpPr>
          <p:spPr>
            <a:xfrm>
              <a:off x="2372830" y="1160295"/>
              <a:ext cx="489046" cy="489046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2405833" y="1227345"/>
              <a:ext cx="4363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채집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</p:grpSp>
      <p:sp>
        <p:nvSpPr>
          <p:cNvPr id="604" name="Shape 604"/>
          <p:cNvSpPr txBox="1"/>
          <p:nvPr/>
        </p:nvSpPr>
        <p:spPr>
          <a:xfrm>
            <a:off x="2888328" y="3580251"/>
            <a:ext cx="74251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채집 중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 : 59 : 59</a:t>
            </a:r>
          </a:p>
        </p:txBody>
      </p:sp>
      <p:sp>
        <p:nvSpPr>
          <p:cNvPr id="605" name="Shape 605"/>
          <p:cNvSpPr/>
          <p:nvPr/>
        </p:nvSpPr>
        <p:spPr>
          <a:xfrm>
            <a:off x="-725" y="-700"/>
            <a:ext cx="12192000" cy="685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행군 UI 시안 - 삭제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918025" y="684594"/>
            <a:ext cx="10515599" cy="5488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2015.12.22 초안 작성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V1.1 – 2015.12.24 행군 목적지별 플로어 변경(간략화)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V1.2 – 2016.01.18 행군 정보 UI 레이아웃 시안 추가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V1.3 – 2016.01.26 행군 부대 액션바 UI 레이아웃 시안 추가</a:t>
            </a:r>
          </a:p>
          <a:p>
            <a:pPr indent="0"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/>
              <a:t>V1.4 – 2016.02.12 행군별 행군로 색상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636104" y="365760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282434" y="1033669"/>
            <a:ext cx="84465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정의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필드에 선택된 오브젝트나 빈타일을 향해 유저의 부대가 움직여 이동 하는 것.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282434" y="2814760"/>
            <a:ext cx="1034115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기획 의도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본인 뿐 아니라 다른 유저의 병력이 이동하는 것을 보고 생동감있게 움직이는 세계를 경험하도록 한다.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적과 아군의 병력 이동을 보며 다양한 공격타이밍을 노리는 등 전략적 느낌을 준다.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895865" y="93277"/>
            <a:ext cx="10515599" cy="6151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플로어 – 자원지</a:t>
            </a:r>
          </a:p>
        </p:txBody>
      </p:sp>
      <p:sp>
        <p:nvSpPr>
          <p:cNvPr id="107" name="Shape 107"/>
          <p:cNvSpPr/>
          <p:nvPr/>
        </p:nvSpPr>
        <p:spPr>
          <a:xfrm>
            <a:off x="814929" y="1642867"/>
            <a:ext cx="1099934" cy="298047"/>
          </a:xfrm>
          <a:prstGeom prst="flowChartTerminator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목적지 선택</a:t>
            </a:r>
          </a:p>
        </p:txBody>
      </p:sp>
      <p:grpSp>
        <p:nvGrpSpPr>
          <p:cNvPr id="108" name="Shape 108"/>
          <p:cNvGrpSpPr/>
          <p:nvPr/>
        </p:nvGrpSpPr>
        <p:grpSpPr>
          <a:xfrm>
            <a:off x="10707003" y="93277"/>
            <a:ext cx="1408923" cy="1009011"/>
            <a:chOff x="8098971" y="689900"/>
            <a:chExt cx="1408923" cy="1009011"/>
          </a:xfrm>
        </p:grpSpPr>
        <p:sp>
          <p:nvSpPr>
            <p:cNvPr id="109" name="Shape 109"/>
            <p:cNvSpPr/>
            <p:nvPr/>
          </p:nvSpPr>
          <p:spPr>
            <a:xfrm>
              <a:off x="8098971" y="689900"/>
              <a:ext cx="1408923" cy="10090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" name="Shape 110"/>
            <p:cNvGrpSpPr/>
            <p:nvPr/>
          </p:nvGrpSpPr>
          <p:grpSpPr>
            <a:xfrm>
              <a:off x="8285992" y="832553"/>
              <a:ext cx="919902" cy="706610"/>
              <a:chOff x="2821673" y="1083951"/>
              <a:chExt cx="877558" cy="849602"/>
            </a:xfrm>
          </p:grpSpPr>
          <p:grpSp>
            <p:nvGrpSpPr>
              <p:cNvPr id="111" name="Shape 111"/>
              <p:cNvGrpSpPr/>
              <p:nvPr/>
            </p:nvGrpSpPr>
            <p:grpSpPr>
              <a:xfrm>
                <a:off x="2821673" y="1083951"/>
                <a:ext cx="800973" cy="276998"/>
                <a:chOff x="2821675" y="1087720"/>
                <a:chExt cx="943560" cy="298225"/>
              </a:xfrm>
            </p:grpSpPr>
            <p:cxnSp>
              <p:nvCxnSpPr>
                <p:cNvPr id="112" name="Shape 112"/>
                <p:cNvCxnSpPr/>
                <p:nvPr/>
              </p:nvCxnSpPr>
              <p:spPr>
                <a:xfrm flipH="1" rot="10800000">
                  <a:off x="2821675" y="1234449"/>
                  <a:ext cx="489888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FF0000"/>
                  </a:solidFill>
                  <a:prstDash val="solid"/>
                  <a:miter/>
                  <a:headEnd len="med" w="med" type="none"/>
                  <a:tailEnd len="lg" w="lg" type="triangle"/>
                </a:ln>
              </p:spPr>
            </p:cxnSp>
            <p:sp>
              <p:nvSpPr>
                <p:cNvPr id="113" name="Shape 113"/>
                <p:cNvSpPr txBox="1"/>
                <p:nvPr/>
              </p:nvSpPr>
              <p:spPr>
                <a:xfrm>
                  <a:off x="3300319" y="1087720"/>
                  <a:ext cx="464916" cy="2982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No</a:t>
                  </a:r>
                </a:p>
              </p:txBody>
            </p:sp>
          </p:grpSp>
          <p:grpSp>
            <p:nvGrpSpPr>
              <p:cNvPr id="114" name="Shape 114"/>
              <p:cNvGrpSpPr/>
              <p:nvPr/>
            </p:nvGrpSpPr>
            <p:grpSpPr>
              <a:xfrm>
                <a:off x="2821674" y="1371761"/>
                <a:ext cx="800974" cy="276998"/>
                <a:chOff x="2821674" y="1374928"/>
                <a:chExt cx="943562" cy="298225"/>
              </a:xfrm>
            </p:grpSpPr>
            <p:cxnSp>
              <p:nvCxnSpPr>
                <p:cNvPr id="115" name="Shape 115"/>
                <p:cNvCxnSpPr/>
                <p:nvPr/>
              </p:nvCxnSpPr>
              <p:spPr>
                <a:xfrm flipH="1" rot="10800000">
                  <a:off x="2821674" y="1518231"/>
                  <a:ext cx="489888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0B0F0"/>
                  </a:solidFill>
                  <a:prstDash val="solid"/>
                  <a:miter/>
                  <a:headEnd len="med" w="med" type="none"/>
                  <a:tailEnd len="lg" w="lg" type="triangle"/>
                </a:ln>
              </p:spPr>
            </p:cxnSp>
            <p:sp>
              <p:nvSpPr>
                <p:cNvPr id="116" name="Shape 116"/>
                <p:cNvSpPr txBox="1"/>
                <p:nvPr/>
              </p:nvSpPr>
              <p:spPr>
                <a:xfrm>
                  <a:off x="3287253" y="1374928"/>
                  <a:ext cx="477983" cy="2982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Yes</a:t>
                  </a:r>
                </a:p>
              </p:txBody>
            </p:sp>
          </p:grpSp>
          <p:grpSp>
            <p:nvGrpSpPr>
              <p:cNvPr id="117" name="Shape 117"/>
              <p:cNvGrpSpPr/>
              <p:nvPr/>
            </p:nvGrpSpPr>
            <p:grpSpPr>
              <a:xfrm>
                <a:off x="2821674" y="1656554"/>
                <a:ext cx="877557" cy="276998"/>
                <a:chOff x="2821432" y="1620067"/>
                <a:chExt cx="1033777" cy="298225"/>
              </a:xfrm>
            </p:grpSpPr>
            <p:cxnSp>
              <p:nvCxnSpPr>
                <p:cNvPr id="118" name="Shape 118"/>
                <p:cNvCxnSpPr/>
                <p:nvPr/>
              </p:nvCxnSpPr>
              <p:spPr>
                <a:xfrm flipH="1" rot="10800000">
                  <a:off x="2821432" y="1769181"/>
                  <a:ext cx="489888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lg" w="lg" type="triangle"/>
                </a:ln>
              </p:spPr>
            </p:cxnSp>
            <p:sp>
              <p:nvSpPr>
                <p:cNvPr id="119" name="Shape 119"/>
                <p:cNvSpPr txBox="1"/>
                <p:nvPr/>
              </p:nvSpPr>
              <p:spPr>
                <a:xfrm>
                  <a:off x="3275103" y="1620067"/>
                  <a:ext cx="580106" cy="2982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진행</a:t>
                  </a:r>
                </a:p>
              </p:txBody>
            </p:sp>
          </p:grpSp>
        </p:grpSp>
      </p:grpSp>
      <p:sp>
        <p:nvSpPr>
          <p:cNvPr id="120" name="Shape 120"/>
          <p:cNvSpPr/>
          <p:nvPr/>
        </p:nvSpPr>
        <p:spPr>
          <a:xfrm>
            <a:off x="603189" y="2463756"/>
            <a:ext cx="1524004" cy="615777"/>
          </a:xfrm>
          <a:prstGeom prst="flowChartDecision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목적지가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 인가?</a:t>
            </a:r>
          </a:p>
        </p:txBody>
      </p:sp>
      <p:sp>
        <p:nvSpPr>
          <p:cNvPr id="121" name="Shape 121"/>
          <p:cNvSpPr/>
          <p:nvPr/>
        </p:nvSpPr>
        <p:spPr>
          <a:xfrm>
            <a:off x="2635724" y="2469890"/>
            <a:ext cx="1524004" cy="615777"/>
          </a:xfrm>
          <a:prstGeom prst="flowChartDecision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 유저가 점령 중인가?</a:t>
            </a:r>
          </a:p>
        </p:txBody>
      </p:sp>
      <p:sp>
        <p:nvSpPr>
          <p:cNvPr id="122" name="Shape 122"/>
          <p:cNvSpPr/>
          <p:nvPr/>
        </p:nvSpPr>
        <p:spPr>
          <a:xfrm>
            <a:off x="4651462" y="2564364"/>
            <a:ext cx="1099933" cy="426827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채집 행군</a:t>
            </a:r>
          </a:p>
        </p:txBody>
      </p:sp>
      <p:cxnSp>
        <p:nvCxnSpPr>
          <p:cNvPr id="123" name="Shape 123"/>
          <p:cNvCxnSpPr>
            <a:stCxn id="120" idx="3"/>
            <a:endCxn id="121" idx="1"/>
          </p:cNvCxnSpPr>
          <p:nvPr/>
        </p:nvCxnSpPr>
        <p:spPr>
          <a:xfrm>
            <a:off x="2127193" y="2771645"/>
            <a:ext cx="508500" cy="6000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4" name="Shape 124"/>
          <p:cNvCxnSpPr>
            <a:stCxn id="121" idx="3"/>
            <a:endCxn id="122" idx="1"/>
          </p:cNvCxnSpPr>
          <p:nvPr/>
        </p:nvCxnSpPr>
        <p:spPr>
          <a:xfrm>
            <a:off x="4159729" y="2777779"/>
            <a:ext cx="491700" cy="600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5" name="Shape 125"/>
          <p:cNvCxnSpPr>
            <a:stCxn id="121" idx="2"/>
          </p:cNvCxnSpPr>
          <p:nvPr/>
        </p:nvCxnSpPr>
        <p:spPr>
          <a:xfrm flipH="1" rot="-5400000">
            <a:off x="3292576" y="3190818"/>
            <a:ext cx="210900" cy="600"/>
          </a:xfrm>
          <a:prstGeom prst="bentConnector3">
            <a:avLst>
              <a:gd fmla="val 50026" name="adj1"/>
            </a:avLst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6" name="Shape 126"/>
          <p:cNvCxnSpPr>
            <a:stCxn id="122" idx="3"/>
          </p:cNvCxnSpPr>
          <p:nvPr/>
        </p:nvCxnSpPr>
        <p:spPr>
          <a:xfrm flipH="1" rot="10800000">
            <a:off x="5751396" y="2771778"/>
            <a:ext cx="236100" cy="6000"/>
          </a:xfrm>
          <a:prstGeom prst="bentConnector3">
            <a:avLst>
              <a:gd fmla="val 50026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7" name="Shape 127"/>
          <p:cNvCxnSpPr>
            <a:stCxn id="107" idx="2"/>
            <a:endCxn id="120" idx="0"/>
          </p:cNvCxnSpPr>
          <p:nvPr/>
        </p:nvCxnSpPr>
        <p:spPr>
          <a:xfrm flipH="1" rot="-5400000">
            <a:off x="1103746" y="2202065"/>
            <a:ext cx="522900" cy="600"/>
          </a:xfrm>
          <a:prstGeom prst="bentConnector3">
            <a:avLst>
              <a:gd fmla="val 49994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8" name="Shape 128"/>
          <p:cNvSpPr txBox="1"/>
          <p:nvPr/>
        </p:nvSpPr>
        <p:spPr>
          <a:xfrm>
            <a:off x="4089269" y="2740636"/>
            <a:ext cx="34176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2012328" y="2555416"/>
            <a:ext cx="3625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3369378" y="3029025"/>
            <a:ext cx="3625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131" name="Shape 131"/>
          <p:cNvSpPr/>
          <p:nvPr/>
        </p:nvSpPr>
        <p:spPr>
          <a:xfrm>
            <a:off x="9827042" y="3521732"/>
            <a:ext cx="1099933" cy="426827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</a:t>
            </a:r>
          </a:p>
        </p:txBody>
      </p:sp>
      <p:sp>
        <p:nvSpPr>
          <p:cNvPr id="132" name="Shape 132"/>
          <p:cNvSpPr/>
          <p:nvPr/>
        </p:nvSpPr>
        <p:spPr>
          <a:xfrm>
            <a:off x="2635723" y="3296676"/>
            <a:ext cx="1524004" cy="615777"/>
          </a:xfrm>
          <a:prstGeom prst="flowChartDecision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발생을 알린다.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계속 진행하는가?</a:t>
            </a:r>
          </a:p>
        </p:txBody>
      </p:sp>
      <p:cxnSp>
        <p:nvCxnSpPr>
          <p:cNvPr id="133" name="Shape 133"/>
          <p:cNvCxnSpPr>
            <a:stCxn id="132" idx="2"/>
          </p:cNvCxnSpPr>
          <p:nvPr/>
        </p:nvCxnSpPr>
        <p:spPr>
          <a:xfrm flipH="1" rot="-5400000">
            <a:off x="3237075" y="4073104"/>
            <a:ext cx="3219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4" name="Shape 134"/>
          <p:cNvSpPr/>
          <p:nvPr/>
        </p:nvSpPr>
        <p:spPr>
          <a:xfrm>
            <a:off x="2847758" y="4234251"/>
            <a:ext cx="1099933" cy="426827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선점한 유저에게 알림</a:t>
            </a:r>
          </a:p>
        </p:txBody>
      </p:sp>
      <p:cxnSp>
        <p:nvCxnSpPr>
          <p:cNvPr id="135" name="Shape 135"/>
          <p:cNvCxnSpPr>
            <a:stCxn id="134" idx="3"/>
            <a:endCxn id="122" idx="2"/>
          </p:cNvCxnSpPr>
          <p:nvPr/>
        </p:nvCxnSpPr>
        <p:spPr>
          <a:xfrm flipH="1" rot="10800000">
            <a:off x="3947691" y="2991165"/>
            <a:ext cx="1253700" cy="14565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6" name="Shape 136"/>
          <p:cNvCxnSpPr>
            <a:stCxn id="132" idx="1"/>
            <a:endCxn id="107" idx="1"/>
          </p:cNvCxnSpPr>
          <p:nvPr/>
        </p:nvCxnSpPr>
        <p:spPr>
          <a:xfrm rot="10800000">
            <a:off x="815023" y="1791965"/>
            <a:ext cx="1820700" cy="1812600"/>
          </a:xfrm>
          <a:prstGeom prst="bentConnector3">
            <a:avLst>
              <a:gd fmla="val 12477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7" name="Shape 137"/>
          <p:cNvSpPr/>
          <p:nvPr/>
        </p:nvSpPr>
        <p:spPr>
          <a:xfrm>
            <a:off x="7911292" y="2469890"/>
            <a:ext cx="1524004" cy="615777"/>
          </a:xfrm>
          <a:prstGeom prst="flowChartDecision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점령중인 다른 유저가 있는가?</a:t>
            </a:r>
          </a:p>
        </p:txBody>
      </p:sp>
      <p:cxnSp>
        <p:nvCxnSpPr>
          <p:cNvPr id="138" name="Shape 138"/>
          <p:cNvCxnSpPr>
            <a:stCxn id="137" idx="2"/>
          </p:cNvCxnSpPr>
          <p:nvPr/>
        </p:nvCxnSpPr>
        <p:spPr>
          <a:xfrm flipH="1" rot="-5400000">
            <a:off x="8503945" y="3255018"/>
            <a:ext cx="339300" cy="6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9" name="Shape 139"/>
          <p:cNvSpPr/>
          <p:nvPr/>
        </p:nvSpPr>
        <p:spPr>
          <a:xfrm>
            <a:off x="7911293" y="3424994"/>
            <a:ext cx="1524004" cy="615777"/>
          </a:xfrm>
          <a:prstGeom prst="flowChartDecision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적인가?</a:t>
            </a:r>
          </a:p>
        </p:txBody>
      </p:sp>
      <p:cxnSp>
        <p:nvCxnSpPr>
          <p:cNvPr id="140" name="Shape 140"/>
          <p:cNvCxnSpPr>
            <a:stCxn id="139" idx="2"/>
          </p:cNvCxnSpPr>
          <p:nvPr/>
        </p:nvCxnSpPr>
        <p:spPr>
          <a:xfrm flipH="1" rot="-5400000">
            <a:off x="8488346" y="4225722"/>
            <a:ext cx="373500" cy="3600"/>
          </a:xfrm>
          <a:prstGeom prst="bentConnector3">
            <a:avLst>
              <a:gd fmla="val 50019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41" name="Shape 141"/>
          <p:cNvCxnSpPr>
            <a:stCxn id="139" idx="3"/>
            <a:endCxn id="131" idx="1"/>
          </p:cNvCxnSpPr>
          <p:nvPr/>
        </p:nvCxnSpPr>
        <p:spPr>
          <a:xfrm>
            <a:off x="9435298" y="3732883"/>
            <a:ext cx="391800" cy="24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2" name="Shape 142"/>
          <p:cNvSpPr/>
          <p:nvPr/>
        </p:nvSpPr>
        <p:spPr>
          <a:xfrm>
            <a:off x="8127007" y="4414414"/>
            <a:ext cx="1099933" cy="426827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회군</a:t>
            </a:r>
          </a:p>
        </p:txBody>
      </p:sp>
      <p:cxnSp>
        <p:nvCxnSpPr>
          <p:cNvPr id="143" name="Shape 143"/>
          <p:cNvCxnSpPr>
            <a:stCxn id="137" idx="0"/>
          </p:cNvCxnSpPr>
          <p:nvPr/>
        </p:nvCxnSpPr>
        <p:spPr>
          <a:xfrm rot="-5400000">
            <a:off x="8520895" y="2304890"/>
            <a:ext cx="317400" cy="12600"/>
          </a:xfrm>
          <a:prstGeom prst="bentConnector3">
            <a:avLst>
              <a:gd fmla="val 48014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4" name="Shape 144"/>
          <p:cNvSpPr/>
          <p:nvPr/>
        </p:nvSpPr>
        <p:spPr>
          <a:xfrm>
            <a:off x="8123328" y="1725572"/>
            <a:ext cx="1099933" cy="426827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채집</a:t>
            </a:r>
          </a:p>
        </p:txBody>
      </p:sp>
      <p:cxnSp>
        <p:nvCxnSpPr>
          <p:cNvPr id="145" name="Shape 145"/>
          <p:cNvCxnSpPr>
            <a:stCxn id="131" idx="2"/>
          </p:cNvCxnSpPr>
          <p:nvPr/>
        </p:nvCxnSpPr>
        <p:spPr>
          <a:xfrm flipH="1" rot="-5400000">
            <a:off x="9735459" y="4590110"/>
            <a:ext cx="1289100" cy="60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6" name="Shape 146"/>
          <p:cNvSpPr/>
          <p:nvPr/>
        </p:nvSpPr>
        <p:spPr>
          <a:xfrm>
            <a:off x="9620934" y="5237632"/>
            <a:ext cx="1524004" cy="615777"/>
          </a:xfrm>
          <a:prstGeom prst="flowChartDecision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승리 했나?</a:t>
            </a:r>
          </a:p>
        </p:txBody>
      </p:sp>
      <p:cxnSp>
        <p:nvCxnSpPr>
          <p:cNvPr id="147" name="Shape 147"/>
          <p:cNvCxnSpPr>
            <a:stCxn id="146" idx="1"/>
            <a:endCxn id="142" idx="2"/>
          </p:cNvCxnSpPr>
          <p:nvPr/>
        </p:nvCxnSpPr>
        <p:spPr>
          <a:xfrm rot="10800000">
            <a:off x="8676834" y="4841121"/>
            <a:ext cx="944100" cy="704400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48" name="Shape 148"/>
          <p:cNvCxnSpPr>
            <a:stCxn id="146" idx="3"/>
            <a:endCxn id="144" idx="3"/>
          </p:cNvCxnSpPr>
          <p:nvPr/>
        </p:nvCxnSpPr>
        <p:spPr>
          <a:xfrm rot="10800000">
            <a:off x="9223139" y="1938921"/>
            <a:ext cx="1921800" cy="3606600"/>
          </a:xfrm>
          <a:prstGeom prst="bentConnector3">
            <a:avLst>
              <a:gd fmla="val -11895" name="adj1"/>
            </a:avLst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9" name="Shape 149"/>
          <p:cNvSpPr/>
          <p:nvPr/>
        </p:nvSpPr>
        <p:spPr>
          <a:xfrm>
            <a:off x="5987617" y="2463756"/>
            <a:ext cx="1524004" cy="615777"/>
          </a:xfrm>
          <a:prstGeom prst="flowChartDecision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자원지가 존재 하는가?</a:t>
            </a:r>
          </a:p>
        </p:txBody>
      </p:sp>
      <p:cxnSp>
        <p:nvCxnSpPr>
          <p:cNvPr id="150" name="Shape 150"/>
          <p:cNvCxnSpPr>
            <a:stCxn id="149" idx="2"/>
            <a:endCxn id="142" idx="1"/>
          </p:cNvCxnSpPr>
          <p:nvPr/>
        </p:nvCxnSpPr>
        <p:spPr>
          <a:xfrm flipH="1" rot="-5400000">
            <a:off x="6664120" y="3165034"/>
            <a:ext cx="1548299" cy="1377300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51" name="Shape 151"/>
          <p:cNvCxnSpPr>
            <a:stCxn id="149" idx="3"/>
            <a:endCxn id="137" idx="1"/>
          </p:cNvCxnSpPr>
          <p:nvPr/>
        </p:nvCxnSpPr>
        <p:spPr>
          <a:xfrm>
            <a:off x="7511622" y="2771645"/>
            <a:ext cx="399600" cy="6000"/>
          </a:xfrm>
          <a:prstGeom prst="bentConnector3">
            <a:avLst>
              <a:gd fmla="val 50009" name="adj1"/>
            </a:avLst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2" name="Shape 152"/>
          <p:cNvSpPr txBox="1"/>
          <p:nvPr/>
        </p:nvSpPr>
        <p:spPr>
          <a:xfrm>
            <a:off x="6709357" y="3029025"/>
            <a:ext cx="34176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3347085" y="3853680"/>
            <a:ext cx="3625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7420325" y="2555416"/>
            <a:ext cx="3625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11045246" y="5203005"/>
            <a:ext cx="3625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8598472" y="3065843"/>
            <a:ext cx="3625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8413806" y="3967687"/>
            <a:ext cx="34176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9375010" y="5349316"/>
            <a:ext cx="34176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9305817" y="3521732"/>
            <a:ext cx="3625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895865" y="93277"/>
            <a:ext cx="10515599" cy="6151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플로어 – 빈타일 점령</a:t>
            </a:r>
          </a:p>
        </p:txBody>
      </p:sp>
      <p:sp>
        <p:nvSpPr>
          <p:cNvPr id="165" name="Shape 165"/>
          <p:cNvSpPr/>
          <p:nvPr/>
        </p:nvSpPr>
        <p:spPr>
          <a:xfrm>
            <a:off x="814929" y="1642867"/>
            <a:ext cx="1099934" cy="298047"/>
          </a:xfrm>
          <a:prstGeom prst="flowChartTerminator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목적지 선택</a:t>
            </a:r>
          </a:p>
        </p:txBody>
      </p:sp>
      <p:grpSp>
        <p:nvGrpSpPr>
          <p:cNvPr id="166" name="Shape 166"/>
          <p:cNvGrpSpPr/>
          <p:nvPr/>
        </p:nvGrpSpPr>
        <p:grpSpPr>
          <a:xfrm>
            <a:off x="10707003" y="93277"/>
            <a:ext cx="1408923" cy="1009011"/>
            <a:chOff x="8098971" y="689900"/>
            <a:chExt cx="1408923" cy="1009011"/>
          </a:xfrm>
        </p:grpSpPr>
        <p:sp>
          <p:nvSpPr>
            <p:cNvPr id="167" name="Shape 167"/>
            <p:cNvSpPr/>
            <p:nvPr/>
          </p:nvSpPr>
          <p:spPr>
            <a:xfrm>
              <a:off x="8098971" y="689900"/>
              <a:ext cx="1408923" cy="10090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8" name="Shape 168"/>
            <p:cNvGrpSpPr/>
            <p:nvPr/>
          </p:nvGrpSpPr>
          <p:grpSpPr>
            <a:xfrm>
              <a:off x="8285992" y="832553"/>
              <a:ext cx="919902" cy="706610"/>
              <a:chOff x="2821673" y="1083951"/>
              <a:chExt cx="877558" cy="849602"/>
            </a:xfrm>
          </p:grpSpPr>
          <p:grpSp>
            <p:nvGrpSpPr>
              <p:cNvPr id="169" name="Shape 169"/>
              <p:cNvGrpSpPr/>
              <p:nvPr/>
            </p:nvGrpSpPr>
            <p:grpSpPr>
              <a:xfrm>
                <a:off x="2821673" y="1083951"/>
                <a:ext cx="800973" cy="276998"/>
                <a:chOff x="2821675" y="1087720"/>
                <a:chExt cx="943560" cy="298225"/>
              </a:xfrm>
            </p:grpSpPr>
            <p:cxnSp>
              <p:nvCxnSpPr>
                <p:cNvPr id="170" name="Shape 170"/>
                <p:cNvCxnSpPr/>
                <p:nvPr/>
              </p:nvCxnSpPr>
              <p:spPr>
                <a:xfrm flipH="1" rot="10800000">
                  <a:off x="2821675" y="1234449"/>
                  <a:ext cx="489888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FF0000"/>
                  </a:solidFill>
                  <a:prstDash val="solid"/>
                  <a:miter/>
                  <a:headEnd len="med" w="med" type="none"/>
                  <a:tailEnd len="lg" w="lg" type="triangle"/>
                </a:ln>
              </p:spPr>
            </p:cxnSp>
            <p:sp>
              <p:nvSpPr>
                <p:cNvPr id="171" name="Shape 171"/>
                <p:cNvSpPr txBox="1"/>
                <p:nvPr/>
              </p:nvSpPr>
              <p:spPr>
                <a:xfrm>
                  <a:off x="3300319" y="1087720"/>
                  <a:ext cx="464916" cy="2982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No</a:t>
                  </a:r>
                </a:p>
              </p:txBody>
            </p:sp>
          </p:grpSp>
          <p:grpSp>
            <p:nvGrpSpPr>
              <p:cNvPr id="172" name="Shape 172"/>
              <p:cNvGrpSpPr/>
              <p:nvPr/>
            </p:nvGrpSpPr>
            <p:grpSpPr>
              <a:xfrm>
                <a:off x="2821674" y="1371761"/>
                <a:ext cx="800974" cy="276998"/>
                <a:chOff x="2821674" y="1374928"/>
                <a:chExt cx="943562" cy="298225"/>
              </a:xfrm>
            </p:grpSpPr>
            <p:cxnSp>
              <p:nvCxnSpPr>
                <p:cNvPr id="173" name="Shape 173"/>
                <p:cNvCxnSpPr/>
                <p:nvPr/>
              </p:nvCxnSpPr>
              <p:spPr>
                <a:xfrm flipH="1" rot="10800000">
                  <a:off x="2821674" y="1518231"/>
                  <a:ext cx="489888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0B0F0"/>
                  </a:solidFill>
                  <a:prstDash val="solid"/>
                  <a:miter/>
                  <a:headEnd len="med" w="med" type="none"/>
                  <a:tailEnd len="lg" w="lg" type="triangle"/>
                </a:ln>
              </p:spPr>
            </p:cxnSp>
            <p:sp>
              <p:nvSpPr>
                <p:cNvPr id="174" name="Shape 174"/>
                <p:cNvSpPr txBox="1"/>
                <p:nvPr/>
              </p:nvSpPr>
              <p:spPr>
                <a:xfrm>
                  <a:off x="3287253" y="1374928"/>
                  <a:ext cx="477983" cy="2982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Yes</a:t>
                  </a:r>
                </a:p>
              </p:txBody>
            </p:sp>
          </p:grpSp>
          <p:grpSp>
            <p:nvGrpSpPr>
              <p:cNvPr id="175" name="Shape 175"/>
              <p:cNvGrpSpPr/>
              <p:nvPr/>
            </p:nvGrpSpPr>
            <p:grpSpPr>
              <a:xfrm>
                <a:off x="2821674" y="1656554"/>
                <a:ext cx="877557" cy="276998"/>
                <a:chOff x="2821432" y="1620067"/>
                <a:chExt cx="1033777" cy="298225"/>
              </a:xfrm>
            </p:grpSpPr>
            <p:cxnSp>
              <p:nvCxnSpPr>
                <p:cNvPr id="176" name="Shape 176"/>
                <p:cNvCxnSpPr/>
                <p:nvPr/>
              </p:nvCxnSpPr>
              <p:spPr>
                <a:xfrm flipH="1" rot="10800000">
                  <a:off x="2821432" y="1769181"/>
                  <a:ext cx="489888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lg" w="lg" type="triangle"/>
                </a:ln>
              </p:spPr>
            </p:cxnSp>
            <p:sp>
              <p:nvSpPr>
                <p:cNvPr id="177" name="Shape 177"/>
                <p:cNvSpPr txBox="1"/>
                <p:nvPr/>
              </p:nvSpPr>
              <p:spPr>
                <a:xfrm>
                  <a:off x="3275103" y="1620067"/>
                  <a:ext cx="580106" cy="2982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진행</a:t>
                  </a:r>
                </a:p>
              </p:txBody>
            </p:sp>
          </p:grpSp>
        </p:grpSp>
      </p:grpSp>
      <p:sp>
        <p:nvSpPr>
          <p:cNvPr id="178" name="Shape 178"/>
          <p:cNvSpPr/>
          <p:nvPr/>
        </p:nvSpPr>
        <p:spPr>
          <a:xfrm>
            <a:off x="603189" y="2463756"/>
            <a:ext cx="1524004" cy="615777"/>
          </a:xfrm>
          <a:prstGeom prst="flowChartDecision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목적지가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빈타일 인가?</a:t>
            </a:r>
          </a:p>
        </p:txBody>
      </p:sp>
      <p:sp>
        <p:nvSpPr>
          <p:cNvPr id="179" name="Shape 179"/>
          <p:cNvSpPr/>
          <p:nvPr/>
        </p:nvSpPr>
        <p:spPr>
          <a:xfrm>
            <a:off x="2635724" y="2469890"/>
            <a:ext cx="1524004" cy="615777"/>
          </a:xfrm>
          <a:prstGeom prst="flowChartDecision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 유저가 점령 중인가?</a:t>
            </a:r>
          </a:p>
        </p:txBody>
      </p:sp>
      <p:sp>
        <p:nvSpPr>
          <p:cNvPr id="180" name="Shape 180"/>
          <p:cNvSpPr/>
          <p:nvPr/>
        </p:nvSpPr>
        <p:spPr>
          <a:xfrm>
            <a:off x="4651462" y="2564364"/>
            <a:ext cx="1099933" cy="426827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점령 행군</a:t>
            </a:r>
          </a:p>
        </p:txBody>
      </p:sp>
      <p:cxnSp>
        <p:nvCxnSpPr>
          <p:cNvPr id="181" name="Shape 181"/>
          <p:cNvCxnSpPr>
            <a:stCxn id="178" idx="3"/>
            <a:endCxn id="179" idx="1"/>
          </p:cNvCxnSpPr>
          <p:nvPr/>
        </p:nvCxnSpPr>
        <p:spPr>
          <a:xfrm>
            <a:off x="2127193" y="2771645"/>
            <a:ext cx="508500" cy="6000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2" name="Shape 182"/>
          <p:cNvCxnSpPr>
            <a:stCxn id="179" idx="3"/>
            <a:endCxn id="180" idx="1"/>
          </p:cNvCxnSpPr>
          <p:nvPr/>
        </p:nvCxnSpPr>
        <p:spPr>
          <a:xfrm>
            <a:off x="4159729" y="2777779"/>
            <a:ext cx="491700" cy="600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3" name="Shape 183"/>
          <p:cNvCxnSpPr>
            <a:stCxn id="179" idx="2"/>
          </p:cNvCxnSpPr>
          <p:nvPr/>
        </p:nvCxnSpPr>
        <p:spPr>
          <a:xfrm flipH="1" rot="-5400000">
            <a:off x="3292576" y="3190818"/>
            <a:ext cx="210900" cy="600"/>
          </a:xfrm>
          <a:prstGeom prst="bentConnector3">
            <a:avLst>
              <a:gd fmla="val 50026" name="adj1"/>
            </a:avLst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4" name="Shape 184"/>
          <p:cNvCxnSpPr>
            <a:stCxn id="180" idx="3"/>
          </p:cNvCxnSpPr>
          <p:nvPr/>
        </p:nvCxnSpPr>
        <p:spPr>
          <a:xfrm flipH="1" rot="10800000">
            <a:off x="5751396" y="2771778"/>
            <a:ext cx="236100" cy="6000"/>
          </a:xfrm>
          <a:prstGeom prst="bentConnector3">
            <a:avLst>
              <a:gd fmla="val 50026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5" name="Shape 185"/>
          <p:cNvCxnSpPr>
            <a:stCxn id="165" idx="2"/>
            <a:endCxn id="178" idx="0"/>
          </p:cNvCxnSpPr>
          <p:nvPr/>
        </p:nvCxnSpPr>
        <p:spPr>
          <a:xfrm flipH="1" rot="-5400000">
            <a:off x="1103746" y="2202065"/>
            <a:ext cx="522900" cy="600"/>
          </a:xfrm>
          <a:prstGeom prst="bentConnector3">
            <a:avLst>
              <a:gd fmla="val 49994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6" name="Shape 186"/>
          <p:cNvSpPr txBox="1"/>
          <p:nvPr/>
        </p:nvSpPr>
        <p:spPr>
          <a:xfrm>
            <a:off x="4089269" y="2740636"/>
            <a:ext cx="34176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2012328" y="2555416"/>
            <a:ext cx="3625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3369378" y="3029025"/>
            <a:ext cx="3625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189" name="Shape 189"/>
          <p:cNvSpPr/>
          <p:nvPr/>
        </p:nvSpPr>
        <p:spPr>
          <a:xfrm>
            <a:off x="9827042" y="3521732"/>
            <a:ext cx="1099933" cy="426827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</a:t>
            </a:r>
          </a:p>
        </p:txBody>
      </p:sp>
      <p:sp>
        <p:nvSpPr>
          <p:cNvPr id="190" name="Shape 190"/>
          <p:cNvSpPr/>
          <p:nvPr/>
        </p:nvSpPr>
        <p:spPr>
          <a:xfrm>
            <a:off x="2635723" y="3296676"/>
            <a:ext cx="1524004" cy="615777"/>
          </a:xfrm>
          <a:prstGeom prst="flowChartDecision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발생을 알린다.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계속 진행하는가?</a:t>
            </a:r>
          </a:p>
        </p:txBody>
      </p:sp>
      <p:cxnSp>
        <p:nvCxnSpPr>
          <p:cNvPr id="191" name="Shape 191"/>
          <p:cNvCxnSpPr>
            <a:stCxn id="190" idx="2"/>
          </p:cNvCxnSpPr>
          <p:nvPr/>
        </p:nvCxnSpPr>
        <p:spPr>
          <a:xfrm flipH="1" rot="-5400000">
            <a:off x="3237075" y="4073104"/>
            <a:ext cx="3219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2" name="Shape 192"/>
          <p:cNvSpPr/>
          <p:nvPr/>
        </p:nvSpPr>
        <p:spPr>
          <a:xfrm>
            <a:off x="2847758" y="4234251"/>
            <a:ext cx="1099933" cy="426827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선점한 유저에게 알림</a:t>
            </a:r>
          </a:p>
        </p:txBody>
      </p:sp>
      <p:cxnSp>
        <p:nvCxnSpPr>
          <p:cNvPr id="193" name="Shape 193"/>
          <p:cNvCxnSpPr>
            <a:stCxn id="192" idx="3"/>
            <a:endCxn id="180" idx="2"/>
          </p:cNvCxnSpPr>
          <p:nvPr/>
        </p:nvCxnSpPr>
        <p:spPr>
          <a:xfrm flipH="1" rot="10800000">
            <a:off x="3947691" y="2991165"/>
            <a:ext cx="1253700" cy="14565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4" name="Shape 194"/>
          <p:cNvCxnSpPr>
            <a:stCxn id="190" idx="1"/>
            <a:endCxn id="165" idx="1"/>
          </p:cNvCxnSpPr>
          <p:nvPr/>
        </p:nvCxnSpPr>
        <p:spPr>
          <a:xfrm rot="10800000">
            <a:off x="815023" y="1791965"/>
            <a:ext cx="1820700" cy="1812600"/>
          </a:xfrm>
          <a:prstGeom prst="bentConnector3">
            <a:avLst>
              <a:gd fmla="val 12477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5" name="Shape 195"/>
          <p:cNvSpPr/>
          <p:nvPr/>
        </p:nvSpPr>
        <p:spPr>
          <a:xfrm>
            <a:off x="7911292" y="2469890"/>
            <a:ext cx="1524004" cy="615777"/>
          </a:xfrm>
          <a:prstGeom prst="flowChartDecision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점령중인 다른 유저가 있는가?</a:t>
            </a:r>
          </a:p>
        </p:txBody>
      </p:sp>
      <p:cxnSp>
        <p:nvCxnSpPr>
          <p:cNvPr id="196" name="Shape 196"/>
          <p:cNvCxnSpPr>
            <a:stCxn id="195" idx="2"/>
          </p:cNvCxnSpPr>
          <p:nvPr/>
        </p:nvCxnSpPr>
        <p:spPr>
          <a:xfrm flipH="1" rot="-5400000">
            <a:off x="8503945" y="3255018"/>
            <a:ext cx="339300" cy="6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7" name="Shape 197"/>
          <p:cNvSpPr/>
          <p:nvPr/>
        </p:nvSpPr>
        <p:spPr>
          <a:xfrm>
            <a:off x="7911293" y="3424994"/>
            <a:ext cx="1524004" cy="615777"/>
          </a:xfrm>
          <a:prstGeom prst="flowChartDecision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적인가?</a:t>
            </a:r>
          </a:p>
        </p:txBody>
      </p:sp>
      <p:cxnSp>
        <p:nvCxnSpPr>
          <p:cNvPr id="198" name="Shape 198"/>
          <p:cNvCxnSpPr>
            <a:stCxn id="197" idx="2"/>
          </p:cNvCxnSpPr>
          <p:nvPr/>
        </p:nvCxnSpPr>
        <p:spPr>
          <a:xfrm flipH="1" rot="-5400000">
            <a:off x="8488346" y="4225722"/>
            <a:ext cx="373500" cy="3600"/>
          </a:xfrm>
          <a:prstGeom prst="bentConnector3">
            <a:avLst>
              <a:gd fmla="val 50019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9" name="Shape 199"/>
          <p:cNvCxnSpPr>
            <a:stCxn id="197" idx="3"/>
            <a:endCxn id="189" idx="1"/>
          </p:cNvCxnSpPr>
          <p:nvPr/>
        </p:nvCxnSpPr>
        <p:spPr>
          <a:xfrm>
            <a:off x="9435298" y="3732883"/>
            <a:ext cx="391800" cy="24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0" name="Shape 200"/>
          <p:cNvSpPr/>
          <p:nvPr/>
        </p:nvSpPr>
        <p:spPr>
          <a:xfrm>
            <a:off x="8127007" y="4414414"/>
            <a:ext cx="1099933" cy="426827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회군</a:t>
            </a:r>
          </a:p>
        </p:txBody>
      </p:sp>
      <p:cxnSp>
        <p:nvCxnSpPr>
          <p:cNvPr id="201" name="Shape 201"/>
          <p:cNvCxnSpPr>
            <a:stCxn id="195" idx="0"/>
          </p:cNvCxnSpPr>
          <p:nvPr/>
        </p:nvCxnSpPr>
        <p:spPr>
          <a:xfrm rot="-5400000">
            <a:off x="8520895" y="2304890"/>
            <a:ext cx="317400" cy="12600"/>
          </a:xfrm>
          <a:prstGeom prst="bentConnector3">
            <a:avLst>
              <a:gd fmla="val 48014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2" name="Shape 202"/>
          <p:cNvSpPr/>
          <p:nvPr/>
        </p:nvSpPr>
        <p:spPr>
          <a:xfrm>
            <a:off x="8123328" y="1725572"/>
            <a:ext cx="1099933" cy="426827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점령 및 주둔</a:t>
            </a:r>
          </a:p>
        </p:txBody>
      </p:sp>
      <p:cxnSp>
        <p:nvCxnSpPr>
          <p:cNvPr id="203" name="Shape 203"/>
          <p:cNvCxnSpPr>
            <a:stCxn id="189" idx="2"/>
          </p:cNvCxnSpPr>
          <p:nvPr/>
        </p:nvCxnSpPr>
        <p:spPr>
          <a:xfrm flipH="1" rot="-5400000">
            <a:off x="9735459" y="4590110"/>
            <a:ext cx="1289100" cy="60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4" name="Shape 204"/>
          <p:cNvSpPr/>
          <p:nvPr/>
        </p:nvSpPr>
        <p:spPr>
          <a:xfrm>
            <a:off x="9620934" y="5237632"/>
            <a:ext cx="1524004" cy="615777"/>
          </a:xfrm>
          <a:prstGeom prst="flowChartDecision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승리 했나?</a:t>
            </a:r>
          </a:p>
        </p:txBody>
      </p:sp>
      <p:cxnSp>
        <p:nvCxnSpPr>
          <p:cNvPr id="205" name="Shape 205"/>
          <p:cNvCxnSpPr>
            <a:stCxn id="204" idx="1"/>
            <a:endCxn id="200" idx="2"/>
          </p:cNvCxnSpPr>
          <p:nvPr/>
        </p:nvCxnSpPr>
        <p:spPr>
          <a:xfrm rot="10800000">
            <a:off x="8676834" y="4841121"/>
            <a:ext cx="944100" cy="704400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06" name="Shape 206"/>
          <p:cNvCxnSpPr>
            <a:stCxn id="204" idx="3"/>
            <a:endCxn id="202" idx="3"/>
          </p:cNvCxnSpPr>
          <p:nvPr/>
        </p:nvCxnSpPr>
        <p:spPr>
          <a:xfrm rot="10800000">
            <a:off x="9223139" y="1938921"/>
            <a:ext cx="1921800" cy="3606600"/>
          </a:xfrm>
          <a:prstGeom prst="bentConnector3">
            <a:avLst>
              <a:gd fmla="val -11895" name="adj1"/>
            </a:avLst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7" name="Shape 207"/>
          <p:cNvSpPr/>
          <p:nvPr/>
        </p:nvSpPr>
        <p:spPr>
          <a:xfrm>
            <a:off x="5987617" y="2463756"/>
            <a:ext cx="1524004" cy="615777"/>
          </a:xfrm>
          <a:prstGeom prst="flowChartDecision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점령가능한 빈타일이 있는가?</a:t>
            </a:r>
          </a:p>
        </p:txBody>
      </p:sp>
      <p:cxnSp>
        <p:nvCxnSpPr>
          <p:cNvPr id="208" name="Shape 208"/>
          <p:cNvCxnSpPr>
            <a:stCxn id="207" idx="2"/>
            <a:endCxn id="200" idx="1"/>
          </p:cNvCxnSpPr>
          <p:nvPr/>
        </p:nvCxnSpPr>
        <p:spPr>
          <a:xfrm flipH="1" rot="-5400000">
            <a:off x="6664120" y="3165034"/>
            <a:ext cx="1548299" cy="1377300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09" name="Shape 209"/>
          <p:cNvCxnSpPr>
            <a:stCxn id="207" idx="3"/>
            <a:endCxn id="195" idx="1"/>
          </p:cNvCxnSpPr>
          <p:nvPr/>
        </p:nvCxnSpPr>
        <p:spPr>
          <a:xfrm>
            <a:off x="7511622" y="2771645"/>
            <a:ext cx="399600" cy="6000"/>
          </a:xfrm>
          <a:prstGeom prst="bentConnector3">
            <a:avLst>
              <a:gd fmla="val 50009" name="adj1"/>
            </a:avLst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0" name="Shape 210"/>
          <p:cNvSpPr txBox="1"/>
          <p:nvPr/>
        </p:nvSpPr>
        <p:spPr>
          <a:xfrm>
            <a:off x="6709357" y="3029025"/>
            <a:ext cx="34176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3347085" y="3853680"/>
            <a:ext cx="3625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7420325" y="2555416"/>
            <a:ext cx="3625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1045246" y="5203005"/>
            <a:ext cx="3625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8598472" y="3065843"/>
            <a:ext cx="3625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8413806" y="3967687"/>
            <a:ext cx="34176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9375010" y="5349316"/>
            <a:ext cx="34176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9305817" y="3521732"/>
            <a:ext cx="3625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895865" y="93277"/>
            <a:ext cx="10515599" cy="6151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플로어 – 몬스터 공격</a:t>
            </a:r>
          </a:p>
        </p:txBody>
      </p:sp>
      <p:sp>
        <p:nvSpPr>
          <p:cNvPr id="223" name="Shape 223"/>
          <p:cNvSpPr/>
          <p:nvPr/>
        </p:nvSpPr>
        <p:spPr>
          <a:xfrm>
            <a:off x="2075317" y="1766433"/>
            <a:ext cx="1099934" cy="298047"/>
          </a:xfrm>
          <a:prstGeom prst="flowChartTerminator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목적지 선택</a:t>
            </a:r>
          </a:p>
        </p:txBody>
      </p:sp>
      <p:grpSp>
        <p:nvGrpSpPr>
          <p:cNvPr id="224" name="Shape 224"/>
          <p:cNvGrpSpPr/>
          <p:nvPr/>
        </p:nvGrpSpPr>
        <p:grpSpPr>
          <a:xfrm>
            <a:off x="10707003" y="93277"/>
            <a:ext cx="1408923" cy="1009011"/>
            <a:chOff x="8098971" y="689900"/>
            <a:chExt cx="1408923" cy="1009011"/>
          </a:xfrm>
        </p:grpSpPr>
        <p:sp>
          <p:nvSpPr>
            <p:cNvPr id="225" name="Shape 225"/>
            <p:cNvSpPr/>
            <p:nvPr/>
          </p:nvSpPr>
          <p:spPr>
            <a:xfrm>
              <a:off x="8098971" y="689900"/>
              <a:ext cx="1408923" cy="10090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6" name="Shape 226"/>
            <p:cNvGrpSpPr/>
            <p:nvPr/>
          </p:nvGrpSpPr>
          <p:grpSpPr>
            <a:xfrm>
              <a:off x="8285992" y="832553"/>
              <a:ext cx="919902" cy="706610"/>
              <a:chOff x="2821673" y="1083951"/>
              <a:chExt cx="877558" cy="849602"/>
            </a:xfrm>
          </p:grpSpPr>
          <p:grpSp>
            <p:nvGrpSpPr>
              <p:cNvPr id="227" name="Shape 227"/>
              <p:cNvGrpSpPr/>
              <p:nvPr/>
            </p:nvGrpSpPr>
            <p:grpSpPr>
              <a:xfrm>
                <a:off x="2821673" y="1083951"/>
                <a:ext cx="800973" cy="276998"/>
                <a:chOff x="2821675" y="1087720"/>
                <a:chExt cx="943560" cy="298225"/>
              </a:xfrm>
            </p:grpSpPr>
            <p:cxnSp>
              <p:nvCxnSpPr>
                <p:cNvPr id="228" name="Shape 228"/>
                <p:cNvCxnSpPr/>
                <p:nvPr/>
              </p:nvCxnSpPr>
              <p:spPr>
                <a:xfrm flipH="1" rot="10800000">
                  <a:off x="2821675" y="1234449"/>
                  <a:ext cx="489888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FF0000"/>
                  </a:solidFill>
                  <a:prstDash val="solid"/>
                  <a:miter/>
                  <a:headEnd len="med" w="med" type="none"/>
                  <a:tailEnd len="lg" w="lg" type="triangle"/>
                </a:ln>
              </p:spPr>
            </p:cxnSp>
            <p:sp>
              <p:nvSpPr>
                <p:cNvPr id="229" name="Shape 229"/>
                <p:cNvSpPr txBox="1"/>
                <p:nvPr/>
              </p:nvSpPr>
              <p:spPr>
                <a:xfrm>
                  <a:off x="3300319" y="1087720"/>
                  <a:ext cx="464916" cy="2982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No</a:t>
                  </a:r>
                </a:p>
              </p:txBody>
            </p:sp>
          </p:grpSp>
          <p:grpSp>
            <p:nvGrpSpPr>
              <p:cNvPr id="230" name="Shape 230"/>
              <p:cNvGrpSpPr/>
              <p:nvPr/>
            </p:nvGrpSpPr>
            <p:grpSpPr>
              <a:xfrm>
                <a:off x="2821674" y="1371761"/>
                <a:ext cx="800974" cy="276998"/>
                <a:chOff x="2821674" y="1374928"/>
                <a:chExt cx="943562" cy="298225"/>
              </a:xfrm>
            </p:grpSpPr>
            <p:cxnSp>
              <p:nvCxnSpPr>
                <p:cNvPr id="231" name="Shape 231"/>
                <p:cNvCxnSpPr/>
                <p:nvPr/>
              </p:nvCxnSpPr>
              <p:spPr>
                <a:xfrm flipH="1" rot="10800000">
                  <a:off x="2821674" y="1518231"/>
                  <a:ext cx="489888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0B0F0"/>
                  </a:solidFill>
                  <a:prstDash val="solid"/>
                  <a:miter/>
                  <a:headEnd len="med" w="med" type="none"/>
                  <a:tailEnd len="lg" w="lg" type="triangle"/>
                </a:ln>
              </p:spPr>
            </p:cxnSp>
            <p:sp>
              <p:nvSpPr>
                <p:cNvPr id="232" name="Shape 232"/>
                <p:cNvSpPr txBox="1"/>
                <p:nvPr/>
              </p:nvSpPr>
              <p:spPr>
                <a:xfrm>
                  <a:off x="3287253" y="1374928"/>
                  <a:ext cx="477983" cy="2982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Yes</a:t>
                  </a:r>
                </a:p>
              </p:txBody>
            </p:sp>
          </p:grpSp>
          <p:grpSp>
            <p:nvGrpSpPr>
              <p:cNvPr id="233" name="Shape 233"/>
              <p:cNvGrpSpPr/>
              <p:nvPr/>
            </p:nvGrpSpPr>
            <p:grpSpPr>
              <a:xfrm>
                <a:off x="2821674" y="1656554"/>
                <a:ext cx="877557" cy="276998"/>
                <a:chOff x="2821432" y="1620067"/>
                <a:chExt cx="1033777" cy="298225"/>
              </a:xfrm>
            </p:grpSpPr>
            <p:cxnSp>
              <p:nvCxnSpPr>
                <p:cNvPr id="234" name="Shape 234"/>
                <p:cNvCxnSpPr/>
                <p:nvPr/>
              </p:nvCxnSpPr>
              <p:spPr>
                <a:xfrm flipH="1" rot="10800000">
                  <a:off x="2821432" y="1769181"/>
                  <a:ext cx="489888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lg" w="lg" type="triangle"/>
                </a:ln>
              </p:spPr>
            </p:cxnSp>
            <p:sp>
              <p:nvSpPr>
                <p:cNvPr id="235" name="Shape 235"/>
                <p:cNvSpPr txBox="1"/>
                <p:nvPr/>
              </p:nvSpPr>
              <p:spPr>
                <a:xfrm>
                  <a:off x="3275103" y="1620067"/>
                  <a:ext cx="580106" cy="2982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진행</a:t>
                  </a:r>
                </a:p>
              </p:txBody>
            </p:sp>
          </p:grpSp>
        </p:grpSp>
      </p:grpSp>
      <p:sp>
        <p:nvSpPr>
          <p:cNvPr id="236" name="Shape 236"/>
          <p:cNvSpPr/>
          <p:nvPr/>
        </p:nvSpPr>
        <p:spPr>
          <a:xfrm>
            <a:off x="1863577" y="2587321"/>
            <a:ext cx="1524004" cy="615777"/>
          </a:xfrm>
          <a:prstGeom prst="flowChartDecision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목적지가 몬스터 인가?</a:t>
            </a:r>
          </a:p>
        </p:txBody>
      </p:sp>
      <p:sp>
        <p:nvSpPr>
          <p:cNvPr id="237" name="Shape 237"/>
          <p:cNvSpPr/>
          <p:nvPr/>
        </p:nvSpPr>
        <p:spPr>
          <a:xfrm>
            <a:off x="5465992" y="2575040"/>
            <a:ext cx="1524004" cy="615777"/>
          </a:xfrm>
          <a:prstGeom prst="flowChartDecision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목적지에 몬스터가 존재 하나?</a:t>
            </a:r>
          </a:p>
        </p:txBody>
      </p:sp>
      <p:sp>
        <p:nvSpPr>
          <p:cNvPr id="238" name="Shape 238"/>
          <p:cNvSpPr/>
          <p:nvPr/>
        </p:nvSpPr>
        <p:spPr>
          <a:xfrm>
            <a:off x="4107371" y="2678981"/>
            <a:ext cx="1099933" cy="426827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몬스터 공격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</a:t>
            </a:r>
          </a:p>
        </p:txBody>
      </p:sp>
      <p:cxnSp>
        <p:nvCxnSpPr>
          <p:cNvPr id="239" name="Shape 239"/>
          <p:cNvCxnSpPr>
            <a:stCxn id="236" idx="3"/>
            <a:endCxn id="238" idx="1"/>
          </p:cNvCxnSpPr>
          <p:nvPr/>
        </p:nvCxnSpPr>
        <p:spPr>
          <a:xfrm flipH="1" rot="10800000">
            <a:off x="3387582" y="2892510"/>
            <a:ext cx="719700" cy="2700"/>
          </a:xfrm>
          <a:prstGeom prst="bentConnector3">
            <a:avLst>
              <a:gd fmla="val 50006" name="adj1"/>
            </a:avLst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40" name="Shape 240"/>
          <p:cNvCxnSpPr>
            <a:stCxn id="237" idx="3"/>
          </p:cNvCxnSpPr>
          <p:nvPr/>
        </p:nvCxnSpPr>
        <p:spPr>
          <a:xfrm flipH="1" rot="10800000">
            <a:off x="6989997" y="2881729"/>
            <a:ext cx="881100" cy="12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41" name="Shape 241"/>
          <p:cNvCxnSpPr>
            <a:stCxn id="237" idx="2"/>
          </p:cNvCxnSpPr>
          <p:nvPr/>
        </p:nvCxnSpPr>
        <p:spPr>
          <a:xfrm flipH="1" rot="-5400000">
            <a:off x="6034195" y="3384618"/>
            <a:ext cx="388200" cy="6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42" name="Shape 242"/>
          <p:cNvCxnSpPr>
            <a:stCxn id="238" idx="3"/>
            <a:endCxn id="237" idx="1"/>
          </p:cNvCxnSpPr>
          <p:nvPr/>
        </p:nvCxnSpPr>
        <p:spPr>
          <a:xfrm flipH="1" rot="10800000">
            <a:off x="5207305" y="2882795"/>
            <a:ext cx="258600" cy="9600"/>
          </a:xfrm>
          <a:prstGeom prst="bentConnector3">
            <a:avLst>
              <a:gd fmla="val 50017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43" name="Shape 243"/>
          <p:cNvCxnSpPr>
            <a:stCxn id="223" idx="2"/>
            <a:endCxn id="236" idx="0"/>
          </p:cNvCxnSpPr>
          <p:nvPr/>
        </p:nvCxnSpPr>
        <p:spPr>
          <a:xfrm flipH="1" rot="-5400000">
            <a:off x="2364134" y="2325631"/>
            <a:ext cx="522900" cy="600"/>
          </a:xfrm>
          <a:prstGeom prst="bentConnector3">
            <a:avLst>
              <a:gd fmla="val 49994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4" name="Shape 244"/>
          <p:cNvSpPr txBox="1"/>
          <p:nvPr/>
        </p:nvSpPr>
        <p:spPr>
          <a:xfrm>
            <a:off x="3272717" y="2678981"/>
            <a:ext cx="3625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245" name="Shape 245"/>
          <p:cNvSpPr/>
          <p:nvPr/>
        </p:nvSpPr>
        <p:spPr>
          <a:xfrm>
            <a:off x="7871075" y="2687700"/>
            <a:ext cx="1099934" cy="388024"/>
          </a:xfrm>
          <a:prstGeom prst="flowChartTerminator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</a:t>
            </a:r>
          </a:p>
        </p:txBody>
      </p:sp>
      <p:sp>
        <p:nvSpPr>
          <p:cNvPr id="246" name="Shape 246"/>
          <p:cNvSpPr/>
          <p:nvPr/>
        </p:nvSpPr>
        <p:spPr>
          <a:xfrm>
            <a:off x="5678028" y="3578998"/>
            <a:ext cx="1099934" cy="388024"/>
          </a:xfrm>
          <a:prstGeom prst="flowChartTerminator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895865" y="93277"/>
            <a:ext cx="10515599" cy="6151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플로어 – 공성</a:t>
            </a:r>
          </a:p>
        </p:txBody>
      </p:sp>
      <p:sp>
        <p:nvSpPr>
          <p:cNvPr id="252" name="Shape 252"/>
          <p:cNvSpPr/>
          <p:nvPr/>
        </p:nvSpPr>
        <p:spPr>
          <a:xfrm>
            <a:off x="1107900" y="1997091"/>
            <a:ext cx="1099934" cy="298047"/>
          </a:xfrm>
          <a:prstGeom prst="flowChartTerminator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목적지 선택</a:t>
            </a:r>
          </a:p>
        </p:txBody>
      </p:sp>
      <p:grpSp>
        <p:nvGrpSpPr>
          <p:cNvPr id="253" name="Shape 253"/>
          <p:cNvGrpSpPr/>
          <p:nvPr/>
        </p:nvGrpSpPr>
        <p:grpSpPr>
          <a:xfrm>
            <a:off x="10707003" y="93277"/>
            <a:ext cx="1408923" cy="1009011"/>
            <a:chOff x="8098971" y="689900"/>
            <a:chExt cx="1408923" cy="1009011"/>
          </a:xfrm>
        </p:grpSpPr>
        <p:sp>
          <p:nvSpPr>
            <p:cNvPr id="254" name="Shape 254"/>
            <p:cNvSpPr/>
            <p:nvPr/>
          </p:nvSpPr>
          <p:spPr>
            <a:xfrm>
              <a:off x="8098971" y="689900"/>
              <a:ext cx="1408923" cy="10090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5" name="Shape 255"/>
            <p:cNvGrpSpPr/>
            <p:nvPr/>
          </p:nvGrpSpPr>
          <p:grpSpPr>
            <a:xfrm>
              <a:off x="8285992" y="832553"/>
              <a:ext cx="919902" cy="706610"/>
              <a:chOff x="2821673" y="1083951"/>
              <a:chExt cx="877558" cy="849602"/>
            </a:xfrm>
          </p:grpSpPr>
          <p:grpSp>
            <p:nvGrpSpPr>
              <p:cNvPr id="256" name="Shape 256"/>
              <p:cNvGrpSpPr/>
              <p:nvPr/>
            </p:nvGrpSpPr>
            <p:grpSpPr>
              <a:xfrm>
                <a:off x="2821673" y="1083951"/>
                <a:ext cx="800973" cy="276998"/>
                <a:chOff x="2821675" y="1087720"/>
                <a:chExt cx="943560" cy="298225"/>
              </a:xfrm>
            </p:grpSpPr>
            <p:cxnSp>
              <p:nvCxnSpPr>
                <p:cNvPr id="257" name="Shape 257"/>
                <p:cNvCxnSpPr/>
                <p:nvPr/>
              </p:nvCxnSpPr>
              <p:spPr>
                <a:xfrm flipH="1" rot="10800000">
                  <a:off x="2821675" y="1234449"/>
                  <a:ext cx="489888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FF0000"/>
                  </a:solidFill>
                  <a:prstDash val="solid"/>
                  <a:miter/>
                  <a:headEnd len="med" w="med" type="none"/>
                  <a:tailEnd len="lg" w="lg" type="triangle"/>
                </a:ln>
              </p:spPr>
            </p:cxnSp>
            <p:sp>
              <p:nvSpPr>
                <p:cNvPr id="258" name="Shape 258"/>
                <p:cNvSpPr txBox="1"/>
                <p:nvPr/>
              </p:nvSpPr>
              <p:spPr>
                <a:xfrm>
                  <a:off x="3300319" y="1087720"/>
                  <a:ext cx="464916" cy="2982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No</a:t>
                  </a:r>
                </a:p>
              </p:txBody>
            </p:sp>
          </p:grpSp>
          <p:grpSp>
            <p:nvGrpSpPr>
              <p:cNvPr id="259" name="Shape 259"/>
              <p:cNvGrpSpPr/>
              <p:nvPr/>
            </p:nvGrpSpPr>
            <p:grpSpPr>
              <a:xfrm>
                <a:off x="2821674" y="1371761"/>
                <a:ext cx="800974" cy="276998"/>
                <a:chOff x="2821674" y="1374928"/>
                <a:chExt cx="943562" cy="298225"/>
              </a:xfrm>
            </p:grpSpPr>
            <p:cxnSp>
              <p:nvCxnSpPr>
                <p:cNvPr id="260" name="Shape 260"/>
                <p:cNvCxnSpPr/>
                <p:nvPr/>
              </p:nvCxnSpPr>
              <p:spPr>
                <a:xfrm flipH="1" rot="10800000">
                  <a:off x="2821674" y="1518231"/>
                  <a:ext cx="489888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0B0F0"/>
                  </a:solidFill>
                  <a:prstDash val="solid"/>
                  <a:miter/>
                  <a:headEnd len="med" w="med" type="none"/>
                  <a:tailEnd len="lg" w="lg" type="triangle"/>
                </a:ln>
              </p:spPr>
            </p:cxnSp>
            <p:sp>
              <p:nvSpPr>
                <p:cNvPr id="261" name="Shape 261"/>
                <p:cNvSpPr txBox="1"/>
                <p:nvPr/>
              </p:nvSpPr>
              <p:spPr>
                <a:xfrm>
                  <a:off x="3287253" y="1374928"/>
                  <a:ext cx="477983" cy="2982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Yes</a:t>
                  </a:r>
                </a:p>
              </p:txBody>
            </p:sp>
          </p:grpSp>
          <p:grpSp>
            <p:nvGrpSpPr>
              <p:cNvPr id="262" name="Shape 262"/>
              <p:cNvGrpSpPr/>
              <p:nvPr/>
            </p:nvGrpSpPr>
            <p:grpSpPr>
              <a:xfrm>
                <a:off x="2821674" y="1656554"/>
                <a:ext cx="877557" cy="276998"/>
                <a:chOff x="2821432" y="1620067"/>
                <a:chExt cx="1033777" cy="298225"/>
              </a:xfrm>
            </p:grpSpPr>
            <p:cxnSp>
              <p:nvCxnSpPr>
                <p:cNvPr id="263" name="Shape 263"/>
                <p:cNvCxnSpPr/>
                <p:nvPr/>
              </p:nvCxnSpPr>
              <p:spPr>
                <a:xfrm flipH="1" rot="10800000">
                  <a:off x="2821432" y="1769181"/>
                  <a:ext cx="489888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lg" w="lg" type="triangle"/>
                </a:ln>
              </p:spPr>
            </p:cxnSp>
            <p:sp>
              <p:nvSpPr>
                <p:cNvPr id="264" name="Shape 264"/>
                <p:cNvSpPr txBox="1"/>
                <p:nvPr/>
              </p:nvSpPr>
              <p:spPr>
                <a:xfrm>
                  <a:off x="3275103" y="1620067"/>
                  <a:ext cx="580106" cy="2982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진행</a:t>
                  </a:r>
                </a:p>
              </p:txBody>
            </p:sp>
          </p:grpSp>
        </p:grpSp>
      </p:grpSp>
      <p:cxnSp>
        <p:nvCxnSpPr>
          <p:cNvPr id="265" name="Shape 265"/>
          <p:cNvCxnSpPr>
            <a:stCxn id="252" idx="2"/>
          </p:cNvCxnSpPr>
          <p:nvPr/>
        </p:nvCxnSpPr>
        <p:spPr>
          <a:xfrm rot="5400000">
            <a:off x="1478317" y="2462089"/>
            <a:ext cx="346500" cy="12600"/>
          </a:xfrm>
          <a:prstGeom prst="bentConnector3">
            <a:avLst>
              <a:gd fmla="val 51823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6" name="Shape 266"/>
          <p:cNvSpPr/>
          <p:nvPr/>
        </p:nvSpPr>
        <p:spPr>
          <a:xfrm>
            <a:off x="895865" y="2641575"/>
            <a:ext cx="1524004" cy="615777"/>
          </a:xfrm>
          <a:prstGeom prst="flowChartDecision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목적지가 다른 영주의 타운인가?</a:t>
            </a:r>
          </a:p>
        </p:txBody>
      </p:sp>
      <p:sp>
        <p:nvSpPr>
          <p:cNvPr id="267" name="Shape 267"/>
          <p:cNvSpPr/>
          <p:nvPr/>
        </p:nvSpPr>
        <p:spPr>
          <a:xfrm>
            <a:off x="2917925" y="2736049"/>
            <a:ext cx="1099933" cy="426827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공성 행군</a:t>
            </a:r>
          </a:p>
        </p:txBody>
      </p:sp>
      <p:sp>
        <p:nvSpPr>
          <p:cNvPr id="268" name="Shape 268"/>
          <p:cNvSpPr/>
          <p:nvPr/>
        </p:nvSpPr>
        <p:spPr>
          <a:xfrm>
            <a:off x="4515916" y="2641575"/>
            <a:ext cx="1524004" cy="615777"/>
          </a:xfrm>
          <a:prstGeom prst="flowChartDecision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목적지에 타운이 존재 하는가?</a:t>
            </a:r>
          </a:p>
        </p:txBody>
      </p:sp>
      <p:sp>
        <p:nvSpPr>
          <p:cNvPr id="269" name="Shape 269"/>
          <p:cNvSpPr/>
          <p:nvPr/>
        </p:nvSpPr>
        <p:spPr>
          <a:xfrm>
            <a:off x="6537976" y="2641574"/>
            <a:ext cx="1524004" cy="615777"/>
          </a:xfrm>
          <a:prstGeom prst="flowChartDecision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적인가?</a:t>
            </a:r>
          </a:p>
        </p:txBody>
      </p:sp>
      <p:sp>
        <p:nvSpPr>
          <p:cNvPr id="270" name="Shape 270"/>
          <p:cNvSpPr/>
          <p:nvPr/>
        </p:nvSpPr>
        <p:spPr>
          <a:xfrm>
            <a:off x="5806053" y="3842608"/>
            <a:ext cx="1099934" cy="388024"/>
          </a:xfrm>
          <a:prstGeom prst="flowChartTerminator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</a:t>
            </a:r>
          </a:p>
        </p:txBody>
      </p:sp>
      <p:cxnSp>
        <p:nvCxnSpPr>
          <p:cNvPr id="271" name="Shape 271"/>
          <p:cNvCxnSpPr>
            <a:stCxn id="268" idx="3"/>
            <a:endCxn id="269" idx="1"/>
          </p:cNvCxnSpPr>
          <p:nvPr/>
        </p:nvCxnSpPr>
        <p:spPr>
          <a:xfrm>
            <a:off x="6039920" y="2949463"/>
            <a:ext cx="498000" cy="600"/>
          </a:xfrm>
          <a:prstGeom prst="bentConnector3">
            <a:avLst>
              <a:gd fmla="val 50006" name="adj1"/>
            </a:avLst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72" name="Shape 272"/>
          <p:cNvCxnSpPr>
            <a:stCxn id="268" idx="2"/>
            <a:endCxn id="270" idx="1"/>
          </p:cNvCxnSpPr>
          <p:nvPr/>
        </p:nvCxnSpPr>
        <p:spPr>
          <a:xfrm flipH="1" rot="-5400000">
            <a:off x="5152218" y="3383052"/>
            <a:ext cx="779399" cy="528000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3" name="Shape 273"/>
          <p:cNvSpPr/>
          <p:nvPr/>
        </p:nvSpPr>
        <p:spPr>
          <a:xfrm>
            <a:off x="8400156" y="2641574"/>
            <a:ext cx="1524004" cy="615777"/>
          </a:xfrm>
          <a:prstGeom prst="flowChartDecision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공격이 가능한가?</a:t>
            </a:r>
          </a:p>
        </p:txBody>
      </p:sp>
      <p:cxnSp>
        <p:nvCxnSpPr>
          <p:cNvPr id="274" name="Shape 274"/>
          <p:cNvCxnSpPr>
            <a:stCxn id="269" idx="2"/>
            <a:endCxn id="270" idx="3"/>
          </p:cNvCxnSpPr>
          <p:nvPr/>
        </p:nvCxnSpPr>
        <p:spPr>
          <a:xfrm rot="5400000">
            <a:off x="6713329" y="3450102"/>
            <a:ext cx="779399" cy="393900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75" name="Shape 275"/>
          <p:cNvCxnSpPr>
            <a:stCxn id="273" idx="2"/>
            <a:endCxn id="270" idx="3"/>
          </p:cNvCxnSpPr>
          <p:nvPr/>
        </p:nvCxnSpPr>
        <p:spPr>
          <a:xfrm rot="5400000">
            <a:off x="7644308" y="2518902"/>
            <a:ext cx="779399" cy="2256300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76" name="Shape 276"/>
          <p:cNvCxnSpPr>
            <a:stCxn id="269" idx="3"/>
            <a:endCxn id="273" idx="1"/>
          </p:cNvCxnSpPr>
          <p:nvPr/>
        </p:nvCxnSpPr>
        <p:spPr>
          <a:xfrm>
            <a:off x="8061981" y="2949463"/>
            <a:ext cx="338100" cy="600"/>
          </a:xfrm>
          <a:prstGeom prst="bentConnector3">
            <a:avLst>
              <a:gd fmla="val 50011" name="adj1"/>
            </a:avLst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7" name="Shape 277"/>
          <p:cNvSpPr/>
          <p:nvPr/>
        </p:nvSpPr>
        <p:spPr>
          <a:xfrm>
            <a:off x="10346214" y="2736049"/>
            <a:ext cx="1099933" cy="426827"/>
          </a:xfrm>
          <a:prstGeom prst="flowChartProcess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</a:t>
            </a:r>
          </a:p>
        </p:txBody>
      </p:sp>
      <p:cxnSp>
        <p:nvCxnSpPr>
          <p:cNvPr id="278" name="Shape 278"/>
          <p:cNvCxnSpPr>
            <a:stCxn id="273" idx="3"/>
            <a:endCxn id="277" idx="1"/>
          </p:cNvCxnSpPr>
          <p:nvPr/>
        </p:nvCxnSpPr>
        <p:spPr>
          <a:xfrm>
            <a:off x="9924161" y="2949463"/>
            <a:ext cx="422100" cy="600"/>
          </a:xfrm>
          <a:prstGeom prst="bentConnector3">
            <a:avLst>
              <a:gd fmla="val 49994" name="adj1"/>
            </a:avLst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79" name="Shape 279"/>
          <p:cNvCxnSpPr>
            <a:stCxn id="266" idx="3"/>
            <a:endCxn id="267" idx="1"/>
          </p:cNvCxnSpPr>
          <p:nvPr/>
        </p:nvCxnSpPr>
        <p:spPr>
          <a:xfrm>
            <a:off x="2419870" y="2949463"/>
            <a:ext cx="498000" cy="600"/>
          </a:xfrm>
          <a:prstGeom prst="bentConnector3">
            <a:avLst>
              <a:gd fmla="val 50006" name="adj1"/>
            </a:avLst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80" name="Shape 280"/>
          <p:cNvCxnSpPr>
            <a:stCxn id="267" idx="3"/>
            <a:endCxn id="268" idx="1"/>
          </p:cNvCxnSpPr>
          <p:nvPr/>
        </p:nvCxnSpPr>
        <p:spPr>
          <a:xfrm>
            <a:off x="4017859" y="2949463"/>
            <a:ext cx="498000" cy="600"/>
          </a:xfrm>
          <a:prstGeom prst="bentConnector3">
            <a:avLst>
              <a:gd fmla="val 50006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81" name="Shape 281"/>
          <p:cNvCxnSpPr>
            <a:stCxn id="277" idx="2"/>
            <a:endCxn id="270" idx="2"/>
          </p:cNvCxnSpPr>
          <p:nvPr/>
        </p:nvCxnSpPr>
        <p:spPr>
          <a:xfrm rot="5400000">
            <a:off x="8092231" y="1426627"/>
            <a:ext cx="1067700" cy="4540200"/>
          </a:xfrm>
          <a:prstGeom prst="bentConnector3">
            <a:avLst>
              <a:gd fmla="val 121415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/>
        </p:nvSpPr>
        <p:spPr>
          <a:xfrm>
            <a:off x="636104" y="365760"/>
            <a:ext cx="15375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정의1-1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573783" y="874726"/>
            <a:ext cx="5860899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플레이어의 병력이 필드에서 액션을 하기 위해 행군을 한다.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속도는 테이블에 정의 한다(Unit_MarchSpeed)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유닛의 행군 속도는 부대에서 가장 낮은 이동속도를 기준으로 한다.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행군은 도착 시 목표가 변경 되면 회군한다.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시 출발지와 목표지점의 최단 직선거리로 행군로를 형성한다.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사람의 병력이 움직이는 행군로를 볼 수 있다.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행군은 아이템을 이용해 가속 시킬 수 있다.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아이템과 스킬을 사용해 행군하는 병력을 회군 시킬 수 있다.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할 때 각종 정보를 표시 한다.(다음 페이지 참조)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행군하는 부대에 대한 공격은 불가능 하다.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/>
        </p:nvSpPr>
        <p:spPr>
          <a:xfrm>
            <a:off x="390493" y="302758"/>
            <a:ext cx="17331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정보 표시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시안 2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5983525" y="217736"/>
            <a:ext cx="6005383" cy="33855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정보 표시 1차 정보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행군하는 병력 이미지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병력은 구성 병과에 따라 간략화 된 이미지로 보여준다.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행군하는 경로 표시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본인과 연맹, 연합원의 행군경로는 녹색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 외에 다른 사람의 행군경로는 흰색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본인과 연맹, 연합원에게 공격, 적대적 행동의 행군경로는 붉은 색으로 표시한다.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이동 시간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목적지까지 도착하는데 걸리는 시간</a:t>
            </a:r>
          </a:p>
          <a:p>
            <a:pPr indent="-285750" lvl="3" marL="16573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실시간으로 카운트 되며 줄어 든다</a:t>
            </a:r>
          </a:p>
          <a:p>
            <a:pPr indent="-285750" lvl="3" marL="16573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행군을 가속시킬 경우 실시간으로 변화 된다.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목적지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목적지의 좌표를 표기 한다.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이동 완료까지 게이지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행군의 진행 정도를 보여주는 게이지.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정보 표시 2차 정보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상세 정보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행군중인 부대를 터치하여 확인하는 병력 상세보기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구성중인 병력의 종류와 숫자를 볼 수 있다.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본인과 연맹, 연합원의 행군부대의 정보만 볼 수 있다.</a:t>
            </a:r>
          </a:p>
          <a:p>
            <a:pPr indent="0" lvl="2" marL="914400" marR="0" rtl="0" algn="l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Shape 294"/>
          <p:cNvPicPr preferRelativeResize="0"/>
          <p:nvPr/>
        </p:nvPicPr>
        <p:blipFill rotWithShape="1">
          <a:blip r:embed="rId3">
            <a:alphaModFix/>
          </a:blip>
          <a:srcRect b="6133" l="10342" r="16120" t="138"/>
          <a:stretch/>
        </p:blipFill>
        <p:spPr>
          <a:xfrm>
            <a:off x="2352711" y="302758"/>
            <a:ext cx="3516242" cy="6293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 rotWithShape="1">
          <a:blip r:embed="rId4">
            <a:alphaModFix/>
          </a:blip>
          <a:srcRect b="12755" l="1186" r="8276" t="10120"/>
          <a:stretch/>
        </p:blipFill>
        <p:spPr>
          <a:xfrm>
            <a:off x="2453950" y="1999184"/>
            <a:ext cx="3415003" cy="2313991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/>
          <p:nvPr/>
        </p:nvSpPr>
        <p:spPr>
          <a:xfrm>
            <a:off x="2363401" y="302758"/>
            <a:ext cx="474050" cy="432334"/>
          </a:xfrm>
          <a:prstGeom prst="rect">
            <a:avLst/>
          </a:prstGeom>
          <a:solidFill>
            <a:srgbClr val="322E1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2382108" y="5901771"/>
            <a:ext cx="803464" cy="57997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/>
          <p:nvPr/>
        </p:nvSpPr>
        <p:spPr>
          <a:xfrm rot="10800000">
            <a:off x="2468272" y="5949637"/>
            <a:ext cx="542628" cy="48424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4779596" y="5949637"/>
            <a:ext cx="1049481" cy="51609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4852635" y="6076882"/>
            <a:ext cx="94609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Detail</a:t>
            </a:r>
          </a:p>
        </p:txBody>
      </p:sp>
      <p:sp>
        <p:nvSpPr>
          <p:cNvPr id="301" name="Shape 301"/>
          <p:cNvSpPr/>
          <p:nvPr/>
        </p:nvSpPr>
        <p:spPr>
          <a:xfrm>
            <a:off x="2365675" y="302758"/>
            <a:ext cx="588434" cy="61686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</a:p>
        </p:txBody>
      </p:sp>
      <p:sp>
        <p:nvSpPr>
          <p:cNvPr id="302" name="Shape 302"/>
          <p:cNvSpPr/>
          <p:nvPr/>
        </p:nvSpPr>
        <p:spPr>
          <a:xfrm>
            <a:off x="2365675" y="944086"/>
            <a:ext cx="588434" cy="1400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</p:txBody>
      </p:sp>
      <p:sp>
        <p:nvSpPr>
          <p:cNvPr id="303" name="Shape 303"/>
          <p:cNvSpPr/>
          <p:nvPr/>
        </p:nvSpPr>
        <p:spPr>
          <a:xfrm>
            <a:off x="3412212" y="302759"/>
            <a:ext cx="2469662" cy="28313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</a:t>
            </a:r>
          </a:p>
        </p:txBody>
      </p:sp>
      <p:sp>
        <p:nvSpPr>
          <p:cNvPr id="304" name="Shape 304"/>
          <p:cNvSpPr/>
          <p:nvPr/>
        </p:nvSpPr>
        <p:spPr>
          <a:xfrm>
            <a:off x="2954111" y="302758"/>
            <a:ext cx="657781" cy="28313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VIP1</a:t>
            </a:r>
          </a:p>
        </p:txBody>
      </p:sp>
      <p:sp>
        <p:nvSpPr>
          <p:cNvPr id="305" name="Shape 305"/>
          <p:cNvSpPr/>
          <p:nvPr/>
        </p:nvSpPr>
        <p:spPr>
          <a:xfrm>
            <a:off x="2365677" y="6001073"/>
            <a:ext cx="3512590" cy="57911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2353759" y="6099614"/>
            <a:ext cx="656939" cy="46911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메일</a:t>
            </a:r>
          </a:p>
        </p:txBody>
      </p:sp>
      <p:sp>
        <p:nvSpPr>
          <p:cNvPr id="307" name="Shape 307"/>
          <p:cNvSpPr/>
          <p:nvPr/>
        </p:nvSpPr>
        <p:spPr>
          <a:xfrm>
            <a:off x="3047042" y="6099614"/>
            <a:ext cx="656939" cy="46911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가방</a:t>
            </a:r>
          </a:p>
        </p:txBody>
      </p:sp>
      <p:sp>
        <p:nvSpPr>
          <p:cNvPr id="308" name="Shape 308"/>
          <p:cNvSpPr/>
          <p:nvPr/>
        </p:nvSpPr>
        <p:spPr>
          <a:xfrm>
            <a:off x="4528044" y="6099614"/>
            <a:ext cx="656939" cy="46911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축복</a:t>
            </a:r>
          </a:p>
        </p:txBody>
      </p:sp>
      <p:sp>
        <p:nvSpPr>
          <p:cNvPr id="309" name="Shape 309"/>
          <p:cNvSpPr/>
          <p:nvPr/>
        </p:nvSpPr>
        <p:spPr>
          <a:xfrm>
            <a:off x="5221328" y="6099614"/>
            <a:ext cx="656939" cy="46911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길드</a:t>
            </a:r>
          </a:p>
        </p:txBody>
      </p:sp>
      <p:sp>
        <p:nvSpPr>
          <p:cNvPr id="310" name="Shape 310"/>
          <p:cNvSpPr/>
          <p:nvPr/>
        </p:nvSpPr>
        <p:spPr>
          <a:xfrm>
            <a:off x="2837452" y="6079616"/>
            <a:ext cx="197081" cy="197081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11" name="Shape 311"/>
          <p:cNvSpPr/>
          <p:nvPr/>
        </p:nvSpPr>
        <p:spPr>
          <a:xfrm>
            <a:off x="3746051" y="6001073"/>
            <a:ext cx="744775" cy="56765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월드</a:t>
            </a:r>
          </a:p>
        </p:txBody>
      </p:sp>
      <p:sp>
        <p:nvSpPr>
          <p:cNvPr id="312" name="Shape 312"/>
          <p:cNvSpPr/>
          <p:nvPr/>
        </p:nvSpPr>
        <p:spPr>
          <a:xfrm>
            <a:off x="2952022" y="586172"/>
            <a:ext cx="2926244" cy="381314"/>
          </a:xfrm>
          <a:prstGeom prst="rect">
            <a:avLst/>
          </a:prstGeom>
          <a:solidFill>
            <a:schemeClr val="accent1">
              <a:alpha val="38823"/>
            </a:schemeClr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유저1 : 안녕하세요??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유저2 : 네. 안녕하세요~</a:t>
            </a:r>
          </a:p>
        </p:txBody>
      </p:sp>
      <p:sp>
        <p:nvSpPr>
          <p:cNvPr id="313" name="Shape 313"/>
          <p:cNvSpPr/>
          <p:nvPr/>
        </p:nvSpPr>
        <p:spPr>
          <a:xfrm>
            <a:off x="5198866" y="692708"/>
            <a:ext cx="591245" cy="59124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프로모션</a:t>
            </a:r>
          </a:p>
        </p:txBody>
      </p:sp>
      <p:sp>
        <p:nvSpPr>
          <p:cNvPr id="314" name="Shape 314"/>
          <p:cNvSpPr/>
          <p:nvPr/>
        </p:nvSpPr>
        <p:spPr>
          <a:xfrm>
            <a:off x="2417930" y="5716017"/>
            <a:ext cx="1692125" cy="19708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TIP : 창병 병영 업글</a:t>
            </a:r>
          </a:p>
        </p:txBody>
      </p:sp>
      <p:sp>
        <p:nvSpPr>
          <p:cNvPr id="315" name="Shape 315"/>
          <p:cNvSpPr/>
          <p:nvPr/>
        </p:nvSpPr>
        <p:spPr>
          <a:xfrm>
            <a:off x="2406011" y="5565003"/>
            <a:ext cx="349695" cy="34969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</a:p>
        </p:txBody>
      </p:sp>
      <p:sp>
        <p:nvSpPr>
          <p:cNvPr id="316" name="Shape 316"/>
          <p:cNvSpPr/>
          <p:nvPr/>
        </p:nvSpPr>
        <p:spPr>
          <a:xfrm>
            <a:off x="5128089" y="2804513"/>
            <a:ext cx="644093" cy="663167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공격</a:t>
            </a:r>
          </a:p>
        </p:txBody>
      </p:sp>
      <p:sp>
        <p:nvSpPr>
          <p:cNvPr id="317" name="Shape 317"/>
          <p:cNvSpPr/>
          <p:nvPr/>
        </p:nvSpPr>
        <p:spPr>
          <a:xfrm>
            <a:off x="3788008" y="1780317"/>
            <a:ext cx="644093" cy="663167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정찰</a:t>
            </a:r>
          </a:p>
        </p:txBody>
      </p:sp>
      <p:grpSp>
        <p:nvGrpSpPr>
          <p:cNvPr id="318" name="Shape 318"/>
          <p:cNvGrpSpPr/>
          <p:nvPr/>
        </p:nvGrpSpPr>
        <p:grpSpPr>
          <a:xfrm>
            <a:off x="2413283" y="1193670"/>
            <a:ext cx="609770" cy="3099644"/>
            <a:chOff x="2413283" y="1193670"/>
            <a:chExt cx="609770" cy="3099644"/>
          </a:xfrm>
        </p:grpSpPr>
        <p:grpSp>
          <p:nvGrpSpPr>
            <p:cNvPr id="319" name="Shape 319"/>
            <p:cNvGrpSpPr/>
            <p:nvPr/>
          </p:nvGrpSpPr>
          <p:grpSpPr>
            <a:xfrm>
              <a:off x="2432792" y="1193670"/>
              <a:ext cx="590261" cy="632778"/>
              <a:chOff x="2432792" y="1193670"/>
              <a:chExt cx="590261" cy="632778"/>
            </a:xfrm>
          </p:grpSpPr>
          <p:sp>
            <p:nvSpPr>
              <p:cNvPr id="320" name="Shape 320"/>
              <p:cNvSpPr/>
              <p:nvPr/>
            </p:nvSpPr>
            <p:spPr>
              <a:xfrm>
                <a:off x="2465066" y="1218259"/>
                <a:ext cx="489046" cy="489046"/>
              </a:xfrm>
              <a:prstGeom prst="ellipse">
                <a:avLst/>
              </a:prstGeom>
              <a:solidFill>
                <a:schemeClr val="accent1"/>
              </a:solidFill>
              <a:ln cap="flat" cmpd="sng" w="76200">
                <a:solidFill>
                  <a:srgbClr val="8DA9D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채집</a:t>
                </a:r>
              </a:p>
            </p:txBody>
          </p:sp>
          <p:sp>
            <p:nvSpPr>
              <p:cNvPr id="321" name="Shape 321"/>
              <p:cNvSpPr/>
              <p:nvPr/>
            </p:nvSpPr>
            <p:spPr>
              <a:xfrm>
                <a:off x="2432792" y="1193670"/>
                <a:ext cx="577907" cy="538973"/>
              </a:xfrm>
              <a:prstGeom prst="blockArc">
                <a:avLst>
                  <a:gd fmla="val 8228507" name="adj1"/>
                  <a:gd fmla="val 18200814" name="adj2"/>
                  <a:gd fmla="val 14557" name="adj3"/>
                </a:avLst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Shape 322"/>
              <p:cNvSpPr/>
              <p:nvPr/>
            </p:nvSpPr>
            <p:spPr>
              <a:xfrm>
                <a:off x="2434741" y="1586620"/>
                <a:ext cx="586400" cy="18637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Shape 323"/>
              <p:cNvSpPr txBox="1"/>
              <p:nvPr/>
            </p:nvSpPr>
            <p:spPr>
              <a:xfrm>
                <a:off x="2432828" y="1549450"/>
                <a:ext cx="590225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채집 중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23 : 59 : 59</a:t>
                </a:r>
              </a:p>
            </p:txBody>
          </p:sp>
        </p:grpSp>
        <p:grpSp>
          <p:nvGrpSpPr>
            <p:cNvPr id="324" name="Shape 324"/>
            <p:cNvGrpSpPr/>
            <p:nvPr/>
          </p:nvGrpSpPr>
          <p:grpSpPr>
            <a:xfrm>
              <a:off x="2417965" y="1818505"/>
              <a:ext cx="590225" cy="599952"/>
              <a:chOff x="2432828" y="1218259"/>
              <a:chExt cx="590225" cy="599952"/>
            </a:xfrm>
          </p:grpSpPr>
          <p:sp>
            <p:nvSpPr>
              <p:cNvPr id="325" name="Shape 325"/>
              <p:cNvSpPr/>
              <p:nvPr/>
            </p:nvSpPr>
            <p:spPr>
              <a:xfrm>
                <a:off x="2465066" y="1218259"/>
                <a:ext cx="489046" cy="489046"/>
              </a:xfrm>
              <a:prstGeom prst="ellipse">
                <a:avLst/>
              </a:prstGeom>
              <a:solidFill>
                <a:schemeClr val="accent1"/>
              </a:solidFill>
              <a:ln cap="flat" cmpd="sng" w="76200">
                <a:solidFill>
                  <a:srgbClr val="8DA9D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캠프</a:t>
                </a:r>
              </a:p>
            </p:txBody>
          </p:sp>
          <p:sp>
            <p:nvSpPr>
              <p:cNvPr id="326" name="Shape 326"/>
              <p:cNvSpPr/>
              <p:nvPr/>
            </p:nvSpPr>
            <p:spPr>
              <a:xfrm>
                <a:off x="2434741" y="1586620"/>
                <a:ext cx="586400" cy="18637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Shape 327"/>
              <p:cNvSpPr txBox="1"/>
              <p:nvPr/>
            </p:nvSpPr>
            <p:spPr>
              <a:xfrm>
                <a:off x="2432828" y="1541212"/>
                <a:ext cx="590225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점령 중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1200 : 1200</a:t>
                </a:r>
              </a:p>
            </p:txBody>
          </p:sp>
        </p:grpSp>
        <p:grpSp>
          <p:nvGrpSpPr>
            <p:cNvPr id="328" name="Shape 328"/>
            <p:cNvGrpSpPr/>
            <p:nvPr/>
          </p:nvGrpSpPr>
          <p:grpSpPr>
            <a:xfrm>
              <a:off x="2417929" y="2388849"/>
              <a:ext cx="590261" cy="632778"/>
              <a:chOff x="2432792" y="1193670"/>
              <a:chExt cx="590261" cy="632778"/>
            </a:xfrm>
          </p:grpSpPr>
          <p:sp>
            <p:nvSpPr>
              <p:cNvPr id="329" name="Shape 329"/>
              <p:cNvSpPr/>
              <p:nvPr/>
            </p:nvSpPr>
            <p:spPr>
              <a:xfrm>
                <a:off x="2465066" y="1218259"/>
                <a:ext cx="489046" cy="489046"/>
              </a:xfrm>
              <a:prstGeom prst="ellipse">
                <a:avLst/>
              </a:prstGeom>
              <a:solidFill>
                <a:schemeClr val="accent1"/>
              </a:solidFill>
              <a:ln cap="flat" cmpd="sng" w="76200">
                <a:solidFill>
                  <a:srgbClr val="8DA9D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행군</a:t>
                </a:r>
              </a:p>
            </p:txBody>
          </p:sp>
          <p:sp>
            <p:nvSpPr>
              <p:cNvPr id="330" name="Shape 330"/>
              <p:cNvSpPr/>
              <p:nvPr/>
            </p:nvSpPr>
            <p:spPr>
              <a:xfrm>
                <a:off x="2432792" y="1193670"/>
                <a:ext cx="577907" cy="538973"/>
              </a:xfrm>
              <a:prstGeom prst="blockArc">
                <a:avLst>
                  <a:gd fmla="val 8228507" name="adj1"/>
                  <a:gd fmla="val 18200814" name="adj2"/>
                  <a:gd fmla="val 14557" name="adj3"/>
                </a:avLst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Shape 331"/>
              <p:cNvSpPr/>
              <p:nvPr/>
            </p:nvSpPr>
            <p:spPr>
              <a:xfrm>
                <a:off x="2434741" y="1586620"/>
                <a:ext cx="586400" cy="18637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Shape 332"/>
              <p:cNvSpPr txBox="1"/>
              <p:nvPr/>
            </p:nvSpPr>
            <p:spPr>
              <a:xfrm>
                <a:off x="2432828" y="1549450"/>
                <a:ext cx="590225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1200 : 1200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23 : 59 : 59</a:t>
                </a:r>
              </a:p>
            </p:txBody>
          </p:sp>
        </p:grpSp>
        <p:grpSp>
          <p:nvGrpSpPr>
            <p:cNvPr id="333" name="Shape 333"/>
            <p:cNvGrpSpPr/>
            <p:nvPr/>
          </p:nvGrpSpPr>
          <p:grpSpPr>
            <a:xfrm>
              <a:off x="2415195" y="3023948"/>
              <a:ext cx="590261" cy="624540"/>
              <a:chOff x="2432792" y="1193670"/>
              <a:chExt cx="590261" cy="624540"/>
            </a:xfrm>
          </p:grpSpPr>
          <p:sp>
            <p:nvSpPr>
              <p:cNvPr id="334" name="Shape 334"/>
              <p:cNvSpPr/>
              <p:nvPr/>
            </p:nvSpPr>
            <p:spPr>
              <a:xfrm>
                <a:off x="2465066" y="1218259"/>
                <a:ext cx="489046" cy="489046"/>
              </a:xfrm>
              <a:prstGeom prst="ellipse">
                <a:avLst/>
              </a:prstGeom>
              <a:solidFill>
                <a:schemeClr val="accent1"/>
              </a:solidFill>
              <a:ln cap="flat" cmpd="sng" w="76200">
                <a:solidFill>
                  <a:srgbClr val="8DA9D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회군</a:t>
                </a:r>
              </a:p>
            </p:txBody>
          </p:sp>
          <p:sp>
            <p:nvSpPr>
              <p:cNvPr id="335" name="Shape 335"/>
              <p:cNvSpPr/>
              <p:nvPr/>
            </p:nvSpPr>
            <p:spPr>
              <a:xfrm>
                <a:off x="2432792" y="1193670"/>
                <a:ext cx="577907" cy="538973"/>
              </a:xfrm>
              <a:prstGeom prst="blockArc">
                <a:avLst>
                  <a:gd fmla="val 8228507" name="adj1"/>
                  <a:gd fmla="val 18200814" name="adj2"/>
                  <a:gd fmla="val 14557" name="adj3"/>
                </a:avLst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Shape 336"/>
              <p:cNvSpPr/>
              <p:nvPr/>
            </p:nvSpPr>
            <p:spPr>
              <a:xfrm>
                <a:off x="2434741" y="1586620"/>
                <a:ext cx="586400" cy="18637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Shape 337"/>
              <p:cNvSpPr txBox="1"/>
              <p:nvPr/>
            </p:nvSpPr>
            <p:spPr>
              <a:xfrm>
                <a:off x="2432828" y="1541212"/>
                <a:ext cx="590225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1200 : 1200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23 : 59 : 59</a:t>
                </a:r>
              </a:p>
            </p:txBody>
          </p:sp>
        </p:grpSp>
        <p:grpSp>
          <p:nvGrpSpPr>
            <p:cNvPr id="338" name="Shape 338"/>
            <p:cNvGrpSpPr/>
            <p:nvPr/>
          </p:nvGrpSpPr>
          <p:grpSpPr>
            <a:xfrm>
              <a:off x="2413283" y="3660537"/>
              <a:ext cx="590261" cy="632778"/>
              <a:chOff x="2432792" y="1193670"/>
              <a:chExt cx="590261" cy="632778"/>
            </a:xfrm>
          </p:grpSpPr>
          <p:sp>
            <p:nvSpPr>
              <p:cNvPr id="339" name="Shape 339"/>
              <p:cNvSpPr/>
              <p:nvPr/>
            </p:nvSpPr>
            <p:spPr>
              <a:xfrm>
                <a:off x="2465066" y="1218259"/>
                <a:ext cx="489046" cy="489046"/>
              </a:xfrm>
              <a:prstGeom prst="ellipse">
                <a:avLst/>
              </a:prstGeom>
              <a:solidFill>
                <a:schemeClr val="accent1"/>
              </a:solidFill>
              <a:ln cap="flat" cmpd="sng" w="76200">
                <a:solidFill>
                  <a:srgbClr val="8DA9D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행군</a:t>
                </a:r>
              </a:p>
            </p:txBody>
          </p:sp>
          <p:sp>
            <p:nvSpPr>
              <p:cNvPr id="340" name="Shape 340"/>
              <p:cNvSpPr/>
              <p:nvPr/>
            </p:nvSpPr>
            <p:spPr>
              <a:xfrm>
                <a:off x="2432792" y="1193670"/>
                <a:ext cx="577907" cy="538973"/>
              </a:xfrm>
              <a:prstGeom prst="blockArc">
                <a:avLst>
                  <a:gd fmla="val 8228507" name="adj1"/>
                  <a:gd fmla="val 18200814" name="adj2"/>
                  <a:gd fmla="val 14557" name="adj3"/>
                </a:avLst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Shape 341"/>
              <p:cNvSpPr/>
              <p:nvPr/>
            </p:nvSpPr>
            <p:spPr>
              <a:xfrm>
                <a:off x="2434741" y="1586620"/>
                <a:ext cx="586400" cy="18637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Shape 342"/>
              <p:cNvSpPr txBox="1"/>
              <p:nvPr/>
            </p:nvSpPr>
            <p:spPr>
              <a:xfrm>
                <a:off x="2432828" y="1549450"/>
                <a:ext cx="590225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1200 : 1200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23 : 59 : 59</a:t>
                </a: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