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1단계 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보병(사거리1) , 창병(사거리1) , 기병(사거리1)</a:t>
            </a: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보병(사거리1) , 창병(사거리1) , 기병(사거리1)</a:t>
            </a: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 중앙에서 출발을 진행 하며, 0.2초 간격으로 다음 병사를 내보내도록 처리 합니다.</a:t>
            </a: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필드 행군 및 회군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2016.05.12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15538" y="142595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오브젝트 이동</a:t>
            </a:r>
          </a:p>
        </p:txBody>
      </p:sp>
      <p:sp>
        <p:nvSpPr>
          <p:cNvPr id="189" name="Shape 189"/>
          <p:cNvSpPr/>
          <p:nvPr/>
        </p:nvSpPr>
        <p:spPr>
          <a:xfrm>
            <a:off x="9818540" y="1727325"/>
            <a:ext cx="1520889" cy="6244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행군방향</a:t>
            </a:r>
          </a:p>
        </p:txBody>
      </p:sp>
      <p:sp>
        <p:nvSpPr>
          <p:cNvPr id="190" name="Shape 190"/>
          <p:cNvSpPr/>
          <p:nvPr/>
        </p:nvSpPr>
        <p:spPr>
          <a:xfrm>
            <a:off x="671802" y="1412259"/>
            <a:ext cx="4133461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465814" y="1776735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465814" y="1999315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198366" y="1776735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3198366" y="1999315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810660" y="1768443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810660" y="2102986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465814" y="2212563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198366" y="2212563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456008" y="1767275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2456008" y="2101817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187526" y="1766241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187526" y="1988819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920078" y="1766241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920078" y="1988819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187526" y="2202067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920078" y="2202067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091566" y="1728936"/>
            <a:ext cx="725204" cy="71355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공성병기</a:t>
            </a:r>
          </a:p>
        </p:txBody>
      </p:sp>
      <p:sp>
        <p:nvSpPr>
          <p:cNvPr id="208" name="Shape 208"/>
          <p:cNvSpPr/>
          <p:nvPr/>
        </p:nvSpPr>
        <p:spPr>
          <a:xfrm>
            <a:off x="638847" y="1128745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[1단계]</a:t>
            </a:r>
          </a:p>
        </p:txBody>
      </p:sp>
      <p:sp>
        <p:nvSpPr>
          <p:cNvPr id="209" name="Shape 209"/>
          <p:cNvSpPr/>
          <p:nvPr/>
        </p:nvSpPr>
        <p:spPr>
          <a:xfrm>
            <a:off x="5046625" y="1384020"/>
            <a:ext cx="4133461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7840638" y="1869796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7840638" y="2092375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573189" y="1869796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573189" y="2092375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185484" y="1908158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185484" y="2242701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7840638" y="2305623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7573189" y="2305623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830831" y="1906990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830831" y="2241533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562350" y="1859300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562350" y="2081880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294901" y="1859300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294901" y="2081880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562350" y="2295127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294901" y="2295127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466389" y="1700698"/>
            <a:ext cx="725204" cy="71355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공성병기</a:t>
            </a:r>
          </a:p>
        </p:txBody>
      </p:sp>
      <p:sp>
        <p:nvSpPr>
          <p:cNvPr id="227" name="Shape 227"/>
          <p:cNvSpPr/>
          <p:nvPr/>
        </p:nvSpPr>
        <p:spPr>
          <a:xfrm>
            <a:off x="5013669" y="1100505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[2단계]</a:t>
            </a:r>
          </a:p>
        </p:txBody>
      </p:sp>
      <p:sp>
        <p:nvSpPr>
          <p:cNvPr id="228" name="Shape 228"/>
          <p:cNvSpPr/>
          <p:nvPr/>
        </p:nvSpPr>
        <p:spPr>
          <a:xfrm>
            <a:off x="7843746" y="1630313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576299" y="1630313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7197924" y="1575366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6833939" y="1574198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574789" y="1629150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07342" y="1619819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671800" y="3348232"/>
            <a:ext cx="4544011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632139" y="3675382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632139" y="3897962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632139" y="4111210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91566" y="3664908"/>
            <a:ext cx="725204" cy="71355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공성병기</a:t>
            </a:r>
          </a:p>
        </p:txBody>
      </p:sp>
      <p:sp>
        <p:nvSpPr>
          <p:cNvPr id="239" name="Shape 239"/>
          <p:cNvSpPr/>
          <p:nvPr/>
        </p:nvSpPr>
        <p:spPr>
          <a:xfrm>
            <a:off x="638847" y="3064716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[3단계]</a:t>
            </a:r>
          </a:p>
        </p:txBody>
      </p:sp>
      <p:sp>
        <p:nvSpPr>
          <p:cNvPr id="240" name="Shape 240"/>
          <p:cNvSpPr/>
          <p:nvPr/>
        </p:nvSpPr>
        <p:spPr>
          <a:xfrm>
            <a:off x="4840525" y="3891742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840525" y="4104991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386467" y="3901076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386467" y="4114325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793939" y="3671358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793939" y="4005901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3130400" y="3679062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130400" y="4013605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2573192" y="3686662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573192" y="3909242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573192" y="4122489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128467" y="3686662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2128467" y="3909242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128467" y="4122489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462775" y="3347364"/>
            <a:ext cx="4544011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9665710" y="3739832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665710" y="3962410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9174332" y="3730501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9174332" y="3953080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581346" y="3740871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8581346" y="4075414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9665710" y="4175658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9174332" y="4166328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956110" y="3730373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7956110" y="4064916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7389046" y="3738664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7389046" y="3961244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925657" y="3720005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6925657" y="3942583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389046" y="4174492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925657" y="4155832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5882539" y="3664041"/>
            <a:ext cx="725204" cy="71355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공성병기</a:t>
            </a:r>
          </a:p>
        </p:txBody>
      </p:sp>
      <p:sp>
        <p:nvSpPr>
          <p:cNvPr id="272" name="Shape 272"/>
          <p:cNvSpPr/>
          <p:nvPr/>
        </p:nvSpPr>
        <p:spPr>
          <a:xfrm>
            <a:off x="5429821" y="3063849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[3단계]</a:t>
            </a:r>
          </a:p>
        </p:txBody>
      </p:sp>
      <p:sp>
        <p:nvSpPr>
          <p:cNvPr id="273" name="Shape 273"/>
          <p:cNvSpPr/>
          <p:nvPr/>
        </p:nvSpPr>
        <p:spPr>
          <a:xfrm>
            <a:off x="9416890" y="3845578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9416890" y="4068157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416890" y="4281405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9420000" y="3606096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8934846" y="3845578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8934846" y="4068157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8934846" y="4281405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8937956" y="3606096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8267217" y="3883944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267217" y="4218487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8279657" y="3551151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7632647" y="3882773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7632647" y="4217316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7635757" y="3549980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158890" y="3835083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158890" y="4057662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7158890" y="4270910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7171331" y="3604932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676839" y="3835083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676839" y="4057662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6676839" y="4270910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689279" y="3595601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165644" y="3672276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165644" y="3894855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4165644" y="4108103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470476" y="3655807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470476" y="3990350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797608" y="3672842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797608" y="4007385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2352365" y="3689771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2352365" y="3912350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2352365" y="4125598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898310" y="3689771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898310" y="3912351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898310" y="4125598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671800" y="5122255"/>
            <a:ext cx="4544011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4874737" y="5617362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874737" y="5839941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383358" y="5617362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4383358" y="5839941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790373" y="5655725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3790373" y="5990267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874737" y="6053189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383358" y="6053189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165136" y="5654555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3165136" y="5989098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598072" y="5606867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598072" y="5829446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134683" y="5606867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2134683" y="5829446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598072" y="6042694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134683" y="6042694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091566" y="5438932"/>
            <a:ext cx="725204" cy="71355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공성병기</a:t>
            </a:r>
          </a:p>
        </p:txBody>
      </p:sp>
      <p:sp>
        <p:nvSpPr>
          <p:cNvPr id="326" name="Shape 326"/>
          <p:cNvSpPr/>
          <p:nvPr/>
        </p:nvSpPr>
        <p:spPr>
          <a:xfrm>
            <a:off x="638847" y="4838741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[5단계]</a:t>
            </a:r>
          </a:p>
        </p:txBody>
      </p:sp>
      <p:sp>
        <p:nvSpPr>
          <p:cNvPr id="327" name="Shape 327"/>
          <p:cNvSpPr/>
          <p:nvPr/>
        </p:nvSpPr>
        <p:spPr>
          <a:xfrm>
            <a:off x="4877846" y="5377880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386467" y="5377880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802812" y="5322932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168246" y="5321764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2610511" y="5376716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147123" y="5367385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25917" y="5620471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4625917" y="5843050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625917" y="6056298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629026" y="5380989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143873" y="5620471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143873" y="5843050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4143873" y="6056298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4146982" y="5380989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476242" y="5658835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476242" y="5993378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3488682" y="5326044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2841674" y="5657664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841674" y="5992207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844783" y="5324873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367916" y="5609976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367916" y="5832555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2367916" y="6045803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380357" y="5379825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885866" y="5609976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1885866" y="5832555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885866" y="6045803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898306" y="5370494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6953213" y="5223832"/>
            <a:ext cx="2892497" cy="1232217"/>
            <a:chOff x="663316" y="3713378"/>
            <a:chExt cx="2892497" cy="1232217"/>
          </a:xfrm>
        </p:grpSpPr>
        <p:sp>
          <p:nvSpPr>
            <p:cNvPr id="356" name="Shape 356"/>
            <p:cNvSpPr/>
            <p:nvPr/>
          </p:nvSpPr>
          <p:spPr>
            <a:xfrm>
              <a:off x="663316" y="3713378"/>
              <a:ext cx="2892497" cy="1232217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264466" y="4609528"/>
              <a:ext cx="179999" cy="17999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274041" y="4239485"/>
              <a:ext cx="179999" cy="17999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230873" y="3808271"/>
              <a:ext cx="289892" cy="289892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749172" y="4554582"/>
              <a:ext cx="289892" cy="289892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804118" y="4239485"/>
              <a:ext cx="179999" cy="17999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804118" y="3863217"/>
              <a:ext cx="179999" cy="17999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008513" y="3800887"/>
              <a:ext cx="204414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석궁병                    기병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011071" y="4193746"/>
              <a:ext cx="20537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궁병                       창병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1006008" y="4567544"/>
              <a:ext cx="2098650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궁기병                    보병</a:t>
              </a:r>
            </a:p>
          </p:txBody>
        </p:sp>
      </p:grpSp>
      <p:sp>
        <p:nvSpPr>
          <p:cNvPr id="366" name="Shape 366"/>
          <p:cNvSpPr/>
          <p:nvPr/>
        </p:nvSpPr>
        <p:spPr>
          <a:xfrm>
            <a:off x="4843635" y="3670917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389578" y="3680251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대열 이동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494519" y="4737230"/>
            <a:ext cx="2892497" cy="1232217"/>
            <a:chOff x="663316" y="3713378"/>
            <a:chExt cx="2892497" cy="1232217"/>
          </a:xfrm>
        </p:grpSpPr>
        <p:sp>
          <p:nvSpPr>
            <p:cNvPr id="375" name="Shape 375"/>
            <p:cNvSpPr/>
            <p:nvPr/>
          </p:nvSpPr>
          <p:spPr>
            <a:xfrm>
              <a:off x="663316" y="3713378"/>
              <a:ext cx="2892497" cy="1232217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264466" y="4609528"/>
              <a:ext cx="179999" cy="17999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274041" y="4239485"/>
              <a:ext cx="179999" cy="17999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230873" y="3808271"/>
              <a:ext cx="289892" cy="289892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749172" y="4554582"/>
              <a:ext cx="289892" cy="289892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804118" y="4239485"/>
              <a:ext cx="179999" cy="17999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804118" y="3863217"/>
              <a:ext cx="179999" cy="17999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008513" y="3800887"/>
              <a:ext cx="2098650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석궁병                    기병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1011071" y="4193746"/>
              <a:ext cx="20537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궁병                       창병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1006008" y="4567544"/>
              <a:ext cx="2098650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궁기병                    보병</a:t>
              </a:r>
            </a:p>
          </p:txBody>
        </p:sp>
      </p:grpSp>
      <p:sp>
        <p:nvSpPr>
          <p:cNvPr id="385" name="Shape 385"/>
          <p:cNvSpPr/>
          <p:nvPr/>
        </p:nvSpPr>
        <p:spPr>
          <a:xfrm>
            <a:off x="3457414" y="4759698"/>
            <a:ext cx="34852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애니메이션 처리 시 참고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보병(사거리1) , 창병(사거리1) , 기병(사거리1)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궁기병(사거리4)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궁병(사거리5)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석궁병(사거리8)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공성병기(사거리 10)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467263" y="1109859"/>
            <a:ext cx="3757692" cy="2312035"/>
            <a:chOff x="2202757" y="755295"/>
            <a:chExt cx="3757692" cy="2312035"/>
          </a:xfrm>
        </p:grpSpPr>
        <p:sp>
          <p:nvSpPr>
            <p:cNvPr id="387" name="Shape 387"/>
            <p:cNvSpPr/>
            <p:nvPr/>
          </p:nvSpPr>
          <p:spPr>
            <a:xfrm>
              <a:off x="2202757" y="755295"/>
              <a:ext cx="3757692" cy="2312035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39733" y="1805586"/>
              <a:ext cx="148759" cy="14875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529253" y="2130413"/>
              <a:ext cx="148759" cy="14875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4282558" y="1600516"/>
              <a:ext cx="148759" cy="14875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4615200" y="1194345"/>
              <a:ext cx="148759" cy="14875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627105" y="2315964"/>
              <a:ext cx="239580" cy="239580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4794583" y="1035058"/>
              <a:ext cx="239580" cy="239580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4424326" y="1410594"/>
              <a:ext cx="148759" cy="14875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865826" y="1520500"/>
              <a:ext cx="239580" cy="239580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569637" y="1371850"/>
              <a:ext cx="148759" cy="14875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485937" y="1802276"/>
              <a:ext cx="148759" cy="14875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863846" y="2760236"/>
              <a:ext cx="148759" cy="14875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576921" y="2205763"/>
              <a:ext cx="148759" cy="14875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-2700000">
              <a:off x="4702276" y="1407994"/>
              <a:ext cx="900000" cy="9000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672817" y="1663282"/>
              <a:ext cx="9589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적 타운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3875157" y="1955131"/>
              <a:ext cx="239580" cy="239580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471028" y="2529786"/>
              <a:ext cx="148759" cy="14875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4" name="Shape 404"/>
            <p:cNvGrpSpPr/>
            <p:nvPr/>
          </p:nvGrpSpPr>
          <p:grpSpPr>
            <a:xfrm>
              <a:off x="2509553" y="1206358"/>
              <a:ext cx="910575" cy="1024195"/>
              <a:chOff x="2509553" y="1206358"/>
              <a:chExt cx="910575" cy="1024195"/>
            </a:xfrm>
          </p:grpSpPr>
          <p:sp>
            <p:nvSpPr>
              <p:cNvPr id="405" name="Shape 405"/>
              <p:cNvSpPr/>
              <p:nvPr/>
            </p:nvSpPr>
            <p:spPr>
              <a:xfrm>
                <a:off x="3271368" y="2081793"/>
                <a:ext cx="148759" cy="148759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2546464" y="1206358"/>
                <a:ext cx="599343" cy="589717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2509553" y="1368879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공성병기</a:t>
                </a:r>
              </a:p>
            </p:txBody>
          </p:sp>
        </p:grpSp>
        <p:sp>
          <p:nvSpPr>
            <p:cNvPr id="408" name="Shape 408"/>
            <p:cNvSpPr/>
            <p:nvPr/>
          </p:nvSpPr>
          <p:spPr>
            <a:xfrm>
              <a:off x="4406967" y="1967524"/>
              <a:ext cx="148759" cy="14875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Shape 409"/>
          <p:cNvSpPr/>
          <p:nvPr/>
        </p:nvSpPr>
        <p:spPr>
          <a:xfrm>
            <a:off x="368253" y="830169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[1단계]</a:t>
            </a:r>
          </a:p>
        </p:txBody>
      </p:sp>
      <p:sp>
        <p:nvSpPr>
          <p:cNvPr id="410" name="Shape 410"/>
          <p:cNvSpPr/>
          <p:nvPr/>
        </p:nvSpPr>
        <p:spPr>
          <a:xfrm>
            <a:off x="4832801" y="1109858"/>
            <a:ext cx="3757692" cy="2312035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6969778" y="2160150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7159297" y="2559624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912603" y="1955081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7245245" y="1548909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7257150" y="2670527"/>
            <a:ext cx="239580" cy="23958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424628" y="1426946"/>
            <a:ext cx="239580" cy="23958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7054371" y="1765158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6495871" y="1875065"/>
            <a:ext cx="239580" cy="239580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6199682" y="1726414"/>
            <a:ext cx="148759" cy="14875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115982" y="2156841"/>
            <a:ext cx="148759" cy="14875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493891" y="3114800"/>
            <a:ext cx="148759" cy="14875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6206967" y="2560326"/>
            <a:ext cx="148759" cy="14875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 rot="-2700000">
            <a:off x="7332321" y="1762558"/>
            <a:ext cx="900000" cy="900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7302863" y="2017846"/>
            <a:ext cx="95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425" name="Shape 425"/>
          <p:cNvSpPr/>
          <p:nvPr/>
        </p:nvSpPr>
        <p:spPr>
          <a:xfrm>
            <a:off x="6523864" y="2263040"/>
            <a:ext cx="239580" cy="239580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101073" y="2884350"/>
            <a:ext cx="148759" cy="14875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5139598" y="1560921"/>
            <a:ext cx="910575" cy="1024195"/>
            <a:chOff x="2509553" y="1206358"/>
            <a:chExt cx="910575" cy="1024195"/>
          </a:xfrm>
        </p:grpSpPr>
        <p:sp>
          <p:nvSpPr>
            <p:cNvPr id="428" name="Shape 428"/>
            <p:cNvSpPr/>
            <p:nvPr/>
          </p:nvSpPr>
          <p:spPr>
            <a:xfrm>
              <a:off x="3271368" y="2081793"/>
              <a:ext cx="148759" cy="14875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2546464" y="1206358"/>
              <a:ext cx="599343" cy="589717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2509553" y="1368879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공성병기</a:t>
              </a:r>
            </a:p>
          </p:txBody>
        </p:sp>
      </p:grpSp>
      <p:sp>
        <p:nvSpPr>
          <p:cNvPr id="431" name="Shape 431"/>
          <p:cNvSpPr/>
          <p:nvPr/>
        </p:nvSpPr>
        <p:spPr>
          <a:xfrm>
            <a:off x="7037013" y="2322088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733792" y="830169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[2단계]</a:t>
            </a:r>
          </a:p>
        </p:txBody>
      </p:sp>
      <p:sp>
        <p:nvSpPr>
          <p:cNvPr id="433" name="Shape 433"/>
          <p:cNvSpPr/>
          <p:nvPr/>
        </p:nvSpPr>
        <p:spPr>
          <a:xfrm>
            <a:off x="7186303" y="2387397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244092" y="1721615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7577028" y="1346078"/>
            <a:ext cx="239580" cy="23958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657603" y="2615293"/>
            <a:ext cx="239580" cy="239580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6030471" y="1429069"/>
            <a:ext cx="148759" cy="14875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380075" y="1505587"/>
            <a:ext cx="148759" cy="14875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대열 이동</a:t>
            </a:r>
          </a:p>
        </p:txBody>
      </p:sp>
      <p:grpSp>
        <p:nvGrpSpPr>
          <p:cNvPr id="445" name="Shape 445"/>
          <p:cNvGrpSpPr/>
          <p:nvPr/>
        </p:nvGrpSpPr>
        <p:grpSpPr>
          <a:xfrm>
            <a:off x="494519" y="4737230"/>
            <a:ext cx="2892497" cy="1232217"/>
            <a:chOff x="663316" y="3713378"/>
            <a:chExt cx="2892497" cy="1232217"/>
          </a:xfrm>
        </p:grpSpPr>
        <p:sp>
          <p:nvSpPr>
            <p:cNvPr id="446" name="Shape 446"/>
            <p:cNvSpPr/>
            <p:nvPr/>
          </p:nvSpPr>
          <p:spPr>
            <a:xfrm>
              <a:off x="663316" y="3713378"/>
              <a:ext cx="2892497" cy="1232217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264466" y="4609528"/>
              <a:ext cx="179999" cy="17999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274041" y="4239485"/>
              <a:ext cx="179999" cy="17999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230873" y="3808271"/>
              <a:ext cx="289892" cy="289892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749172" y="4554582"/>
              <a:ext cx="289892" cy="289892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804118" y="4239485"/>
              <a:ext cx="179999" cy="17999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804118" y="3863217"/>
              <a:ext cx="179999" cy="17999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008513" y="3800887"/>
              <a:ext cx="2098650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석궁병                        기병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1011071" y="4193746"/>
              <a:ext cx="20537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궁병                           창병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1006008" y="4567544"/>
              <a:ext cx="2098650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궁기병                       보병</a:t>
              </a:r>
            </a:p>
          </p:txBody>
        </p:sp>
      </p:grpSp>
      <p:sp>
        <p:nvSpPr>
          <p:cNvPr id="456" name="Shape 456"/>
          <p:cNvSpPr/>
          <p:nvPr/>
        </p:nvSpPr>
        <p:spPr>
          <a:xfrm>
            <a:off x="3457414" y="4759698"/>
            <a:ext cx="34852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애니메이션 처리 시 참고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보병(사거리1) , 창병(사거리1) , 기병(사거리1)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궁기병(사거리4)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궁병(사거리5)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석궁병(사거리8)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공성병기(사거리 10)</a:t>
            </a:r>
          </a:p>
        </p:txBody>
      </p:sp>
      <p:grpSp>
        <p:nvGrpSpPr>
          <p:cNvPr id="457" name="Shape 457"/>
          <p:cNvGrpSpPr/>
          <p:nvPr/>
        </p:nvGrpSpPr>
        <p:grpSpPr>
          <a:xfrm>
            <a:off x="467263" y="1109859"/>
            <a:ext cx="3757692" cy="2312035"/>
            <a:chOff x="2202757" y="755295"/>
            <a:chExt cx="3757692" cy="2312035"/>
          </a:xfrm>
        </p:grpSpPr>
        <p:sp>
          <p:nvSpPr>
            <p:cNvPr id="458" name="Shape 458"/>
            <p:cNvSpPr/>
            <p:nvPr/>
          </p:nvSpPr>
          <p:spPr>
            <a:xfrm>
              <a:off x="2202757" y="755295"/>
              <a:ext cx="3757692" cy="2312035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4339733" y="1805586"/>
              <a:ext cx="148759" cy="14875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4529253" y="2130413"/>
              <a:ext cx="148759" cy="14875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4282558" y="1600516"/>
              <a:ext cx="148759" cy="14875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615200" y="1194345"/>
              <a:ext cx="148759" cy="14875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627105" y="2315964"/>
              <a:ext cx="239580" cy="239580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4794583" y="1035058"/>
              <a:ext cx="239580" cy="239580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4424326" y="1410594"/>
              <a:ext cx="148759" cy="14875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3865826" y="1520500"/>
              <a:ext cx="239580" cy="239580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3569637" y="1371850"/>
              <a:ext cx="148759" cy="14875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3485937" y="1802276"/>
              <a:ext cx="148759" cy="14875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3863846" y="2760236"/>
              <a:ext cx="148759" cy="14875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576921" y="2205763"/>
              <a:ext cx="148759" cy="14875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 rot="-2700000">
              <a:off x="4702276" y="1407994"/>
              <a:ext cx="900000" cy="9000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4672817" y="1663282"/>
              <a:ext cx="9589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적 타운</a:t>
              </a:r>
            </a:p>
          </p:txBody>
        </p:sp>
        <p:sp>
          <p:nvSpPr>
            <p:cNvPr id="473" name="Shape 473"/>
            <p:cNvSpPr/>
            <p:nvPr/>
          </p:nvSpPr>
          <p:spPr>
            <a:xfrm>
              <a:off x="3875157" y="1955131"/>
              <a:ext cx="239580" cy="239580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3471028" y="2529786"/>
              <a:ext cx="148759" cy="14875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Shape 475"/>
            <p:cNvGrpSpPr/>
            <p:nvPr/>
          </p:nvGrpSpPr>
          <p:grpSpPr>
            <a:xfrm>
              <a:off x="2509553" y="1206358"/>
              <a:ext cx="910575" cy="1024195"/>
              <a:chOff x="2509553" y="1206358"/>
              <a:chExt cx="910575" cy="1024195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3271368" y="2081793"/>
                <a:ext cx="148759" cy="148759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2546464" y="1206358"/>
                <a:ext cx="599343" cy="589717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2509553" y="1368879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공성병기</a:t>
                </a:r>
              </a:p>
            </p:txBody>
          </p:sp>
        </p:grpSp>
        <p:sp>
          <p:nvSpPr>
            <p:cNvPr id="479" name="Shape 479"/>
            <p:cNvSpPr/>
            <p:nvPr/>
          </p:nvSpPr>
          <p:spPr>
            <a:xfrm>
              <a:off x="4406967" y="1967524"/>
              <a:ext cx="148759" cy="148759"/>
            </a:xfrm>
            <a:prstGeom prst="ellipse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Shape 480"/>
          <p:cNvSpPr/>
          <p:nvPr/>
        </p:nvSpPr>
        <p:spPr>
          <a:xfrm>
            <a:off x="368253" y="830169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[3단계]</a:t>
            </a:r>
          </a:p>
        </p:txBody>
      </p:sp>
      <p:sp>
        <p:nvSpPr>
          <p:cNvPr id="481" name="Shape 481"/>
          <p:cNvSpPr/>
          <p:nvPr/>
        </p:nvSpPr>
        <p:spPr>
          <a:xfrm>
            <a:off x="4832801" y="1109858"/>
            <a:ext cx="3757692" cy="2312035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6969778" y="2160150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159297" y="2559624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6912603" y="1955081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7245245" y="1548909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257150" y="2670527"/>
            <a:ext cx="239580" cy="23958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7424628" y="1426946"/>
            <a:ext cx="239580" cy="23958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7054371" y="1765158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6495871" y="1875065"/>
            <a:ext cx="239580" cy="239580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6199682" y="1726414"/>
            <a:ext cx="148759" cy="14875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115982" y="2156841"/>
            <a:ext cx="148759" cy="14875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6493891" y="3114800"/>
            <a:ext cx="148759" cy="14875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206967" y="2560326"/>
            <a:ext cx="148759" cy="14875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 rot="-2700000">
            <a:off x="7332321" y="1762558"/>
            <a:ext cx="900000" cy="900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302863" y="2017846"/>
            <a:ext cx="95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496" name="Shape 496"/>
          <p:cNvSpPr/>
          <p:nvPr/>
        </p:nvSpPr>
        <p:spPr>
          <a:xfrm>
            <a:off x="6523864" y="2263040"/>
            <a:ext cx="239580" cy="239580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101073" y="2884350"/>
            <a:ext cx="148759" cy="14875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Shape 498"/>
          <p:cNvGrpSpPr/>
          <p:nvPr/>
        </p:nvGrpSpPr>
        <p:grpSpPr>
          <a:xfrm>
            <a:off x="5139598" y="1560921"/>
            <a:ext cx="910575" cy="1024195"/>
            <a:chOff x="2509553" y="1206358"/>
            <a:chExt cx="910575" cy="1024195"/>
          </a:xfrm>
        </p:grpSpPr>
        <p:sp>
          <p:nvSpPr>
            <p:cNvPr id="499" name="Shape 499"/>
            <p:cNvSpPr/>
            <p:nvPr/>
          </p:nvSpPr>
          <p:spPr>
            <a:xfrm>
              <a:off x="3271368" y="2081793"/>
              <a:ext cx="148759" cy="148759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546464" y="1206358"/>
              <a:ext cx="599343" cy="589717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509553" y="1368879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공성병기</a:t>
              </a:r>
            </a:p>
          </p:txBody>
        </p:sp>
      </p:grpSp>
      <p:sp>
        <p:nvSpPr>
          <p:cNvPr id="502" name="Shape 502"/>
          <p:cNvSpPr/>
          <p:nvPr/>
        </p:nvSpPr>
        <p:spPr>
          <a:xfrm>
            <a:off x="7037013" y="2322088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4733792" y="830169"/>
            <a:ext cx="6912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[4단계]</a:t>
            </a:r>
          </a:p>
        </p:txBody>
      </p:sp>
      <p:sp>
        <p:nvSpPr>
          <p:cNvPr id="504" name="Shape 504"/>
          <p:cNvSpPr/>
          <p:nvPr/>
        </p:nvSpPr>
        <p:spPr>
          <a:xfrm>
            <a:off x="7223627" y="2406058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244092" y="1721615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577028" y="1346078"/>
            <a:ext cx="239580" cy="23958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657603" y="2615293"/>
            <a:ext cx="239580" cy="239580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030471" y="1429069"/>
            <a:ext cx="148759" cy="14875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380075" y="1505587"/>
            <a:ext cx="148759" cy="14875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155046" y="1897252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313668" y="2550394"/>
            <a:ext cx="148759" cy="14875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7411429" y="1678066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7140839" y="2256566"/>
            <a:ext cx="148759" cy="14875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7409550" y="2822927"/>
            <a:ext cx="239580" cy="23958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대열 이동</a:t>
            </a:r>
          </a:p>
        </p:txBody>
      </p:sp>
      <p:sp>
        <p:nvSpPr>
          <p:cNvPr id="521" name="Shape 521"/>
          <p:cNvSpPr/>
          <p:nvPr/>
        </p:nvSpPr>
        <p:spPr>
          <a:xfrm>
            <a:off x="561102" y="945724"/>
            <a:ext cx="3757692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24175" y="647891"/>
            <a:ext cx="13019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번째 열 : 보병</a:t>
            </a:r>
          </a:p>
        </p:txBody>
      </p:sp>
      <p:sp>
        <p:nvSpPr>
          <p:cNvPr id="523" name="Shape 523"/>
          <p:cNvSpPr/>
          <p:nvPr/>
        </p:nvSpPr>
        <p:spPr>
          <a:xfrm rot="-2700000">
            <a:off x="776492" y="1168979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09972" y="6026319"/>
            <a:ext cx="81137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 중앙에서 출발을 진행 하며, 0.2초 간격으로 다음 병사를 내보내도록 처리 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순서는 보병 / 창병 / 기병 / 궁기병 / 궁병 / 석궁병 / 공성병기 순으로 이동 하게 되어집니다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병력에 보유한 병과가 없으면 패스 하고 다음 병과가 나오게 처리 하여야 합니다.</a:t>
            </a:r>
          </a:p>
        </p:txBody>
      </p:sp>
      <p:sp>
        <p:nvSpPr>
          <p:cNvPr id="525" name="Shape 525"/>
          <p:cNvSpPr/>
          <p:nvPr/>
        </p:nvSpPr>
        <p:spPr>
          <a:xfrm>
            <a:off x="771579" y="2096200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</a:t>
            </a:r>
          </a:p>
        </p:txBody>
      </p:sp>
      <p:sp>
        <p:nvSpPr>
          <p:cNvPr id="526" name="Shape 526"/>
          <p:cNvSpPr/>
          <p:nvPr/>
        </p:nvSpPr>
        <p:spPr>
          <a:xfrm rot="-2700000">
            <a:off x="3281119" y="1162409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303285" y="2099308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528" name="Shape 528"/>
          <p:cNvSpPr/>
          <p:nvPr/>
        </p:nvSpPr>
        <p:spPr>
          <a:xfrm>
            <a:off x="4423073" y="949698"/>
            <a:ext cx="3757692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 rot="-2700000">
            <a:off x="4638461" y="1172953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633548" y="2100174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</a:t>
            </a:r>
          </a:p>
        </p:txBody>
      </p:sp>
      <p:sp>
        <p:nvSpPr>
          <p:cNvPr id="531" name="Shape 531"/>
          <p:cNvSpPr/>
          <p:nvPr/>
        </p:nvSpPr>
        <p:spPr>
          <a:xfrm rot="-2700000">
            <a:off x="7143047" y="1166483"/>
            <a:ext cx="817981" cy="8179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7165254" y="2103283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533" name="Shape 533"/>
          <p:cNvSpPr/>
          <p:nvPr/>
        </p:nvSpPr>
        <p:spPr>
          <a:xfrm>
            <a:off x="4408812" y="651000"/>
            <a:ext cx="13019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번째 열 : 창병</a:t>
            </a:r>
          </a:p>
        </p:txBody>
      </p:sp>
      <p:sp>
        <p:nvSpPr>
          <p:cNvPr id="534" name="Shape 534"/>
          <p:cNvSpPr/>
          <p:nvPr/>
        </p:nvSpPr>
        <p:spPr>
          <a:xfrm>
            <a:off x="1086508" y="1263549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1086508" y="1486128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1086508" y="1699375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5238626" y="1272876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5238626" y="1495455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5238626" y="1708703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4999166" y="1272875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999166" y="1495454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4999166" y="1708702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578020" y="2755459"/>
            <a:ext cx="3757692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 rot="-2700000">
            <a:off x="793408" y="2978714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788495" y="3905935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</a:t>
            </a:r>
          </a:p>
        </p:txBody>
      </p:sp>
      <p:sp>
        <p:nvSpPr>
          <p:cNvPr id="546" name="Shape 546"/>
          <p:cNvSpPr/>
          <p:nvPr/>
        </p:nvSpPr>
        <p:spPr>
          <a:xfrm rot="-2700000">
            <a:off x="3298035" y="2972144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3320201" y="3909044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548" name="Shape 548"/>
          <p:cNvSpPr/>
          <p:nvPr/>
        </p:nvSpPr>
        <p:spPr>
          <a:xfrm>
            <a:off x="563758" y="2456763"/>
            <a:ext cx="13019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번째 열 : 기병</a:t>
            </a:r>
          </a:p>
        </p:txBody>
      </p:sp>
      <p:sp>
        <p:nvSpPr>
          <p:cNvPr id="549" name="Shape 549"/>
          <p:cNvSpPr/>
          <p:nvPr/>
        </p:nvSpPr>
        <p:spPr>
          <a:xfrm>
            <a:off x="1654830" y="3078639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654830" y="3301217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654830" y="3514466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1415369" y="3078638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1415369" y="3301217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1415369" y="3514464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1094008" y="3070581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1094008" y="3405123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423071" y="2762031"/>
            <a:ext cx="3757692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/>
          <p:nvPr/>
        </p:nvSpPr>
        <p:spPr>
          <a:xfrm rot="-2700000">
            <a:off x="4638460" y="2985285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4633548" y="3912507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</a:t>
            </a:r>
          </a:p>
        </p:txBody>
      </p:sp>
      <p:sp>
        <p:nvSpPr>
          <p:cNvPr id="560" name="Shape 560"/>
          <p:cNvSpPr/>
          <p:nvPr/>
        </p:nvSpPr>
        <p:spPr>
          <a:xfrm rot="-2700000">
            <a:off x="7143087" y="2978716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7165253" y="3915616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562" name="Shape 562"/>
          <p:cNvSpPr/>
          <p:nvPr/>
        </p:nvSpPr>
        <p:spPr>
          <a:xfrm>
            <a:off x="4408810" y="2463333"/>
            <a:ext cx="151034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번째 열 :  궁기병</a:t>
            </a:r>
          </a:p>
        </p:txBody>
      </p:sp>
      <p:sp>
        <p:nvSpPr>
          <p:cNvPr id="563" name="Shape 563"/>
          <p:cNvSpPr/>
          <p:nvPr/>
        </p:nvSpPr>
        <p:spPr>
          <a:xfrm>
            <a:off x="5817126" y="3085209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5817126" y="3307789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5817126" y="3521037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5577666" y="3085208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5577666" y="3307787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5577666" y="3521035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5256305" y="3077151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256305" y="3411694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4919282" y="3082890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4919282" y="3417432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592281" y="4487055"/>
            <a:ext cx="3757692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 rot="-2700000">
            <a:off x="807669" y="4710310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802756" y="5637532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</a:t>
            </a:r>
          </a:p>
        </p:txBody>
      </p:sp>
      <p:sp>
        <p:nvSpPr>
          <p:cNvPr id="576" name="Shape 576"/>
          <p:cNvSpPr/>
          <p:nvPr/>
        </p:nvSpPr>
        <p:spPr>
          <a:xfrm rot="-2700000">
            <a:off x="3312296" y="4703741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3334462" y="5640641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578" name="Shape 578"/>
          <p:cNvSpPr/>
          <p:nvPr/>
        </p:nvSpPr>
        <p:spPr>
          <a:xfrm>
            <a:off x="578020" y="4188358"/>
            <a:ext cx="13019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번째 열 : 궁병</a:t>
            </a:r>
          </a:p>
        </p:txBody>
      </p:sp>
      <p:sp>
        <p:nvSpPr>
          <p:cNvPr id="579" name="Shape 579"/>
          <p:cNvSpPr/>
          <p:nvPr/>
        </p:nvSpPr>
        <p:spPr>
          <a:xfrm>
            <a:off x="2256927" y="4800903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2256927" y="5023482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2256927" y="5236730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2017466" y="4800903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2017466" y="5023482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2017466" y="5236730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1696107" y="4792846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1696107" y="5127389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4437332" y="4493626"/>
            <a:ext cx="3757692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 rot="-2700000">
            <a:off x="4652722" y="4716882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4647808" y="564410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</a:t>
            </a:r>
          </a:p>
        </p:txBody>
      </p:sp>
      <p:sp>
        <p:nvSpPr>
          <p:cNvPr id="590" name="Shape 590"/>
          <p:cNvSpPr/>
          <p:nvPr/>
        </p:nvSpPr>
        <p:spPr>
          <a:xfrm rot="-2700000">
            <a:off x="7157348" y="4710312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7179514" y="5647212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592" name="Shape 592"/>
          <p:cNvSpPr/>
          <p:nvPr/>
        </p:nvSpPr>
        <p:spPr>
          <a:xfrm>
            <a:off x="4423071" y="4194930"/>
            <a:ext cx="151034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번째 열 :  석궁병</a:t>
            </a:r>
          </a:p>
        </p:txBody>
      </p:sp>
      <p:sp>
        <p:nvSpPr>
          <p:cNvPr id="593" name="Shape 593"/>
          <p:cNvSpPr/>
          <p:nvPr/>
        </p:nvSpPr>
        <p:spPr>
          <a:xfrm>
            <a:off x="1142496" y="4817351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1142496" y="5039930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1142496" y="5253178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1372367" y="4798933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1372367" y="5133476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6300191" y="4804012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6300191" y="5026591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6300191" y="5239839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6060730" y="4804010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060730" y="5026589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6060730" y="5239837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5739369" y="4795953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39369" y="5130496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5185760" y="4820460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5185760" y="5043039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5185760" y="5256287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5415630" y="4802042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5415630" y="5136585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4961857" y="4826682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4961857" y="5049260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4961857" y="5262508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8359303" y="4487405"/>
            <a:ext cx="3757692" cy="1435593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 rot="-2700000">
            <a:off x="8574693" y="4710660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569779" y="5637882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타운</a:t>
            </a:r>
          </a:p>
        </p:txBody>
      </p:sp>
      <p:sp>
        <p:nvSpPr>
          <p:cNvPr id="617" name="Shape 617"/>
          <p:cNvSpPr/>
          <p:nvPr/>
        </p:nvSpPr>
        <p:spPr>
          <a:xfrm rot="-2700000">
            <a:off x="11079319" y="4704091"/>
            <a:ext cx="818181" cy="8181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1101485" y="5640991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타운</a:t>
            </a:r>
          </a:p>
        </p:txBody>
      </p:sp>
      <p:sp>
        <p:nvSpPr>
          <p:cNvPr id="619" name="Shape 619"/>
          <p:cNvSpPr/>
          <p:nvPr/>
        </p:nvSpPr>
        <p:spPr>
          <a:xfrm>
            <a:off x="8345042" y="4188708"/>
            <a:ext cx="166423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번째 열 :  공성병기</a:t>
            </a:r>
          </a:p>
        </p:txBody>
      </p:sp>
      <p:sp>
        <p:nvSpPr>
          <p:cNvPr id="620" name="Shape 620"/>
          <p:cNvSpPr/>
          <p:nvPr/>
        </p:nvSpPr>
        <p:spPr>
          <a:xfrm>
            <a:off x="10539402" y="4797791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0539402" y="5020369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10539402" y="5233617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10299940" y="4797789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0299940" y="5020369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10299940" y="5233617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9978581" y="4789732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9978581" y="5124276"/>
            <a:ext cx="289892" cy="289892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9424971" y="4814239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9424971" y="5036817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9424971" y="5250066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9654842" y="4795821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9654842" y="5130364"/>
            <a:ext cx="289892" cy="289892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9201068" y="4820460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9201068" y="5043039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9201068" y="5256287"/>
            <a:ext cx="179999" cy="179999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8786303" y="4918407"/>
            <a:ext cx="372144" cy="36616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2016.05.09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013629" y="667910"/>
            <a:ext cx="9847203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채집 오브젝트 이동 애니메이션 처리에 대한 내용을 기술한 문서 입니다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채집 행군 및 회군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행군, 채집, 회군 3개의 타입이 존재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행군 : 부대 출정 후 병력이 목표 대상으로 이동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: 식량 오브젝트에 도착하여 채집을 진행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채집을 완료 한 상태로 타운으로 복귀 하는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애니메이션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진행 : 행군 진행 시 마차 및 병사가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행군 진행 시 마차에 짐을 비워둔 상태로 행군을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진행 : 채집 진행 시 병사가 식량(동물)을 공격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채집 진행 하고 있는 상태에서 계속 전투를 벌이게 되어지고 채집 완료 시 전투 애니메이션은 사라지게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진행 : 행군 진행 시 마차 및 병사가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회군 진행 시 마차에 채집한 식량을 실은 상태로 회군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출정에 대한 병력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이동은 보병, 궁병으로 구성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적으로 보병 2마리 , 궁병 2마리가 마차와 함께 이동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병사 중 보병, 궁병이 있는 경우 티어가 높은 병사로 대체 되어 이동을 하게 되어집니다.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출정 시 보병, 궁병이 없으면 기본 고정 병사를 사용 합니다.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마차 좌/우 2마리 씩 배치를 진행 하게 되어짐.(보병 &gt; 궁병 순서 이동)</a:t>
            </a:r>
          </a:p>
        </p:txBody>
      </p:sp>
      <p:sp>
        <p:nvSpPr>
          <p:cNvPr id="101" name="Shape 101"/>
          <p:cNvSpPr/>
          <p:nvPr/>
        </p:nvSpPr>
        <p:spPr>
          <a:xfrm>
            <a:off x="215538" y="142595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채집 오브젝트 이동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1013629" y="667910"/>
            <a:ext cx="9847203" cy="630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제재소 채집 오브젝트 이동 애니메이션 처리에 대한 내용을 기술한 문서 입니다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제재소 채집 행군 및 회군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행군, 채집, 회군 3개의 타입이 존재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행군 : 부대 출정 후 병력이 목표 대상으로 이동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: 제재소 오브젝트에 도착하여 채집을 진행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채집을 완료 한 상태로 타운으로 복귀 하는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애니메이션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진행 : 행군 진행 시 마차 및 NPC , 보병, 궁병이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행군 진행 시 마차에 짐을 비워둔 상태로 행군을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진행 : 채집 진행 시 NPC가 나무를 베는 애니메이션 동작을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채집 진행 하고 있는 상태에서 계속 나무를 베는 연출이 나오며, 병사는 NPC를 보호 해주는 연출 채집 완료 시 애니메이션은 사라지게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진행 : 행군 진행 시 마차 , 병사, NPC가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회군 진행 시 마차에 채집한 목재를 실은 상태로 회군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출정에 대한 병력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이동은 도끼를 들고 있는 NPC , 보병, 궁병으로 구성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적으로 NPC 2마리, 보병 1마리 , 궁병 1마리가 마차와 함께 이동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병사 중 보병, 궁병이 있는 경우 티어가 높은 병사로 대체 되어 이동을 하게 되어집니다.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출정 시 보병, 궁병이 없으면 기본 고정 병사를 사용 합니다.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마차 좌(보병)/우(궁병) 한 마리 배치를 진행 하게 되어지고 NPC는 뒷 열에서 좌/우 한 마리씩 나오게 됩니다.</a:t>
            </a:r>
          </a:p>
        </p:txBody>
      </p:sp>
      <p:sp>
        <p:nvSpPr>
          <p:cNvPr id="108" name="Shape 108"/>
          <p:cNvSpPr/>
          <p:nvPr/>
        </p:nvSpPr>
        <p:spPr>
          <a:xfrm>
            <a:off x="215538" y="142595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제재소 채집 오브젝트 이동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013629" y="667910"/>
            <a:ext cx="9847203" cy="630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체석장 채집 오브젝트 이동 애니메이션 처리에 대한 내용을 기술한 문서 입니다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채석장 채집 행군 및 회군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행군, 채집, 회군 3개의 타입이 존재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행군 : 부대 출정 후 병력이 목표 대상으로 이동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: 채석장 오브젝트에 도착하여 채집을 진행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채집을 완료 한 상태로 타운으로 복귀 하는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애니메이션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진행 : 행군 진행 시 마차 및 NPC , 보병, 궁병이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행군 진행 시 마차에 짐을 비워둔 상태로 행군을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진행 : 채집 진행 시 NPC가 돌멩이를 채집하는 애니메이션 동작을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채집 진행 하고 있는 상태에서 돌멩이를 채집 하는 연출이 나오며, 병사는 NPC를 보호 해주는 연출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완료 시 애니메이션은 사라지게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진행 : 행군 진행 시 마차 , 병사, NPC가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회군 진행 시 마차에 채집한 돌멩이를 실은 상태로 회군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출정에 대한 병력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이동은 망치를 들고 있는 NPC , 보병, 궁병으로 구성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적으로 NPC 2마리, 보병 1마리 , 궁병 1마리가 마차와 함께 이동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병사 중 보병, 궁병이 있는 경우 티어가 높은 병사로 대체 되어 이동을 하게 되어집니다.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출정 시 보병, 궁병이 없으면 기본 고정 병사를 사용 합니다.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마차 좌(보병)/우(궁병) 한 마리 배치를 진행 하게 되어지고 NPC는 뒷 열에서 좌/우 한 마리씩 나오게 됩니다.</a:t>
            </a:r>
          </a:p>
        </p:txBody>
      </p:sp>
      <p:sp>
        <p:nvSpPr>
          <p:cNvPr id="115" name="Shape 115"/>
          <p:cNvSpPr/>
          <p:nvPr/>
        </p:nvSpPr>
        <p:spPr>
          <a:xfrm>
            <a:off x="215538" y="142595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채석장 채집 오브젝트 이동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013629" y="667910"/>
            <a:ext cx="9847203" cy="630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철광산 채집 오브젝트 이동 애니메이션 처리에 대한 내용을 기술한 문서 입니다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철광산 채집 행군 및 회군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행군, 채집, 회군 3개의 타입이 존재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행군 : 부대 출정 후 병력이 목표 대상으로 이동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: 철광산 오브젝트에 도착하여 채집을 진행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채집을 완료 한 상태로 타운으로 복귀 하는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애니메이션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진행 : 행군 진행 시 마차 및 NPC , 보병, 궁병이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행군 진행 시 마차에 짐을 비워둔 상태로 행군을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진행 : 채집 진행 시 NPC가 곡갱이를 사용하여 채집하는 애니메이션 동작을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채집 진행 하고 있는 상태에서 철을 채집 하는 연출이 나오며, 병사는 NPC를 보호 해주는 연출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완료 시 애니메이션은 사라지게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진행 : 행군 진행 시 마차 , 병사, NPC가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회군 진행 시 마차에 채집한 철을 실은 상태로 회군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출정에 대한 병력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이동은 곡갱이를 들고 있는 NPC , 보병, 궁병으로 구성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적으로 NPC 2마리, 보병 1마리 , 궁병 1마리가 마차와 함께 이동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병사 중 보병, 궁병이 있는 경우 티어가 높은 병사로 대체 되어 이동을 하게 되어집니다.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출정 시 보병, 궁병이 없으면 기본 고정 병사를 사용 합니다.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마차 좌(보병)/우(궁병) 한 마리 배치를 진행 하게 되어지고 NPC는 뒷 열에서 좌/우 한 마리씩 나오게 됩니다.</a:t>
            </a:r>
          </a:p>
        </p:txBody>
      </p:sp>
      <p:sp>
        <p:nvSpPr>
          <p:cNvPr id="122" name="Shape 122"/>
          <p:cNvSpPr/>
          <p:nvPr/>
        </p:nvSpPr>
        <p:spPr>
          <a:xfrm>
            <a:off x="215538" y="142595"/>
            <a:ext cx="3050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철광산 채집 오브젝트 이동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1013629" y="667910"/>
            <a:ext cx="9847203" cy="642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오브젝트 이동 애니메이션 처리에 대한 내용을 기술한 문서 입니다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●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캠프 이동, 공격이동은 모두 동일 하게 사용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공격 행군 및 회군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행군, 공격, 회군 3개의 타입이 존재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행군 : 부대 출정 후 병력이 목표 대상으로 이동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: 타운에 도착하여 공방을 진행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채집을 완료 한 상태로 타운으로 복귀 하는 상태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애니메이션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진행 : 행군 진행 시 병사가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행군 진행 시 출정 부대를 선택한 병사가 이동을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진행 : 공격 진행 시 병사가 타운을 공격하고 상대 타운에서도 공격 하게 되어집니다.(공방이 이루어지는 연출)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공방은 10초 정도의 애니메이션 처리가 되어지며 이후 회군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진행 : 회군 진행 시 전투에 따라 생존한 병사들이 이동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생존 병력이 없는 경우 병사 이동은 없습니다.(부상병이 있는 경우는 회군을 진행 하게 되어집니다)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출정에 대한 병력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구성은 보병, 창병, 석궁병, 궁병, 기병, 궁기병, 공성병기로 구성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계열의 경우 등급이 높은 병사가 나오게 처리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이동은 5개의 단계로 구성 하며, 병력숫자에 따라서 대열 및 보여지는 병사 숫자가 틀려집니다.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1단계 : 병사 1개 이상 / 2단계: 병사 1000명 이상 / 3단계 : 병사 3000명 이상 / 4단계 : 6000명 이상 / 5단계 : 10000명 이상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병사 계열이 없으면 병사가 나오지 않도록 처리 합니다.(보병이 없는 경우 보병은 이동 병력에서 제외 되어집니다)</a:t>
            </a:r>
          </a:p>
        </p:txBody>
      </p:sp>
      <p:sp>
        <p:nvSpPr>
          <p:cNvPr id="129" name="Shape 129"/>
          <p:cNvSpPr/>
          <p:nvPr/>
        </p:nvSpPr>
        <p:spPr>
          <a:xfrm>
            <a:off x="215538" y="142595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오브젝트 이동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013629" y="667910"/>
            <a:ext cx="9847203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오브젝트 이동 애니메이션 처리에 대한 내용을 기술한 문서 입니다.</a:t>
            </a:r>
          </a:p>
          <a:p>
            <a:pPr indent="-171450" lvl="4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●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정찰, 필드 보물 이동 시 정찰 이동 애니메이션을 사용 합니다.</a:t>
            </a:r>
          </a:p>
          <a:p>
            <a:pPr indent="-171450" lvl="4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공격 행군 및 회군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행군, 회군 2개의 타입이 존재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행군 : 부대 출정 후 병력이 목표 대상으로 이동 하고 있는 상태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채집을 완료 한 상태로 타운으로 복귀 하는 상태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애니메이션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진행 : 행군 진행 시 말을 타고 있는 병사가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행군 진행 시 말을 타고 이동 하고 목표 오브젝트에 도착 하고 바로 돌아오게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진행 : 회군 진행 시 행군 하고 마찬가지로 말을 타고 있는 병사가 이동을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출정에 대한 병력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정찰은 출정 부대 하고 상관없이 말을 타고 있는 병사가 이동을 하고 돌아 오는 구조로 처리 합니다.</a:t>
            </a:r>
          </a:p>
        </p:txBody>
      </p:sp>
      <p:sp>
        <p:nvSpPr>
          <p:cNvPr id="136" name="Shape 136"/>
          <p:cNvSpPr/>
          <p:nvPr/>
        </p:nvSpPr>
        <p:spPr>
          <a:xfrm>
            <a:off x="215538" y="142595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오브젝트 이동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15538" y="142595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오브젝트 이동</a:t>
            </a:r>
          </a:p>
        </p:txBody>
      </p:sp>
      <p:sp>
        <p:nvSpPr>
          <p:cNvPr id="143" name="Shape 143"/>
          <p:cNvSpPr/>
          <p:nvPr/>
        </p:nvSpPr>
        <p:spPr>
          <a:xfrm>
            <a:off x="8987724" y="2483472"/>
            <a:ext cx="1520889" cy="6244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행군방향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714364" y="2112100"/>
            <a:ext cx="1752992" cy="1435593"/>
            <a:chOff x="1862036" y="2112100"/>
            <a:chExt cx="1752992" cy="1435593"/>
          </a:xfrm>
        </p:grpSpPr>
        <p:sp>
          <p:nvSpPr>
            <p:cNvPr id="145" name="Shape 145"/>
            <p:cNvSpPr/>
            <p:nvPr/>
          </p:nvSpPr>
          <p:spPr>
            <a:xfrm>
              <a:off x="1862036" y="2112100"/>
              <a:ext cx="1752992" cy="1435593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2384457" y="2623077"/>
              <a:ext cx="849085" cy="502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마차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2981201" y="3235991"/>
              <a:ext cx="179999" cy="17999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2981533" y="2319480"/>
              <a:ext cx="197999" cy="197999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Shape 149"/>
          <p:cNvSpPr/>
          <p:nvPr/>
        </p:nvSpPr>
        <p:spPr>
          <a:xfrm>
            <a:off x="726689" y="4232039"/>
            <a:ext cx="2892497" cy="1232217"/>
          </a:xfrm>
          <a:prstGeom prst="roundRect">
            <a:avLst>
              <a:gd fmla="val 500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327840" y="5128191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2318751" y="4758148"/>
            <a:ext cx="179999" cy="179999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2330530" y="4372878"/>
            <a:ext cx="179999" cy="197999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867491" y="5128191"/>
            <a:ext cx="179999" cy="179999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867491" y="4758148"/>
            <a:ext cx="179999" cy="179999"/>
          </a:xfrm>
          <a:prstGeom prst="ellipse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071887" y="4319550"/>
            <a:ext cx="22365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NPC_1</a:t>
            </a:r>
          </a:p>
        </p:txBody>
      </p:sp>
      <p:sp>
        <p:nvSpPr>
          <p:cNvPr id="156" name="Shape 156"/>
          <p:cNvSpPr/>
          <p:nvPr/>
        </p:nvSpPr>
        <p:spPr>
          <a:xfrm>
            <a:off x="1074445" y="4712408"/>
            <a:ext cx="227177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NPC_2                     NPC_3</a:t>
            </a:r>
          </a:p>
        </p:txBody>
      </p:sp>
      <p:sp>
        <p:nvSpPr>
          <p:cNvPr id="157" name="Shape 157"/>
          <p:cNvSpPr/>
          <p:nvPr/>
        </p:nvSpPr>
        <p:spPr>
          <a:xfrm>
            <a:off x="1069380" y="5086205"/>
            <a:ext cx="205376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보병                          궁병</a:t>
            </a:r>
          </a:p>
        </p:txBody>
      </p:sp>
      <p:sp>
        <p:nvSpPr>
          <p:cNvPr id="158" name="Shape 158"/>
          <p:cNvSpPr/>
          <p:nvPr/>
        </p:nvSpPr>
        <p:spPr>
          <a:xfrm>
            <a:off x="726689" y="1723622"/>
            <a:ext cx="680827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[식량 채집]                      [목재 채집]                       [철 채집]                          [돌 채집]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688799" y="2094008"/>
            <a:ext cx="1752992" cy="1435593"/>
            <a:chOff x="1862036" y="2112100"/>
            <a:chExt cx="1752992" cy="1435593"/>
          </a:xfrm>
        </p:grpSpPr>
        <p:sp>
          <p:nvSpPr>
            <p:cNvPr id="160" name="Shape 160"/>
            <p:cNvSpPr/>
            <p:nvPr/>
          </p:nvSpPr>
          <p:spPr>
            <a:xfrm>
              <a:off x="1862036" y="2112100"/>
              <a:ext cx="1752992" cy="1435593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384457" y="2623077"/>
              <a:ext cx="849085" cy="502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마차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2981201" y="3235991"/>
              <a:ext cx="179999" cy="17999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981533" y="2319480"/>
              <a:ext cx="197999" cy="197999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481860" y="2333084"/>
              <a:ext cx="179999" cy="179999"/>
            </a:xfrm>
            <a:prstGeom prst="ellipse">
              <a:avLst/>
            </a:prstGeom>
            <a:solidFill>
              <a:srgbClr val="A8D08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475536" y="3240631"/>
              <a:ext cx="179999" cy="179999"/>
            </a:xfrm>
            <a:prstGeom prst="ellipse">
              <a:avLst/>
            </a:prstGeom>
            <a:solidFill>
              <a:srgbClr val="A8D08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4684460" y="2069639"/>
            <a:ext cx="1752992" cy="1435593"/>
            <a:chOff x="1862036" y="2112100"/>
            <a:chExt cx="1752992" cy="1435593"/>
          </a:xfrm>
        </p:grpSpPr>
        <p:sp>
          <p:nvSpPr>
            <p:cNvPr id="167" name="Shape 167"/>
            <p:cNvSpPr/>
            <p:nvPr/>
          </p:nvSpPr>
          <p:spPr>
            <a:xfrm>
              <a:off x="1862036" y="2112100"/>
              <a:ext cx="1752992" cy="1435593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2384457" y="2623077"/>
              <a:ext cx="849085" cy="502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마차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981201" y="3235991"/>
              <a:ext cx="179999" cy="17999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981533" y="2319480"/>
              <a:ext cx="197999" cy="197999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81860" y="2333084"/>
              <a:ext cx="179999" cy="17999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475536" y="3240631"/>
              <a:ext cx="179999" cy="179999"/>
            </a:xfrm>
            <a:prstGeom prst="ellipse">
              <a:avLst/>
            </a:prstGeom>
            <a:solidFill>
              <a:srgbClr val="F7CAA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6680122" y="2060270"/>
            <a:ext cx="1752992" cy="1435593"/>
            <a:chOff x="1862036" y="2112100"/>
            <a:chExt cx="1752992" cy="1435593"/>
          </a:xfrm>
        </p:grpSpPr>
        <p:sp>
          <p:nvSpPr>
            <p:cNvPr id="174" name="Shape 174"/>
            <p:cNvSpPr/>
            <p:nvPr/>
          </p:nvSpPr>
          <p:spPr>
            <a:xfrm>
              <a:off x="1862036" y="2112100"/>
              <a:ext cx="1752992" cy="1435593"/>
            </a:xfrm>
            <a:prstGeom prst="roundRect">
              <a:avLst>
                <a:gd fmla="val 5006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384457" y="2623077"/>
              <a:ext cx="849085" cy="502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마차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2981201" y="3235991"/>
              <a:ext cx="179999" cy="179999"/>
            </a:xfrm>
            <a:prstGeom prst="ellipse">
              <a:avLst/>
            </a:prstGeom>
            <a:solidFill>
              <a:srgbClr val="2E75B5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981533" y="2319480"/>
              <a:ext cx="197999" cy="197999"/>
            </a:xfrm>
            <a:prstGeom prst="ellipse">
              <a:avLst/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481860" y="2333084"/>
              <a:ext cx="179999" cy="179999"/>
            </a:xfrm>
            <a:prstGeom prst="ellipse">
              <a:avLst/>
            </a:prstGeom>
            <a:solidFill>
              <a:srgbClr val="BBD6EE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475536" y="3240631"/>
              <a:ext cx="179999" cy="179999"/>
            </a:xfrm>
            <a:prstGeom prst="ellipse">
              <a:avLst/>
            </a:prstGeom>
            <a:solidFill>
              <a:srgbClr val="BBD6EE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Shape 180"/>
          <p:cNvSpPr/>
          <p:nvPr/>
        </p:nvSpPr>
        <p:spPr>
          <a:xfrm>
            <a:off x="3693976" y="4291817"/>
            <a:ext cx="23759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NPC_1(도끼를 들고 있는 NPC)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NPC_2(망치를 들고 있는 NPC)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NPC_3(곡갱이 들고 있는 NPC)</a:t>
            </a:r>
          </a:p>
        </p:txBody>
      </p:sp>
      <p:sp>
        <p:nvSpPr>
          <p:cNvPr id="181" name="Shape 181"/>
          <p:cNvSpPr/>
          <p:nvPr/>
        </p:nvSpPr>
        <p:spPr>
          <a:xfrm>
            <a:off x="1398100" y="3239100"/>
            <a:ext cx="179999" cy="179999"/>
          </a:xfrm>
          <a:prstGeom prst="ellipse">
            <a:avLst/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398432" y="2322589"/>
            <a:ext cx="197999" cy="197999"/>
          </a:xfrm>
          <a:prstGeom prst="ellipse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