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sanghwan ye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11BD1FA-81D7-40CE-905C-2DB0494FDE35}">
  <a:tblStyle styleId="{E11BD1FA-81D7-40CE-905C-2DB0494FDE3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0AF315A1-5A81-4D86-A8E4-48985F7ABDA7}" styleName="Table_1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 dt="2016-09-04T19:40:59.964">
    <p:pos x="6000" y="0"/>
    <p:text>영주장비
영주메달 
추가 부탁드립니다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효과 계산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2016.08.22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Edan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리스트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61" name="Shape 161"/>
          <p:cNvGraphicFramePr/>
          <p:nvPr/>
        </p:nvGraphicFramePr>
        <p:xfrm>
          <a:off x="190968" y="7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1431350"/>
                <a:gridCol w="2504400"/>
                <a:gridCol w="486650"/>
                <a:gridCol w="602675"/>
              </a:tblGrid>
              <a:tr h="15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무료 건설 시간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무료 건설 가능 시간이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자원 생산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타운 내의 자원지 건물의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사냥 행군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사냥시 부대의 행군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스태미너 회복 속도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스태미너 회복에 필요한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행군 부대수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행군 가능한 부대수가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영주의 부대 병력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영주의 부대 병력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영주의 부대 병력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부상병 수용량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영주의 부상병 수용량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</a:tbl>
          </a:graphicData>
        </a:graphic>
      </p:graphicFrame>
      <p:sp>
        <p:nvSpPr>
          <p:cNvPr id="162" name="Shape 162"/>
          <p:cNvSpPr txBox="1"/>
          <p:nvPr/>
        </p:nvSpPr>
        <p:spPr>
          <a:xfrm>
            <a:off x="135172" y="570947"/>
            <a:ext cx="90922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&lt;VIP 효과&gt;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203080" y="28136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{0AF315A1-5A81-4D86-A8E4-48985F7ABDA7}</a:tableStyleId>
              </a:tblPr>
              <a:tblGrid>
                <a:gridCol w="889000"/>
                <a:gridCol w="685800"/>
                <a:gridCol w="685800"/>
                <a:gridCol w="10541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효과 타입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상수타입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연산타입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적용 대상타입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적재량(%)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리스트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70" name="Shape 170"/>
          <p:cNvGraphicFramePr/>
          <p:nvPr/>
        </p:nvGraphicFramePr>
        <p:xfrm>
          <a:off x="272706" y="6792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1380025"/>
                <a:gridCol w="462975"/>
                <a:gridCol w="462975"/>
                <a:gridCol w="340550"/>
                <a:gridCol w="258200"/>
                <a:gridCol w="462975"/>
                <a:gridCol w="462975"/>
                <a:gridCol w="258200"/>
                <a:gridCol w="462975"/>
                <a:gridCol w="258200"/>
              </a:tblGrid>
              <a:tr h="6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영주 개인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스킬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 기술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아이템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유물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영주 고유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국보 건물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VIP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과학 기술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건물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식량 생산량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목재 생산량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석재 생산량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철광 생산량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식량 채집속도(%)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목재 채집속도(%)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석재 채집속도(%)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철광 채집속도(%)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자원창고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건설 속도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연구 속도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훈련 속도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부상병 회복 속도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부상병 자원 감소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병원 수용량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훈련량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훈련 시간 감소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몬스터 토벌 행군 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스테미너 회복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보병병과 공격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보병병과 방어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보병병과 체력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기병병과 공격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기병병과 방어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기병병과 체력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궁병병과 공격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궁병병과 방어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궁병병과 체력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공성병기병과 공격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공성병기병과 방어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공성병기병과 체력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보병데미지(스킬)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기병돌격데미지(스킬)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궁병데미지(스킬)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전차공성공격력(스킬)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보병 방어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창병 방어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기병 방어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궁기병 방어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궁병 방어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석궁병 방어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보병 체력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창병 체력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기병 체력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궁기병 체력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궁병 체력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석궁병 체력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</a:tbl>
          </a:graphicData>
        </a:graphic>
      </p:graphicFrame>
      <p:graphicFrame>
        <p:nvGraphicFramePr>
          <p:cNvPr id="171" name="Shape 171"/>
          <p:cNvGraphicFramePr/>
          <p:nvPr/>
        </p:nvGraphicFramePr>
        <p:xfrm>
          <a:off x="5528446" y="59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1380025"/>
                <a:gridCol w="462975"/>
                <a:gridCol w="462975"/>
                <a:gridCol w="340550"/>
                <a:gridCol w="258200"/>
                <a:gridCol w="462975"/>
                <a:gridCol w="462975"/>
                <a:gridCol w="258200"/>
                <a:gridCol w="462975"/>
                <a:gridCol w="258200"/>
              </a:tblGrid>
              <a:tr h="6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영주 개인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스킬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 기술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아이템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유물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영주 고유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국보 건물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VIP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과학 기술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건물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보병 공격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창병 공격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기병 공격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궁기병 공격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궁병 공격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단일 석궁병 공격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2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부대 전체 공격력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부대 전체 방어력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부대 전체 체력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적 보병병과 데미지 감소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적 궁병병과 데미지 감소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적 기병병과 데미지 감소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적 공성병기병과 데미지 감소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부대 적재량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필드 채집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행군 속도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연맹원 함정생산 속도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함정 손실 감소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자원 지원 적재량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 자원고 1일 보관량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집결부대 행군속도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병력지원 행군 속도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연맹과학기술 연구속도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연맹연구포인트 2배 확률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연맹공헌포인트 2배 확률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지원부대 방어력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집결부대 공격력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연맹원 확장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집결부대 수량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병력지원 수량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 행동슬롯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 지원 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 지원 횟수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스테미너 즉시 회복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행군 시간 가속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VIP 포인트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VIP 활성화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닉네임 변경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영주 스킬 초기화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전쟁 보호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정찰 보호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위장술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행군 소환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고급 회군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임의 도시 이동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고급 도시 이동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봉랍 편지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나팔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리스트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78" name="Shape 178"/>
          <p:cNvGraphicFramePr/>
          <p:nvPr/>
        </p:nvGraphicFramePr>
        <p:xfrm>
          <a:off x="272706" y="6792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1380025"/>
                <a:gridCol w="462975"/>
                <a:gridCol w="462975"/>
                <a:gridCol w="340550"/>
                <a:gridCol w="258200"/>
                <a:gridCol w="462975"/>
                <a:gridCol w="462975"/>
                <a:gridCol w="258200"/>
                <a:gridCol w="462975"/>
                <a:gridCol w="258200"/>
              </a:tblGrid>
              <a:tr h="63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영주 개인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스킬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 기술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아이템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유물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영주 고유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국보 건물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VIP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과학 기술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건물</a:t>
                      </a:r>
                      <a:br>
                        <a:rPr lang="en-US" sz="800" u="none" cap="none" strike="noStrike"/>
                      </a:br>
                      <a:r>
                        <a:rPr lang="en-US" sz="800" u="none" cap="none" strike="noStrike"/>
                        <a:t>효과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긴급 보강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문명 변경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국가 변경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병사 소환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식량 획득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목재 획득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석재 획득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철광 획득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크라운 획득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경험치 획득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통합 완료 시간 가속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건설 완료 시간 가속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연구 완료 시간 가속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훈련 완료 시간 가속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치료 완료 시간 가속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최대 출전 병력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채집 시 적재량 증가(%)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연맹원 보호자원 증가(%)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모든 자원채집량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 자원 건물 채집량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공성 시 부대 공격력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적을 향한 행군 시 속도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건설 지원 시 효과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연맹원 건설 속도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수성 시 방어력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 지원 효과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연맹 연구 포인트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최대 보유 병사량 증가(%)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병사 생산량 증가(%)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부대 집결 병사 증가(%)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자원지 공격 시 공격력 증가(%)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약탈 시 적재량 증가(%)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행군 부대수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모든 자원 생산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무료 건설 시간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부상병 전환율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수성 시 공격력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수성 시 방어력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식량/목재 채집량 증가(상수)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최대 병력 보유수 증가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</a:tr>
              <a:tr h="31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회당 출전 최대 병력수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　</a:t>
                      </a:r>
                    </a:p>
                  </a:txBody>
                  <a:tcPr marT="1750" marB="0" marR="1750" marL="17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u="none" cap="none" strike="noStrike"/>
                        <a:t>O</a:t>
                      </a:r>
                    </a:p>
                  </a:txBody>
                  <a:tcPr marT="1750" marB="0" marR="1750" marL="17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66170" y="184110"/>
            <a:ext cx="11865883" cy="647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2016.08.22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계산의 종류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/>
        </p:nvSpPr>
        <p:spPr>
          <a:xfrm>
            <a:off x="245846" y="594800"/>
            <a:ext cx="11919294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비율 증가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기준되는 값을 기준으로 백분율 기준의 수치의 총합을 곱하여 나온 수치를 증가 시킨다.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상수 증가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상수값으로 증가하는 수치의 총합을 더하여 기준 값에서 증가 시킨다.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비율 감소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기준되는 값을 기준으로 백분율 기준의 수치의 총합을 곱하여 나온 수치를 감소 시킨다.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상수 증가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상수값으로 감소하는 수치의 총합을 더하여 기준값에서 감소 시킨다.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복합 증가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비율 증가와 일반 상수 증가가 복합 적으로 적용 되는 경우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비율 증가 옵션을 모두 합한 수치를 일반비율 계산규칙에 따라 계산 한 후 일반 상수 증가 규칙에 따라 상수 증가 옵션의 합을 추가 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복합 감소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비율 감소와 일반 상수 감소가 복합 적으로 적용 되는 경우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비율 증가 옵션을 모두 합한 수치를 일반비율 계산규칙에 따라 계산 한 후 일반 상수감소 규칙에 따라 상수 감소 옵션의 합을 감소 한다.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계산의 종류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/>
        </p:nvSpPr>
        <p:spPr>
          <a:xfrm>
            <a:off x="245846" y="594800"/>
            <a:ext cx="11919294" cy="235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계산 규칙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효과의 증가/감소 계산은 단리법을 따른다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 값은 언제나 고정 되며 기준값 기준으로 상승/감소 수치를 가감한다.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소수점 계산은 모든 계산이 완료된 최종값에서 올림/반올림/버림을 시행한다.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효과의 종류에 올림/반올림/버림이 다를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리스트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11" name="Shape 111"/>
          <p:cNvGraphicFramePr/>
          <p:nvPr/>
        </p:nvGraphicFramePr>
        <p:xfrm>
          <a:off x="190968" y="7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1431350"/>
                <a:gridCol w="2388375"/>
                <a:gridCol w="602675"/>
                <a:gridCol w="602675"/>
              </a:tblGrid>
              <a:tr h="15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부대 적재량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부대 적재량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채집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 목재 채집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채집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 식량 채집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자원고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 보호 수량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채집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 석재 채집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 채집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 철광 채집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건설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타운 내부의 건물 건설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연구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아카데미 과학기술 연구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훈련량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병영에서 1회에 생산하는 병력수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도적 토벌 행군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몬스터 행군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훈련 속도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병력 생산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스테미너 회복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스테미너 회복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병원 수용량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최대 부상병 수용량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자원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회복 시 소모자원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회복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치료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보병, 창병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보병. 창병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보병.창병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보병, 창병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기병, 궁기병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기병, 궁기병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궁병, 석궁병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궁병, 석궁병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전차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충차, 투석차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전차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충차, 투석차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보병, 창병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기병, 궁기병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궁병, 석궁병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데미지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보병, 창병이 받는 데미지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기병돌격 데미지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 스킬 데미지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 데미지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 스킬 데미지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전차 공성 공격력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공성 시 충차, 투석기 데미지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</a:tbl>
          </a:graphicData>
        </a:graphic>
      </p:graphicFrame>
      <p:graphicFrame>
        <p:nvGraphicFramePr>
          <p:cNvPr id="112" name="Shape 112"/>
          <p:cNvGraphicFramePr/>
          <p:nvPr/>
        </p:nvGraphicFramePr>
        <p:xfrm>
          <a:off x="5311469" y="777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2222425"/>
                <a:gridCol w="3515050"/>
                <a:gridCol w="377000"/>
                <a:gridCol w="636200"/>
              </a:tblGrid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 확장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 최대 숫자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집결부대 수량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최대 집결 병력 수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병력지원 수량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병력지원을 받을 수 있는 병력 수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 행동 슬롯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 참여 가능 연맹원 수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연맹지원 효과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 지원 시 감소되는 시간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연맹지원 횟수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다른 연맹원을 지원 해주는 횟수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생산량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타운 내부 식량 자원지 생산량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생산량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타운 내부 목재 자원지 생산량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생산량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타운 내부 석재 자원지 생산량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 생산량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타운 내부 철광 자원지 생산량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건설 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타운, 연맹건물 건설 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과학연구 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과학기술연구, 연맹 과학기술레벨업 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함정 생산속도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함정 생산 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함정 손실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전투 시 손실되는 함정의 양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자원지원 적재량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한번에 보낼 수 있는 자원 지원양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 자원고 1일 보존량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 자원고에 한번에 저장할 수 있는 자원 양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집결부대 행군속도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집결 지원, 집결 행군시 행군 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무역상인단 행군속도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자원 지원 시  행군 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병력지원 행군속도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병력 지원 시 행군 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 과학기술 연구속도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연맹과학기술의 기술레벨업 증가 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 연구포인트 2배획득 확률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 과학기술 연구 점수 2배 획득 확률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 공헌포인트 2배획득 확률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 과학기술 공헌 점수 2배 획득 확률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보병,창병 데미지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보병, 창병의 공격 데미지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기병,궁기병 데미지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기병, 궁기병 공격 데미지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궁병,석궁병 데미지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궁병, 석궁병 공격 데미지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투석기,충차 데미지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투석기, 충차 공격 데미지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적 보병, 창병 데미지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적 보병, 창병의 공격 데미지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적 기병,궁기병 데미지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적 기병, 궁기병의 공격 데미지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적 궁병,석궁병 데미지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적 궁병, 석궁병의 공격 데미지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적 충차,투석기 데미지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적 충차, 투석기 공격 데미지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지원부대의 방어력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연맹원의 병력지원한 병력의 방어력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집결부대 공격력 보너스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집결에 참여한 부대 병력의 공격력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6000" marB="0" marR="6000" marL="6000" anchor="ctr"/>
                </a:tc>
              </a:tr>
            </a:tbl>
          </a:graphicData>
        </a:graphic>
      </p:graphicFrame>
      <p:sp>
        <p:nvSpPr>
          <p:cNvPr id="113" name="Shape 113"/>
          <p:cNvSpPr txBox="1"/>
          <p:nvPr/>
        </p:nvSpPr>
        <p:spPr>
          <a:xfrm>
            <a:off x="135172" y="570947"/>
            <a:ext cx="99738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&lt;영주 개인&gt;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252926" y="586849"/>
            <a:ext cx="96051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&lt;연맹 기술&gt;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리스트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21" name="Shape 121"/>
          <p:cNvGraphicFramePr/>
          <p:nvPr/>
        </p:nvGraphicFramePr>
        <p:xfrm>
          <a:off x="190968" y="7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1431350"/>
                <a:gridCol w="2504400"/>
                <a:gridCol w="486650"/>
                <a:gridCol w="602675"/>
              </a:tblGrid>
              <a:tr h="15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부대 적재량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부대 적재량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자원고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 보호 수량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 채집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필드의 모든 채집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스테미너 즉시 회복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영주의 스테미너를 회복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전체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공격력을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전체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방어력을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전체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체력을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적재량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적재량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행군 시간 가속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행군 중인 부대의 행군 시간을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VIP 포인트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VIP 포인트가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VIP 활성화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VIP를 활성화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닉네임 변경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영주의 닉네임을 1회 변경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 스킬 초기화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영주의 스킬을 초기화 하여 포인트를 환원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전쟁 보호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전쟁 불가 상태 활성화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정찰 보호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정찰 불가 상태 활성화 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위장술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정찰 시 정찰리포트에 주둔부대 수 2배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행군 소환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행군 중인 부대를 회군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고급 회군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집결 행군 중인 부대를 회군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임의 도시 이동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지정된 범위의 랜덤하게 도시 이동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고급 도시 이동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위치에 도시 이동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봉랍 편지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메일에 아이템 첨부 가능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나팔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대륙에 공지 등록가능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긴급 보강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성벽 내구도 즉시 회복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문명 변경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문명을 변경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국가 변경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국가를 변경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병사 소환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지정된 병사를 지정된 수량만큼 소환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식량 획득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식량 보유량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목재 획득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목재 보유량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석재 획득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석재 보유량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철광 획득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철광 보유량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크라운 획득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크라운 보유량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</a:tbl>
          </a:graphicData>
        </a:graphic>
      </p:graphicFrame>
      <p:graphicFrame>
        <p:nvGraphicFramePr>
          <p:cNvPr id="122" name="Shape 122"/>
          <p:cNvGraphicFramePr/>
          <p:nvPr/>
        </p:nvGraphicFramePr>
        <p:xfrm>
          <a:off x="5311469" y="777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2222425"/>
                <a:gridCol w="3515050"/>
                <a:gridCol w="377000"/>
                <a:gridCol w="636200"/>
              </a:tblGrid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경험치 획득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경험치 보유량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통합 완료 시간 가속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타운 내부의 모든 액션 완료 시간을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건설 완료 시간 가속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타운 내부의 건설 완료 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연구 완료 시간 가속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타운 내부의 아카데미 기술연구 완료 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훈련 완료 시간 가속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타운 내부의 생산중인 병력의 완료 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치료 완료 시간 가속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타운 내부의 병원에서 치료중인 병력의 치료 완료시간 감소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최대 출전 병력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1회에 보낼 수 있는 병력 수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</a:tbl>
          </a:graphicData>
        </a:graphic>
      </p:graphicFrame>
      <p:sp>
        <p:nvSpPr>
          <p:cNvPr id="123" name="Shape 123"/>
          <p:cNvSpPr txBox="1"/>
          <p:nvPr/>
        </p:nvSpPr>
        <p:spPr>
          <a:xfrm>
            <a:off x="135172" y="570947"/>
            <a:ext cx="10951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&lt;아이템 효과&gt;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252926" y="586849"/>
            <a:ext cx="109517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&lt;아이템 효과&gt;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리스트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31" name="Shape 131"/>
          <p:cNvGraphicFramePr/>
          <p:nvPr/>
        </p:nvGraphicFramePr>
        <p:xfrm>
          <a:off x="190968" y="76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1431350"/>
                <a:gridCol w="2504400"/>
                <a:gridCol w="486650"/>
                <a:gridCol w="602675"/>
              </a:tblGrid>
              <a:tr h="15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부대 적재량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부대 적재량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자원고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 보호 수량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 채집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 모든 자원 채집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전체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공격력을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전체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방어력을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전체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체력을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적재량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적재량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건설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타운 내부의 건물 건설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연구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아카데미 과학기술 연구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병원 수용량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최대 부상병 수용량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자원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회복 시 소모자원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회복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치료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보병, 창병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보병. 창병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보병.창병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보병, 창병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기병, 궁기병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기병, 궁기병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궁병, 석궁병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궁병, 석궁병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전차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충차, 투석차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전차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충차, 투석차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보병, 창병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기병, 궁기병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궁병, 석궁병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 데미지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보병, 창병이 받는 데미지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기병돌격 데미지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기병 스킬 데미지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 데미지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궁병 스킬 데미지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전차 공성 공격력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공성 시 충차, 투석기 데미지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최대 출전 병력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1회에 보낼 수 있는 병력 수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</a:tbl>
          </a:graphicData>
        </a:graphic>
      </p:graphicFrame>
      <p:graphicFrame>
        <p:nvGraphicFramePr>
          <p:cNvPr id="132" name="Shape 132"/>
          <p:cNvGraphicFramePr/>
          <p:nvPr/>
        </p:nvGraphicFramePr>
        <p:xfrm>
          <a:off x="5311469" y="777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2222425"/>
                <a:gridCol w="3515050"/>
                <a:gridCol w="377000"/>
                <a:gridCol w="636200"/>
              </a:tblGrid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필드 채집 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필드의 자원지 채집 시 시간당 채집량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연구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아카데미 과학기술 연구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행군 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유닛의 행군 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00" marB="0" marR="6000" marL="6000" anchor="ctr"/>
                </a:tc>
              </a:tr>
            </a:tbl>
          </a:graphicData>
        </a:graphic>
      </p:graphicFrame>
      <p:sp>
        <p:nvSpPr>
          <p:cNvPr id="133" name="Shape 133"/>
          <p:cNvSpPr txBox="1"/>
          <p:nvPr/>
        </p:nvSpPr>
        <p:spPr>
          <a:xfrm>
            <a:off x="135172" y="570947"/>
            <a:ext cx="96051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&lt;유물 효과&gt;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252926" y="586849"/>
            <a:ext cx="127791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&lt;영주 고유 효과&gt;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리스트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41" name="Shape 141"/>
          <p:cNvGraphicFramePr/>
          <p:nvPr/>
        </p:nvGraphicFramePr>
        <p:xfrm>
          <a:off x="190968" y="779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1431350"/>
                <a:gridCol w="2504400"/>
                <a:gridCol w="486650"/>
                <a:gridCol w="602675"/>
              </a:tblGrid>
              <a:tr h="15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부대 적재량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부대 적재량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목재 채집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 목재 채집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식량 채집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 식량 채집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자원고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자원 보호 수량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 생산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철광 생산량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석재 채집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필드 석재 채집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전체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공격력을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전체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방어력을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전체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체력을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적재량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출정하는 부대의 적재량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건설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타운 내부의 건물 건설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연구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아카데미 과학기술 연구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병원 수용량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최대 부상병 수용량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자원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회복 시 소모자원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회복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부상병 치료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성벽 내구도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성벽의 내구도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식량 소모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병력시 소모하는 식량의 양을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성벽 내구도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성벽 내구도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행군 속도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행군 할 때 행군속도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행군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몬스터에게 행군 할 때 행군속도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스테미나 회복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스테미나를 회복하는데 소모되는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부상병 전환율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사망한 병력을 부상병으로 전환하는비율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철광 채집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필드 철광 채집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5350" marB="0" marR="5350" marL="5350" anchor="ctr"/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5311469" y="7770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2222425"/>
                <a:gridCol w="3515050"/>
                <a:gridCol w="377000"/>
                <a:gridCol w="636200"/>
              </a:tblGrid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수성 시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수성 시 부대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수성 시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수성 시 부대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출정 부대수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출정 보낼 수 있는 부대 숫자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보병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보병(단일 병과)의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창병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창병(단일 병과)의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기병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기병(단일 병과)의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궁기병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궁기병(단일 병과)의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궁병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궁병(단일 병과)의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석궁병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석궁병(단일 병과)의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보병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보병(단일 병과)의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창병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창병(단일 병과)의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기병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기병(단일 병과)의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궁기병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궁기병(단일 병과)의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궁병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궁병(단일 병과)의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석궁병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석궁병(단일 병과)의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보병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보병(단일 병과)의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창병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창병(단일 병과)의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기병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기병(단일 병과)의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궁기병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궁기병(단일 병과)의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궁병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궁병(단일 병과)의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단일 석궁병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석궁병(단일 병과)의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전차 공격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충차, 투석차 공격력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전차 방어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충차, 투석차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000" u="none" cap="none" strike="noStrike"/>
                        <a:t>전차 체력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충차, 투석차 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</a:tbl>
          </a:graphicData>
        </a:graphic>
      </p:graphicFrame>
      <p:sp>
        <p:nvSpPr>
          <p:cNvPr id="143" name="Shape 143"/>
          <p:cNvSpPr txBox="1"/>
          <p:nvPr/>
        </p:nvSpPr>
        <p:spPr>
          <a:xfrm>
            <a:off x="135172" y="570947"/>
            <a:ext cx="123302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&lt;과학기술 효과&gt;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252926" y="586849"/>
            <a:ext cx="128112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&lt;과학기술 효과&gt;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리스트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272706" y="506027"/>
            <a:ext cx="2159776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151" name="Shape 151"/>
          <p:cNvGraphicFramePr/>
          <p:nvPr/>
        </p:nvGraphicFramePr>
        <p:xfrm>
          <a:off x="190968" y="779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1431350"/>
                <a:gridCol w="2504400"/>
                <a:gridCol w="486650"/>
                <a:gridCol w="602675"/>
              </a:tblGrid>
              <a:tr h="15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5350" marB="0" marR="5350" marL="5350" anchor="ctr">
                    <a:solidFill>
                      <a:srgbClr val="FFFF00"/>
                    </a:solidFill>
                  </a:tcPr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식량/목재 채집량 증가(상수)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필드의 식량/목재의 시간당 채집량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훈련 병력 수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1회에 훈련 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행군 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유닛의 행군 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최대 병력 보유수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최대 보유 가능 병력 수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회당 출전 최대 병력수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출전 가능한 병력 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  <a:tr h="14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0" marB="0" marR="5350" marL="5350" anchor="ctr"/>
                </a:tc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135172" y="570947"/>
            <a:ext cx="96372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&lt;건물 효과&gt;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5254664" y="7679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{E11BD1FA-81D7-40CE-905C-2DB0494FDE35}</a:tableStyleId>
              </a:tblPr>
              <a:tblGrid>
                <a:gridCol w="2222425"/>
                <a:gridCol w="3515050"/>
                <a:gridCol w="377000"/>
                <a:gridCol w="636200"/>
              </a:tblGrid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옵션 명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설명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단위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000" u="none" cap="none" strike="noStrike"/>
                        <a:t>연산</a:t>
                      </a:r>
                    </a:p>
                  </a:txBody>
                  <a:tcPr marT="6000" marB="0" marR="6000" marL="6000" anchor="ctr">
                    <a:solidFill>
                      <a:srgbClr val="FFFF00"/>
                    </a:solidFill>
                  </a:tcPr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지원 효과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지원 시 감소되는 완료 시간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연구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아카데미 과학기술 연구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연구 포인트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회당 연구 포인트 획득량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최대 보유 병사량 증가(%)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최대 보유 병사량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병사 생산량 증가(%)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1회 최대 생산 가능 병사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집결 병사 증가(%)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집결 최대 병력 수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자원지 공격 시 공격력 증가(%)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자원지 공격 시 부대 공격력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약탈 시 적재량 증가(%)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약탈 시 부대 적재량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행군 속도 증가(연맹)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연맹원의 부대 행군 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채집 시 적재량 증가(%)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필드 자원지 채집 시 적재량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연맹원 보호자원 증가(%)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연맹원의 자원 보호수량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자원채집량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필드 자원지 채집량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자원 건물 채집량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연맹원의 연맹자원지 채집량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공성 시 부대 공격력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공성 시 부대 공격력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적을 향한 행군 시 속도 증가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적을 대상으로 한 부대 행군 시 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6000" marB="0" marR="6000" marL="6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6000" marB="0" marR="6000" marL="600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건설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타운 내부의 건물 건설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건설 지원 시 효과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연맹원의 건설지원 시 효과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연맹원 건설 속도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연맹원의 타운내부의 건물 건설 완료 시간 감소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수성 시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수성 시 수비 부대의 방어력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  <a:tr h="16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부상병 수용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연맹원의 부상병 수용량 증가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T="5350" marB="0" marR="5350" marL="5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</a:p>
                  </a:txBody>
                  <a:tcPr marT="5350" marB="0" marR="5350" marL="5350" anchor="ctr"/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5196121" y="537995"/>
            <a:ext cx="128112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&lt;국보 건물 효과&gt;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