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DB79CFC-A59D-4439-BA49-4B66C27C6B95}">
  <a:tblStyle styleId="{EDB79CFC-A59D-4439-BA49-4B66C27C6B9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건물 건설 가능처리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2016.06.29.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2016.06.29.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36104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85087" y="880955"/>
            <a:ext cx="10655807" cy="5596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내에는 따로 건설할 필요가 없는 건물들이 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처음부터 지어져 있는 건물 (캐슬, 성벽 등...)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조건을 달성하면 지어진 채로 등장하는 건물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항구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마차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감시탑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-US" sz="1200">
                <a:solidFill>
                  <a:schemeClr val="dk1"/>
                </a:solidFill>
              </a:rPr>
              <a:t>시장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2의 경우, 조건을 달성하기 전까지는 숨김 상태이다.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실제로는 해당 건설포인트에 건설되어 있지만 눈에 보이지 않고, 아무런 기능도 하지 않는 상태.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숨김 상태의 건물은 보이지 않다가 시대가 바뀌는 캐슬 레벨에 도달할 경우(청동기 → 고대 / 고대 → 중세) 화면에 보이게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처음 등장한 건물은 잠금 상태(비활성화)이다.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상태 건물은 화면에 보이지만 아무런 기능도 하지 않는다.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건물에 잠금상태 아이콘 출력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터치 시 ‘해당 건물은 캐슬 레벨 x부터 활성화된다.’는 내용의 알림 팝업 출력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상태인 건물은 요구 캐슬 레벨 달성 시 잠금 해제(활성화) 할 수 있는 활성화 대기 상태가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대기 상태는 잠금 상태와 마찬가지로 화면에 보이지만 아무런 기능도 하지 않는다.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요구 캐슬 레벨 달성 시 잠금상태 아이콘 대신 잠금 해제 아이콘 출력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터치 시 건물 활성화 애니메이션 출력 (약 5초)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활성화에는 건설 망치를 필요로 하지 않는다.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활성화를 마치면 해당 건물의 기능을 사용할 수 있게 된다.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36104" y="365760"/>
            <a:ext cx="2507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항구 상태 사양서 예시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2032000" y="911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{EDB79CFC-A59D-4439-BA49-4B66C27C6B95}</a:tableStyleId>
              </a:tblPr>
              <a:tblGrid>
                <a:gridCol w="1373500"/>
                <a:gridCol w="1017900"/>
                <a:gridCol w="1017900"/>
                <a:gridCol w="1613225"/>
                <a:gridCol w="1195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숨김 상태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잠금 상태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활성화 대기 상태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활성화 상태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건물 보임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X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기능 작동여부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X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X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X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요구 캐슬 레벨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-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-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36104" y="36576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예시 화면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6624119" y="668231"/>
            <a:ext cx="3600000" cy="5759999"/>
            <a:chOff x="8592000" y="1098000"/>
            <a:chExt cx="3600000" cy="5759999"/>
          </a:xfrm>
        </p:grpSpPr>
        <p:pic>
          <p:nvPicPr>
            <p:cNvPr descr="화면 캡처" id="109" name="Shape 1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92000" y="1098000"/>
              <a:ext cx="3600000" cy="5759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Shape 110"/>
            <p:cNvSpPr/>
            <p:nvPr/>
          </p:nvSpPr>
          <p:spPr>
            <a:xfrm>
              <a:off x="10055735" y="4251328"/>
              <a:ext cx="1261871" cy="1261871"/>
            </a:xfrm>
            <a:prstGeom prst="ellipse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2038488" y="668231"/>
            <a:ext cx="3600000" cy="5759999"/>
            <a:chOff x="4992000" y="1098000"/>
            <a:chExt cx="3600000" cy="5759999"/>
          </a:xfrm>
        </p:grpSpPr>
        <p:pic>
          <p:nvPicPr>
            <p:cNvPr descr="화면 캡처" id="112" name="Shape 1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92000" y="1098000"/>
              <a:ext cx="3600000" cy="5759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Shape 113"/>
            <p:cNvSpPr/>
            <p:nvPr/>
          </p:nvSpPr>
          <p:spPr>
            <a:xfrm>
              <a:off x="6421457" y="4251328"/>
              <a:ext cx="1261871" cy="1261871"/>
            </a:xfrm>
            <a:prstGeom prst="ellipse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Shape 114"/>
          <p:cNvSpPr/>
          <p:nvPr/>
        </p:nvSpPr>
        <p:spPr>
          <a:xfrm>
            <a:off x="3362789" y="5363271"/>
            <a:ext cx="1472183" cy="8229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청동기 시대 (캐슬 레벨 1)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항구가 보이지 않는다.</a:t>
            </a:r>
            <a:b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(숨김 상태)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9042" y="4077592"/>
            <a:ext cx="559497" cy="559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982699" y="5363271"/>
            <a:ext cx="1472183" cy="8229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시대 (캐슬 레벨 2)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항구가 보이지만</a:t>
            </a:r>
            <a:b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‘건물 잠김’ 아이콘 노출</a:t>
            </a:r>
            <a:b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(잠금 상태)</a:t>
            </a:r>
          </a:p>
        </p:txBody>
      </p:sp>
      <p:cxnSp>
        <p:nvCxnSpPr>
          <p:cNvPr id="117" name="Shape 117"/>
          <p:cNvCxnSpPr>
            <a:stCxn id="114" idx="0"/>
            <a:endCxn id="113" idx="4"/>
          </p:cNvCxnSpPr>
          <p:nvPr/>
        </p:nvCxnSpPr>
        <p:spPr>
          <a:xfrm rot="10800000">
            <a:off x="4098881" y="5083371"/>
            <a:ext cx="0" cy="2799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8" name="Shape 118"/>
          <p:cNvCxnSpPr/>
          <p:nvPr/>
        </p:nvCxnSpPr>
        <p:spPr>
          <a:xfrm rot="10800000">
            <a:off x="8730414" y="5083432"/>
            <a:ext cx="0" cy="279839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636104" y="36576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예시 화면</a:t>
            </a:r>
          </a:p>
        </p:txBody>
      </p:sp>
      <p:pic>
        <p:nvPicPr>
          <p:cNvPr descr="화면 캡처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488" y="668231"/>
            <a:ext cx="3600000" cy="57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3410" y="4077592"/>
            <a:ext cx="559497" cy="559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3397067" y="3475910"/>
            <a:ext cx="1472183" cy="8229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터치 시 알림 팝업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2040301" y="2541178"/>
            <a:ext cx="3600373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8" name="Shape 128"/>
          <p:cNvSpPr/>
          <p:nvPr/>
        </p:nvSpPr>
        <p:spPr>
          <a:xfrm>
            <a:off x="2038489" y="2559033"/>
            <a:ext cx="3600000" cy="62992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232660" y="2737905"/>
            <a:ext cx="319348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영주님! 해당 건물은 캐슬 레벨 5부터 오픈 됩니다. 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2040301" y="3191726"/>
            <a:ext cx="3600373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화면 캡처"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1888" y="668231"/>
            <a:ext cx="3600000" cy="57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6810" y="4077592"/>
            <a:ext cx="559497" cy="559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8055622" y="3821560"/>
            <a:ext cx="1261871" cy="1261871"/>
          </a:xfrm>
          <a:prstGeom prst="ellipse">
            <a:avLst/>
          </a:prstGeom>
          <a:noFill/>
          <a:ln cap="flat" cmpd="sng" w="508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7950467" y="5363271"/>
            <a:ext cx="1472183" cy="8229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필요 캐슬 레벨 달성 시</a:t>
            </a:r>
            <a:b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‘잠금 해제‘ 아이콘 노출</a:t>
            </a:r>
            <a:b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(활성화 대기 상태)</a:t>
            </a:r>
          </a:p>
        </p:txBody>
      </p:sp>
      <p:cxnSp>
        <p:nvCxnSpPr>
          <p:cNvPr id="135" name="Shape 135"/>
          <p:cNvCxnSpPr/>
          <p:nvPr/>
        </p:nvCxnSpPr>
        <p:spPr>
          <a:xfrm rot="10800000">
            <a:off x="4098880" y="3196071"/>
            <a:ext cx="0" cy="279839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6" name="Shape 136"/>
          <p:cNvCxnSpPr/>
          <p:nvPr/>
        </p:nvCxnSpPr>
        <p:spPr>
          <a:xfrm rot="10800000">
            <a:off x="8730414" y="5083432"/>
            <a:ext cx="0" cy="279839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636104" y="36576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예시 화면</a:t>
            </a:r>
          </a:p>
        </p:txBody>
      </p:sp>
      <p:pic>
        <p:nvPicPr>
          <p:cNvPr descr="화면 캡처"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488" y="668231"/>
            <a:ext cx="3600000" cy="57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화면 캡처"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0963" y="668231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8064697" y="3821560"/>
            <a:ext cx="1261871" cy="1261871"/>
          </a:xfrm>
          <a:prstGeom prst="ellipse">
            <a:avLst/>
          </a:prstGeom>
          <a:noFill/>
          <a:ln cap="flat" cmpd="sng" w="508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Shape 145"/>
          <p:cNvCxnSpPr/>
          <p:nvPr/>
        </p:nvCxnSpPr>
        <p:spPr>
          <a:xfrm>
            <a:off x="8666296" y="5083432"/>
            <a:ext cx="0" cy="338959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6" name="Shape 146"/>
          <p:cNvSpPr/>
          <p:nvPr/>
        </p:nvSpPr>
        <p:spPr>
          <a:xfrm>
            <a:off x="7959542" y="5363271"/>
            <a:ext cx="1472183" cy="8229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활성화 완료</a:t>
            </a:r>
            <a:b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(활성화 상태)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5508" y="3951532"/>
            <a:ext cx="1375299" cy="100192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3515694" y="3821560"/>
            <a:ext cx="1261871" cy="1261871"/>
          </a:xfrm>
          <a:prstGeom prst="ellipse">
            <a:avLst/>
          </a:prstGeom>
          <a:noFill/>
          <a:ln cap="flat" cmpd="sng" w="508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>
            <a:off x="4117292" y="5083432"/>
            <a:ext cx="0" cy="338959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0" name="Shape 150"/>
          <p:cNvSpPr/>
          <p:nvPr/>
        </p:nvSpPr>
        <p:spPr>
          <a:xfrm>
            <a:off x="3397067" y="5363271"/>
            <a:ext cx="1472183" cy="8229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터치 시</a:t>
            </a:r>
            <a:b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활성화 애니메이션</a:t>
            </a:r>
            <a:b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(약 5초)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