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424A223-1F5F-45EA-A22C-1051B8390C9B}">
  <a:tblStyle styleId="{F424A223-1F5F-45EA-A22C-1051B8390C9B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05.png"/><Relationship Id="rId10" Type="http://schemas.openxmlformats.org/officeDocument/2006/relationships/image" Target="../media/image01.png"/><Relationship Id="rId13" Type="http://schemas.openxmlformats.org/officeDocument/2006/relationships/image" Target="../media/image10.png"/><Relationship Id="rId12" Type="http://schemas.openxmlformats.org/officeDocument/2006/relationships/image" Target="../media/image0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Relationship Id="rId4" Type="http://schemas.openxmlformats.org/officeDocument/2006/relationships/image" Target="../media/image08.png"/><Relationship Id="rId9" Type="http://schemas.openxmlformats.org/officeDocument/2006/relationships/image" Target="../media/image04.png"/><Relationship Id="rId5" Type="http://schemas.openxmlformats.org/officeDocument/2006/relationships/image" Target="../media/image03.png"/><Relationship Id="rId6" Type="http://schemas.openxmlformats.org/officeDocument/2006/relationships/image" Target="../media/image07.png"/><Relationship Id="rId7" Type="http://schemas.openxmlformats.org/officeDocument/2006/relationships/image" Target="../media/image00.png"/><Relationship Id="rId8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58449" y="1122375"/>
            <a:ext cx="10875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S2_건물 상태 아이콘_V1.0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2016 10 31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Chris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237066" y="93134"/>
            <a:ext cx="653626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초안 작성 – 2016 10 31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169332" y="110068"/>
            <a:ext cx="65362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69332" y="479400"/>
            <a:ext cx="806873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 상태 아이콘은 BuildingState 에 따라 출력되는 게이지 바에 표시되는 아이콘을 말합니다.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 상태에 따라 서로 다른 아이콘을 출력합니다.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 상태는 GameEnum 에 정의된 BuildingState 부분을 참고합니다.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이넘에 따라 게이지 바가 출력되지 않는 경우, 아이콘을 표시하지 않습니다.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169332" y="110068"/>
            <a:ext cx="65362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 상태 아이콘 종류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69332" y="479400"/>
            <a:ext cx="8068734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 상태 아이콘은 11종류가 존재합니다.</a:t>
            </a:r>
          </a:p>
        </p:txBody>
      </p:sp>
      <p:graphicFrame>
        <p:nvGraphicFramePr>
          <p:cNvPr id="103" name="Shape 103"/>
          <p:cNvGraphicFramePr/>
          <p:nvPr/>
        </p:nvGraphicFramePr>
        <p:xfrm>
          <a:off x="359831" y="9530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{F424A223-1F5F-45EA-A22C-1051B8390C9B}</a:tableStyleId>
              </a:tblPr>
              <a:tblGrid>
                <a:gridCol w="731300"/>
                <a:gridCol w="1395675"/>
                <a:gridCol w="4828375"/>
                <a:gridCol w="4136175"/>
              </a:tblGrid>
              <a:tr h="415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/>
                        <a:t>아이콘 종류</a:t>
                      </a: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/>
                        <a:t>출력 건물</a:t>
                      </a: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/>
                        <a:t>출력 조건</a:t>
                      </a: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/>
                        <a:t>출력 건물 상태</a:t>
                      </a:r>
                    </a:p>
                  </a:txBody>
                  <a:tcPr marT="45725" marB="45725" marR="91450" marL="91450" anchor="ctr">
                    <a:solidFill>
                      <a:srgbClr val="BBD6EE"/>
                    </a:solidFill>
                  </a:tcPr>
                </a:tc>
              </a:tr>
              <a:tr h="4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병영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병영에서 SDT_Swordman, SDT_Spearman 타입을 생산할 때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BuildingState_Training</a:t>
                      </a:r>
                    </a:p>
                  </a:txBody>
                  <a:tcPr marT="45725" marB="45725" marR="91450" marL="91450" anchor="ctr"/>
                </a:tc>
              </a:tr>
              <a:tr h="4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병영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cap="none" strike="noStrike"/>
                        <a:t>병영에서 SDT_Archer, SDT_Crossbowman 타입을 생산할 때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BuildingState_Training</a:t>
                      </a:r>
                    </a:p>
                  </a:txBody>
                  <a:tcPr marT="45725" marB="45725" marR="91450" marL="91450" anchor="ctr"/>
                </a:tc>
              </a:tr>
              <a:tr h="4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병영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cap="none" strike="noStrike"/>
                        <a:t>병영에서 SDT_Cavalry, SDT_Mountarcher 타입을 생산할 때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BuildingState_Training</a:t>
                      </a:r>
                    </a:p>
                  </a:txBody>
                  <a:tcPr marT="45725" marB="45725" marR="91450" marL="91450" anchor="ctr"/>
                </a:tc>
              </a:tr>
              <a:tr h="4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병영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cap="none" strike="noStrike"/>
                        <a:t>병영에서 SDT_SiegeRam, SDT_Siegeweapon 타입을 생산할 때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BuildingState_Training</a:t>
                      </a:r>
                    </a:p>
                  </a:txBody>
                  <a:tcPr marT="45725" marB="45725" marR="91450" marL="91450" anchor="ctr"/>
                </a:tc>
              </a:tr>
              <a:tr h="4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아카데미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아카데미에서 과학기술을 연구 중일 때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BuildingState_Research</a:t>
                      </a:r>
                    </a:p>
                  </a:txBody>
                  <a:tcPr marT="45725" marB="45725" marR="91450" marL="91450" anchor="ctr"/>
                </a:tc>
              </a:tr>
              <a:tr h="4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유물 복원소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유물 복원소에서 유물을 복원 중일 때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BuildingState_Restoring</a:t>
                      </a:r>
                    </a:p>
                  </a:txBody>
                  <a:tcPr marT="45725" marB="45725" marR="91450" marL="91450" anchor="ctr"/>
                </a:tc>
              </a:tr>
              <a:tr h="4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유물 발굴소</a:t>
                      </a:r>
                      <a:br>
                        <a:rPr lang="en-US" sz="1200" u="none" cap="none" strike="noStrike"/>
                      </a:br>
                      <a:r>
                        <a:rPr lang="en-US" sz="1000" u="none" cap="none" strike="noStrike"/>
                        <a:t>( 타운내 유적지)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유물 발굴소에서 유물을 발굴 중일 때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BuildingState_Diging</a:t>
                      </a:r>
                    </a:p>
                  </a:txBody>
                  <a:tcPr marT="45725" marB="45725" marR="91450" marL="91450" anchor="ctr"/>
                </a:tc>
              </a:tr>
              <a:tr h="4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부상병 막사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부상병 막사에서 부상병 회복 중일 때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BuildingState_TreatmentInjured</a:t>
                      </a:r>
                    </a:p>
                  </a:txBody>
                  <a:tcPr marT="45725" marB="45725" marR="91450" marL="91450" anchor="ctr"/>
                </a:tc>
              </a:tr>
              <a:tr h="4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건물 업그레이드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타운 내 건물이 업그레이드 중일 때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cap="none" strike="noStrike"/>
                        <a:t>BuildingState_Upgrading</a:t>
                      </a:r>
                    </a:p>
                  </a:txBody>
                  <a:tcPr marT="45725" marB="45725" marR="91450" marL="91450" anchor="ctr"/>
                </a:tc>
              </a:tr>
              <a:tr h="4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건물 건축/철거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타운 내 건물을 최초로 건설하거나, 철거 중일 때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BuildingState_Demolishing, BuildingState_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Activating</a:t>
                      </a:r>
                    </a:p>
                  </a:txBody>
                  <a:tcPr marT="45725" marB="45725" marR="91450" marL="91450" anchor="ctr"/>
                </a:tc>
              </a:tr>
              <a:tr h="4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함정 건물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함정 건물에서 함정을 생산 중일 때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BuildingState_ProductTrap</a:t>
                      </a: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281" y="4692508"/>
            <a:ext cx="331489" cy="331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281" y="1441261"/>
            <a:ext cx="331489" cy="331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7281" y="1905725"/>
            <a:ext cx="331489" cy="331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7281" y="2370189"/>
            <a:ext cx="331489" cy="331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7281" y="2834652"/>
            <a:ext cx="331489" cy="331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7281" y="3299117"/>
            <a:ext cx="331489" cy="331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67281" y="3763580"/>
            <a:ext cx="331489" cy="331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67281" y="4228044"/>
            <a:ext cx="331489" cy="331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67281" y="6085898"/>
            <a:ext cx="331489" cy="331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67281" y="5156973"/>
            <a:ext cx="331489" cy="331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67281" y="5621437"/>
            <a:ext cx="331489" cy="331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169332" y="110068"/>
            <a:ext cx="65362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아이콘 표시</a:t>
            </a: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332" y="581168"/>
            <a:ext cx="2410160" cy="3029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4374" y="2529997"/>
            <a:ext cx="204658" cy="20465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2671232" y="479400"/>
            <a:ext cx="8068734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예시 이미지는 아카데미에서 과학기술을 진행하는 이미지입니다.</a:t>
            </a:r>
          </a:p>
        </p:txBody>
      </p:sp>
      <p:sp>
        <p:nvSpPr>
          <p:cNvPr id="123" name="Shape 123"/>
          <p:cNvSpPr/>
          <p:nvPr/>
        </p:nvSpPr>
        <p:spPr>
          <a:xfrm>
            <a:off x="512749" y="2427006"/>
            <a:ext cx="393105" cy="418744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2671231" y="2465516"/>
            <a:ext cx="33877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4Page의 조건에 따라 아이콘이 표시됩니다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