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ofwFk_TjrXoV3ydWCwIHgUdDB5Jxlf1HRBisV-jNrqQ/edit#slide=id.p15" TargetMode="External"/><Relationship Id="rId4" Type="http://schemas.openxmlformats.org/officeDocument/2006/relationships/hyperlink" Target="https://docs.google.com/presentation/d/1ofwFk_TjrXoV3ydWCwIHgUdDB5Jxlf1HRBisV-jNrqQ/edit#slide=id.p1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GgsFFUELP35K3ml_5AEbyAN2CMJJqLilqYoZc1_C6Yk/edit#slide=id.p33" TargetMode="External"/><Relationship Id="rId4" Type="http://schemas.openxmlformats.org/officeDocument/2006/relationships/hyperlink" Target="https://docs.google.com/presentation/d/1GgsFFUELP35K3ml_5AEbyAN2CMJJqLilqYoZc1_C6Yk/edit#slide=id.p3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0.png"/><Relationship Id="rId8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o825lUtKGZF5i78KKjuKwMqwa6Lw0UK71vgPJ0c28xA/edit#slide=id.p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0.png"/><Relationship Id="rId8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Relationship Id="rId7" Type="http://schemas.openxmlformats.org/officeDocument/2006/relationships/image" Target="../media/image00.png"/><Relationship Id="rId8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o825lUtKGZF5i78KKjuKwMqwa6Lw0UK71vgPJ0c28xA/edit#slide=id.p1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10.png"/><Relationship Id="rId8" Type="http://schemas.openxmlformats.org/officeDocument/2006/relationships/image" Target="../media/image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10.png"/><Relationship Id="rId8" Type="http://schemas.openxmlformats.org/officeDocument/2006/relationships/image" Target="../media/image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9.png"/><Relationship Id="rId8" Type="http://schemas.openxmlformats.org/officeDocument/2006/relationships/image" Target="../media/image0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9.png"/><Relationship Id="rId8" Type="http://schemas.openxmlformats.org/officeDocument/2006/relationships/image" Target="../media/image0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9" Type="http://schemas.openxmlformats.org/officeDocument/2006/relationships/image" Target="../media/image00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S2_연맹 채팅_V1.0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2016.10.24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6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" name="Shape 149"/>
          <p:cNvSpPr txBox="1"/>
          <p:nvPr/>
        </p:nvSpPr>
        <p:spPr>
          <a:xfrm>
            <a:off x="118532" y="462464"/>
            <a:ext cx="964879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메시지는 특정 조건을 달성하여 호출된 팝업 또는 공유 기능을 가진 컨텐츠에서 유저 액션을 통해 지정된 스트링 데이터와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정보가 연맹 채팅 채널에 보내는 메시지입니다.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메시지는 유저 액션을 통해 공유 기능을 사용한 유저를 주체로 연맹 채팅 채널에 메시지가 보내집니다.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주체 : 메시지를 보내는 유저를 얘기합니다.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메시지가 기본으로 포함하고 있는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주체가 되는 유저의 영주 캐릭터 이미지 or 프로필 이미지 / VIP 레벨 / 유저 이름 / 메시지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약칭은 포함하지 않습니다.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 항목에 따라 추가적인 정보를 담을 수도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정보에 대한 내용은 공유 메시지 항목별 설명을 참고합니다.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7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" name="Shape 156"/>
          <p:cNvSpPr txBox="1"/>
          <p:nvPr/>
        </p:nvSpPr>
        <p:spPr>
          <a:xfrm>
            <a:off x="118532" y="462464"/>
            <a:ext cx="1166351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 항목별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메일을 유저 액션을 통해 연맹 채팅 채널에 공유할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 기능을 사용하면 이후 30초 동안 전투 정보, 정찰 정보 공유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전투 정보 공유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[연맹 약어][플레이어 닉네임] 과의 전투에서 [전투 결과]하였습니다.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 참조 기획서 ( 메일 )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https://docs.google.com/presentation/d/1ofwFk_TjrXoV3ydWCwIHgUdDB5Jxlf1HRBisV-jNrqQ/edit#slide=id.p15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결과 메일을 유저 액션을 통해 연맹 채팅 채널에 공유할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 기능을 사용하면 이후 30초 동안 전투 정보, 정찰 정보 공유 기능을 사용할 수 업습니다.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정찰 정보 공유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[연맹 약어][플레이어 닉네임]을/를 정찰하였습니다.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 참조 기획서 ( 메일 )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https://docs.google.com/presentation/d/1ofwFk_TjrXoV3ydWCwIHgUdDB5Jxlf1HRBisV-jNrqQ/edit#slide=id.p15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8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118532" y="462464"/>
            <a:ext cx="1086868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 항목별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복원 완료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 완료 팝업창에서 공유 여부를 묻는 체크 박스의 체크 여부에 따라 연맹 채팅 채널 공유 여부가 결정됩니다.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획득 후, 팝업 창을 닫으면 이후 클라이언트에서 서버에 정보를 보냅니다.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 정보를 받으면 연맹 채팅 채널에 “[플레이어 닉네임]님이 [복원 완료된 유물]을 획득하셨습니다.” 텍스트를 출력합니다.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미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획득 후, 팝업 창을 닫으면 이후 클라이언트에서 서버에 정보를 보내지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 ( 유물 복원소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https://docs.google.com/presentation/d/1GgsFFUELP35K3ml_5AEbyAN2CMJJqLilqYoZc1_C6Yk/edit#slide=id.p33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최대 레벨 달성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 최대 레벨 달성 팝업창에서 공유 여부를 묻는 체크 박스의 체크 여부에 따라 연맹 채팅 채널 공유 여부가 결정됩니다.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최대 레벨 달성 후 팝업 창을 닫으면 이후 클라이언트에서 서버에 정보를 보냅니다.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 정보를 받으면 연맹 채팅에 “[플레이어 닉네임]님이 [복원 완료된 유물]을 획득하셨습니다.” 텍스트를 출력합니다. 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공유 미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최대 레벨 달성 후 팝업 창을 닫으면 이후 클라이언트에서 서버에 정보를 보내지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 ( 유물 복원소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https://docs.google.com/presentation/d/1GgsFFUELP35K3ml_5AEbyAN2CMJJqLilqYoZc1_C6Yk/edit#slide=id.p33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9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x="118532" y="462464"/>
            <a:ext cx="932017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게임 언어와 다른 언어의 채팅 내용을, 자신의 게임 언어로 번역하여 보여주는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채팅 내용에만 사용이 가능한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번역하고자 하는 채팅 내용을 선택하여 번역을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내용에 대해서만 번역이 진행됩니다.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번역이 모두 진행되면, 원문 언어에 대한 정보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(어느 국가의 언어였는지)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표시되어야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번역을 진행하여 자신의 게임 언어로 표시되어 있는 채팅 내용을 다시 원문으로 표시하는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번역을 진행했던 다른 유저의 채팅 내용에만 사용이 가능한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번역되어 있는 채팅 내용을 선택하여 원문을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내용에 대해서만 원문이 진행됩니다.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내용을 선택하여 클립보드에 복사하는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원하는 채팅 내용을 선택하여 복사를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선택한 채팅 내용에 대해서만 복사를 진행하며, 최대 1개까지만 복사 기능을 사용할 수 있습니다.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복사 기능을 통해 채팅 내용이 클립 보드에 복사가 되어 있는 상태에서 다시 복사 기능을 사용하는 경우,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기존에 복사되어있던 내용은 삭제됩니다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입력한 채팅 내용 및 다른 유저의 채팅 내용 모두 복사를 진행할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118532" y="93133"/>
            <a:ext cx="1524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10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/>
        </p:nvSpPr>
        <p:spPr>
          <a:xfrm>
            <a:off x="118532" y="462464"/>
            <a:ext cx="8069837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붙여넣기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기능을 통해 클립 보드에 저장되어있는 채팅 내용을 자신의 입력란에 입력시키는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붙여넣기 기능을 통해 입력란에 입력한 내용은 유저 액션을 통해 연맹 채팅에 출력할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시스템 붙여 넣기, 클립 보드 기능을 활용합니다.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유저의 채팅 대화를 자신의 채팅 화면에 표시되지 않게 설정하는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차단을 원하는 유저의 채팅 내용을 선택하여 차단을 진행합니다.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차단이 진행된 후부터 해당 유저의 채팅 내용은 화면에 표시되지 않습니다.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차단이 진행되기 이전에 표시되고 있던 채팅 내용은 유지됩니다.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기능이 진행된 이후에 작성되는 채팅 내용만 표시되지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해제는 게임 설정(옵션)에서 진행이 가능합니다.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유저의 프로필 사진과 닉네임을 운영진에게 전송하는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신고를 진행하고자 하는 유저의 채팅 내용을 선택하여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유저의 닉네임 / 프로필 사진 정보를 운영진에게 전송합니다.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전송되는 정보의 규모는 논의를 통해 확정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따로 설정한 유저가 아닌 경우, 해당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기능은 연속으로 n회까지만 진행할 수 있습니다.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n회 이상 진행한 경우, 지정된 시간동안 프로필 사진 신고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18532" y="93133"/>
            <a:ext cx="1524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4" name="Shape 184"/>
          <p:cNvSpPr txBox="1"/>
          <p:nvPr/>
        </p:nvSpPr>
        <p:spPr>
          <a:xfrm>
            <a:off x="118532" y="462464"/>
            <a:ext cx="7508786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유저의 채팅 내용을 운영진에게 전송하는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운영진에게 보내고자하는 채팅 내용을 선택 후, 제보 메시지 기능을 사용합니다.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채팅 내용 및 해당 채팅 내용을 보낸 유저의 닉네임 정보를 운영진에게 전송합니다.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 정보의 규모는 논의를 통해 확정합니다.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기능은 연속으로 n회까지만 진행할 수 있습니다. 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n회 이상 진행한 경우, 지정된 시간동안 제보 메시지 기능을 사용할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 프로필 보기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프로필 정보를 열람할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확인하고자 하는 유저의 프로필 사진을 선택하여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선택하면 해당 유저의 프로필 정보 화면으로 이동합니다.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619125"/>
            <a:ext cx="3410332" cy="60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118532" y="5962650"/>
            <a:ext cx="3410332" cy="2571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1111171" y="568489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938441" y="5560110"/>
            <a:ext cx="3817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부분을 터치하면 채팅 채널에 접속할 수 있다.</a:t>
            </a:r>
          </a:p>
        </p:txBody>
      </p:sp>
      <p:cxnSp>
        <p:nvCxnSpPr>
          <p:cNvPr id="195" name="Shape 195"/>
          <p:cNvCxnSpPr>
            <a:stCxn id="192" idx="3"/>
            <a:endCxn id="194" idx="1"/>
          </p:cNvCxnSpPr>
          <p:nvPr/>
        </p:nvCxnSpPr>
        <p:spPr>
          <a:xfrm flipH="1" rot="10800000">
            <a:off x="3528865" y="5744737"/>
            <a:ext cx="409500" cy="34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619124"/>
            <a:ext cx="3426728" cy="603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1840093" y="957391"/>
            <a:ext cx="170516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2950507" y="75095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158528" y="1274974"/>
            <a:ext cx="4903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버튼을 누르는 것으로 연맹 채팅 채널에 접속할 수 있다.</a:t>
            </a:r>
          </a:p>
        </p:txBody>
      </p:sp>
      <p:cxnSp>
        <p:nvCxnSpPr>
          <p:cNvPr id="206" name="Shape 206"/>
          <p:cNvCxnSpPr>
            <a:stCxn id="203" idx="3"/>
            <a:endCxn id="205" idx="1"/>
          </p:cNvCxnSpPr>
          <p:nvPr/>
        </p:nvCxnSpPr>
        <p:spPr>
          <a:xfrm>
            <a:off x="3545260" y="1169258"/>
            <a:ext cx="613200" cy="29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4158528" y="4391067"/>
            <a:ext cx="39356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텍스트를 입력하고 출력할 수 있는 입력란입니다.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1글자 ~ 최대 500글자까지 입력이 가능합니다.</a:t>
            </a:r>
          </a:p>
        </p:txBody>
      </p:sp>
      <p:sp>
        <p:nvSpPr>
          <p:cNvPr id="208" name="Shape 208"/>
          <p:cNvSpPr/>
          <p:nvPr/>
        </p:nvSpPr>
        <p:spPr>
          <a:xfrm>
            <a:off x="684831" y="6061632"/>
            <a:ext cx="2860428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>
            <a:stCxn id="208" idx="3"/>
            <a:endCxn id="207" idx="1"/>
          </p:cNvCxnSpPr>
          <p:nvPr/>
        </p:nvCxnSpPr>
        <p:spPr>
          <a:xfrm flipH="1" rot="10800000">
            <a:off x="3545260" y="4714099"/>
            <a:ext cx="613200" cy="155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22612" y="2352675"/>
            <a:ext cx="2590800" cy="1590674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91743" y="2408449"/>
            <a:ext cx="2252540" cy="78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가입하시면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어마어마한 혜택이 빵빵 터집니다!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 가입하세요!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186" y="3378821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566979" y="3387069"/>
            <a:ext cx="5020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 입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158528" y="629808"/>
            <a:ext cx="4213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채팅에 진입할 때, 유저가 연맹 미가입 상태인 경우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알림 팝업을 호출합니다.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089400" y="3772939"/>
            <a:ext cx="627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않은 경우, 가입 버튼을 통해 연맹 목록 화면으로 진입할 수 있습니다.</a:t>
            </a:r>
          </a:p>
        </p:txBody>
      </p:sp>
      <p:sp>
        <p:nvSpPr>
          <p:cNvPr id="223" name="Shape 223"/>
          <p:cNvSpPr/>
          <p:nvPr/>
        </p:nvSpPr>
        <p:spPr>
          <a:xfrm>
            <a:off x="1221187" y="3349207"/>
            <a:ext cx="119364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Shape 224"/>
          <p:cNvCxnSpPr>
            <a:stCxn id="223" idx="3"/>
            <a:endCxn id="222" idx="1"/>
          </p:cNvCxnSpPr>
          <p:nvPr/>
        </p:nvCxnSpPr>
        <p:spPr>
          <a:xfrm>
            <a:off x="2414833" y="3561073"/>
            <a:ext cx="1674600" cy="396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2156252" y="316670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/>
        </p:nvSpPr>
        <p:spPr>
          <a:xfrm>
            <a:off x="4089400" y="3658639"/>
            <a:ext cx="627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않은 경우, 가입 버튼을 통해 연맹 목록 화면으로 진입할 수 있습니다.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36625" y="2541799"/>
            <a:ext cx="2162772" cy="545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연맹에 가입되어 있지 않아</a:t>
            </a:r>
            <a:b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연맹 채팅을 사용할 수 없습니다.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186" y="3254997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566979" y="3263244"/>
            <a:ext cx="5020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 입</a:t>
            </a:r>
          </a:p>
        </p:txBody>
      </p:sp>
      <p:sp>
        <p:nvSpPr>
          <p:cNvPr id="237" name="Shape 237"/>
          <p:cNvSpPr/>
          <p:nvPr/>
        </p:nvSpPr>
        <p:spPr>
          <a:xfrm>
            <a:off x="1221187" y="3234907"/>
            <a:ext cx="119364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>
            <a:stCxn id="237" idx="3"/>
            <a:endCxn id="232" idx="1"/>
          </p:cNvCxnSpPr>
          <p:nvPr/>
        </p:nvCxnSpPr>
        <p:spPr>
          <a:xfrm>
            <a:off x="2414833" y="3446773"/>
            <a:ext cx="1674600" cy="396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4158528" y="629808"/>
            <a:ext cx="433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호출된 연맹 가입 알림 팝업을 끈 경우 나오는 화면입니다.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2156252" y="305240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03200" y="135467"/>
            <a:ext cx="3365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2016.10.24 초안 작성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7" name="Shape 247"/>
          <p:cNvSpPr txBox="1"/>
          <p:nvPr/>
        </p:nvSpPr>
        <p:spPr>
          <a:xfrm>
            <a:off x="4089400" y="1637905"/>
            <a:ext cx="3433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작성한 채팅은 오른쪽에 표시됩니다. 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sp>
        <p:nvSpPr>
          <p:cNvPr id="250" name="Shape 250"/>
          <p:cNvSpPr/>
          <p:nvPr/>
        </p:nvSpPr>
        <p:spPr>
          <a:xfrm>
            <a:off x="533400" y="1848644"/>
            <a:ext cx="2911403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Shape 251"/>
          <p:cNvCxnSpPr>
            <a:stCxn id="250" idx="3"/>
            <a:endCxn id="247" idx="1"/>
          </p:cNvCxnSpPr>
          <p:nvPr/>
        </p:nvCxnSpPr>
        <p:spPr>
          <a:xfrm flipH="1" rot="10800000">
            <a:off x="3444803" y="1822588"/>
            <a:ext cx="644700" cy="321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58706" y="2085975"/>
            <a:ext cx="2013268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sp>
        <p:nvSpPr>
          <p:cNvPr id="256" name="Shape 256"/>
          <p:cNvSpPr/>
          <p:nvPr/>
        </p:nvSpPr>
        <p:spPr>
          <a:xfrm>
            <a:off x="192520" y="2531668"/>
            <a:ext cx="2911403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74278" y="2759474"/>
            <a:ext cx="771364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082757" y="2404758"/>
            <a:ext cx="3554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유저가 작성한 채팅은 왼쪽에 표시됩니다.</a:t>
            </a:r>
          </a:p>
        </p:txBody>
      </p:sp>
      <p:cxnSp>
        <p:nvCxnSpPr>
          <p:cNvPr id="261" name="Shape 261"/>
          <p:cNvCxnSpPr>
            <a:stCxn id="256" idx="3"/>
            <a:endCxn id="260" idx="1"/>
          </p:cNvCxnSpPr>
          <p:nvPr/>
        </p:nvCxnSpPr>
        <p:spPr>
          <a:xfrm flipH="1" rot="10800000">
            <a:off x="3103924" y="2589312"/>
            <a:ext cx="978900" cy="237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4089400" y="1637905"/>
            <a:ext cx="42578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설정한 유저는 프로필 사진이,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설정하지 않은 유저는 영주 캐릭터 이미지가 표시됩니다.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sp>
        <p:nvSpPr>
          <p:cNvPr id="273" name="Shape 273"/>
          <p:cNvSpPr/>
          <p:nvPr/>
        </p:nvSpPr>
        <p:spPr>
          <a:xfrm>
            <a:off x="2800549" y="1848644"/>
            <a:ext cx="672829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Shape 274"/>
          <p:cNvCxnSpPr>
            <a:stCxn id="273" idx="3"/>
            <a:endCxn id="270" idx="1"/>
          </p:cNvCxnSpPr>
          <p:nvPr/>
        </p:nvCxnSpPr>
        <p:spPr>
          <a:xfrm flipH="1" rot="10800000">
            <a:off x="3473378" y="1961188"/>
            <a:ext cx="615900" cy="183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282" name="Shape 282"/>
          <p:cNvSpPr/>
          <p:nvPr/>
        </p:nvSpPr>
        <p:spPr>
          <a:xfrm>
            <a:off x="847769" y="2532833"/>
            <a:ext cx="1215188" cy="30746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089400" y="2636701"/>
            <a:ext cx="3783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레벨, 연맹 약칭, 유저 닉네임으로 표시합니다.</a:t>
            </a:r>
          </a:p>
        </p:txBody>
      </p:sp>
      <p:cxnSp>
        <p:nvCxnSpPr>
          <p:cNvPr id="284" name="Shape 284"/>
          <p:cNvCxnSpPr>
            <a:stCxn id="282" idx="3"/>
            <a:endCxn id="283" idx="1"/>
          </p:cNvCxnSpPr>
          <p:nvPr/>
        </p:nvCxnSpPr>
        <p:spPr>
          <a:xfrm>
            <a:off x="2062957" y="2686568"/>
            <a:ext cx="2026499" cy="134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sp>
        <p:nvSpPr>
          <p:cNvPr id="289" name="Shape 289"/>
          <p:cNvSpPr/>
          <p:nvPr/>
        </p:nvSpPr>
        <p:spPr>
          <a:xfrm>
            <a:off x="847767" y="3457592"/>
            <a:ext cx="2173677" cy="30746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089400" y="3561460"/>
            <a:ext cx="2863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입력한 텍스트가 출력됩니다.</a:t>
            </a:r>
          </a:p>
        </p:txBody>
      </p:sp>
      <p:cxnSp>
        <p:nvCxnSpPr>
          <p:cNvPr id="291" name="Shape 291"/>
          <p:cNvCxnSpPr>
            <a:stCxn id="287" idx="3"/>
            <a:endCxn id="290" idx="1"/>
          </p:cNvCxnSpPr>
          <p:nvPr/>
        </p:nvCxnSpPr>
        <p:spPr>
          <a:xfrm>
            <a:off x="3021445" y="3614512"/>
            <a:ext cx="1068000" cy="131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089400" y="4231926"/>
            <a:ext cx="3983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 줄이 넘어가는 경우, 말풍선이 아래로 늘어납니다.</a:t>
            </a:r>
          </a:p>
        </p:txBody>
      </p:sp>
      <p:cxnSp>
        <p:nvCxnSpPr>
          <p:cNvPr id="297" name="Shape 297"/>
          <p:cNvCxnSpPr>
            <a:stCxn id="293" idx="3"/>
            <a:endCxn id="296" idx="1"/>
          </p:cNvCxnSpPr>
          <p:nvPr/>
        </p:nvCxnSpPr>
        <p:spPr>
          <a:xfrm>
            <a:off x="3007878" y="4376825"/>
            <a:ext cx="1081499" cy="39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8" name="Shape 308"/>
          <p:cNvSpPr txBox="1"/>
          <p:nvPr/>
        </p:nvSpPr>
        <p:spPr>
          <a:xfrm>
            <a:off x="4089400" y="1365183"/>
            <a:ext cx="5444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프로필 이미지를 터치하면, 자신의 영주 정보 화면으로 이동합니다.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781835" y="2085975"/>
            <a:ext cx="199013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3213391" y="1745381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755910" y="2085975"/>
            <a:ext cx="201606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594957" y="2345535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4089400" y="1384950"/>
            <a:ext cx="6048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프로필 이미지를 누르면, 해당 유저의 상세 정보 화면으로 이동합니다.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185907" y="185416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4089400" y="1384950"/>
            <a:ext cx="4472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나에게 사용할 수 있는 부가기능은 “복사”만 있습니다</a:t>
            </a:r>
          </a:p>
        </p:txBody>
      </p:sp>
      <p:sp>
        <p:nvSpPr>
          <p:cNvPr id="389" name="Shape 389"/>
          <p:cNvSpPr/>
          <p:nvPr/>
        </p:nvSpPr>
        <p:spPr>
          <a:xfrm>
            <a:off x="1259961" y="2442017"/>
            <a:ext cx="1003718" cy="251538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62930" y="3225287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4089400" y="2450975"/>
            <a:ext cx="6412332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유저에게 사용할 수 있는 부가기능은 아래와 같습니다.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이 기능은 프로필 사진을 설정하지 않은 유저에게는 사용할 수 없습니다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팝업에 호출된 각 텍스트를 누르면 해당 기능이 사용됩니다.</a:t>
            </a:r>
          </a:p>
        </p:txBody>
      </p:sp>
      <p:sp>
        <p:nvSpPr>
          <p:cNvPr id="420" name="Shape 420"/>
          <p:cNvSpPr/>
          <p:nvPr/>
        </p:nvSpPr>
        <p:spPr>
          <a:xfrm>
            <a:off x="1305751" y="3911973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337650" y="3925101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x="1349557" y="422699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1349557" y="449052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4" name="Shape 424"/>
          <p:cNvCxnSpPr/>
          <p:nvPr/>
        </p:nvCxnSpPr>
        <p:spPr>
          <a:xfrm>
            <a:off x="1349557" y="475404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1349557" y="501757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1341229" y="4202860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344809" y="446491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344809" y="4740782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344809" y="4979562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62930" y="3225287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4089400" y="2450975"/>
            <a:ext cx="724589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사진이 설정되지 않은 다른 유저에게 사용할 수 있는 부가기능은 아래와 같습니다.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팝업에 호출된 각 텍스트를 누르면 해당 기능이 사용됩니다.</a:t>
            </a:r>
          </a:p>
        </p:txBody>
      </p:sp>
      <p:sp>
        <p:nvSpPr>
          <p:cNvPr id="459" name="Shape 459"/>
          <p:cNvSpPr/>
          <p:nvPr/>
        </p:nvSpPr>
        <p:spPr>
          <a:xfrm>
            <a:off x="1305751" y="3911973"/>
            <a:ext cx="1178669" cy="1145219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1337650" y="3925101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1349557" y="422699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1349557" y="449052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>
            <a:off x="1349557" y="475404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4" name="Shape 464"/>
          <p:cNvSpPr txBox="1"/>
          <p:nvPr/>
        </p:nvSpPr>
        <p:spPr>
          <a:xfrm>
            <a:off x="1341229" y="4202860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344809" y="446491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344809" y="473402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번역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73" name="Shape 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880574" y="3440833"/>
            <a:ext cx="80663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안녕, 세상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3803650" y="3459883"/>
            <a:ext cx="754244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기능을 사용한 경우, 말풍선에 어떤 언어를 번역했는지에 대해서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만약, 번역 기능을 사용했지만 번역이 진행되지 않은 경우 어떤 언어였는지에 대해서 표시하지 않습니다.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예를 들어 한국어 -&gt; 한국어 번역인 경우.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549448" y="3568178"/>
            <a:ext cx="5196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원문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880574" y="3440833"/>
            <a:ext cx="80663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안녕, 세상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3803650" y="3459883"/>
            <a:ext cx="44935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번역이 진행된 경우, 팝업에 “원문“으로 표시합니다.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“원문“ 기능을 사용하면 번역하기 전의 내용으로 되돌립니다</a:t>
            </a:r>
          </a:p>
        </p:txBody>
      </p:sp>
      <p:sp>
        <p:nvSpPr>
          <p:cNvPr id="524" name="Shape 524"/>
          <p:cNvSpPr/>
          <p:nvPr/>
        </p:nvSpPr>
        <p:spPr>
          <a:xfrm>
            <a:off x="1368308" y="3907303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1400205" y="3920432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526" name="Shape 526"/>
          <p:cNvCxnSpPr/>
          <p:nvPr/>
        </p:nvCxnSpPr>
        <p:spPr>
          <a:xfrm>
            <a:off x="1412112" y="422232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>
            <a:off x="1412112" y="448585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>
            <a:off x="1412112" y="474937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1412112" y="501290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0" name="Shape 530"/>
          <p:cNvSpPr txBox="1"/>
          <p:nvPr/>
        </p:nvSpPr>
        <p:spPr>
          <a:xfrm>
            <a:off x="1403786" y="4198192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407366" y="446024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407366" y="4736114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07366" y="4974892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32472" y="322724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2549448" y="3568178"/>
            <a:ext cx="5196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차단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4089400" y="1384950"/>
            <a:ext cx="4312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기능을 사용한 경우, 차단 확인 팝업을 호출합니다.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통해 차단 진행을 완료할 수 있습니다.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65" name="Shape 565"/>
          <p:cNvSpPr/>
          <p:nvPr/>
        </p:nvSpPr>
        <p:spPr>
          <a:xfrm>
            <a:off x="112942" y="2095500"/>
            <a:ext cx="3410143" cy="211794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249369" y="2224591"/>
            <a:ext cx="318709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[영주 닉네임]님을 차단하시겠습니까?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후, 해당 영주님의 채팅 혹은 메일을 받지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“설정” -&gt; “이미 차단한 영주” 를 통해 해당 영주님에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 차단을 해제할 수 있습니다.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3686401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1568070" y="3694648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3444815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6" name="Shape 576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580" name="Shape 5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11905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18532" y="9313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18532" y="462464"/>
            <a:ext cx="9060429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내에서 같은 연맹에 가입되어 있는 유저들끼리 메시지를 주고 받을 수 있는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채팅은 연맹 채팅 채널에서 진행됩니다.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채널에 대한 내용은 채팅 기획서를 참고합니다.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https://docs.google.com/presentation/d/1o825lUtKGZF5i78KKjuKwMqwa6Lw0UK71vgPJ0c28xA/edit#slide=id.p9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채팅의 메시지는 아래의 부가 기능을 갖습니다.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/ 원문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/ 붙여 넣기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프로필 보기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메시지는 로그 저장 기능을 가지고 있습니다.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차단</a:t>
            </a:r>
          </a:p>
        </p:txBody>
      </p:sp>
      <p:cxnSp>
        <p:nvCxnSpPr>
          <p:cNvPr id="586" name="Shape 58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/>
        </p:nvSpPr>
        <p:spPr>
          <a:xfrm>
            <a:off x="4089400" y="1384950"/>
            <a:ext cx="6048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진행이 완료된 경우, 알림 팝업을 통해 어떤 유저가 차단되었는지 알려줍니다.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10" name="Shape 610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Shape 611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12" name="Shape 612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3" name="Shape 613"/>
          <p:cNvSpPr txBox="1"/>
          <p:nvPr/>
        </p:nvSpPr>
        <p:spPr>
          <a:xfrm>
            <a:off x="832013" y="2253166"/>
            <a:ext cx="204735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[영주 닉네임]님을 차단했습니다.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619" name="Shape 61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26" name="Shape 6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4089400" y="1384950"/>
            <a:ext cx="5036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기능을 사용한 경우, 신고 확인 팝업을 호출합니다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43" name="Shape 643"/>
          <p:cNvSpPr/>
          <p:nvPr/>
        </p:nvSpPr>
        <p:spPr>
          <a:xfrm>
            <a:off x="112942" y="2095500"/>
            <a:ext cx="3410143" cy="12867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249369" y="2224591"/>
            <a:ext cx="31935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[영주 닉네임]님의 프로필 사진을 신고하시겠습니까?</a:t>
            </a:r>
          </a:p>
        </p:txBody>
      </p:sp>
      <p:pic>
        <p:nvPicPr>
          <p:cNvPr id="645" name="Shape 6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2788932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1568070" y="2797180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2547346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650" name="Shape 650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51" name="Shape 651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52" name="Shape 652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450849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664" name="Shape 66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65" name="Shape 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71" name="Shape 6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75" name="Shape 6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682" name="Shape 68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Shape 68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Shape 68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Shape 685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 txBox="1"/>
          <p:nvPr/>
        </p:nvSpPr>
        <p:spPr>
          <a:xfrm>
            <a:off x="4089400" y="1384950"/>
            <a:ext cx="5070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진행이 완료된 경우, 알림 팝업을 통해 알려줍니다.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88" name="Shape 688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Shape 689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0" name="Shape 690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1" name="Shape 691"/>
          <p:cNvSpPr txBox="1"/>
          <p:nvPr/>
        </p:nvSpPr>
        <p:spPr>
          <a:xfrm>
            <a:off x="434077" y="2253166"/>
            <a:ext cx="290656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[영주 닉네임]님의 프로필 사진을 신고했습니다.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/>
        </p:nvSpPr>
        <p:spPr>
          <a:xfrm>
            <a:off x="118532" y="93133"/>
            <a:ext cx="270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제보 메시지</a:t>
            </a:r>
          </a:p>
        </p:txBody>
      </p:sp>
      <p:cxnSp>
        <p:nvCxnSpPr>
          <p:cNvPr id="697" name="Shape 69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98" name="Shape 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700" name="Shape 7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Shape 71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/>
        </p:nvSpPr>
        <p:spPr>
          <a:xfrm>
            <a:off x="4089400" y="1384950"/>
            <a:ext cx="4828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기능을 사용하는 경우, 제보 확인 팝업을 호출합니다.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21" name="Shape 721"/>
          <p:cNvSpPr/>
          <p:nvPr/>
        </p:nvSpPr>
        <p:spPr>
          <a:xfrm>
            <a:off x="112942" y="2095500"/>
            <a:ext cx="3410143" cy="12867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798543" y="2224591"/>
            <a:ext cx="2000868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내용을 제보하시겠습니까?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2788932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1568070" y="2797180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2547346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728" name="Shape 728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9" name="Shape 729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30" name="Shape 730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31" name="Shape 731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2" name="Shape 732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693917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742" name="Shape 74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943740" y="250559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Shape 75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943740" y="3186956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53" name="Shape 7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Shape 757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950129" y="38277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Shape 764"/>
          <p:cNvSpPr txBox="1"/>
          <p:nvPr/>
        </p:nvSpPr>
        <p:spPr>
          <a:xfrm>
            <a:off x="4089400" y="1384950"/>
            <a:ext cx="4674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기능이 진행 완료된 경우, 알림 팝업을 호출합니다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66" name="Shape 766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Shape 767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68" name="Shape 768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9" name="Shape 769"/>
          <p:cNvSpPr txBox="1"/>
          <p:nvPr/>
        </p:nvSpPr>
        <p:spPr>
          <a:xfrm>
            <a:off x="1054278" y="2253166"/>
            <a:ext cx="171393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내용을 신고했습니다.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/>
        </p:nvSpPr>
        <p:spPr>
          <a:xfrm>
            <a:off x="118532" y="93133"/>
            <a:ext cx="4560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가입)</a:t>
            </a:r>
          </a:p>
        </p:txBody>
      </p:sp>
      <p:cxnSp>
        <p:nvCxnSpPr>
          <p:cNvPr id="775" name="Shape 77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76" name="Shape 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/>
          <p:nvPr/>
        </p:nvSpPr>
        <p:spPr>
          <a:xfrm>
            <a:off x="628650" y="2095500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762302" y="2112751"/>
            <a:ext cx="2000868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pic>
        <p:nvPicPr>
          <p:cNvPr id="781" name="Shape 78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Shape 782"/>
          <p:cNvSpPr txBox="1"/>
          <p:nvPr/>
        </p:nvSpPr>
        <p:spPr>
          <a:xfrm>
            <a:off x="4089400" y="2583355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텍스트를 직접 입력하여 출력되는 말풍선과 색이 다릅니다.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4089400" y="626025"/>
            <a:ext cx="53783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자신이 가입한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가입한 유저가 대화 주체가 됩니다. </a:t>
            </a:r>
          </a:p>
        </p:txBody>
      </p:sp>
      <p:cxnSp>
        <p:nvCxnSpPr>
          <p:cNvPr id="784" name="Shape 784"/>
          <p:cNvCxnSpPr>
            <a:stCxn id="782" idx="1"/>
          </p:cNvCxnSpPr>
          <p:nvPr/>
        </p:nvCxnSpPr>
        <p:spPr>
          <a:xfrm flipH="1">
            <a:off x="2624800" y="2768021"/>
            <a:ext cx="1464600" cy="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785" name="Shape 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19872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Shape 786"/>
          <p:cNvSpPr/>
          <p:nvPr/>
        </p:nvSpPr>
        <p:spPr>
          <a:xfrm>
            <a:off x="874278" y="3238948"/>
            <a:ext cx="2133599" cy="827387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867005" y="3219897"/>
            <a:ext cx="2140872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950129" y="2968872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63843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4089400" y="4300898"/>
            <a:ext cx="4774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유저가 연맹에 가입하여 출력되는 시스템 연맹 채팅입니다.</a:t>
            </a:r>
          </a:p>
        </p:txBody>
      </p:sp>
      <p:cxnSp>
        <p:nvCxnSpPr>
          <p:cNvPr id="791" name="Shape 791"/>
          <p:cNvCxnSpPr>
            <a:stCxn id="790" idx="1"/>
            <a:endCxn id="787" idx="3"/>
          </p:cNvCxnSpPr>
          <p:nvPr/>
        </p:nvCxnSpPr>
        <p:spPr>
          <a:xfrm rot="10800000">
            <a:off x="3007900" y="3564264"/>
            <a:ext cx="1081500" cy="9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2" name="Shape 792"/>
          <p:cNvSpPr/>
          <p:nvPr/>
        </p:nvSpPr>
        <p:spPr>
          <a:xfrm>
            <a:off x="6805849" y="3372892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4380823" y="3370117"/>
            <a:ext cx="2133599" cy="779868"/>
          </a:xfrm>
          <a:prstGeom prst="wedgeRectCallout">
            <a:avLst>
              <a:gd fmla="val -55075" name="adj1"/>
              <a:gd fmla="val -33656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6613488" y="2992972"/>
            <a:ext cx="2060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 말풍선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4282821" y="2992318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말풍선</a:t>
            </a:r>
          </a:p>
        </p:txBody>
      </p:sp>
      <p:sp>
        <p:nvSpPr>
          <p:cNvPr id="796" name="Shape 796"/>
          <p:cNvSpPr/>
          <p:nvPr/>
        </p:nvSpPr>
        <p:spPr>
          <a:xfrm>
            <a:off x="1577604" y="1855975"/>
            <a:ext cx="1945482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Shape 797"/>
          <p:cNvCxnSpPr>
            <a:endCxn id="796" idx="3"/>
          </p:cNvCxnSpPr>
          <p:nvPr/>
        </p:nvCxnSpPr>
        <p:spPr>
          <a:xfrm flipH="1">
            <a:off x="3523086" y="966518"/>
            <a:ext cx="566400" cy="118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</a:t>
            </a:r>
          </a:p>
        </p:txBody>
      </p:sp>
      <p:cxnSp>
        <p:nvCxnSpPr>
          <p:cNvPr id="803" name="Shape 80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04" name="Shape 8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806" name="Shape 8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Shape 807"/>
          <p:cNvSpPr/>
          <p:nvPr/>
        </p:nvSpPr>
        <p:spPr>
          <a:xfrm>
            <a:off x="628650" y="2095500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762302" y="2112751"/>
            <a:ext cx="2000868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pic>
        <p:nvPicPr>
          <p:cNvPr id="809" name="Shape 80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Shape 810"/>
          <p:cNvSpPr txBox="1"/>
          <p:nvPr/>
        </p:nvSpPr>
        <p:spPr>
          <a:xfrm>
            <a:off x="4089400" y="2226265"/>
            <a:ext cx="4124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채팅에는 복사 기능만 사용할 수 있습니다.</a:t>
            </a:r>
          </a:p>
        </p:txBody>
      </p:sp>
      <p:pic>
        <p:nvPicPr>
          <p:cNvPr id="811" name="Shape 8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19872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/>
          <p:nvPr/>
        </p:nvSpPr>
        <p:spPr>
          <a:xfrm>
            <a:off x="874278" y="3238948"/>
            <a:ext cx="2133599" cy="827387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867005" y="3219897"/>
            <a:ext cx="2140872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950129" y="2968872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63843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Shape 8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521253" y="2306253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/>
          <p:nvPr/>
        </p:nvSpPr>
        <p:spPr>
          <a:xfrm>
            <a:off x="1595305" y="2894101"/>
            <a:ext cx="1003718" cy="251538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1860049" y="2861286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/>
        </p:nvSpPr>
        <p:spPr>
          <a:xfrm>
            <a:off x="118532" y="93133"/>
            <a:ext cx="4479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탈퇴)</a:t>
            </a:r>
          </a:p>
        </p:txBody>
      </p:sp>
      <p:cxnSp>
        <p:nvCxnSpPr>
          <p:cNvPr id="824" name="Shape 82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25" name="Shape 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827" name="Shape 8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/>
          <p:nvPr/>
        </p:nvSpPr>
        <p:spPr>
          <a:xfrm>
            <a:off x="628650" y="2095500"/>
            <a:ext cx="2133599" cy="52508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696579" y="2112751"/>
            <a:ext cx="2066591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탈퇴하고자 하오니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전우들은 저를 잊어주시기 바랍니다.</a:t>
            </a:r>
          </a:p>
        </p:txBody>
      </p:sp>
      <p:pic>
        <p:nvPicPr>
          <p:cNvPr id="830" name="Shape 83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 txBox="1"/>
          <p:nvPr/>
        </p:nvSpPr>
        <p:spPr>
          <a:xfrm>
            <a:off x="4089400" y="781910"/>
            <a:ext cx="53783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 탈퇴한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유저가 대화 주체가 됩니다. </a:t>
            </a:r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2717727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Shape 833"/>
          <p:cNvSpPr/>
          <p:nvPr/>
        </p:nvSpPr>
        <p:spPr>
          <a:xfrm>
            <a:off x="874278" y="2936803"/>
            <a:ext cx="2133599" cy="461978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867005" y="2917752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탈퇴하고자 하오니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전우들은 저를 잊어주시기 바랍니다.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950129" y="2666727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2761700"/>
            <a:ext cx="459459" cy="45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/>
        </p:nvSpPr>
        <p:spPr>
          <a:xfrm>
            <a:off x="118532" y="93133"/>
            <a:ext cx="6755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강퇴, 계급 상승, 계급 강등)</a:t>
            </a:r>
          </a:p>
        </p:txBody>
      </p:sp>
      <p:cxnSp>
        <p:nvCxnSpPr>
          <p:cNvPr id="842" name="Shape 84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43" name="Shape 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845" name="Shape 8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>
            <a:off x="628650" y="2095500"/>
            <a:ext cx="2133599" cy="52508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/>
          <p:nvPr/>
        </p:nvSpPr>
        <p:spPr>
          <a:xfrm>
            <a:off x="683756" y="2112751"/>
            <a:ext cx="2079415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“ChrisA”님의 활동이 저조하여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처리하였습니다.</a:t>
            </a:r>
          </a:p>
        </p:txBody>
      </p:sp>
      <p:pic>
        <p:nvPicPr>
          <p:cNvPr id="848" name="Shape 84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Shape 849"/>
          <p:cNvSpPr txBox="1"/>
          <p:nvPr/>
        </p:nvSpPr>
        <p:spPr>
          <a:xfrm>
            <a:off x="4089400" y="2414283"/>
            <a:ext cx="5586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연맹에서 강퇴 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강퇴 기능을 사용한 유저가 대화 주체가 됩니다.</a:t>
            </a:r>
          </a:p>
        </p:txBody>
      </p:sp>
      <p:pic>
        <p:nvPicPr>
          <p:cNvPr id="850" name="Shape 8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2717727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/>
          <p:nvPr/>
        </p:nvSpPr>
        <p:spPr>
          <a:xfrm>
            <a:off x="874278" y="2936802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867005" y="2934686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“ChrisA”님의 활동이 저조하여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처리하였습니다.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950129" y="2666727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2761700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6480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/>
          <p:nvPr/>
        </p:nvSpPr>
        <p:spPr>
          <a:xfrm>
            <a:off x="874278" y="3867110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867005" y="3864994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“ChrisB”님의 계급을 R3 에서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로 조정하였습니다.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950129" y="359703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59" name="Shape 85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692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Shape 8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45517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/>
          <p:nvPr/>
        </p:nvSpPr>
        <p:spPr>
          <a:xfrm>
            <a:off x="874278" y="4770800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867005" y="4768683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“ChrisB”님의 계급을 R4 에서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로 조정하였습니다.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950129" y="4500725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64" name="Shape 86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4595696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Shape 865"/>
          <p:cNvCxnSpPr>
            <a:stCxn id="845" idx="3"/>
            <a:endCxn id="849" idx="1"/>
          </p:cNvCxnSpPr>
          <p:nvPr/>
        </p:nvCxnSpPr>
        <p:spPr>
          <a:xfrm>
            <a:off x="3432201" y="2145354"/>
            <a:ext cx="657300" cy="59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66" name="Shape 866"/>
          <p:cNvCxnSpPr>
            <a:stCxn id="852" idx="3"/>
            <a:endCxn id="849" idx="1"/>
          </p:cNvCxnSpPr>
          <p:nvPr/>
        </p:nvCxnSpPr>
        <p:spPr>
          <a:xfrm flipH="1" rot="10800000">
            <a:off x="3007877" y="2737501"/>
            <a:ext cx="1081500" cy="43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7" name="Shape 867"/>
          <p:cNvSpPr txBox="1"/>
          <p:nvPr/>
        </p:nvSpPr>
        <p:spPr>
          <a:xfrm>
            <a:off x="4089400" y="3493908"/>
            <a:ext cx="5740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 계급이 상승한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계급 상승 기능을 사용한 유저가 대화 주체가 됩니다.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4089400" y="4378762"/>
            <a:ext cx="5740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 계급이 강등된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계급 강등 기능을 사용한 유저가 대화 주체가 됩니다.</a:t>
            </a:r>
          </a:p>
        </p:txBody>
      </p:sp>
      <p:cxnSp>
        <p:nvCxnSpPr>
          <p:cNvPr id="869" name="Shape 869"/>
          <p:cNvCxnSpPr>
            <a:stCxn id="857" idx="3"/>
            <a:endCxn id="867" idx="1"/>
          </p:cNvCxnSpPr>
          <p:nvPr/>
        </p:nvCxnSpPr>
        <p:spPr>
          <a:xfrm flipH="1" rot="10800000">
            <a:off x="3007877" y="3817110"/>
            <a:ext cx="1081500" cy="30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0" name="Shape 870"/>
          <p:cNvCxnSpPr>
            <a:stCxn id="862" idx="3"/>
            <a:endCxn id="868" idx="1"/>
          </p:cNvCxnSpPr>
          <p:nvPr/>
        </p:nvCxnSpPr>
        <p:spPr>
          <a:xfrm flipH="1" rot="10800000">
            <a:off x="3007877" y="4701899"/>
            <a:ext cx="1081500" cy="32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/>
        </p:nvSpPr>
        <p:spPr>
          <a:xfrm>
            <a:off x="118532" y="93133"/>
            <a:ext cx="620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(과학기술 연구 시작 / 완료)</a:t>
            </a:r>
          </a:p>
        </p:txBody>
      </p:sp>
      <p:cxnSp>
        <p:nvCxnSpPr>
          <p:cNvPr id="876" name="Shape 87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77" name="Shape 8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879" name="Shape 8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/>
          <p:nvPr/>
        </p:nvSpPr>
        <p:spPr>
          <a:xfrm>
            <a:off x="628650" y="2095500"/>
            <a:ext cx="2133599" cy="73283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 txBox="1"/>
          <p:nvPr/>
        </p:nvSpPr>
        <p:spPr>
          <a:xfrm>
            <a:off x="731845" y="2112751"/>
            <a:ext cx="2031325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“군단 확장1”의 연구를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시작했습니다.  여러분들의 더 많은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공헌을 기대하고 있습니다.</a:t>
            </a:r>
          </a:p>
        </p:txBody>
      </p:sp>
      <p:pic>
        <p:nvPicPr>
          <p:cNvPr id="882" name="Shape 88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 txBox="1"/>
          <p:nvPr/>
        </p:nvSpPr>
        <p:spPr>
          <a:xfrm>
            <a:off x="4089400" y="1989925"/>
            <a:ext cx="6048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과학기술의 연구가 시작된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연구 기능을 사용한 유저가 됩니다.</a:t>
            </a: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/>
          <p:nvPr/>
        </p:nvSpPr>
        <p:spPr>
          <a:xfrm>
            <a:off x="874278" y="3338614"/>
            <a:ext cx="2133599" cy="746872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867005" y="3336498"/>
            <a:ext cx="2140872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중이던 “군단 확장1” 연구가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완료되었습니다. 더 많은 연구를 위해 여러분들의 공헌이 필요합니다.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950129" y="3068540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888" name="Shape 88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Shape 889"/>
          <p:cNvSpPr txBox="1"/>
          <p:nvPr/>
        </p:nvSpPr>
        <p:spPr>
          <a:xfrm>
            <a:off x="4089400" y="3320725"/>
            <a:ext cx="6048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과학기술의 연구가 완료된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연맹의 맹주 유저가 됩니다.</a:t>
            </a:r>
          </a:p>
        </p:txBody>
      </p:sp>
      <p:cxnSp>
        <p:nvCxnSpPr>
          <p:cNvPr id="890" name="Shape 890"/>
          <p:cNvCxnSpPr>
            <a:stCxn id="879" idx="3"/>
            <a:endCxn id="883" idx="1"/>
          </p:cNvCxnSpPr>
          <p:nvPr/>
        </p:nvCxnSpPr>
        <p:spPr>
          <a:xfrm>
            <a:off x="3432201" y="2145354"/>
            <a:ext cx="657300" cy="16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1" name="Shape 891"/>
          <p:cNvCxnSpPr>
            <a:stCxn id="886" idx="3"/>
            <a:endCxn id="889" idx="1"/>
          </p:cNvCxnSpPr>
          <p:nvPr/>
        </p:nvCxnSpPr>
        <p:spPr>
          <a:xfrm flipH="1" rot="10800000">
            <a:off x="3007877" y="3643889"/>
            <a:ext cx="1081500" cy="5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18532" y="462464"/>
            <a:ext cx="868372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로그 저장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채팅의 메시지에 대한 로그는 아래 규칙에 의해서 그룹화하여 저장합니다.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채팅 메시지를 그룹화하여 저장하며, 시간 정보를 포함합니다.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이전인 경우 hh(시) : mm(분)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이후인 경우 yyyy(년) : mm(월) : dd(일) : hh(시) : mm(분)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로그는 최대 6개월까지 저장하여 보관합니다. ( 추후, 퍼블리셔와의 합의 후 기간이 변경될 수 있습니다.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게임을 접속했을 때, 접속 시간을 기준으로 이후에 나오는 채팅 메시지를 출력합니다.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이후, 유저 액션을 통해 그룹 단위로 페이징하여 지난 메시지를 확인할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미접속 중에 다른 연맹원들끼리 주고 받은 메시지도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시, 해당 연맹 채팅 채널에 대한 로그를 모두 삭제합니다.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시, 해당 연맹 채팅 채널에 대한 로그를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 저장 및 열람 기능 참고 기획서 ( 채팅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https://docs.google.com/presentation/d/1o825lUtKGZF5i78KKjuKwMqwa6Lw0UK71vgPJ0c28xA/edit#slide=id.p19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/>
        </p:nvSpPr>
        <p:spPr>
          <a:xfrm>
            <a:off x="118532" y="93133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전투 정보 공유 )</a:t>
            </a:r>
          </a:p>
        </p:txBody>
      </p:sp>
      <p:cxnSp>
        <p:nvCxnSpPr>
          <p:cNvPr id="897" name="Shape 89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98" name="Shape 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746383" y="2095500"/>
            <a:ext cx="2015864" cy="54075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642425" y="2105132"/>
            <a:ext cx="2052164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약칭][유저 닉네임] 과의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승리하였습니다!            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4089400" y="1117120"/>
            <a:ext cx="3676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공유를 한 경우, 출력되는 내용입니다.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공유를 진행한 유저가 됩니다</a:t>
            </a:r>
          </a:p>
        </p:txBody>
      </p:sp>
      <p:pic>
        <p:nvPicPr>
          <p:cNvPr id="905" name="Shape 9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Shape 906"/>
          <p:cNvSpPr/>
          <p:nvPr/>
        </p:nvSpPr>
        <p:spPr>
          <a:xfrm>
            <a:off x="874278" y="3338614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Shape 907"/>
          <p:cNvSpPr txBox="1"/>
          <p:nvPr/>
        </p:nvSpPr>
        <p:spPr>
          <a:xfrm>
            <a:off x="867005" y="3336498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약칭][유저 닉네임] 과의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패배하였습니다!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950129" y="3068540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Shape 910"/>
          <p:cNvCxnSpPr>
            <a:stCxn id="900" idx="3"/>
            <a:endCxn id="904" idx="1"/>
          </p:cNvCxnSpPr>
          <p:nvPr/>
        </p:nvCxnSpPr>
        <p:spPr>
          <a:xfrm flipH="1" rot="10800000">
            <a:off x="3432201" y="1440354"/>
            <a:ext cx="657300" cy="70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1" name="Shape 911"/>
          <p:cNvCxnSpPr>
            <a:stCxn id="907" idx="3"/>
            <a:endCxn id="904" idx="1"/>
          </p:cNvCxnSpPr>
          <p:nvPr/>
        </p:nvCxnSpPr>
        <p:spPr>
          <a:xfrm flipH="1" rot="10800000">
            <a:off x="3007877" y="1440314"/>
            <a:ext cx="1081500" cy="21501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912" name="Shape 9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9033" y="2368927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6917" y="3604332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Shape 9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59500" y="306751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/>
          <p:nvPr/>
        </p:nvSpPr>
        <p:spPr>
          <a:xfrm>
            <a:off x="1595305" y="387525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 txBox="1"/>
          <p:nvPr/>
        </p:nvSpPr>
        <p:spPr>
          <a:xfrm>
            <a:off x="1595305" y="387291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보기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1854940" y="412780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918" name="Shape 918"/>
          <p:cNvCxnSpPr/>
          <p:nvPr/>
        </p:nvCxnSpPr>
        <p:spPr>
          <a:xfrm>
            <a:off x="1641025" y="417104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9" name="Shape 919"/>
          <p:cNvSpPr txBox="1"/>
          <p:nvPr/>
        </p:nvSpPr>
        <p:spPr>
          <a:xfrm>
            <a:off x="4089400" y="3353442"/>
            <a:ext cx="5378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보기를 선택하면, 공유한 내용의 전투 보고 메일로 이동합니다.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/>
        </p:nvSpPr>
        <p:spPr>
          <a:xfrm>
            <a:off x="118532" y="93133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정찰 정보 공유 )</a:t>
            </a:r>
          </a:p>
        </p:txBody>
      </p:sp>
      <p:cxnSp>
        <p:nvCxnSpPr>
          <p:cNvPr id="925" name="Shape 92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26" name="Shape 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Shape 927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/>
          <p:nvPr/>
        </p:nvSpPr>
        <p:spPr>
          <a:xfrm>
            <a:off x="746383" y="2095500"/>
            <a:ext cx="2015864" cy="54075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746552" y="2105132"/>
            <a:ext cx="162576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약칭][유저 닉네임] 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정찰하였습니다</a:t>
            </a:r>
          </a:p>
        </p:txBody>
      </p:sp>
      <p:pic>
        <p:nvPicPr>
          <p:cNvPr id="931" name="Shape 93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Shape 932"/>
          <p:cNvSpPr txBox="1"/>
          <p:nvPr/>
        </p:nvSpPr>
        <p:spPr>
          <a:xfrm>
            <a:off x="4089400" y="1117120"/>
            <a:ext cx="3676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공유를 한 경우, 출력되는 내용입니다.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공유를 진행한 유저가 됩니다</a:t>
            </a:r>
          </a:p>
        </p:txBody>
      </p:sp>
      <p:pic>
        <p:nvPicPr>
          <p:cNvPr id="933" name="Shape 9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Shape 934"/>
          <p:cNvSpPr/>
          <p:nvPr/>
        </p:nvSpPr>
        <p:spPr>
          <a:xfrm>
            <a:off x="874278" y="3338614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867005" y="3336498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약칭][유저 닉네임] 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정찰하였습니다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950129" y="3068540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937" name="Shape 937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Shape 938"/>
          <p:cNvCxnSpPr>
            <a:stCxn id="928" idx="3"/>
            <a:endCxn id="932" idx="1"/>
          </p:cNvCxnSpPr>
          <p:nvPr/>
        </p:nvCxnSpPr>
        <p:spPr>
          <a:xfrm flipH="1" rot="10800000">
            <a:off x="3432201" y="1440354"/>
            <a:ext cx="657300" cy="70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9" name="Shape 939"/>
          <p:cNvCxnSpPr>
            <a:stCxn id="935" idx="3"/>
            <a:endCxn id="932" idx="1"/>
          </p:cNvCxnSpPr>
          <p:nvPr/>
        </p:nvCxnSpPr>
        <p:spPr>
          <a:xfrm flipH="1" rot="10800000">
            <a:off x="3007877" y="1440314"/>
            <a:ext cx="1081500" cy="21501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940" name="Shape 9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9033" y="2368927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Shape 9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6917" y="3604332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Shape 9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59500" y="306751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/>
          <p:nvPr/>
        </p:nvSpPr>
        <p:spPr>
          <a:xfrm>
            <a:off x="1595305" y="387525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1595305" y="387291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보기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1854940" y="412780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946" name="Shape 946"/>
          <p:cNvCxnSpPr/>
          <p:nvPr/>
        </p:nvCxnSpPr>
        <p:spPr>
          <a:xfrm>
            <a:off x="1641025" y="417104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7" name="Shape 947"/>
          <p:cNvSpPr txBox="1"/>
          <p:nvPr/>
        </p:nvSpPr>
        <p:spPr>
          <a:xfrm>
            <a:off x="4089400" y="3353442"/>
            <a:ext cx="5378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보기를 선택하면, 공유한 내용의 정찰 보고 메일로 이동합니다.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/>
        </p:nvSpPr>
        <p:spPr>
          <a:xfrm>
            <a:off x="118532" y="93133"/>
            <a:ext cx="5498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복원 완료 정보 공유 )</a:t>
            </a:r>
          </a:p>
        </p:txBody>
      </p:sp>
      <p:cxnSp>
        <p:nvCxnSpPr>
          <p:cNvPr id="953" name="Shape 95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54" name="Shape 9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956" name="Shape 9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/>
          <p:nvPr/>
        </p:nvSpPr>
        <p:spPr>
          <a:xfrm>
            <a:off x="746383" y="2095500"/>
            <a:ext cx="2015864" cy="584887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746552" y="2105132"/>
            <a:ext cx="185659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[유저 닉네임]님이 [유물 이름]을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획득하셨습니다!</a:t>
            </a:r>
          </a:p>
        </p:txBody>
      </p:sp>
      <p:pic>
        <p:nvPicPr>
          <p:cNvPr id="959" name="Shape 95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/>
          <p:nvPr/>
        </p:nvSpPr>
        <p:spPr>
          <a:xfrm>
            <a:off x="4089400" y="1117120"/>
            <a:ext cx="50866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5등급, 6등급의 유물을 복원 완료한 경우 유저 액션 없이 출력됩니다.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유물을 복원 완료한 유저입니다. </a:t>
            </a:r>
          </a:p>
        </p:txBody>
      </p:sp>
      <p:pic>
        <p:nvPicPr>
          <p:cNvPr id="961" name="Shape 9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0212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Shape 962"/>
          <p:cNvSpPr/>
          <p:nvPr/>
        </p:nvSpPr>
        <p:spPr>
          <a:xfrm>
            <a:off x="874278" y="3221203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867005" y="3219088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[유저 닉네임]님이 [유물 이름]을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획득하셨습니다!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950129" y="2951128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965" name="Shape 965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46100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Shape 966"/>
          <p:cNvSpPr/>
          <p:nvPr/>
        </p:nvSpPr>
        <p:spPr>
          <a:xfrm>
            <a:off x="1595305" y="375210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1709606" y="3749769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1854940" y="400465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969" name="Shape 969"/>
          <p:cNvCxnSpPr/>
          <p:nvPr/>
        </p:nvCxnSpPr>
        <p:spPr>
          <a:xfrm>
            <a:off x="1641025" y="404789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0" name="Shape 970"/>
          <p:cNvSpPr txBox="1"/>
          <p:nvPr/>
        </p:nvSpPr>
        <p:spPr>
          <a:xfrm>
            <a:off x="4089400" y="3219088"/>
            <a:ext cx="5311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보기를 터치하면 복원 완료된 유물에 대한 정보 팝업이 호출됩니다.</a:t>
            </a:r>
          </a:p>
        </p:txBody>
      </p:sp>
      <p:pic>
        <p:nvPicPr>
          <p:cNvPr id="971" name="Shape 9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283" y="2416491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Shape 9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5182" y="3492285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89980" y="2999910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/>
        </p:nvSpPr>
        <p:spPr>
          <a:xfrm>
            <a:off x="118532" y="93133"/>
            <a:ext cx="449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정보 팝업  )</a:t>
            </a:r>
          </a:p>
        </p:txBody>
      </p:sp>
      <p:cxnSp>
        <p:nvCxnSpPr>
          <p:cNvPr id="979" name="Shape 97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0" name="Shape 980"/>
          <p:cNvSpPr txBox="1"/>
          <p:nvPr/>
        </p:nvSpPr>
        <p:spPr>
          <a:xfrm>
            <a:off x="4089400" y="831796"/>
            <a:ext cx="3454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완료된 유물의 상세 정보 팝업입니다.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팝업을 닫을 수 있습니다.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112942" y="629808"/>
            <a:ext cx="3410143" cy="6028166"/>
            <a:chOff x="112942" y="629808"/>
            <a:chExt cx="3410143" cy="6028166"/>
          </a:xfrm>
        </p:grpSpPr>
        <p:pic>
          <p:nvPicPr>
            <p:cNvPr id="982" name="Shape 9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942" y="629808"/>
              <a:ext cx="3410143" cy="6028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Shape 983"/>
            <p:cNvSpPr txBox="1"/>
            <p:nvPr/>
          </p:nvSpPr>
          <p:spPr>
            <a:xfrm>
              <a:off x="1739507" y="1822572"/>
              <a:ext cx="942887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 Chris</a:t>
              </a:r>
            </a:p>
          </p:txBody>
        </p:sp>
        <p:pic>
          <p:nvPicPr>
            <p:cNvPr id="984" name="Shape 9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0256" y="1876425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5" name="Shape 985"/>
            <p:cNvSpPr/>
            <p:nvPr/>
          </p:nvSpPr>
          <p:spPr>
            <a:xfrm>
              <a:off x="746383" y="2095500"/>
              <a:ext cx="2015864" cy="677672"/>
            </a:xfrm>
            <a:prstGeom prst="wedgeRectCallout">
              <a:avLst>
                <a:gd fmla="val 55285" name="adj1"/>
                <a:gd fmla="val -333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 txBox="1"/>
            <p:nvPr/>
          </p:nvSpPr>
          <p:spPr>
            <a:xfrm>
              <a:off x="746552" y="2105132"/>
              <a:ext cx="1856598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[유저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pic>
          <p:nvPicPr>
            <p:cNvPr id="987" name="Shape 987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2908482" y="1911056"/>
              <a:ext cx="465492" cy="465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8" name="Shape 9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859" y="3002128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Shape 989"/>
            <p:cNvSpPr/>
            <p:nvPr/>
          </p:nvSpPr>
          <p:spPr>
            <a:xfrm>
              <a:off x="874278" y="3221203"/>
              <a:ext cx="2133599" cy="541361"/>
            </a:xfrm>
            <a:prstGeom prst="wedgeRectCallout">
              <a:avLst>
                <a:gd fmla="val -55918" name="adj1"/>
                <a:gd fmla="val -316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 txBox="1"/>
            <p:nvPr/>
          </p:nvSpPr>
          <p:spPr>
            <a:xfrm>
              <a:off x="867005" y="3219088"/>
              <a:ext cx="2140872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[유저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sp>
          <p:nvSpPr>
            <p:cNvPr id="991" name="Shape 991"/>
            <p:cNvSpPr txBox="1"/>
            <p:nvPr/>
          </p:nvSpPr>
          <p:spPr>
            <a:xfrm>
              <a:off x="950129" y="2951128"/>
              <a:ext cx="957313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 Peter</a:t>
              </a:r>
            </a:p>
          </p:txBody>
        </p:sp>
        <p:pic>
          <p:nvPicPr>
            <p:cNvPr id="992" name="Shape 992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286926" y="3046100"/>
              <a:ext cx="459459" cy="45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Shape 9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76283" y="2483166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4" name="Shape 9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35182" y="3492285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5" name="Shape 995"/>
          <p:cNvSpPr/>
          <p:nvPr/>
        </p:nvSpPr>
        <p:spPr>
          <a:xfrm>
            <a:off x="262053" y="1772360"/>
            <a:ext cx="3111922" cy="1816060"/>
          </a:xfrm>
          <a:prstGeom prst="roundRect">
            <a:avLst>
              <a:gd fmla="val 4732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262052" y="1772360"/>
            <a:ext cx="3111922" cy="263714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상세 정보</a:t>
            </a:r>
          </a:p>
        </p:txBody>
      </p:sp>
      <p:sp>
        <p:nvSpPr>
          <p:cNvPr id="997" name="Shape 997"/>
          <p:cNvSpPr/>
          <p:nvPr/>
        </p:nvSpPr>
        <p:spPr>
          <a:xfrm>
            <a:off x="1218570" y="2140667"/>
            <a:ext cx="152156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LV.1  쌍사자 장식 팔지</a:t>
            </a:r>
          </a:p>
        </p:txBody>
      </p:sp>
      <p:sp>
        <p:nvSpPr>
          <p:cNvPr id="998" name="Shape 998"/>
          <p:cNvSpPr/>
          <p:nvPr/>
        </p:nvSpPr>
        <p:spPr>
          <a:xfrm>
            <a:off x="1204854" y="2368833"/>
            <a:ext cx="233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공격력 증가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공격력 증가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건물건축 속도 가속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가속</a:t>
            </a:r>
          </a:p>
        </p:txBody>
      </p:sp>
      <p:sp>
        <p:nvSpPr>
          <p:cNvPr id="999" name="Shape 999"/>
          <p:cNvSpPr/>
          <p:nvPr/>
        </p:nvSpPr>
        <p:spPr>
          <a:xfrm>
            <a:off x="2704049" y="2351405"/>
            <a:ext cx="639919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369705" y="2204501"/>
            <a:ext cx="833057" cy="833057"/>
          </a:xfrm>
          <a:prstGeom prst="roundRect">
            <a:avLst>
              <a:gd fmla="val 12131" name="adj"/>
            </a:avLst>
          </a:prstGeom>
          <a:solidFill>
            <a:schemeClr val="accent2"/>
          </a:solidFill>
          <a:ln cap="flat" cmpd="sng" w="38100">
            <a:solidFill>
              <a:srgbClr val="52525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donga.com/photo/news/200804/200804050094.jpg" id="1001" name="Shape 10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25" y="2276516"/>
            <a:ext cx="668433" cy="67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2276" y="3110233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Shape 1003"/>
          <p:cNvSpPr txBox="1"/>
          <p:nvPr/>
        </p:nvSpPr>
        <p:spPr>
          <a:xfrm>
            <a:off x="1568070" y="3118482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/>
        </p:nvSpPr>
        <p:spPr>
          <a:xfrm>
            <a:off x="118532" y="93133"/>
            <a:ext cx="5498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레벨 달성 정보 공유 )</a:t>
            </a:r>
          </a:p>
        </p:txBody>
      </p:sp>
      <p:cxnSp>
        <p:nvCxnSpPr>
          <p:cNvPr id="1009" name="Shape 100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1739507" y="1822572"/>
            <a:ext cx="94288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Chris</a:t>
            </a:r>
          </a:p>
        </p:txBody>
      </p:sp>
      <p:pic>
        <p:nvPicPr>
          <p:cNvPr id="1012" name="Shape 10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/>
          <p:nvPr/>
        </p:nvSpPr>
        <p:spPr>
          <a:xfrm>
            <a:off x="746383" y="2095500"/>
            <a:ext cx="2015864" cy="601477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746552" y="2105132"/>
            <a:ext cx="1781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[유저 닉네임]님이 [유물 이름]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레벨을 달성하셨습니다!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Shape 1016"/>
          <p:cNvSpPr txBox="1"/>
          <p:nvPr/>
        </p:nvSpPr>
        <p:spPr>
          <a:xfrm>
            <a:off x="4089400" y="1117120"/>
            <a:ext cx="6272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5등급, 6등급의 유물 레벨을 최대 레벨까지 달성한 경우 유저 액션 없이 출력됩니다.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유물 레벨을 최대 레벨까지 달성한 유저입니다. </a:t>
            </a: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0212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Shape 1018"/>
          <p:cNvSpPr/>
          <p:nvPr/>
        </p:nvSpPr>
        <p:spPr>
          <a:xfrm>
            <a:off x="874278" y="3221203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867005" y="3219088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[유저 닉네임]님이 [유물 이름] 최대 레벨을 달성하셨습니다!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950129" y="2951128"/>
            <a:ext cx="95731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 Peter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46100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/>
          <p:nvPr/>
        </p:nvSpPr>
        <p:spPr>
          <a:xfrm>
            <a:off x="1595305" y="375210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1709606" y="3749769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1854940" y="400465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1025" name="Shape 1025"/>
          <p:cNvCxnSpPr/>
          <p:nvPr/>
        </p:nvCxnSpPr>
        <p:spPr>
          <a:xfrm>
            <a:off x="1641025" y="404789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6" name="Shape 1026"/>
          <p:cNvSpPr txBox="1"/>
          <p:nvPr/>
        </p:nvSpPr>
        <p:spPr>
          <a:xfrm>
            <a:off x="4089400" y="3353442"/>
            <a:ext cx="5016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보기를 선택하면, 공유한 내용의 정찰 보고 메일로 이동합니다.</a:t>
            </a:r>
          </a:p>
        </p:txBody>
      </p:sp>
      <p:pic>
        <p:nvPicPr>
          <p:cNvPr id="1027" name="Shape 10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283" y="2414586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Shape 10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5182" y="3492285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Shape 10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89980" y="2999910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/>
        </p:nvSpPr>
        <p:spPr>
          <a:xfrm>
            <a:off x="118532" y="93133"/>
            <a:ext cx="449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정보 팝업  )</a:t>
            </a:r>
          </a:p>
        </p:txBody>
      </p:sp>
      <p:cxnSp>
        <p:nvCxnSpPr>
          <p:cNvPr id="1035" name="Shape 103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36" name="Shape 1036"/>
          <p:cNvSpPr txBox="1"/>
          <p:nvPr/>
        </p:nvSpPr>
        <p:spPr>
          <a:xfrm>
            <a:off x="4089400" y="831796"/>
            <a:ext cx="3454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완료된 유물의 상세 정보 팝업입니다.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팝업을 닫을 수 있습니다.</a:t>
            </a:r>
          </a:p>
        </p:txBody>
      </p:sp>
      <p:grpSp>
        <p:nvGrpSpPr>
          <p:cNvPr id="1037" name="Shape 1037"/>
          <p:cNvGrpSpPr/>
          <p:nvPr/>
        </p:nvGrpSpPr>
        <p:grpSpPr>
          <a:xfrm>
            <a:off x="112942" y="629808"/>
            <a:ext cx="3410143" cy="6028166"/>
            <a:chOff x="112942" y="629808"/>
            <a:chExt cx="3410143" cy="6028166"/>
          </a:xfrm>
        </p:grpSpPr>
        <p:pic>
          <p:nvPicPr>
            <p:cNvPr id="1038" name="Shape 10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942" y="629808"/>
              <a:ext cx="3410143" cy="6028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Shape 1039"/>
            <p:cNvSpPr txBox="1"/>
            <p:nvPr/>
          </p:nvSpPr>
          <p:spPr>
            <a:xfrm>
              <a:off x="1739507" y="1822572"/>
              <a:ext cx="942887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 Chris</a:t>
              </a:r>
            </a:p>
          </p:txBody>
        </p:sp>
        <p:pic>
          <p:nvPicPr>
            <p:cNvPr id="1040" name="Shape 10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0256" y="1876425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Shape 1041"/>
            <p:cNvSpPr/>
            <p:nvPr/>
          </p:nvSpPr>
          <p:spPr>
            <a:xfrm>
              <a:off x="746383" y="2095500"/>
              <a:ext cx="2015864" cy="677672"/>
            </a:xfrm>
            <a:prstGeom prst="wedgeRectCallout">
              <a:avLst>
                <a:gd fmla="val 55285" name="adj1"/>
                <a:gd fmla="val -333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 txBox="1"/>
            <p:nvPr/>
          </p:nvSpPr>
          <p:spPr>
            <a:xfrm>
              <a:off x="746552" y="2105132"/>
              <a:ext cx="1856598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[유저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pic>
          <p:nvPicPr>
            <p:cNvPr id="1043" name="Shape 1043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2908482" y="1911056"/>
              <a:ext cx="465492" cy="465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Shape 10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859" y="3002128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Shape 1045"/>
            <p:cNvSpPr/>
            <p:nvPr/>
          </p:nvSpPr>
          <p:spPr>
            <a:xfrm>
              <a:off x="874278" y="3221203"/>
              <a:ext cx="2133599" cy="541361"/>
            </a:xfrm>
            <a:prstGeom prst="wedgeRectCallout">
              <a:avLst>
                <a:gd fmla="val -55918" name="adj1"/>
                <a:gd fmla="val -316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867005" y="3219088"/>
              <a:ext cx="2140872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[유저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950129" y="2951128"/>
              <a:ext cx="957313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 Peter</a:t>
              </a: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286926" y="3046100"/>
              <a:ext cx="459459" cy="45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Shape 10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76283" y="2483166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Shape 10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35182" y="3492285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1" name="Shape 1051"/>
          <p:cNvSpPr/>
          <p:nvPr/>
        </p:nvSpPr>
        <p:spPr>
          <a:xfrm>
            <a:off x="262053" y="1772360"/>
            <a:ext cx="3111922" cy="1816060"/>
          </a:xfrm>
          <a:prstGeom prst="roundRect">
            <a:avLst>
              <a:gd fmla="val 4732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262052" y="1772360"/>
            <a:ext cx="3111922" cy="263714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상세 정보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218570" y="2140667"/>
            <a:ext cx="159530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LV.30  쌍사자 장식 팔지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204854" y="2368833"/>
            <a:ext cx="233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공격력 증가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공격력 증가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건물건축 속도 가속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가속</a:t>
            </a:r>
          </a:p>
        </p:txBody>
      </p:sp>
      <p:sp>
        <p:nvSpPr>
          <p:cNvPr id="1055" name="Shape 1055"/>
          <p:cNvSpPr/>
          <p:nvPr/>
        </p:nvSpPr>
        <p:spPr>
          <a:xfrm>
            <a:off x="2704049" y="2351405"/>
            <a:ext cx="639919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>
            <a:off x="369705" y="2204501"/>
            <a:ext cx="833057" cy="833057"/>
          </a:xfrm>
          <a:prstGeom prst="roundRect">
            <a:avLst>
              <a:gd fmla="val 12131" name="adj"/>
            </a:avLst>
          </a:prstGeom>
          <a:solidFill>
            <a:schemeClr val="accent2"/>
          </a:solidFill>
          <a:ln cap="flat" cmpd="sng" w="38100">
            <a:solidFill>
              <a:srgbClr val="52525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donga.com/photo/news/200804/200804050094.jpg" id="1057" name="Shape 10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25" y="2276516"/>
            <a:ext cx="668433" cy="67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Shape 10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2276" y="3110233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Shape 1059"/>
          <p:cNvSpPr txBox="1"/>
          <p:nvPr/>
        </p:nvSpPr>
        <p:spPr>
          <a:xfrm>
            <a:off x="1568070" y="3118482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18532" y="462464"/>
            <a:ext cx="6630341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메시지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채널에서 출력되는 모든 메시지를 연맹 채팅 메시지라고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메시지는 일반 메시지와 시스템 메시지, 공유 메시지로 분류됩니다.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메시지는 유저가 직접 입력한 메시지를 연맹 채팅 채널에 보내는 메시지입니다.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메시지는 아래와 같은 항목이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변경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강등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시작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완료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전투 지원 요청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 메시지는 아래와 같은 항목이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복원 완료 공유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최대 레벨 달성 공유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118532" y="462464"/>
            <a:ext cx="826700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메시지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직접 입력한 내용을 연맹 채팅 채널에 보내는 메시지입니다.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1글자 ~ 최대 500글자에 해당하는 메시지를 보낼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공백, 문단 나누기, 특수 문자를 포함한 500글자를 얘기합니다.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금칙어에 해당하는 단어를 보내고자 하는 메시지에 유저가 입력한 경우, 연맹 채팅 채널에 보낼 수 없습니다.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18532" y="1939792"/>
            <a:ext cx="59875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메시지가 포함하고 있는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일반 메시지를 보낼 때, 포함하는 정보는 아래와 같습니다.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이미지 or 프로필 이미지 / VIP 레벨 / 유저 이름 / 메시지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약칭은 포함하지 않습니다.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8531" y="3104065"/>
            <a:ext cx="98155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특정 조건을 만족했을 때, 유저 액션을 거치지 않고 지정된 스트링 데이터와 정보가 연맹 채팅 채널에 보내는 메시지입니다.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메시지는 특정 조건을 만족한 유저를 주체로 연맹 채팅 채널에 메시지가 보내집니다.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주체 : 메시지를 보내는 유저를 얘기합니다.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18531" y="4268337"/>
            <a:ext cx="73821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메시지가 기본으로 포함하고 있는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주체가 되는 유저의 영주 캐릭터 이미지 or 프로필 이미지 / VIP 레벨 / 유저 이름 / 메시지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약칭은 포함하지 않습니다.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 항목에 따라 추가적인 정보를 담을 수도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정보에 대한 내용은 시스템 메시지 항목별 설명을 참고합니다.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/>
        </p:nvSpPr>
        <p:spPr>
          <a:xfrm>
            <a:off x="118532" y="462464"/>
            <a:ext cx="8420895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 항목별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새로운 유저가 연맹에 가입한 경우.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연맹에 사입한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제가 연맹에서 여러분들과 친구가 되길 희망하며 함께 위대한 제국을 만들어 가길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연맹원이 연맹을 탈퇴한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탈퇴한 연맹원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연맹에서 탈퇴하고자 하오니 전우들은 저를 잊어주시길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연맹원이 강퇴 당한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연맹원 강퇴 기능을 사용한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제가 “강퇴된 유저 닉네임“님의 활동이 저조하여 연맹에서 강퇴 처리하였습니다.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강퇴 당한 유저명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변경 ( 맹주 이양과 맹주 교체 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교체된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새롭게 맹주가 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제가 연맹의 새로운 맹주가 되었습니다. 저를 도와 위대한 제국을 만들어 가길 바랍니다.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/>
        </p:nvSpPr>
        <p:spPr>
          <a:xfrm>
            <a:off x="118532" y="462464"/>
            <a:ext cx="9910084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 항목별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상승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연맹원의 연맹 계급이 상승한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연맹 계급 상승 기능을 사용한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“연맹 계급 상승 유저 닉네임“님의 연맹 레벨을 “기존 계급“에서 “상승 계급“로 조정하였습니다.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더욱 많은 공헌을 하시길 바랍니다.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계급이 상승한 유저 닉네임 / 계급 상승한 유저의 기존 계급 / 상승한 계급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강등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연맹원의 연맹 계급이 강등된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연맹 계급 강등 기능을 사용한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“연맹 계급 강등 유저 닉네임“님의 연맹 레벨을 “기존 계급“에서 “강등 계급“로 조정하였습니다.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실망하지 마시고 계속 노력하시길 바랍니다.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계급이 강등된 유저 닉네임 / 계급 강등된 유저의 기존 계급 / 강등된 계급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시작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 과학기술의 연구가 시작되었을 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연맹 과학기술 연구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제가 “연구를 시작한 연맹 과학기술 이름“의 연구를 시작했습니다. 여러분들의 더 많은 공헌을 기대하고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연구가 시작된 연맹 과학기술 이름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5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x="118532" y="462464"/>
            <a:ext cx="1115080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메시지 항목별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완료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 과학기술의 연구 진행이 완료되었을 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맹주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진쟁 중이던 “연구 진행이 완료된 연맹 과학기술 이름“ 연구가 완료되었습니다. 더 많은 연구를 위해 여러분들의 공헌이 필요합니다.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연구가 완료된 연맹 과학기술 이름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전투 지원 요청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조건 : 연맹원이 집결을 선포했을 때.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주체 : 집결을 선포한 유저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 내용 : 저는 [집결대상]을 향해 집결을 준비중입니다. 많은 분들께서 도와주시기 바랍니다.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정보 : 집결 대상 이름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