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046FD42-355E-400D-B0DA-22CA5CFDFC67}">
  <a:tblStyle styleId="{4046FD42-355E-400D-B0DA-22CA5CFDFC6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dk1">
              <a:alpha val="20000"/>
            </a:schemeClr>
          </a:solidFill>
        </a:fill>
      </a:tcStyle>
    </a:band1H>
    <a:band1V>
      <a:tcStyle>
        <a:fill>
          <a:solidFill>
            <a:schemeClr val="dk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8769749F-625B-46BF-9EE1-9CE5007BCAC0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11" Type="http://schemas.openxmlformats.org/officeDocument/2006/relationships/image" Target="../media/image08.png"/><Relationship Id="rId10" Type="http://schemas.openxmlformats.org/officeDocument/2006/relationships/image" Target="../media/image10.png"/><Relationship Id="rId9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0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11" Type="http://schemas.openxmlformats.org/officeDocument/2006/relationships/image" Target="../media/image08.png"/><Relationship Id="rId10" Type="http://schemas.openxmlformats.org/officeDocument/2006/relationships/image" Target="../media/image10.png"/><Relationship Id="rId9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0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10" Type="http://schemas.openxmlformats.org/officeDocument/2006/relationships/image" Target="../media/image10.png"/><Relationship Id="rId9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0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11" Type="http://schemas.openxmlformats.org/officeDocument/2006/relationships/image" Target="../media/image09.png"/><Relationship Id="rId10" Type="http://schemas.openxmlformats.org/officeDocument/2006/relationships/image" Target="../media/image10.png"/><Relationship Id="rId12" Type="http://schemas.openxmlformats.org/officeDocument/2006/relationships/image" Target="../media/image08.png"/><Relationship Id="rId9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0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11" Type="http://schemas.openxmlformats.org/officeDocument/2006/relationships/image" Target="../media/image09.png"/><Relationship Id="rId10" Type="http://schemas.openxmlformats.org/officeDocument/2006/relationships/image" Target="../media/image10.png"/><Relationship Id="rId9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0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11" Type="http://schemas.openxmlformats.org/officeDocument/2006/relationships/image" Target="../media/image09.png"/><Relationship Id="rId10" Type="http://schemas.openxmlformats.org/officeDocument/2006/relationships/image" Target="../media/image10.png"/><Relationship Id="rId12" Type="http://schemas.openxmlformats.org/officeDocument/2006/relationships/image" Target="../media/image08.png"/><Relationship Id="rId9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0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11" Type="http://schemas.openxmlformats.org/officeDocument/2006/relationships/image" Target="../media/image09.png"/><Relationship Id="rId10" Type="http://schemas.openxmlformats.org/officeDocument/2006/relationships/image" Target="../media/image10.png"/><Relationship Id="rId12" Type="http://schemas.openxmlformats.org/officeDocument/2006/relationships/image" Target="../media/image08.png"/><Relationship Id="rId9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0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11" Type="http://schemas.openxmlformats.org/officeDocument/2006/relationships/image" Target="../media/image09.png"/><Relationship Id="rId10" Type="http://schemas.openxmlformats.org/officeDocument/2006/relationships/image" Target="../media/image10.png"/><Relationship Id="rId9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0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00.png"/><Relationship Id="rId5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Relationship Id="rId5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10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05.png"/><Relationship Id="rId6" Type="http://schemas.openxmlformats.org/officeDocument/2006/relationships/image" Target="../media/image00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구매&amp;변경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2016.09.23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By.Chris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111094" y="136732"/>
            <a:ext cx="4621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구매/변경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111094" y="506064"/>
            <a:ext cx="245982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2" name="Shape 212"/>
          <p:cNvSpPr/>
          <p:nvPr/>
        </p:nvSpPr>
        <p:spPr>
          <a:xfrm>
            <a:off x="123825" y="599197"/>
            <a:ext cx="3408161" cy="60640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5" y="594412"/>
            <a:ext cx="3401571" cy="3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130415" y="569010"/>
            <a:ext cx="340157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130414" y="6468533"/>
            <a:ext cx="3401570" cy="194733"/>
            <a:chOff x="4280126" y="3276618"/>
            <a:chExt cx="7263492" cy="304761"/>
          </a:xfrm>
        </p:grpSpPr>
        <p:pic>
          <p:nvPicPr>
            <p:cNvPr id="216" name="Shape 2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Shape 2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Shape 218"/>
          <p:cNvSpPr/>
          <p:nvPr/>
        </p:nvSpPr>
        <p:spPr>
          <a:xfrm>
            <a:off x="120890" y="4714875"/>
            <a:ext cx="3408161" cy="15478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93" y="965571"/>
            <a:ext cx="3366558" cy="464824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155023" y="5042030"/>
            <a:ext cx="3341485" cy="701417"/>
          </a:xfrm>
          <a:prstGeom prst="rect">
            <a:avLst/>
          </a:prstGeom>
          <a:solidFill>
            <a:srgbClr val="2D2013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554" y="5108408"/>
            <a:ext cx="603279" cy="60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465" y="5153717"/>
            <a:ext cx="509454" cy="50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821750" y="5022683"/>
            <a:ext cx="246448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건축술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28100" y="5215964"/>
            <a:ext cx="25685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2시간 동안 건물 건설 및 업그레이드 시간이 3% 감소합니다.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55023" y="4684146"/>
            <a:ext cx="336712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뛰어난 외교 수완과 아름다운 미모 그리고 정열을 가진 여인입니다.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554" y="6024382"/>
            <a:ext cx="536987" cy="53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7245" y="5849492"/>
            <a:ext cx="1193650" cy="45422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3624030" y="637110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캐릭터를 변경할 때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329266" y="5907737"/>
            <a:ext cx="99906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23" y="952500"/>
            <a:ext cx="3341485" cy="109373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23640" y="1992725"/>
            <a:ext cx="3408161" cy="535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624030" y="5430273"/>
            <a:ext cx="74207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버튼은 유저가 보유 상태인 영주 캐릭터일 때, 표시됩니다.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버튼을 누르면 변경 확인 팝업이 호출됩니다.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1935948" y="5594982"/>
            <a:ext cx="876815" cy="52060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1133782" y="5505275"/>
            <a:ext cx="1531782" cy="90552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6929206" y="19085"/>
            <a:ext cx="5138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String_LordSelectUI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참조합니다.</a:t>
            </a:r>
          </a:p>
        </p:txBody>
      </p:sp>
      <p:graphicFrame>
        <p:nvGraphicFramePr>
          <p:cNvPr id="236" name="Shape 236"/>
          <p:cNvGraphicFramePr/>
          <p:nvPr/>
        </p:nvGraphicFramePr>
        <p:xfrm>
          <a:off x="3878817" y="6144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{8769749F-625B-46BF-9EE1-9CE5007BCAC0}</a:tableStyleId>
              </a:tblPr>
              <a:tblGrid>
                <a:gridCol w="737100"/>
                <a:gridCol w="3609975"/>
              </a:tblGrid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111094" y="136732"/>
            <a:ext cx="4621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구매/변경</a:t>
            </a:r>
          </a:p>
        </p:txBody>
      </p:sp>
      <p:cxnSp>
        <p:nvCxnSpPr>
          <p:cNvPr id="242" name="Shape 242"/>
          <p:cNvCxnSpPr/>
          <p:nvPr/>
        </p:nvCxnSpPr>
        <p:spPr>
          <a:xfrm>
            <a:off x="111094" y="506064"/>
            <a:ext cx="245982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3" name="Shape 243"/>
          <p:cNvSpPr/>
          <p:nvPr/>
        </p:nvSpPr>
        <p:spPr>
          <a:xfrm>
            <a:off x="123825" y="599197"/>
            <a:ext cx="3408161" cy="60640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5" y="594412"/>
            <a:ext cx="3401571" cy="3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130415" y="569010"/>
            <a:ext cx="340157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grpSp>
        <p:nvGrpSpPr>
          <p:cNvPr id="246" name="Shape 246"/>
          <p:cNvGrpSpPr/>
          <p:nvPr/>
        </p:nvGrpSpPr>
        <p:grpSpPr>
          <a:xfrm>
            <a:off x="130414" y="6468533"/>
            <a:ext cx="3401570" cy="194733"/>
            <a:chOff x="4280126" y="3276618"/>
            <a:chExt cx="7263492" cy="304761"/>
          </a:xfrm>
        </p:grpSpPr>
        <p:pic>
          <p:nvPicPr>
            <p:cNvPr id="247" name="Shape 2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Shape 249"/>
          <p:cNvSpPr/>
          <p:nvPr/>
        </p:nvSpPr>
        <p:spPr>
          <a:xfrm>
            <a:off x="120890" y="4714875"/>
            <a:ext cx="3408161" cy="15478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93" y="965571"/>
            <a:ext cx="3366558" cy="464824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155023" y="5042030"/>
            <a:ext cx="3341485" cy="701417"/>
          </a:xfrm>
          <a:prstGeom prst="rect">
            <a:avLst/>
          </a:prstGeom>
          <a:solidFill>
            <a:srgbClr val="2D2013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554" y="5108408"/>
            <a:ext cx="603279" cy="60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465" y="5153717"/>
            <a:ext cx="509454" cy="50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821750" y="5022683"/>
            <a:ext cx="246448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건축술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828100" y="5215964"/>
            <a:ext cx="25685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2시간 동안 건물 건설 및 업그레이드 시간이 3% 감소합니다.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55023" y="4684146"/>
            <a:ext cx="336712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뛰어난 외교 수완과 아름다운 미모 그리고 정열을 가진 여인입니다.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554" y="6024382"/>
            <a:ext cx="536987" cy="53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7245" y="5849492"/>
            <a:ext cx="1193650" cy="45422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3624030" y="637110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확인 팝업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329266" y="5907737"/>
            <a:ext cx="99906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23" y="952500"/>
            <a:ext cx="3341485" cy="109373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123640" y="1992725"/>
            <a:ext cx="3408161" cy="535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624030" y="3586353"/>
            <a:ext cx="7420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버튼을 누르면 영주 캐릭터 변경 완료 알림 팝업을 호출합니다.</a:t>
            </a:r>
          </a:p>
        </p:txBody>
      </p:sp>
      <p:sp>
        <p:nvSpPr>
          <p:cNvPr id="264" name="Shape 264"/>
          <p:cNvSpPr/>
          <p:nvPr/>
        </p:nvSpPr>
        <p:spPr>
          <a:xfrm>
            <a:off x="265757" y="2664934"/>
            <a:ext cx="3130887" cy="129846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98545" y="2806480"/>
            <a:ext cx="3408161" cy="437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캐릭터를 변경하시겠습니까?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스킬의 재사용 대기 시간은 그대로 유지됩니다.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23596" y="3554778"/>
            <a:ext cx="815477" cy="31031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1498683" y="3536194"/>
            <a:ext cx="68254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929206" y="19085"/>
            <a:ext cx="5138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String_LordSelectUI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참조합니다.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2041286" y="3267275"/>
            <a:ext cx="876815" cy="52060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1341008" y="3257428"/>
            <a:ext cx="1117787" cy="7270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Shape 271"/>
          <p:cNvGraphicFramePr/>
          <p:nvPr/>
        </p:nvGraphicFramePr>
        <p:xfrm>
          <a:off x="3878817" y="4100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{8769749F-625B-46BF-9EE1-9CE5007BCAC0}</a:tableStyleId>
              </a:tblPr>
              <a:tblGrid>
                <a:gridCol w="645550"/>
                <a:gridCol w="6610350"/>
              </a:tblGrid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캐릭터를 변경하시겠습니까?\n영주 캐릭터 스킬의 재사용 대기 시간은 그대로 유지됩니다.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111094" y="136732"/>
            <a:ext cx="4621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구매/변경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11094" y="506064"/>
            <a:ext cx="245982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8" name="Shape 278"/>
          <p:cNvSpPr/>
          <p:nvPr/>
        </p:nvSpPr>
        <p:spPr>
          <a:xfrm>
            <a:off x="123825" y="599197"/>
            <a:ext cx="3408161" cy="60640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5" y="594412"/>
            <a:ext cx="3401571" cy="3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130415" y="569010"/>
            <a:ext cx="340157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grpSp>
        <p:nvGrpSpPr>
          <p:cNvPr id="281" name="Shape 281"/>
          <p:cNvGrpSpPr/>
          <p:nvPr/>
        </p:nvGrpSpPr>
        <p:grpSpPr>
          <a:xfrm>
            <a:off x="130414" y="6468533"/>
            <a:ext cx="3401570" cy="194733"/>
            <a:chOff x="4280126" y="3276618"/>
            <a:chExt cx="7263492" cy="304761"/>
          </a:xfrm>
        </p:grpSpPr>
        <p:pic>
          <p:nvPicPr>
            <p:cNvPr id="282" name="Shape 2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Shape 284"/>
          <p:cNvSpPr/>
          <p:nvPr/>
        </p:nvSpPr>
        <p:spPr>
          <a:xfrm>
            <a:off x="120890" y="4714875"/>
            <a:ext cx="3408161" cy="15478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93" y="965571"/>
            <a:ext cx="3366558" cy="464824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155023" y="5042030"/>
            <a:ext cx="3341485" cy="701417"/>
          </a:xfrm>
          <a:prstGeom prst="rect">
            <a:avLst/>
          </a:prstGeom>
          <a:solidFill>
            <a:srgbClr val="2D2013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554" y="5108408"/>
            <a:ext cx="603279" cy="60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465" y="5153717"/>
            <a:ext cx="509454" cy="50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821750" y="5022683"/>
            <a:ext cx="246448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건축술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28100" y="5215964"/>
            <a:ext cx="25685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2시간 동안 건물 건설 및 업그레이드 시간이 3% 감소합니다.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55023" y="4684146"/>
            <a:ext cx="336712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뛰어난 외교 수완과 아름다운 미모 그리고 정열을 가진 여인입니다.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554" y="6024382"/>
            <a:ext cx="536987" cy="53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7245" y="5849492"/>
            <a:ext cx="1193650" cy="45422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3624030" y="637110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변경 완료 알림 팝업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329266" y="5907737"/>
            <a:ext cx="99906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 경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23" y="952500"/>
            <a:ext cx="3341485" cy="109373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>
            <a:off x="123640" y="1992725"/>
            <a:ext cx="3408161" cy="535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23825" y="2945111"/>
            <a:ext cx="3408161" cy="7514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Shape 299"/>
          <p:cNvCxnSpPr/>
          <p:nvPr/>
        </p:nvCxnSpPr>
        <p:spPr>
          <a:xfrm>
            <a:off x="123825" y="2945110"/>
            <a:ext cx="3408161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0" name="Shape 300"/>
          <p:cNvCxnSpPr/>
          <p:nvPr/>
        </p:nvCxnSpPr>
        <p:spPr>
          <a:xfrm>
            <a:off x="123823" y="3681714"/>
            <a:ext cx="3408161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1" name="Shape 301"/>
          <p:cNvSpPr txBox="1"/>
          <p:nvPr/>
        </p:nvSpPr>
        <p:spPr>
          <a:xfrm>
            <a:off x="123823" y="3122283"/>
            <a:ext cx="340816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캐릭터를 성공적으로 변경했습니다!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929206" y="19085"/>
            <a:ext cx="5138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String_LordSelectUI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참조합니다.</a:t>
            </a:r>
          </a:p>
        </p:txBody>
      </p:sp>
      <p:graphicFrame>
        <p:nvGraphicFramePr>
          <p:cNvPr id="303" name="Shape 303"/>
          <p:cNvGraphicFramePr/>
          <p:nvPr/>
        </p:nvGraphicFramePr>
        <p:xfrm>
          <a:off x="3878817" y="3382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{8769749F-625B-46BF-9EE1-9CE5007BCAC0}</a:tableStyleId>
              </a:tblPr>
              <a:tblGrid>
                <a:gridCol w="645550"/>
                <a:gridCol w="6610350"/>
              </a:tblGrid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캐릭터를 성공적으로 변경헀습니다!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11094" y="136732"/>
            <a:ext cx="2792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구매/변경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x="111094" y="506064"/>
            <a:ext cx="245982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0" name="Shape 310"/>
          <p:cNvSpPr/>
          <p:nvPr/>
        </p:nvSpPr>
        <p:spPr>
          <a:xfrm>
            <a:off x="123825" y="599197"/>
            <a:ext cx="3408161" cy="60640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5" y="594412"/>
            <a:ext cx="3401571" cy="3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130415" y="569010"/>
            <a:ext cx="340157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grpSp>
        <p:nvGrpSpPr>
          <p:cNvPr id="313" name="Shape 313"/>
          <p:cNvGrpSpPr/>
          <p:nvPr/>
        </p:nvGrpSpPr>
        <p:grpSpPr>
          <a:xfrm>
            <a:off x="130414" y="6468533"/>
            <a:ext cx="3401570" cy="194733"/>
            <a:chOff x="4280126" y="3276618"/>
            <a:chExt cx="7263492" cy="304761"/>
          </a:xfrm>
        </p:grpSpPr>
        <p:pic>
          <p:nvPicPr>
            <p:cNvPr id="314" name="Shape 3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Shape 3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Shape 316"/>
          <p:cNvSpPr/>
          <p:nvPr/>
        </p:nvSpPr>
        <p:spPr>
          <a:xfrm>
            <a:off x="120890" y="4714875"/>
            <a:ext cx="3408161" cy="15478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93" y="965571"/>
            <a:ext cx="3366558" cy="464824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155023" y="5042030"/>
            <a:ext cx="3341485" cy="701417"/>
          </a:xfrm>
          <a:prstGeom prst="rect">
            <a:avLst/>
          </a:prstGeom>
          <a:solidFill>
            <a:srgbClr val="2D2013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554" y="5108408"/>
            <a:ext cx="603279" cy="60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465" y="5153717"/>
            <a:ext cx="509454" cy="50945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821750" y="5022683"/>
            <a:ext cx="246448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건축술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828100" y="5215964"/>
            <a:ext cx="25685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2시간 동안 건물 건설 및 업그레이드 시간이 3% 감소합니다.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55023" y="4684146"/>
            <a:ext cx="336712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뛰어난 외교 수완과 아름다운 미모 그리고 정열을 가진 여인입니다.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554" y="6024382"/>
            <a:ext cx="536987" cy="53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7245" y="5849492"/>
            <a:ext cx="1193650" cy="45422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3624030" y="637110"/>
            <a:ext cx="7420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캐릭터를 구매할 때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329266" y="5823069"/>
            <a:ext cx="99906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23" y="952500"/>
            <a:ext cx="3341485" cy="109373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123640" y="1992725"/>
            <a:ext cx="3408161" cy="535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3624030" y="4118701"/>
            <a:ext cx="742070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버튼은 유저가 보유하지 않은 영주 캐릭터일 때 표시됩니다. (회색 캐릭터)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버튼을 누르면 구매 확인 팝업이 호출됩니다.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때, 크라운이 부족한 경우 크라운 부족 알림 팝업을 호출합니다.</a:t>
            </a: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19062" y="6048300"/>
            <a:ext cx="214388" cy="21438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1611404" y="6003885"/>
            <a:ext cx="54449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929206" y="19085"/>
            <a:ext cx="5138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String_LordSelectUI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참조합니다.</a:t>
            </a: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2700000">
            <a:off x="1993783" y="5694618"/>
            <a:ext cx="876815" cy="52060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/>
          <p:nvPr/>
        </p:nvSpPr>
        <p:spPr>
          <a:xfrm>
            <a:off x="1293505" y="5684771"/>
            <a:ext cx="1117787" cy="7270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Shape 336"/>
          <p:cNvGraphicFramePr/>
          <p:nvPr/>
        </p:nvGraphicFramePr>
        <p:xfrm>
          <a:off x="3878817" y="57556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{8769749F-625B-46BF-9EE1-9CE5007BCAC0}</a:tableStyleId>
              </a:tblPr>
              <a:tblGrid>
                <a:gridCol w="645550"/>
                <a:gridCol w="6610350"/>
              </a:tblGrid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111094" y="136732"/>
            <a:ext cx="2792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구매/변경</a:t>
            </a:r>
          </a:p>
        </p:txBody>
      </p:sp>
      <p:cxnSp>
        <p:nvCxnSpPr>
          <p:cNvPr id="342" name="Shape 342"/>
          <p:cNvCxnSpPr/>
          <p:nvPr/>
        </p:nvCxnSpPr>
        <p:spPr>
          <a:xfrm>
            <a:off x="111094" y="506064"/>
            <a:ext cx="245982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123825" y="599197"/>
            <a:ext cx="3408161" cy="60640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5" y="594412"/>
            <a:ext cx="3401571" cy="3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130415" y="569010"/>
            <a:ext cx="340157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130414" y="6468533"/>
            <a:ext cx="3401570" cy="194733"/>
            <a:chOff x="4280126" y="3276618"/>
            <a:chExt cx="7263492" cy="304761"/>
          </a:xfrm>
        </p:grpSpPr>
        <p:pic>
          <p:nvPicPr>
            <p:cNvPr id="347" name="Shape 3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Shape 3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9" name="Shape 349"/>
          <p:cNvSpPr/>
          <p:nvPr/>
        </p:nvSpPr>
        <p:spPr>
          <a:xfrm>
            <a:off x="120890" y="4714875"/>
            <a:ext cx="3408161" cy="15478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93" y="965571"/>
            <a:ext cx="3366558" cy="464824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155023" y="5042030"/>
            <a:ext cx="3341485" cy="701417"/>
          </a:xfrm>
          <a:prstGeom prst="rect">
            <a:avLst/>
          </a:prstGeom>
          <a:solidFill>
            <a:srgbClr val="2D2013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554" y="5108408"/>
            <a:ext cx="603279" cy="60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465" y="5153717"/>
            <a:ext cx="509454" cy="50945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821750" y="5022683"/>
            <a:ext cx="246448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건축술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828100" y="5215964"/>
            <a:ext cx="25685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2시간 동안 건물 건설 및 업그레이드 시간이 3% 감소합니다.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55023" y="4684146"/>
            <a:ext cx="336712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뛰어난 외교 수완과 아름다운 미모 그리고 정열을 가진 여인입니다.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554" y="6024382"/>
            <a:ext cx="536987" cy="53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7245" y="5849492"/>
            <a:ext cx="1193650" cy="45422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3624030" y="637110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부족 알림 팝업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329266" y="5823069"/>
            <a:ext cx="99906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23" y="952500"/>
            <a:ext cx="3341485" cy="109373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123640" y="1992725"/>
            <a:ext cx="3408161" cy="535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19062" y="6048300"/>
            <a:ext cx="214388" cy="21438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1611404" y="6003885"/>
            <a:ext cx="54449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sp>
        <p:nvSpPr>
          <p:cNvPr id="365" name="Shape 365"/>
          <p:cNvSpPr/>
          <p:nvPr/>
        </p:nvSpPr>
        <p:spPr>
          <a:xfrm>
            <a:off x="130416" y="2768239"/>
            <a:ext cx="3408161" cy="7514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Shape 366"/>
          <p:cNvCxnSpPr/>
          <p:nvPr/>
        </p:nvCxnSpPr>
        <p:spPr>
          <a:xfrm>
            <a:off x="130416" y="2768238"/>
            <a:ext cx="3408161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7" name="Shape 367"/>
          <p:cNvCxnSpPr/>
          <p:nvPr/>
        </p:nvCxnSpPr>
        <p:spPr>
          <a:xfrm>
            <a:off x="130415" y="3504842"/>
            <a:ext cx="3408161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8" name="Shape 368"/>
          <p:cNvSpPr txBox="1"/>
          <p:nvPr/>
        </p:nvSpPr>
        <p:spPr>
          <a:xfrm>
            <a:off x="130415" y="2945410"/>
            <a:ext cx="340816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캐릭터 구매에 필요한 크라운이 부족합니다!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929206" y="19085"/>
            <a:ext cx="5138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String_LordSelectUI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참조합니다.</a:t>
            </a:r>
          </a:p>
        </p:txBody>
      </p:sp>
      <p:graphicFrame>
        <p:nvGraphicFramePr>
          <p:cNvPr id="370" name="Shape 370"/>
          <p:cNvGraphicFramePr/>
          <p:nvPr/>
        </p:nvGraphicFramePr>
        <p:xfrm>
          <a:off x="3838575" y="2967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{8769749F-625B-46BF-9EE1-9CE5007BCAC0}</a:tableStyleId>
              </a:tblPr>
              <a:tblGrid>
                <a:gridCol w="685800"/>
                <a:gridCol w="6520350"/>
              </a:tblGrid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구매에 필요한 크라운이 부족합니다!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111094" y="136732"/>
            <a:ext cx="2792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구매/변경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111094" y="506064"/>
            <a:ext cx="245982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7" name="Shape 377"/>
          <p:cNvSpPr/>
          <p:nvPr/>
        </p:nvSpPr>
        <p:spPr>
          <a:xfrm>
            <a:off x="123825" y="599197"/>
            <a:ext cx="3408161" cy="60640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5" y="594412"/>
            <a:ext cx="3401571" cy="3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130415" y="569010"/>
            <a:ext cx="340157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grpSp>
        <p:nvGrpSpPr>
          <p:cNvPr id="380" name="Shape 380"/>
          <p:cNvGrpSpPr/>
          <p:nvPr/>
        </p:nvGrpSpPr>
        <p:grpSpPr>
          <a:xfrm>
            <a:off x="130414" y="6468533"/>
            <a:ext cx="3401570" cy="194733"/>
            <a:chOff x="4280126" y="3276618"/>
            <a:chExt cx="7263492" cy="304761"/>
          </a:xfrm>
        </p:grpSpPr>
        <p:pic>
          <p:nvPicPr>
            <p:cNvPr id="381" name="Shape 3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Shape 3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3" name="Shape 383"/>
          <p:cNvSpPr/>
          <p:nvPr/>
        </p:nvSpPr>
        <p:spPr>
          <a:xfrm>
            <a:off x="120890" y="4714875"/>
            <a:ext cx="3408161" cy="15478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93" y="965571"/>
            <a:ext cx="3366558" cy="464824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/>
          <p:nvPr/>
        </p:nvSpPr>
        <p:spPr>
          <a:xfrm>
            <a:off x="155023" y="5042030"/>
            <a:ext cx="3341485" cy="701417"/>
          </a:xfrm>
          <a:prstGeom prst="rect">
            <a:avLst/>
          </a:prstGeom>
          <a:solidFill>
            <a:srgbClr val="2D2013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554" y="5108408"/>
            <a:ext cx="603279" cy="60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465" y="5153717"/>
            <a:ext cx="509454" cy="50945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821750" y="5022683"/>
            <a:ext cx="246448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건축술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828100" y="5215964"/>
            <a:ext cx="25685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2시간 동안 건물 건설 및 업그레이드 시간이 3% 감소합니다.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55023" y="4684146"/>
            <a:ext cx="336712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뛰어난 외교 수완과 아름다운 미모 그리고 정열을 가진 여인입니다.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554" y="6024382"/>
            <a:ext cx="536987" cy="53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7245" y="5849492"/>
            <a:ext cx="1193650" cy="45422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x="3624030" y="637110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확인 팝업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329266" y="5823069"/>
            <a:ext cx="99906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23" y="952500"/>
            <a:ext cx="3341485" cy="109373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123640" y="1992725"/>
            <a:ext cx="3408161" cy="535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205670" y="2449161"/>
            <a:ext cx="3243214" cy="111130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120890" y="2518741"/>
            <a:ext cx="3408161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구매에는 </a:t>
            </a: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크라운</a:t>
            </a: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사용되며, 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언제든 변경할 수 있습니다. 구매하시겠습니까?</a:t>
            </a:r>
          </a:p>
        </p:txBody>
      </p:sp>
      <p:pic>
        <p:nvPicPr>
          <p:cNvPr id="399" name="Shape 3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2591" y="3119706"/>
            <a:ext cx="921754" cy="35075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1387678" y="3135148"/>
            <a:ext cx="771495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19062" y="6048300"/>
            <a:ext cx="214388" cy="21438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1611404" y="6003885"/>
            <a:ext cx="54449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929206" y="19085"/>
            <a:ext cx="5138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String_LordSelectUI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참조합니다.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2700000">
            <a:off x="1971595" y="2980032"/>
            <a:ext cx="876815" cy="520608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/>
          <p:nvPr/>
        </p:nvSpPr>
        <p:spPr>
          <a:xfrm>
            <a:off x="1271316" y="2970185"/>
            <a:ext cx="1117787" cy="7270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6" name="Shape 406"/>
          <p:cNvGraphicFramePr/>
          <p:nvPr/>
        </p:nvGraphicFramePr>
        <p:xfrm>
          <a:off x="3878817" y="2528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{8769749F-625B-46BF-9EE1-9CE5007BCAC0}</a:tableStyleId>
              </a:tblPr>
              <a:tblGrid>
                <a:gridCol w="665050"/>
                <a:gridCol w="6809925"/>
              </a:tblGrid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/>
                        <a:t>66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캐릭터 구매에는 크라운이 소모되며,\n구매한 영주 캐릭터는 언제든 변경할 수 있습니다.\n구매하시겠습니까?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7" name="Shape 407"/>
          <p:cNvGraphicFramePr/>
          <p:nvPr/>
        </p:nvGraphicFramePr>
        <p:xfrm>
          <a:off x="3878817" y="30821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{8769749F-625B-46BF-9EE1-9CE5007BCAC0}</a:tableStyleId>
              </a:tblPr>
              <a:tblGrid>
                <a:gridCol w="645550"/>
                <a:gridCol w="6610350"/>
              </a:tblGrid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08" name="Shape 408"/>
          <p:cNvSpPr txBox="1"/>
          <p:nvPr/>
        </p:nvSpPr>
        <p:spPr>
          <a:xfrm>
            <a:off x="3624030" y="1992725"/>
            <a:ext cx="7420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버튼을 누르면 변경 확인 팝업을 호출합니다.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111094" y="136732"/>
            <a:ext cx="2792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구매/변경</a:t>
            </a:r>
          </a:p>
        </p:txBody>
      </p:sp>
      <p:cxnSp>
        <p:nvCxnSpPr>
          <p:cNvPr id="414" name="Shape 414"/>
          <p:cNvCxnSpPr/>
          <p:nvPr/>
        </p:nvCxnSpPr>
        <p:spPr>
          <a:xfrm>
            <a:off x="111094" y="506064"/>
            <a:ext cx="245982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5" name="Shape 415"/>
          <p:cNvSpPr/>
          <p:nvPr/>
        </p:nvSpPr>
        <p:spPr>
          <a:xfrm>
            <a:off x="123825" y="599197"/>
            <a:ext cx="3408161" cy="60640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5" y="594412"/>
            <a:ext cx="3401571" cy="3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130415" y="569010"/>
            <a:ext cx="340157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x="130414" y="6468533"/>
            <a:ext cx="3401570" cy="194733"/>
            <a:chOff x="4280126" y="3276618"/>
            <a:chExt cx="7263492" cy="304761"/>
          </a:xfrm>
        </p:grpSpPr>
        <p:pic>
          <p:nvPicPr>
            <p:cNvPr id="419" name="Shape 4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Shape 4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" name="Shape 421"/>
          <p:cNvSpPr/>
          <p:nvPr/>
        </p:nvSpPr>
        <p:spPr>
          <a:xfrm>
            <a:off x="120890" y="4714875"/>
            <a:ext cx="3408161" cy="15478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93" y="965571"/>
            <a:ext cx="3366558" cy="464824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/>
          <p:nvPr/>
        </p:nvSpPr>
        <p:spPr>
          <a:xfrm>
            <a:off x="155023" y="5042030"/>
            <a:ext cx="3341485" cy="701417"/>
          </a:xfrm>
          <a:prstGeom prst="rect">
            <a:avLst/>
          </a:prstGeom>
          <a:solidFill>
            <a:srgbClr val="2D2013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554" y="5108408"/>
            <a:ext cx="603279" cy="60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465" y="5153717"/>
            <a:ext cx="509454" cy="50945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821750" y="5022683"/>
            <a:ext cx="246448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건축술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828100" y="5215964"/>
            <a:ext cx="25685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2시간 동안 건물 건설 및 업그레이드 시간이 3% 감소합니다.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55023" y="4684146"/>
            <a:ext cx="336712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뛰어난 외교 수완과 아름다운 미모 그리고 정열을 가진 여인입니다.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554" y="6024382"/>
            <a:ext cx="536987" cy="53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7245" y="5849492"/>
            <a:ext cx="1193650" cy="45422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3624030" y="637110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확인 팝업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1329266" y="5823069"/>
            <a:ext cx="99906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pic>
        <p:nvPicPr>
          <p:cNvPr id="433" name="Shape 4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23" y="952500"/>
            <a:ext cx="3341485" cy="109373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123640" y="1992725"/>
            <a:ext cx="3408161" cy="535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19062" y="6048300"/>
            <a:ext cx="214388" cy="214388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/>
          <p:nvPr/>
        </p:nvSpPr>
        <p:spPr>
          <a:xfrm>
            <a:off x="1611404" y="6003885"/>
            <a:ext cx="54449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929206" y="19085"/>
            <a:ext cx="5138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String_LordSelectUI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참조합니다.</a:t>
            </a:r>
          </a:p>
        </p:txBody>
      </p:sp>
      <p:sp>
        <p:nvSpPr>
          <p:cNvPr id="438" name="Shape 438"/>
          <p:cNvSpPr/>
          <p:nvPr/>
        </p:nvSpPr>
        <p:spPr>
          <a:xfrm>
            <a:off x="265757" y="2664934"/>
            <a:ext cx="3130887" cy="129846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98545" y="2806480"/>
            <a:ext cx="3408161" cy="437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캐릭터를 변경하시겠습니까?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스킬의 재사용 대기 시간은 그대로 유지됩니다.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23596" y="3554778"/>
            <a:ext cx="815477" cy="31031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/>
          <p:nvPr/>
        </p:nvSpPr>
        <p:spPr>
          <a:xfrm>
            <a:off x="1498683" y="3536194"/>
            <a:ext cx="68254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2700000">
            <a:off x="2041286" y="3267275"/>
            <a:ext cx="876815" cy="52060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1341008" y="3257428"/>
            <a:ext cx="1117787" cy="7270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3624030" y="2639671"/>
            <a:ext cx="7420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버튼을 누르면 영주 캐릭터 변경 완료 알림 팝업을 호출합니다.</a:t>
            </a:r>
          </a:p>
        </p:txBody>
      </p:sp>
      <p:graphicFrame>
        <p:nvGraphicFramePr>
          <p:cNvPr id="445" name="Shape 445"/>
          <p:cNvGraphicFramePr/>
          <p:nvPr/>
        </p:nvGraphicFramePr>
        <p:xfrm>
          <a:off x="3878817" y="33065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{8769749F-625B-46BF-9EE1-9CE5007BCAC0}</a:tableStyleId>
              </a:tblPr>
              <a:tblGrid>
                <a:gridCol w="645550"/>
                <a:gridCol w="6610350"/>
              </a:tblGrid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캐릭터를 변경하시겠습니까?\n영주 캐릭터 스킬의 재사용 대기 시간은 그대로 유지됩니다.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/>
        </p:nvSpPr>
        <p:spPr>
          <a:xfrm>
            <a:off x="111094" y="136732"/>
            <a:ext cx="2792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구매/변경</a:t>
            </a:r>
          </a:p>
        </p:txBody>
      </p:sp>
      <p:cxnSp>
        <p:nvCxnSpPr>
          <p:cNvPr id="451" name="Shape 451"/>
          <p:cNvCxnSpPr/>
          <p:nvPr/>
        </p:nvCxnSpPr>
        <p:spPr>
          <a:xfrm>
            <a:off x="111094" y="506064"/>
            <a:ext cx="245982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2" name="Shape 452"/>
          <p:cNvSpPr/>
          <p:nvPr/>
        </p:nvSpPr>
        <p:spPr>
          <a:xfrm>
            <a:off x="123825" y="599197"/>
            <a:ext cx="3408161" cy="60640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5" y="594412"/>
            <a:ext cx="3401571" cy="3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/>
          <p:nvPr/>
        </p:nvSpPr>
        <p:spPr>
          <a:xfrm>
            <a:off x="130415" y="569010"/>
            <a:ext cx="340157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grpSp>
        <p:nvGrpSpPr>
          <p:cNvPr id="455" name="Shape 455"/>
          <p:cNvGrpSpPr/>
          <p:nvPr/>
        </p:nvGrpSpPr>
        <p:grpSpPr>
          <a:xfrm>
            <a:off x="130414" y="6468533"/>
            <a:ext cx="3401570" cy="194733"/>
            <a:chOff x="4280126" y="3276618"/>
            <a:chExt cx="7263492" cy="304761"/>
          </a:xfrm>
        </p:grpSpPr>
        <p:pic>
          <p:nvPicPr>
            <p:cNvPr id="456" name="Shape 4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Shape 4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8" name="Shape 458"/>
          <p:cNvSpPr/>
          <p:nvPr/>
        </p:nvSpPr>
        <p:spPr>
          <a:xfrm>
            <a:off x="120890" y="4714875"/>
            <a:ext cx="3408161" cy="15478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93" y="965571"/>
            <a:ext cx="3366558" cy="464824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/>
          <p:nvPr/>
        </p:nvSpPr>
        <p:spPr>
          <a:xfrm>
            <a:off x="155023" y="5042030"/>
            <a:ext cx="3341485" cy="701417"/>
          </a:xfrm>
          <a:prstGeom prst="rect">
            <a:avLst/>
          </a:prstGeom>
          <a:solidFill>
            <a:srgbClr val="2D2013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554" y="5108408"/>
            <a:ext cx="603279" cy="60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465" y="5153717"/>
            <a:ext cx="509454" cy="509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821750" y="5022683"/>
            <a:ext cx="246448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건축술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828100" y="5215964"/>
            <a:ext cx="25685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2시간 동안 건물 건설 및 업그레이드 시간이 3% 감소합니다.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55023" y="4684146"/>
            <a:ext cx="336712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뛰어난 외교 수완과 아름다운 미모 그리고 정열을 가진 여인입니다.</a:t>
            </a: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554" y="6024382"/>
            <a:ext cx="536987" cy="53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7245" y="5849492"/>
            <a:ext cx="1193650" cy="45422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 txBox="1"/>
          <p:nvPr/>
        </p:nvSpPr>
        <p:spPr>
          <a:xfrm>
            <a:off x="3624030" y="637110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변경 완료 알림 팝업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1329266" y="5823069"/>
            <a:ext cx="99906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23" y="952500"/>
            <a:ext cx="3341485" cy="1093734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/>
          <p:nvPr/>
        </p:nvSpPr>
        <p:spPr>
          <a:xfrm>
            <a:off x="123640" y="1992725"/>
            <a:ext cx="3408161" cy="535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19062" y="6048300"/>
            <a:ext cx="214388" cy="214388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1611404" y="6003885"/>
            <a:ext cx="54449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6929206" y="19085"/>
            <a:ext cx="5138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String_LordSelectUI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참조합니다.</a:t>
            </a:r>
          </a:p>
        </p:txBody>
      </p:sp>
      <p:sp>
        <p:nvSpPr>
          <p:cNvPr id="475" name="Shape 475"/>
          <p:cNvSpPr/>
          <p:nvPr/>
        </p:nvSpPr>
        <p:spPr>
          <a:xfrm>
            <a:off x="123825" y="2945111"/>
            <a:ext cx="3408161" cy="7514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Shape 476"/>
          <p:cNvCxnSpPr/>
          <p:nvPr/>
        </p:nvCxnSpPr>
        <p:spPr>
          <a:xfrm>
            <a:off x="123825" y="2945110"/>
            <a:ext cx="3408161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7" name="Shape 477"/>
          <p:cNvCxnSpPr/>
          <p:nvPr/>
        </p:nvCxnSpPr>
        <p:spPr>
          <a:xfrm>
            <a:off x="123823" y="3681714"/>
            <a:ext cx="3408161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8" name="Shape 478"/>
          <p:cNvSpPr txBox="1"/>
          <p:nvPr/>
        </p:nvSpPr>
        <p:spPr>
          <a:xfrm>
            <a:off x="123823" y="3122283"/>
            <a:ext cx="340816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캐릭터를 성공적으로 변경했습니다!</a:t>
            </a:r>
          </a:p>
        </p:txBody>
      </p:sp>
      <p:graphicFrame>
        <p:nvGraphicFramePr>
          <p:cNvPr id="479" name="Shape 479"/>
          <p:cNvGraphicFramePr/>
          <p:nvPr/>
        </p:nvGraphicFramePr>
        <p:xfrm>
          <a:off x="3878817" y="3382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{8769749F-625B-46BF-9EE1-9CE5007BCAC0}</a:tableStyleId>
              </a:tblPr>
              <a:tblGrid>
                <a:gridCol w="645550"/>
                <a:gridCol w="6610350"/>
              </a:tblGrid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캐릭터를 성공적으로 변경헀습니다!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111094" y="136732"/>
            <a:ext cx="2792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이후, 수정 사항</a:t>
            </a:r>
          </a:p>
        </p:txBody>
      </p:sp>
      <p:cxnSp>
        <p:nvCxnSpPr>
          <p:cNvPr id="485" name="Shape 485"/>
          <p:cNvCxnSpPr/>
          <p:nvPr/>
        </p:nvCxnSpPr>
        <p:spPr>
          <a:xfrm>
            <a:off x="111094" y="506064"/>
            <a:ext cx="2670205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86" name="Shape 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48" y="594410"/>
            <a:ext cx="3412103" cy="606885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3838026" y="5547507"/>
            <a:ext cx="393437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크기가 너무 작게 표시됩니다.</a:t>
            </a:r>
          </a:p>
        </p:txBody>
      </p:sp>
      <p:cxnSp>
        <p:nvCxnSpPr>
          <p:cNvPr id="488" name="Shape 488"/>
          <p:cNvCxnSpPr>
            <a:stCxn id="487" idx="1"/>
          </p:cNvCxnSpPr>
          <p:nvPr/>
        </p:nvCxnSpPr>
        <p:spPr>
          <a:xfrm rot="10800000">
            <a:off x="2781426" y="5686416"/>
            <a:ext cx="1056600" cy="2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330200" y="177800"/>
            <a:ext cx="33217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초안 작성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스트링 참고 내용 추가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11094" y="136732"/>
            <a:ext cx="1068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 요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111094" y="506064"/>
            <a:ext cx="1068224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/>
        </p:nvSpPr>
        <p:spPr>
          <a:xfrm>
            <a:off x="111095" y="1762788"/>
            <a:ext cx="54599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구매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하지 않은 영주 캐릭터를 구매하는 기능입니다.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재화로 크라운이 사용됩니다.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구매/변경 화면에서 진행됩니다.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1094" y="2971583"/>
            <a:ext cx="49943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중인 영주 캐릭터로 변경하는 기능입니다.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중이지 않은 영주 캐릭터로는 변경할 수 없습니다.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구매/변경 화면에서 진행됩니다.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11094" y="553600"/>
            <a:ext cx="120809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아바타로 활용되는 캐릭터입니다.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하나당, 하나의 영주 캐릭터 스킬을 가지고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크라운을 소모하여 자신이 보유하지 않은 영주 캐릭터를 구매할 수 있습니다.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1094" y="4180380"/>
            <a:ext cx="1015897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스킬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영주 캐릭터마다 하나씩 가지고 있는 스킬입니다.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화면의 스킬 슬롯에서 유저 액션을 통해 효과가 사용됩니다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111095" y="1845367"/>
            <a:ext cx="82963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구매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보유하지 않은 영주 캐릭터를 구매할 수 있는 기능입니다.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구매/변경 화면에서 진행할 수 있습니다.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재화로 크라운만 사용되며, 구매한 영주 캐릭터는 보유 상태가 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상태인 영주 캐릭터는 유저 액션을 통해 언제든 변경이 가능합니다.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11094" y="136732"/>
            <a:ext cx="3144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111094" y="506064"/>
            <a:ext cx="1674976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/>
        </p:nvSpPr>
        <p:spPr>
          <a:xfrm>
            <a:off x="111095" y="3609775"/>
            <a:ext cx="120809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구매 관련 데이터 테이블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구매에 필요한 크라운 소모 비용 테이블을 사용합니다.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어떤 영주 캐릭터를 구매 했는지에 대한 정보가 있어야 합니다. ( 영주 캐릭터 보유 상태를 확인, 캐릭터 변경에 사용 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 아이템은 ItemType 을 사용하며, 아이템의 구매 값은 데이터 테이블에 명시된 정보를 참고합니다.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89141" y="6088601"/>
            <a:ext cx="3884459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기존에 존재하는 Lord_Data 을 활용할 수 있습니다.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11094" y="524358"/>
            <a:ext cx="120809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계정 생성 이후, 게임을 시작했을 때, 무료로 영주 캐릭터 하나를 선택하여 획득할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크라운을 소모하여 자신이 보유 중이지 않은 영주 캐릭터를 구매할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상태인 영주 캐릭터는 언제든지 변경이 가능합니다.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789141" y="4837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{4046FD42-355E-400D-B0DA-22CA5CFDFC67}</a:tableStyleId>
              </a:tblPr>
              <a:tblGrid>
                <a:gridCol w="1404225"/>
                <a:gridCol w="1442875"/>
                <a:gridCol w="1442875"/>
                <a:gridCol w="1442875"/>
                <a:gridCol w="144287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100" u="none" cap="none" strike="noStrike"/>
                        <a:t>LordCharacterType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LordSkillType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100" u="none" cap="none" strike="noStrike"/>
                        <a:t>LordCharacterType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100" u="none" cap="none" strike="noStrike"/>
                        <a:t>LordPurchaseValue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SkillNameStringKey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SKillExplainKey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LordSkillType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캐릭터 타입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구매 값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이름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설명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타입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LCT_Cleopatra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LCT_Odanobunaga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LCT_KingSejong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11095" y="506064"/>
            <a:ext cx="120809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상태인 영주 캐릭터로 변경할 수 있는 기능입니다.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구매 / 변경 화면에서 진행할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상태가 아닌 영주 캐릭터로는 변경할 수 없습니다.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캐릭터를 변경하면 타운 화면에 보이는 영주 캐릭터 초상화, 영주 정보에서 보이는 영주 캐릭터 이미지가 변경됩니다.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11094" y="136732"/>
            <a:ext cx="3144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111094" y="506064"/>
            <a:ext cx="1674976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/>
        </p:nvSpPr>
        <p:spPr>
          <a:xfrm>
            <a:off x="111093" y="1983392"/>
            <a:ext cx="1208090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스킬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캐릭터마다 하나씩 가지고 있는 스킬입니다.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화면에서 호출할 수 있는 스킬 슬롯에서 유저 액션을 통해 사용할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사용하면 일정 시간동안 지속 효과가 적용됩니다.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스킬은 사용된 이후 쿨타임이 설정되며 쿨타임이 모두 지날 때까지 다시 사용할 수 없습니다.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111094" y="136732"/>
            <a:ext cx="3144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111094" y="506064"/>
            <a:ext cx="104883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26" name="Shape 126"/>
          <p:cNvGraphicFramePr/>
          <p:nvPr/>
        </p:nvGraphicFramePr>
        <p:xfrm>
          <a:off x="356112" y="1005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{4046FD42-355E-400D-B0DA-22CA5CFDFC67}</a:tableStyleId>
              </a:tblPr>
              <a:tblGrid>
                <a:gridCol w="1404225"/>
                <a:gridCol w="1442875"/>
                <a:gridCol w="1442875"/>
                <a:gridCol w="1442875"/>
                <a:gridCol w="144287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100" u="none" cap="none" strike="noStrike"/>
                        <a:t>LordCharacterType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LordSkillType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100" u="none" cap="none" strike="noStrike"/>
                        <a:t>LordCharacterType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100" u="none" cap="none" strike="noStrike"/>
                        <a:t>LordPurchaseValue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SkillNameStringKey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SKillExplainKey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LordSkillType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캐릭터 타입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구매 값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이름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설명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타입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LCT_Cleopatra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LCT_Odanobunaga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LCT_KingSejong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x="111095" y="589129"/>
            <a:ext cx="7420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Lord_Attribute 데이터 테이블 구조를 변경하거나, 새로운 데이터 테이블을 작성해야 합니다.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11095" y="2394131"/>
            <a:ext cx="120809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LordCharcterType : 영주 캐릭터 타입입니다. 영주 캐릭터마다 하나의 타입을 갖습니다.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LordPurchaseValue : 영주 캐릭터를 구매할 때 소모되는 비용입니다.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LordSkillType : 영주 캐릭터가 가지고 있는 스킬입니다. LordSkillType 은 영주 스킬 기획서를 참고합니다.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11094" y="136732"/>
            <a:ext cx="4621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최초 선택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111094" y="506064"/>
            <a:ext cx="264535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5" name="Shape 135"/>
          <p:cNvSpPr txBox="1"/>
          <p:nvPr/>
        </p:nvSpPr>
        <p:spPr>
          <a:xfrm>
            <a:off x="3448050" y="589129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계정 생성을 했을 때, 영주 캐릭터 선택 화면</a:t>
            </a:r>
          </a:p>
        </p:txBody>
      </p:sp>
      <p:grpSp>
        <p:nvGrpSpPr>
          <p:cNvPr id="136" name="Shape 136"/>
          <p:cNvGrpSpPr/>
          <p:nvPr/>
        </p:nvGrpSpPr>
        <p:grpSpPr>
          <a:xfrm>
            <a:off x="111094" y="618066"/>
            <a:ext cx="3336954" cy="5880457"/>
            <a:chOff x="111094" y="618066"/>
            <a:chExt cx="3336954" cy="5880457"/>
          </a:xfrm>
        </p:grpSpPr>
        <p:pic>
          <p:nvPicPr>
            <p:cNvPr id="137" name="Shape 1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94" y="618066"/>
              <a:ext cx="3336954" cy="5880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Shape 138"/>
            <p:cNvSpPr/>
            <p:nvPr/>
          </p:nvSpPr>
          <p:spPr>
            <a:xfrm>
              <a:off x="238125" y="5153025"/>
              <a:ext cx="3114675" cy="657224"/>
            </a:xfrm>
            <a:prstGeom prst="rect">
              <a:avLst/>
            </a:prstGeom>
            <a:solidFill>
              <a:srgbClr val="2D201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125" y="5181600"/>
            <a:ext cx="603279" cy="60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037" y="5226908"/>
            <a:ext cx="509454" cy="50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824816" y="5095875"/>
            <a:ext cx="246448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건축술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831166" y="5289155"/>
            <a:ext cx="25685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2시간 동안 건물 건설 및 업그레이드 시간이 3% 감소합니다.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448050" y="2142066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좌, 우 슬라이드를 통해 영주 캐릭터를 선택할 수 있습니다.</a:t>
            </a:r>
          </a:p>
        </p:txBody>
      </p:sp>
      <p:sp>
        <p:nvSpPr>
          <p:cNvPr id="144" name="Shape 144"/>
          <p:cNvSpPr/>
          <p:nvPr/>
        </p:nvSpPr>
        <p:spPr>
          <a:xfrm>
            <a:off x="539764" y="2006600"/>
            <a:ext cx="2533635" cy="2709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448050" y="5209453"/>
            <a:ext cx="74207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중인 영주 캐릭터에 대한 스킬을 표시합니다.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 정보 : 영주 캐릭터 스킬 아이콘 / 스킬 이름 / 스킬 설명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448050" y="5964194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버튼을 누르면, 해당 영주 캐릭터로 게임을 시작합니다.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454401" y="4654823"/>
            <a:ext cx="3129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간략한 영주 설명 ( String 수정 필요 )</a:t>
            </a:r>
          </a:p>
        </p:txBody>
      </p:sp>
      <p:sp>
        <p:nvSpPr>
          <p:cNvPr id="148" name="Shape 148"/>
          <p:cNvSpPr/>
          <p:nvPr/>
        </p:nvSpPr>
        <p:spPr>
          <a:xfrm>
            <a:off x="186286" y="4812317"/>
            <a:ext cx="3210638" cy="2782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55023" y="4817726"/>
            <a:ext cx="336712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뛰어난 외교 수완과 아름다운 미모 그리고 정열을 가진 여인입니다.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929206" y="19085"/>
            <a:ext cx="5138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String_LordSelectUI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참조합니다.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Shape 155"/>
          <p:cNvGrpSpPr/>
          <p:nvPr/>
        </p:nvGrpSpPr>
        <p:grpSpPr>
          <a:xfrm>
            <a:off x="123825" y="599197"/>
            <a:ext cx="3408161" cy="6064069"/>
            <a:chOff x="123825" y="599197"/>
            <a:chExt cx="3408161" cy="6064069"/>
          </a:xfrm>
        </p:grpSpPr>
        <p:pic>
          <p:nvPicPr>
            <p:cNvPr id="156" name="Shape 1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825" y="599197"/>
              <a:ext cx="3408161" cy="6064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Shape 157"/>
            <p:cNvSpPr/>
            <p:nvPr/>
          </p:nvSpPr>
          <p:spPr>
            <a:xfrm>
              <a:off x="190500" y="1952625"/>
              <a:ext cx="838199" cy="428625"/>
            </a:xfrm>
            <a:prstGeom prst="rect">
              <a:avLst/>
            </a:prstGeom>
            <a:solidFill>
              <a:srgbClr val="38383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Shape 158"/>
          <p:cNvSpPr txBox="1"/>
          <p:nvPr/>
        </p:nvSpPr>
        <p:spPr>
          <a:xfrm>
            <a:off x="111094" y="136732"/>
            <a:ext cx="4621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구매/변경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111094" y="506064"/>
            <a:ext cx="245982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0" name="Shape 160"/>
          <p:cNvSpPr txBox="1"/>
          <p:nvPr/>
        </p:nvSpPr>
        <p:spPr>
          <a:xfrm>
            <a:off x="4081230" y="1317680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 / 변경 화면 이동 버튼</a:t>
            </a:r>
          </a:p>
        </p:txBody>
      </p:sp>
      <p:sp>
        <p:nvSpPr>
          <p:cNvPr id="161" name="Shape 161"/>
          <p:cNvSpPr/>
          <p:nvPr/>
        </p:nvSpPr>
        <p:spPr>
          <a:xfrm>
            <a:off x="3152775" y="1284816"/>
            <a:ext cx="395055" cy="3950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Shape 162"/>
          <p:cNvCxnSpPr>
            <a:stCxn id="161" idx="3"/>
            <a:endCxn id="160" idx="1"/>
          </p:cNvCxnSpPr>
          <p:nvPr/>
        </p:nvCxnSpPr>
        <p:spPr>
          <a:xfrm>
            <a:off x="3547830" y="1482344"/>
            <a:ext cx="533400" cy="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63" name="Shape 163"/>
          <p:cNvGrpSpPr/>
          <p:nvPr/>
        </p:nvGrpSpPr>
        <p:grpSpPr>
          <a:xfrm>
            <a:off x="228600" y="1976437"/>
            <a:ext cx="361949" cy="361949"/>
            <a:chOff x="190500" y="1952625"/>
            <a:chExt cx="603279" cy="603279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500" y="1952625"/>
              <a:ext cx="603279" cy="603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12" y="1997933"/>
              <a:ext cx="509454" cy="5094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Shape 166"/>
          <p:cNvSpPr txBox="1"/>
          <p:nvPr/>
        </p:nvSpPr>
        <p:spPr>
          <a:xfrm>
            <a:off x="4097076" y="1836811"/>
            <a:ext cx="7420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스킬 표시 누르고 있으면 일정 시간동안 표시</a:t>
            </a:r>
          </a:p>
        </p:txBody>
      </p:sp>
      <p:sp>
        <p:nvSpPr>
          <p:cNvPr id="167" name="Shape 167"/>
          <p:cNvSpPr/>
          <p:nvPr/>
        </p:nvSpPr>
        <p:spPr>
          <a:xfrm>
            <a:off x="228600" y="1958922"/>
            <a:ext cx="395055" cy="3950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Shape 168"/>
          <p:cNvCxnSpPr>
            <a:stCxn id="167" idx="3"/>
            <a:endCxn id="166" idx="1"/>
          </p:cNvCxnSpPr>
          <p:nvPr/>
        </p:nvCxnSpPr>
        <p:spPr>
          <a:xfrm flipH="1" rot="10800000">
            <a:off x="623655" y="2021450"/>
            <a:ext cx="3473400" cy="13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9" name="Shape 169"/>
          <p:cNvSpPr/>
          <p:nvPr/>
        </p:nvSpPr>
        <p:spPr>
          <a:xfrm>
            <a:off x="238125" y="2509631"/>
            <a:ext cx="2559732" cy="516306"/>
          </a:xfrm>
          <a:prstGeom prst="wedgeRectCallout">
            <a:avLst>
              <a:gd fmla="val -20571" name="adj1"/>
              <a:gd fmla="val 32478" name="adj2"/>
            </a:avLst>
          </a:prstGeom>
          <a:solidFill>
            <a:schemeClr val="accent3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228600" y="2534042"/>
            <a:ext cx="246448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고대 건축술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34950" y="2727323"/>
            <a:ext cx="2568545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2시간 동안 건물 건설 및 업그레이드 시간이 3% 감소합니다.</a:t>
            </a:r>
          </a:p>
        </p:txBody>
      </p:sp>
      <p:cxnSp>
        <p:nvCxnSpPr>
          <p:cNvPr id="172" name="Shape 172"/>
          <p:cNvCxnSpPr>
            <a:stCxn id="171" idx="3"/>
            <a:endCxn id="166" idx="1"/>
          </p:cNvCxnSpPr>
          <p:nvPr/>
        </p:nvCxnSpPr>
        <p:spPr>
          <a:xfrm flipH="1" rot="10800000">
            <a:off x="2803495" y="2021561"/>
            <a:ext cx="1293600" cy="82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6929206" y="19085"/>
            <a:ext cx="5138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String_LordSelectUI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참조합니다.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111094" y="136732"/>
            <a:ext cx="4621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구매/변경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111094" y="506064"/>
            <a:ext cx="245982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0" name="Shape 180"/>
          <p:cNvSpPr/>
          <p:nvPr/>
        </p:nvSpPr>
        <p:spPr>
          <a:xfrm>
            <a:off x="123825" y="599197"/>
            <a:ext cx="3408161" cy="60640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5" y="594412"/>
            <a:ext cx="3401571" cy="3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30415" y="569010"/>
            <a:ext cx="340157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130414" y="6468533"/>
            <a:ext cx="3401570" cy="194733"/>
            <a:chOff x="4280126" y="3276618"/>
            <a:chExt cx="7263492" cy="304761"/>
          </a:xfrm>
        </p:grpSpPr>
        <p:pic>
          <p:nvPicPr>
            <p:cNvPr id="184" name="Shape 1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Shape 1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Shape 186"/>
          <p:cNvSpPr/>
          <p:nvPr/>
        </p:nvSpPr>
        <p:spPr>
          <a:xfrm>
            <a:off x="120890" y="4714875"/>
            <a:ext cx="3408161" cy="15478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93" y="965571"/>
            <a:ext cx="3366558" cy="464824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155023" y="5042030"/>
            <a:ext cx="3341485" cy="701417"/>
          </a:xfrm>
          <a:prstGeom prst="rect">
            <a:avLst/>
          </a:prstGeom>
          <a:solidFill>
            <a:srgbClr val="2D2013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554" y="5108408"/>
            <a:ext cx="603279" cy="60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465" y="5153717"/>
            <a:ext cx="509454" cy="50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821750" y="5022683"/>
            <a:ext cx="246448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건축술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828100" y="5215964"/>
            <a:ext cx="256854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2시간 동안 건물 건설 및 업그레이드 시간이 3% 감소합니다.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55023" y="4684146"/>
            <a:ext cx="336712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뛰어난 외교 수완과 아름다운 미모 그리고 정열을 가진 여인입니다.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554" y="6024382"/>
            <a:ext cx="536987" cy="53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7245" y="5849492"/>
            <a:ext cx="1193650" cy="45422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624030" y="569010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유저가 선택 중인 영주 캐릭터가 기본 값으로 보여집니다.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624030" y="2443660"/>
            <a:ext cx="74207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보유 중인 영주 캐릭터는 색으로 표시합니다.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중이지 않은 캐릭터는 흑백으로 표시합니다.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624030" y="4855875"/>
            <a:ext cx="742070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간단한 설명과 스킬 설명입니다.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624030" y="5488782"/>
            <a:ext cx="74207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버튼은 구매 / 변경 / 선택 중 버튼이 있습니다.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중 버튼은 유저가 현재 선택 중인 영주 캐릭터일때 표시되며 비활성화 상태입니다.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329266" y="5907737"/>
            <a:ext cx="99906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중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23" y="952500"/>
            <a:ext cx="3341485" cy="109373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123640" y="1992725"/>
            <a:ext cx="3408161" cy="535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6929206" y="19085"/>
            <a:ext cx="5138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rgbClr val="C55A1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String_LordSelectUI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참조합니다.</a:t>
            </a:r>
          </a:p>
        </p:txBody>
      </p:sp>
      <p:sp>
        <p:nvSpPr>
          <p:cNvPr id="204" name="Shape 204"/>
          <p:cNvSpPr/>
          <p:nvPr/>
        </p:nvSpPr>
        <p:spPr>
          <a:xfrm>
            <a:off x="539764" y="2034746"/>
            <a:ext cx="2533635" cy="2709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Shape 205"/>
          <p:cNvGraphicFramePr/>
          <p:nvPr/>
        </p:nvGraphicFramePr>
        <p:xfrm>
          <a:off x="3724275" y="62202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{8769749F-625B-46BF-9EE1-9CE5007BCAC0}</a:tableStyleId>
              </a:tblPr>
              <a:tblGrid>
                <a:gridCol w="800100"/>
                <a:gridCol w="4514850"/>
              </a:tblGrid>
              <a:tr h="24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선택 중</a:t>
                      </a:r>
                    </a:p>
                  </a:txBody>
                  <a:tcPr marT="0" marB="0" marR="25850" marL="258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