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62026D8-4B61-4899-A012-64FC2C914F6C}">
  <a:tblStyle styleId="{862026D8-4B61-4899-A012-64FC2C914F6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AD4505EA-4DFC-41AA-99E6-DDDE6240395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15.png"/><Relationship Id="rId7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17" Type="http://schemas.openxmlformats.org/officeDocument/2006/relationships/image" Target="../media/image04.png"/><Relationship Id="rId16" Type="http://schemas.openxmlformats.org/officeDocument/2006/relationships/image" Target="../media/image18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18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16" Type="http://schemas.openxmlformats.org/officeDocument/2006/relationships/image" Target="../media/image19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4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4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23.png"/><Relationship Id="rId15" Type="http://schemas.openxmlformats.org/officeDocument/2006/relationships/image" Target="../media/image11.png"/><Relationship Id="rId14" Type="http://schemas.openxmlformats.org/officeDocument/2006/relationships/image" Target="../media/image27.png"/><Relationship Id="rId17" Type="http://schemas.openxmlformats.org/officeDocument/2006/relationships/image" Target="../media/image3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19" Type="http://schemas.openxmlformats.org/officeDocument/2006/relationships/image" Target="../media/image01.png"/><Relationship Id="rId6" Type="http://schemas.openxmlformats.org/officeDocument/2006/relationships/image" Target="../media/image22.png"/><Relationship Id="rId18" Type="http://schemas.openxmlformats.org/officeDocument/2006/relationships/image" Target="../media/image04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4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23.png"/><Relationship Id="rId15" Type="http://schemas.openxmlformats.org/officeDocument/2006/relationships/image" Target="../media/image11.png"/><Relationship Id="rId14" Type="http://schemas.openxmlformats.org/officeDocument/2006/relationships/image" Target="../media/image27.png"/><Relationship Id="rId17" Type="http://schemas.openxmlformats.org/officeDocument/2006/relationships/image" Target="../media/image3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19" Type="http://schemas.openxmlformats.org/officeDocument/2006/relationships/image" Target="../media/image01.png"/><Relationship Id="rId6" Type="http://schemas.openxmlformats.org/officeDocument/2006/relationships/image" Target="../media/image22.png"/><Relationship Id="rId18" Type="http://schemas.openxmlformats.org/officeDocument/2006/relationships/image" Target="../media/image04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8.png"/><Relationship Id="rId13" Type="http://schemas.openxmlformats.org/officeDocument/2006/relationships/image" Target="../media/image1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출석체크 1.3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출석체크 보상품 수령 ( 항구 )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272706" y="555043"/>
            <a:ext cx="368969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54602"/>
            <a:ext cx="3287239" cy="58737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585613" y="3266731"/>
            <a:ext cx="2858922" cy="1145469"/>
            <a:chOff x="3402023" y="2902747"/>
            <a:chExt cx="4774601" cy="1904761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02023" y="2902747"/>
              <a:ext cx="2387301" cy="19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5789323" y="2902747"/>
              <a:ext cx="2387301" cy="19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913" y="3803955"/>
            <a:ext cx="617361" cy="6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9154" y="3914544"/>
            <a:ext cx="435478" cy="40644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428744" y="4209664"/>
            <a:ext cx="447793" cy="1143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338376" y="4161821"/>
            <a:ext cx="61362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출석체크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804762" y="754602"/>
            <a:ext cx="83872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항구에서 출석체크 보상을 수령할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출석체크 아이콘을 터치하면 연속 출석체크 팝업을 호출합니다.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신규출석체크 아이콘을 터치하면 신규 유저 출석체크 팝업을 호출합니다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복귀 유저 출석체크를 진행하고 있다면 복귀출석체크 아이콘으로 표시합니다.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5108" y="3803955"/>
            <a:ext cx="617361" cy="6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6113" y="3881380"/>
            <a:ext cx="469250" cy="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2195939" y="4209664"/>
            <a:ext cx="447793" cy="1143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992791" y="4161821"/>
            <a:ext cx="839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신규출석체크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04762" y="2491127"/>
            <a:ext cx="83872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 게임에 최초 접속한 1회에 한하여 타운 화면에 진입했을 때, 수령하지 않은 출석 체크 보상품이 있는 경우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호출되는 팝업입니다.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/ 복귀 유저 출석체크를 진행하는 경우, 해당 출석체크에 대한 알림 팝업을 호출합니다.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출석체크만 진행하는 경우, 연속 출석체크에 대한 알림 팝업을 호출합니다.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 팝업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72706" y="555043"/>
            <a:ext cx="368969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54602"/>
            <a:ext cx="3287239" cy="5873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804762" y="4273614"/>
            <a:ext cx="83872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 버튼을 누르면 오늘 일차에 해당하는 출석체크 보상품을 수령하게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-KR" sz="1200">
                <a:solidFill>
                  <a:schemeClr val="dk1"/>
                </a:solidFill>
              </a:rPr>
              <a:t>N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공유 체크박스를 체크한 상태로 아이템 수령버튼을 누르면, Facebook 친구 목록이 호출됩니다.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디폴트로는 체크가 되어있는 상태입니다. 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수령은 하루에 한 번만 가능하며, 보상품을 수령한 경우 “아이템 수령” 버튼을 비활성화 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공유 기능은 연속 출석체크에만 적용됩니다.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7" name="Shape 177"/>
          <p:cNvSpPr/>
          <p:nvPr/>
        </p:nvSpPr>
        <p:spPr>
          <a:xfrm>
            <a:off x="272706" y="754602"/>
            <a:ext cx="3287239" cy="587371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63985" y="1979723"/>
            <a:ext cx="3107185" cy="3169326"/>
          </a:xfrm>
          <a:prstGeom prst="roundRect">
            <a:avLst>
              <a:gd fmla="val 6498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944333" y="2008948"/>
            <a:ext cx="194648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532660" y="2360321"/>
            <a:ext cx="276095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939892" y="2335558"/>
            <a:ext cx="1946488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2일 연속 출석</a:t>
            </a:r>
          </a:p>
        </p:txBody>
      </p:sp>
      <p:sp>
        <p:nvSpPr>
          <p:cNvPr id="182" name="Shape 182"/>
          <p:cNvSpPr/>
          <p:nvPr/>
        </p:nvSpPr>
        <p:spPr>
          <a:xfrm>
            <a:off x="443881" y="2628972"/>
            <a:ext cx="2938511" cy="1516900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311" y="4636816"/>
            <a:ext cx="1193650" cy="41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660" y="2782886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2273" y="277506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2078" y="277618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733" y="347475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5538" y="347475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5344" y="3466930"/>
            <a:ext cx="541537" cy="54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322912" y="4663450"/>
            <a:ext cx="1187050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수령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48522" y="2800050"/>
            <a:ext cx="469037" cy="46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9796" y="2798049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6321" y="3493208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5648" y="3492744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23370" y="3493180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8733" y="2798049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8331" y="2586385"/>
            <a:ext cx="967808" cy="96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1261661" y="2773966"/>
            <a:ext cx="561867" cy="561661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1272466" y="2782886"/>
            <a:ext cx="541537" cy="541537"/>
            <a:chOff x="1272466" y="2782886"/>
            <a:chExt cx="541537" cy="541537"/>
          </a:xfrm>
        </p:grpSpPr>
        <p:pic>
          <p:nvPicPr>
            <p:cNvPr id="200" name="Shape 2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72466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20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02770" y="280439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5907" y="2311002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7623" y="3608155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83871" y="3633142"/>
            <a:ext cx="469037" cy="46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71980" y="2326165"/>
            <a:ext cx="480929" cy="48092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4035907" y="2939375"/>
            <a:ext cx="561867" cy="561661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4046714" y="2948295"/>
            <a:ext cx="541537" cy="541537"/>
            <a:chOff x="1272466" y="2782886"/>
            <a:chExt cx="541537" cy="541537"/>
          </a:xfrm>
        </p:grpSpPr>
        <p:pic>
          <p:nvPicPr>
            <p:cNvPr id="208" name="Shape 2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72466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Shape 20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02770" y="280439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Shape 2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25601" y="2129125"/>
            <a:ext cx="967808" cy="967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4688682" y="2362177"/>
            <a:ext cx="2688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수령이 완료된 아이콘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688682" y="2982318"/>
            <a:ext cx="268866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오늘 수령해야 하는 아이템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688682" y="3679794"/>
            <a:ext cx="268866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수령할 수 없는 아이템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804760" y="836730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아이템 아이콘은, 유저 액션을 통해 해당 보상품에 대한 세부정보를 확인할 수 있습니다.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53366" y="2034436"/>
            <a:ext cx="308127" cy="30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804760" y="1708672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누르면, 출석체크에 대한 도움말을 확인할 수 있습니다.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09197" y="4224578"/>
            <a:ext cx="251028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친구들에게 보상 공유하기!</a:t>
            </a:r>
          </a:p>
        </p:txBody>
      </p:sp>
      <p:sp>
        <p:nvSpPr>
          <p:cNvPr id="218" name="Shape 218"/>
          <p:cNvSpPr/>
          <p:nvPr/>
        </p:nvSpPr>
        <p:spPr>
          <a:xfrm flipH="1">
            <a:off x="693233" y="4295910"/>
            <a:ext cx="231929" cy="208187"/>
          </a:xfrm>
          <a:prstGeom prst="roundRect">
            <a:avLst>
              <a:gd fmla="val 6498" name="adj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6518" y="4203444"/>
            <a:ext cx="265355" cy="26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962125" y="69738"/>
            <a:ext cx="617361" cy="6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053366" y="180328"/>
            <a:ext cx="435478" cy="40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3052955" y="475447"/>
            <a:ext cx="447793" cy="1143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962588" y="427604"/>
            <a:ext cx="61362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출석체크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 팝업 ( 보상품 세부정보 팝업 )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272706" y="555043"/>
            <a:ext cx="585288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3569964" y="791850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아이템 아이콘은, 유저 액션을 통해 해당 보상품에 대한 세부정보를 확인할 수 있습니다.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262687" y="754602"/>
            <a:ext cx="3297258" cy="5873710"/>
            <a:chOff x="262687" y="754602"/>
            <a:chExt cx="3297258" cy="5873710"/>
          </a:xfrm>
        </p:grpSpPr>
        <p:pic>
          <p:nvPicPr>
            <p:cNvPr id="232" name="Shape 2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754602"/>
              <a:ext cx="3287239" cy="5873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Shape 233"/>
            <p:cNvSpPr/>
            <p:nvPr/>
          </p:nvSpPr>
          <p:spPr>
            <a:xfrm>
              <a:off x="272706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63985" y="1979723"/>
              <a:ext cx="3107185" cy="2840852"/>
            </a:xfrm>
            <a:prstGeom prst="roundRect">
              <a:avLst>
                <a:gd fmla="val 6498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944333" y="2008948"/>
              <a:ext cx="1946488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 체크</a:t>
              </a:r>
            </a:p>
          </p:txBody>
        </p:sp>
        <p:cxnSp>
          <p:nvCxnSpPr>
            <p:cNvPr id="236" name="Shape 236"/>
            <p:cNvCxnSpPr/>
            <p:nvPr/>
          </p:nvCxnSpPr>
          <p:spPr>
            <a:xfrm>
              <a:off x="532660" y="2360321"/>
              <a:ext cx="276095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7" name="Shape 237"/>
            <p:cNvSpPr txBox="1"/>
            <p:nvPr/>
          </p:nvSpPr>
          <p:spPr>
            <a:xfrm>
              <a:off x="939892" y="2335558"/>
              <a:ext cx="1946488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2일 연속 출석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3881" y="2628972"/>
              <a:ext cx="2938511" cy="1516900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Shape 2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311" y="4273614"/>
              <a:ext cx="1193650" cy="41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Shape 2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9393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Shape 2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2273" y="277506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Shape 2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2078" y="277618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Shape 2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33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35538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Shape 2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5344" y="3466930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1322912" y="4300248"/>
              <a:ext cx="1187050" cy="34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수령</a:t>
              </a:r>
            </a:p>
          </p:txBody>
        </p:sp>
        <p:pic>
          <p:nvPicPr>
            <p:cNvPr id="247" name="Shape 2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8522" y="2800050"/>
              <a:ext cx="469037" cy="469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7979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6321" y="3493208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5648" y="3492744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3370" y="3493180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46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Shape 25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8331" y="2586385"/>
              <a:ext cx="967808" cy="96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Shape 254"/>
            <p:cNvSpPr/>
            <p:nvPr/>
          </p:nvSpPr>
          <p:spPr>
            <a:xfrm>
              <a:off x="1261661" y="2773966"/>
              <a:ext cx="561867" cy="561661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Shape 255"/>
            <p:cNvGrpSpPr/>
            <p:nvPr/>
          </p:nvGrpSpPr>
          <p:grpSpPr>
            <a:xfrm>
              <a:off x="1272466" y="2782886"/>
              <a:ext cx="541537" cy="541537"/>
              <a:chOff x="1272466" y="2782886"/>
              <a:chExt cx="541537" cy="541537"/>
            </a:xfrm>
          </p:grpSpPr>
          <p:pic>
            <p:nvPicPr>
              <p:cNvPr id="256" name="Shape 25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72466" y="2782886"/>
                <a:ext cx="541537" cy="541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Shape 25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302770" y="2804399"/>
                <a:ext cx="480929" cy="480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8" name="Shape 2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3366" y="2034436"/>
              <a:ext cx="308127" cy="30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Shape 259"/>
            <p:cNvSpPr/>
            <p:nvPr/>
          </p:nvSpPr>
          <p:spPr>
            <a:xfrm>
              <a:off x="262687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Shape 260"/>
          <p:cNvSpPr/>
          <p:nvPr/>
        </p:nvSpPr>
        <p:spPr>
          <a:xfrm>
            <a:off x="376252" y="2569789"/>
            <a:ext cx="3107185" cy="1444759"/>
          </a:xfrm>
          <a:prstGeom prst="roundRect">
            <a:avLst>
              <a:gd fmla="val 4936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8722" y="2795565"/>
            <a:ext cx="718822" cy="713362"/>
          </a:xfrm>
          <a:prstGeom prst="roundRect">
            <a:avLst>
              <a:gd fmla="val 4936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1510" y="2833615"/>
            <a:ext cx="630801" cy="63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/>
          <p:nvPr/>
        </p:nvCxnSpPr>
        <p:spPr>
          <a:xfrm>
            <a:off x="1274715" y="2967542"/>
            <a:ext cx="20211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1210334" y="2622941"/>
            <a:ext cx="2083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 소환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241400" y="2953699"/>
            <a:ext cx="2083279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 명의 도끼병을 즉시 부대에 추가합니다.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 팝업 ( 도움말 팝업 )</a:t>
            </a:r>
          </a:p>
        </p:txBody>
      </p:sp>
      <p:cxnSp>
        <p:nvCxnSpPr>
          <p:cNvPr id="271" name="Shape 271"/>
          <p:cNvCxnSpPr/>
          <p:nvPr/>
        </p:nvCxnSpPr>
        <p:spPr>
          <a:xfrm>
            <a:off x="272706" y="555043"/>
            <a:ext cx="585288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3569964" y="791850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눌렀을 때, 호출되는 팝업입니다.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262687" y="754602"/>
            <a:ext cx="3297258" cy="5873710"/>
            <a:chOff x="262687" y="754602"/>
            <a:chExt cx="3297258" cy="5873710"/>
          </a:xfrm>
        </p:grpSpPr>
        <p:pic>
          <p:nvPicPr>
            <p:cNvPr id="274" name="Shape 2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754602"/>
              <a:ext cx="3287239" cy="5873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Shape 275"/>
            <p:cNvSpPr/>
            <p:nvPr/>
          </p:nvSpPr>
          <p:spPr>
            <a:xfrm>
              <a:off x="272706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63985" y="1979723"/>
              <a:ext cx="3107185" cy="2840852"/>
            </a:xfrm>
            <a:prstGeom prst="roundRect">
              <a:avLst>
                <a:gd fmla="val 6498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944333" y="2008948"/>
              <a:ext cx="1946488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 체크</a:t>
              </a:r>
            </a:p>
          </p:txBody>
        </p:sp>
        <p:cxnSp>
          <p:nvCxnSpPr>
            <p:cNvPr id="278" name="Shape 278"/>
            <p:cNvCxnSpPr/>
            <p:nvPr/>
          </p:nvCxnSpPr>
          <p:spPr>
            <a:xfrm>
              <a:off x="532660" y="2360321"/>
              <a:ext cx="276095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79" name="Shape 279"/>
            <p:cNvSpPr txBox="1"/>
            <p:nvPr/>
          </p:nvSpPr>
          <p:spPr>
            <a:xfrm>
              <a:off x="939892" y="2335558"/>
              <a:ext cx="1946488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2일 연속 출석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43881" y="2628972"/>
              <a:ext cx="2938511" cy="1516900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1" name="Shape 2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311" y="4273614"/>
              <a:ext cx="1193650" cy="41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9393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2273" y="277506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Shape 2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2078" y="277618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Shape 2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33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35538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5344" y="3466930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Shape 288"/>
            <p:cNvSpPr txBox="1"/>
            <p:nvPr/>
          </p:nvSpPr>
          <p:spPr>
            <a:xfrm>
              <a:off x="1322912" y="4300248"/>
              <a:ext cx="1187050" cy="34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수령</a:t>
              </a:r>
            </a:p>
          </p:txBody>
        </p:sp>
        <p:pic>
          <p:nvPicPr>
            <p:cNvPr id="289" name="Shape 28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8522" y="2800050"/>
              <a:ext cx="469037" cy="469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7979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6321" y="3493208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5648" y="3492744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3370" y="3493180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46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8331" y="2586385"/>
              <a:ext cx="967808" cy="96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Shape 296"/>
            <p:cNvSpPr/>
            <p:nvPr/>
          </p:nvSpPr>
          <p:spPr>
            <a:xfrm>
              <a:off x="1261661" y="2773966"/>
              <a:ext cx="561867" cy="561661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Shape 297"/>
            <p:cNvGrpSpPr/>
            <p:nvPr/>
          </p:nvGrpSpPr>
          <p:grpSpPr>
            <a:xfrm>
              <a:off x="1272466" y="2782886"/>
              <a:ext cx="541537" cy="541537"/>
              <a:chOff x="1272466" y="2782886"/>
              <a:chExt cx="541537" cy="541537"/>
            </a:xfrm>
          </p:grpSpPr>
          <p:pic>
            <p:nvPicPr>
              <p:cNvPr id="298" name="Shape 29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72466" y="2782886"/>
                <a:ext cx="541537" cy="541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Shape 29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302770" y="2804399"/>
                <a:ext cx="480929" cy="480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0" name="Shape 30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3366" y="2034436"/>
              <a:ext cx="308127" cy="30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262687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Shape 302"/>
          <p:cNvSpPr/>
          <p:nvPr/>
        </p:nvSpPr>
        <p:spPr>
          <a:xfrm>
            <a:off x="376252" y="2752328"/>
            <a:ext cx="3107185" cy="1331611"/>
          </a:xfrm>
          <a:prstGeom prst="roundRect">
            <a:avLst>
              <a:gd fmla="val 4936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76252" y="2864875"/>
            <a:ext cx="3094918" cy="99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 이곳에 와서 아이템을 받아갈 수 있으며, facebook 계정을 연동하여 친구들에게 보너스도 공유할 수 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일수는 최대 7일까지 누적되며, 출석 일수가 많아질수록 더 풍성한 보너스를 받을 수 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중단 혹은 연속 출석 7일 시 출석일수는 다시 기록됩니다.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 팝업 ( SnS 공유하기 )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272706" y="555043"/>
            <a:ext cx="585288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3569964" y="791850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친구들과 공유하기 버튼을 체크한 상태로 아이템 수령 버튼을 누르면 호출되는 팝업입니다.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262687" y="754602"/>
            <a:ext cx="3297258" cy="5873710"/>
            <a:chOff x="262687" y="754602"/>
            <a:chExt cx="3297258" cy="5873710"/>
          </a:xfrm>
        </p:grpSpPr>
        <p:pic>
          <p:nvPicPr>
            <p:cNvPr id="312" name="Shape 3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754602"/>
              <a:ext cx="3287239" cy="5873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Shape 313"/>
            <p:cNvSpPr/>
            <p:nvPr/>
          </p:nvSpPr>
          <p:spPr>
            <a:xfrm>
              <a:off x="272706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63985" y="1979723"/>
              <a:ext cx="3107185" cy="2840852"/>
            </a:xfrm>
            <a:prstGeom prst="roundRect">
              <a:avLst>
                <a:gd fmla="val 6498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944333" y="2008948"/>
              <a:ext cx="1946488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 체크</a:t>
              </a:r>
            </a:p>
          </p:txBody>
        </p:sp>
        <p:cxnSp>
          <p:nvCxnSpPr>
            <p:cNvPr id="316" name="Shape 316"/>
            <p:cNvCxnSpPr/>
            <p:nvPr/>
          </p:nvCxnSpPr>
          <p:spPr>
            <a:xfrm>
              <a:off x="532660" y="2360321"/>
              <a:ext cx="276095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7" name="Shape 317"/>
            <p:cNvSpPr txBox="1"/>
            <p:nvPr/>
          </p:nvSpPr>
          <p:spPr>
            <a:xfrm>
              <a:off x="939892" y="2335558"/>
              <a:ext cx="1946488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2일 연속 출석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443881" y="2628972"/>
              <a:ext cx="2938511" cy="1516900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9" name="Shape 3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311" y="4273614"/>
              <a:ext cx="1193650" cy="41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Shape 3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9393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2273" y="277506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Shape 3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2078" y="277618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33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Shape 3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35538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5344" y="3466930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Shape 326"/>
            <p:cNvSpPr txBox="1"/>
            <p:nvPr/>
          </p:nvSpPr>
          <p:spPr>
            <a:xfrm>
              <a:off x="1322912" y="4300248"/>
              <a:ext cx="1187050" cy="34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수령</a:t>
              </a:r>
            </a:p>
          </p:txBody>
        </p:sp>
        <p:pic>
          <p:nvPicPr>
            <p:cNvPr id="327" name="Shape 3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8522" y="2800050"/>
              <a:ext cx="469037" cy="469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Shape 3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7979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6321" y="3493208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5648" y="3492744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3370" y="3493180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Shape 3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46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Shape 33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8331" y="2586385"/>
              <a:ext cx="967808" cy="96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Shape 334"/>
            <p:cNvSpPr/>
            <p:nvPr/>
          </p:nvSpPr>
          <p:spPr>
            <a:xfrm>
              <a:off x="1261661" y="2773966"/>
              <a:ext cx="561867" cy="561661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" name="Shape 335"/>
            <p:cNvGrpSpPr/>
            <p:nvPr/>
          </p:nvGrpSpPr>
          <p:grpSpPr>
            <a:xfrm>
              <a:off x="1272466" y="2782886"/>
              <a:ext cx="541537" cy="541537"/>
              <a:chOff x="1272466" y="2782886"/>
              <a:chExt cx="541537" cy="541537"/>
            </a:xfrm>
          </p:grpSpPr>
          <p:pic>
            <p:nvPicPr>
              <p:cNvPr id="336" name="Shape 3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72466" y="2782886"/>
                <a:ext cx="541537" cy="541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Shape 33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302770" y="2804399"/>
                <a:ext cx="480929" cy="480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8" name="Shape 33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3366" y="2034436"/>
              <a:ext cx="308127" cy="30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262687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Shape 340"/>
          <p:cNvSpPr/>
          <p:nvPr/>
        </p:nvSpPr>
        <p:spPr>
          <a:xfrm>
            <a:off x="347644" y="1975483"/>
            <a:ext cx="3142575" cy="2702095"/>
          </a:xfrm>
          <a:prstGeom prst="roundRect">
            <a:avLst>
              <a:gd fmla="val 280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1330553" y="1997006"/>
            <a:ext cx="134524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선물 공유 친구 선택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368729" y="2274765"/>
            <a:ext cx="31024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3" name="Shape 343"/>
          <p:cNvSpPr txBox="1"/>
          <p:nvPr/>
        </p:nvSpPr>
        <p:spPr>
          <a:xfrm>
            <a:off x="603239" y="3787271"/>
            <a:ext cx="2600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선택하신 Facebook 친구들에게 받은 보너스를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선물로 보낼 수 있습니다.</a:t>
            </a:r>
          </a:p>
        </p:txBody>
      </p:sp>
      <p:sp>
        <p:nvSpPr>
          <p:cNvPr id="344" name="Shape 344"/>
          <p:cNvSpPr/>
          <p:nvPr/>
        </p:nvSpPr>
        <p:spPr>
          <a:xfrm>
            <a:off x="1429075" y="4186921"/>
            <a:ext cx="914400" cy="29135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481474" y="2342099"/>
            <a:ext cx="922918" cy="246220"/>
            <a:chOff x="2569948" y="2898350"/>
            <a:chExt cx="922918" cy="246220"/>
          </a:xfrm>
        </p:grpSpPr>
        <p:sp>
          <p:nvSpPr>
            <p:cNvPr id="346" name="Shape 346"/>
            <p:cNvSpPr/>
            <p:nvPr/>
          </p:nvSpPr>
          <p:spPr>
            <a:xfrm>
              <a:off x="2569948" y="2956242"/>
              <a:ext cx="133349" cy="1318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2667000" y="2898350"/>
              <a:ext cx="82586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마이클조던</a:t>
              </a: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81474" y="2589052"/>
            <a:ext cx="666438" cy="246220"/>
            <a:chOff x="2569948" y="2898350"/>
            <a:chExt cx="666438" cy="246220"/>
          </a:xfrm>
        </p:grpSpPr>
        <p:sp>
          <p:nvSpPr>
            <p:cNvPr id="349" name="Shape 349"/>
            <p:cNvSpPr/>
            <p:nvPr/>
          </p:nvSpPr>
          <p:spPr>
            <a:xfrm>
              <a:off x="2569948" y="2956242"/>
              <a:ext cx="133349" cy="1318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67000" y="2898350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오바마</a:t>
              </a: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481474" y="2866686"/>
            <a:ext cx="666438" cy="246220"/>
            <a:chOff x="2569948" y="2898350"/>
            <a:chExt cx="666438" cy="246220"/>
          </a:xfrm>
        </p:grpSpPr>
        <p:sp>
          <p:nvSpPr>
            <p:cNvPr id="352" name="Shape 352"/>
            <p:cNvSpPr/>
            <p:nvPr/>
          </p:nvSpPr>
          <p:spPr>
            <a:xfrm>
              <a:off x="2569948" y="2956242"/>
              <a:ext cx="133349" cy="1318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2667000" y="2898350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오바마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2148501" y="2359779"/>
            <a:ext cx="922918" cy="246220"/>
            <a:chOff x="2569948" y="2898350"/>
            <a:chExt cx="922918" cy="246220"/>
          </a:xfrm>
        </p:grpSpPr>
        <p:sp>
          <p:nvSpPr>
            <p:cNvPr id="355" name="Shape 355"/>
            <p:cNvSpPr/>
            <p:nvPr/>
          </p:nvSpPr>
          <p:spPr>
            <a:xfrm>
              <a:off x="2569948" y="2956242"/>
              <a:ext cx="133349" cy="1318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667000" y="2898350"/>
              <a:ext cx="82586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러쎌크로우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2148501" y="2637413"/>
            <a:ext cx="922918" cy="246220"/>
            <a:chOff x="2569948" y="2898350"/>
            <a:chExt cx="922918" cy="246220"/>
          </a:xfrm>
        </p:grpSpPr>
        <p:sp>
          <p:nvSpPr>
            <p:cNvPr id="358" name="Shape 358"/>
            <p:cNvSpPr/>
            <p:nvPr/>
          </p:nvSpPr>
          <p:spPr>
            <a:xfrm>
              <a:off x="2569948" y="2956242"/>
              <a:ext cx="133349" cy="1318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2667000" y="2898350"/>
              <a:ext cx="82586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레오나르도</a:t>
              </a:r>
            </a:p>
          </p:txBody>
        </p:sp>
      </p:grpSp>
      <p:pic>
        <p:nvPicPr>
          <p:cNvPr id="360" name="Shape 36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90547" y="2374860"/>
            <a:ext cx="180235" cy="13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90250" y="2621999"/>
            <a:ext cx="180235" cy="13609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3569964" y="2166240"/>
            <a:ext cx="8387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친구 목록이 표시되며, 선물을 공유할 친구를 선택할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보상품이 지급되며 친구들에게 시스템 메일로 보상품이 공유됩니다.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272705" y="12331"/>
            <a:ext cx="6975819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 팝업 ( SnS 공유 해제한 상태일 때 )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272706" y="555043"/>
            <a:ext cx="646146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9" name="Shape 369"/>
          <p:cNvSpPr txBox="1"/>
          <p:nvPr/>
        </p:nvSpPr>
        <p:spPr>
          <a:xfrm>
            <a:off x="3569964" y="791850"/>
            <a:ext cx="838723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친구들과 공유하기 체크 박스를 해제할 때, 호출되는 팝업입니다.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해제를 누르면 SnS 친구들과 공유하기 체크 박스의 기본 상태가 체크 해제 상태로 바뀝니다.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유지를 누르면 해당 팝업이 사라집니다.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262687" y="754602"/>
            <a:ext cx="3297258" cy="5873710"/>
            <a:chOff x="262687" y="754602"/>
            <a:chExt cx="3297258" cy="5873710"/>
          </a:xfrm>
        </p:grpSpPr>
        <p:pic>
          <p:nvPicPr>
            <p:cNvPr id="371" name="Shape 3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754602"/>
              <a:ext cx="3287239" cy="5873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Shape 372"/>
            <p:cNvSpPr/>
            <p:nvPr/>
          </p:nvSpPr>
          <p:spPr>
            <a:xfrm>
              <a:off x="272706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63985" y="1979723"/>
              <a:ext cx="3107185" cy="2840852"/>
            </a:xfrm>
            <a:prstGeom prst="roundRect">
              <a:avLst>
                <a:gd fmla="val 6498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944333" y="2008948"/>
              <a:ext cx="1946488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 체크</a:t>
              </a:r>
            </a:p>
          </p:txBody>
        </p:sp>
        <p:cxnSp>
          <p:nvCxnSpPr>
            <p:cNvPr id="375" name="Shape 375"/>
            <p:cNvCxnSpPr/>
            <p:nvPr/>
          </p:nvCxnSpPr>
          <p:spPr>
            <a:xfrm>
              <a:off x="532660" y="2360321"/>
              <a:ext cx="276095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76" name="Shape 376"/>
            <p:cNvSpPr txBox="1"/>
            <p:nvPr/>
          </p:nvSpPr>
          <p:spPr>
            <a:xfrm>
              <a:off x="939892" y="2335558"/>
              <a:ext cx="1946488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2일 연속 출석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443881" y="2628972"/>
              <a:ext cx="2938511" cy="1516900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Shape 3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311" y="4273614"/>
              <a:ext cx="1193650" cy="41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Shape 3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9393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Shape 3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2273" y="277506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2078" y="277618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Shape 3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33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Shape 3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35538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Shape 3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5344" y="3466930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Shape 385"/>
            <p:cNvSpPr txBox="1"/>
            <p:nvPr/>
          </p:nvSpPr>
          <p:spPr>
            <a:xfrm>
              <a:off x="1322912" y="4300248"/>
              <a:ext cx="1187050" cy="34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수령</a:t>
              </a:r>
            </a:p>
          </p:txBody>
        </p:sp>
        <p:pic>
          <p:nvPicPr>
            <p:cNvPr id="386" name="Shape 3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8522" y="2800050"/>
              <a:ext cx="469037" cy="469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Shape 3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7979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Shape 38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6321" y="3493208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Shape 38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5648" y="3492744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Shape 39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3370" y="3493180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Shape 39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46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Shape 39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8331" y="2586385"/>
              <a:ext cx="967808" cy="96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Shape 393"/>
            <p:cNvSpPr/>
            <p:nvPr/>
          </p:nvSpPr>
          <p:spPr>
            <a:xfrm>
              <a:off x="1261661" y="2773966"/>
              <a:ext cx="561867" cy="561661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" name="Shape 394"/>
            <p:cNvGrpSpPr/>
            <p:nvPr/>
          </p:nvGrpSpPr>
          <p:grpSpPr>
            <a:xfrm>
              <a:off x="1272466" y="2782886"/>
              <a:ext cx="541537" cy="541537"/>
              <a:chOff x="1272466" y="2782886"/>
              <a:chExt cx="541537" cy="541537"/>
            </a:xfrm>
          </p:grpSpPr>
          <p:pic>
            <p:nvPicPr>
              <p:cNvPr id="395" name="Shape 39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72466" y="2782886"/>
                <a:ext cx="541537" cy="541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6" name="Shape 39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302770" y="2804399"/>
                <a:ext cx="480929" cy="480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7" name="Shape 39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3366" y="2034436"/>
              <a:ext cx="308127" cy="30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Shape 398"/>
            <p:cNvSpPr/>
            <p:nvPr/>
          </p:nvSpPr>
          <p:spPr>
            <a:xfrm>
              <a:off x="262687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343493" y="2317169"/>
            <a:ext cx="3127676" cy="1717886"/>
            <a:chOff x="4437878" y="2546201"/>
            <a:chExt cx="3351233" cy="1717886"/>
          </a:xfrm>
        </p:grpSpPr>
        <p:sp>
          <p:nvSpPr>
            <p:cNvPr id="400" name="Shape 400"/>
            <p:cNvSpPr/>
            <p:nvPr/>
          </p:nvSpPr>
          <p:spPr>
            <a:xfrm>
              <a:off x="4437878" y="2546201"/>
              <a:ext cx="3351233" cy="1717886"/>
            </a:xfrm>
            <a:prstGeom prst="roundRect">
              <a:avLst>
                <a:gd fmla="val 7294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매일 출석을 할 경우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Facebook 친구에게 추가로 보너스를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보내드립니다. 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공유하지 않으시겠습니까?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4918685" y="3840380"/>
              <a:ext cx="1106424" cy="3877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공유 해제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6171832" y="3830460"/>
              <a:ext cx="1106424" cy="3877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공유 유지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5759301" y="565616"/>
            <a:ext cx="3235628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출석 체크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획득 연출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 아이템이 몇 초간 반짝이다가 아래쪽으로 이동 후 사라짐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연출이 종료될 때 까지 다른 화면으로 이동 불가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연출이 종료되면 이벤트 출석 체크 팝업 자동으로 닫힘</a:t>
            </a:r>
          </a:p>
        </p:txBody>
      </p:sp>
      <p:sp>
        <p:nvSpPr>
          <p:cNvPr id="408" name="Shape 408"/>
          <p:cNvSpPr/>
          <p:nvPr/>
        </p:nvSpPr>
        <p:spPr>
          <a:xfrm>
            <a:off x="4145917" y="2094569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수령 연출</a:t>
            </a:r>
          </a:p>
        </p:txBody>
      </p:sp>
      <p:sp>
        <p:nvSpPr>
          <p:cNvPr id="409" name="Shape 409"/>
          <p:cNvSpPr/>
          <p:nvPr/>
        </p:nvSpPr>
        <p:spPr>
          <a:xfrm>
            <a:off x="4145917" y="2699767"/>
            <a:ext cx="1763485" cy="74916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연출이 종료되면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이벤트 출석 체크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 닫힘</a:t>
            </a:r>
          </a:p>
        </p:txBody>
      </p:sp>
      <p:cxnSp>
        <p:nvCxnSpPr>
          <p:cNvPr id="410" name="Shape 410"/>
          <p:cNvCxnSpPr>
            <a:stCxn id="409" idx="0"/>
          </p:cNvCxnSpPr>
          <p:nvPr/>
        </p:nvCxnSpPr>
        <p:spPr>
          <a:xfrm rot="10800000">
            <a:off x="5027659" y="2404567"/>
            <a:ext cx="0" cy="295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1" name="Shape 411"/>
          <p:cNvSpPr txBox="1"/>
          <p:nvPr>
            <p:ph idx="1" type="body"/>
          </p:nvPr>
        </p:nvSpPr>
        <p:spPr>
          <a:xfrm>
            <a:off x="272706" y="-1685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접속 시 출석체크 팝업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54602"/>
            <a:ext cx="3287239" cy="587371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272706" y="754602"/>
            <a:ext cx="3287239" cy="587371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63985" y="1979723"/>
            <a:ext cx="3107185" cy="2840852"/>
          </a:xfrm>
          <a:prstGeom prst="roundRect">
            <a:avLst>
              <a:gd fmla="val 6498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944333" y="2008948"/>
            <a:ext cx="194648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</a:t>
            </a:r>
          </a:p>
        </p:txBody>
      </p:sp>
      <p:cxnSp>
        <p:nvCxnSpPr>
          <p:cNvPr id="416" name="Shape 416"/>
          <p:cNvCxnSpPr/>
          <p:nvPr/>
        </p:nvCxnSpPr>
        <p:spPr>
          <a:xfrm>
            <a:off x="532660" y="2360321"/>
            <a:ext cx="276095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7" name="Shape 417"/>
          <p:cNvSpPr txBox="1"/>
          <p:nvPr/>
        </p:nvSpPr>
        <p:spPr>
          <a:xfrm>
            <a:off x="939892" y="2335558"/>
            <a:ext cx="1946488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2일 연속 출석</a:t>
            </a:r>
          </a:p>
        </p:txBody>
      </p:sp>
      <p:sp>
        <p:nvSpPr>
          <p:cNvPr id="418" name="Shape 418"/>
          <p:cNvSpPr/>
          <p:nvPr/>
        </p:nvSpPr>
        <p:spPr>
          <a:xfrm>
            <a:off x="443881" y="2628972"/>
            <a:ext cx="2938511" cy="1516900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Shape 4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311" y="4273614"/>
            <a:ext cx="1193650" cy="41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660" y="2782886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2273" y="277506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2078" y="277618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733" y="347475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5538" y="3474753"/>
            <a:ext cx="541537" cy="54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5344" y="3466930"/>
            <a:ext cx="541537" cy="54153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1322912" y="4300248"/>
            <a:ext cx="1187050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수령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48522" y="2800050"/>
            <a:ext cx="469037" cy="46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9796" y="2798049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6321" y="3493208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5648" y="3492744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23370" y="3493180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8733" y="2798049"/>
            <a:ext cx="480929" cy="4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8331" y="2586385"/>
            <a:ext cx="967808" cy="96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1261661" y="2773966"/>
            <a:ext cx="561867" cy="561661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Shape 435"/>
          <p:cNvGrpSpPr/>
          <p:nvPr/>
        </p:nvGrpSpPr>
        <p:grpSpPr>
          <a:xfrm>
            <a:off x="1272466" y="2782886"/>
            <a:ext cx="541537" cy="541537"/>
            <a:chOff x="1272466" y="2782886"/>
            <a:chExt cx="541537" cy="541537"/>
          </a:xfrm>
        </p:grpSpPr>
        <p:pic>
          <p:nvPicPr>
            <p:cNvPr id="436" name="Shape 4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72466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Shape 4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02770" y="280439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Shape 438"/>
          <p:cNvSpPr/>
          <p:nvPr/>
        </p:nvSpPr>
        <p:spPr>
          <a:xfrm>
            <a:off x="272706" y="754600"/>
            <a:ext cx="3287238" cy="587371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532884" y="2160786"/>
            <a:ext cx="1005840" cy="1005840"/>
          </a:xfrm>
          <a:prstGeom prst="star24">
            <a:avLst>
              <a:gd fmla="val 375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827280" y="2413399"/>
            <a:ext cx="480929" cy="48092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 rot="904880">
            <a:off x="1426297" y="3071704"/>
            <a:ext cx="446836" cy="334096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Shape 442"/>
          <p:cNvCxnSpPr>
            <a:stCxn id="408" idx="1"/>
          </p:cNvCxnSpPr>
          <p:nvPr/>
        </p:nvCxnSpPr>
        <p:spPr>
          <a:xfrm flipH="1">
            <a:off x="2503417" y="2250167"/>
            <a:ext cx="1642500" cy="39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출석체크 팝업</a:t>
            </a:r>
          </a:p>
        </p:txBody>
      </p:sp>
      <p:cxnSp>
        <p:nvCxnSpPr>
          <p:cNvPr id="448" name="Shape 448"/>
          <p:cNvCxnSpPr/>
          <p:nvPr/>
        </p:nvCxnSpPr>
        <p:spPr>
          <a:xfrm>
            <a:off x="272706" y="555043"/>
            <a:ext cx="412784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54602"/>
            <a:ext cx="3287239" cy="587371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3804762" y="4884507"/>
            <a:ext cx="838723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 체크가 진행 중이라면, 복귀 유저 출석 체크에 대한 내용이 표시됩니다.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 버튼을 누르면 오늘 수령해야 하는 아이템을 수령할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보상품은 하루에 한 번만 수령이 가능하며, 수령이 끝난 경우 “아이템 수령” 버튼을 비활성화 처리합니다.</a:t>
            </a:r>
          </a:p>
        </p:txBody>
      </p:sp>
      <p:sp>
        <p:nvSpPr>
          <p:cNvPr id="451" name="Shape 451"/>
          <p:cNvSpPr/>
          <p:nvPr/>
        </p:nvSpPr>
        <p:spPr>
          <a:xfrm>
            <a:off x="272706" y="754602"/>
            <a:ext cx="3287239" cy="587371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63985" y="1979723"/>
            <a:ext cx="3107185" cy="2811352"/>
          </a:xfrm>
          <a:prstGeom prst="roundRect">
            <a:avLst>
              <a:gd fmla="val 6498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944333" y="2008948"/>
            <a:ext cx="194648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출석 체크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532660" y="2360321"/>
            <a:ext cx="276095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5" name="Shape 455"/>
          <p:cNvSpPr txBox="1"/>
          <p:nvPr/>
        </p:nvSpPr>
        <p:spPr>
          <a:xfrm>
            <a:off x="939892" y="2335558"/>
            <a:ext cx="1946488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출석</a:t>
            </a:r>
          </a:p>
        </p:txBody>
      </p:sp>
      <p:sp>
        <p:nvSpPr>
          <p:cNvPr id="456" name="Shape 456"/>
          <p:cNvSpPr/>
          <p:nvPr/>
        </p:nvSpPr>
        <p:spPr>
          <a:xfrm>
            <a:off x="443881" y="2628972"/>
            <a:ext cx="2938511" cy="1516900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311" y="4255816"/>
            <a:ext cx="1193650" cy="41921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1322912" y="4282450"/>
            <a:ext cx="1187050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수령</a:t>
            </a:r>
          </a:p>
        </p:txBody>
      </p:sp>
      <p:sp>
        <p:nvSpPr>
          <p:cNvPr id="459" name="Shape 459"/>
          <p:cNvSpPr/>
          <p:nvPr/>
        </p:nvSpPr>
        <p:spPr>
          <a:xfrm>
            <a:off x="1255912" y="2674159"/>
            <a:ext cx="600982" cy="600763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88682" y="2514577"/>
            <a:ext cx="2688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수령이 완료된 아이콘 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4688682" y="3134718"/>
            <a:ext cx="268866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오늘 수령해야 하는 아이템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88682" y="3832194"/>
            <a:ext cx="268866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수령할 수 없는 아이템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804760" y="836730"/>
            <a:ext cx="8387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아이템 아이콘은, 유저 액션을 통해 해당 보상품에 대한 세부정보를 확인할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출석 체크는 계정을 생성한 유저들이 진행하는 출석 체크입니다!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3366" y="2034436"/>
            <a:ext cx="308127" cy="30812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/>
        </p:nvSpPr>
        <p:spPr>
          <a:xfrm>
            <a:off x="3804760" y="1861072"/>
            <a:ext cx="8387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누르면, 신규 / 복귀 출석체크에 대한 도움말을 확인할 수 있습니다.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235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5812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0388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4965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5815" y="3262693"/>
            <a:ext cx="840016" cy="8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6457" y="3262693"/>
            <a:ext cx="840016" cy="8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097" y="3262693"/>
            <a:ext cx="840016" cy="8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14227" y="3310357"/>
            <a:ext cx="818113" cy="81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0146" y="2795833"/>
            <a:ext cx="455758" cy="37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38758" y="2786703"/>
            <a:ext cx="445731" cy="44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22912" y="2745913"/>
            <a:ext cx="464359" cy="46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4285" y="2789502"/>
            <a:ext cx="356709" cy="40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3172" y="3356973"/>
            <a:ext cx="686232" cy="68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42920" y="3349691"/>
            <a:ext cx="716251" cy="71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8389" y="2600585"/>
            <a:ext cx="782455" cy="78245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3978546" y="3097634"/>
            <a:ext cx="600982" cy="600763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8446" y="3116685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46857" y="3156922"/>
            <a:ext cx="464359" cy="46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6800" y="3796969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71980" y="3899592"/>
            <a:ext cx="455758" cy="37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4312" y="241578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57362" y="2512072"/>
            <a:ext cx="356709" cy="40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31466" y="2323155"/>
            <a:ext cx="782455" cy="78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721169" y="52230"/>
            <a:ext cx="617361" cy="6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92173" y="129656"/>
            <a:ext cx="469250" cy="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3729032" y="457939"/>
            <a:ext cx="601978" cy="13685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3600903" y="425233"/>
            <a:ext cx="839186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신규출석체크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출석체크 팝업</a:t>
            </a:r>
          </a:p>
        </p:txBody>
      </p:sp>
      <p:cxnSp>
        <p:nvCxnSpPr>
          <p:cNvPr id="498" name="Shape 498"/>
          <p:cNvCxnSpPr/>
          <p:nvPr/>
        </p:nvCxnSpPr>
        <p:spPr>
          <a:xfrm>
            <a:off x="272706" y="555043"/>
            <a:ext cx="412784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54602"/>
            <a:ext cx="3287239" cy="587371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/>
        </p:nvSpPr>
        <p:spPr>
          <a:xfrm>
            <a:off x="3804762" y="4732107"/>
            <a:ext cx="838723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 체크가 진행 중이라면, 복귀 유저 출석 체크에 대한 내용이 표시됩니다.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 버튼을 누르면 오늘 수령해야 하는 아이템을 수령할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보상품은 하루에 한 번만 수령이 가능하며, 수령이 끝난 경우 “아이템 수령” 버튼을 비활성화 처리합니다.</a:t>
            </a:r>
          </a:p>
        </p:txBody>
      </p:sp>
      <p:sp>
        <p:nvSpPr>
          <p:cNvPr id="501" name="Shape 501"/>
          <p:cNvSpPr/>
          <p:nvPr/>
        </p:nvSpPr>
        <p:spPr>
          <a:xfrm>
            <a:off x="272706" y="754602"/>
            <a:ext cx="3287239" cy="587371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63985" y="1979723"/>
            <a:ext cx="3107185" cy="2811352"/>
          </a:xfrm>
          <a:prstGeom prst="roundRect">
            <a:avLst>
              <a:gd fmla="val 6498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944333" y="2008948"/>
            <a:ext cx="194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 체크</a:t>
            </a:r>
          </a:p>
        </p:txBody>
      </p:sp>
      <p:cxnSp>
        <p:nvCxnSpPr>
          <p:cNvPr id="504" name="Shape 504"/>
          <p:cNvCxnSpPr/>
          <p:nvPr/>
        </p:nvCxnSpPr>
        <p:spPr>
          <a:xfrm>
            <a:off x="532660" y="2360321"/>
            <a:ext cx="276095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939892" y="2335558"/>
            <a:ext cx="1946488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출석</a:t>
            </a:r>
          </a:p>
        </p:txBody>
      </p:sp>
      <p:sp>
        <p:nvSpPr>
          <p:cNvPr id="506" name="Shape 506"/>
          <p:cNvSpPr/>
          <p:nvPr/>
        </p:nvSpPr>
        <p:spPr>
          <a:xfrm>
            <a:off x="443881" y="2628972"/>
            <a:ext cx="2938511" cy="1516900"/>
          </a:xfrm>
          <a:prstGeom prst="roundRect">
            <a:avLst>
              <a:gd fmla="val 6498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311" y="4255816"/>
            <a:ext cx="1193650" cy="41921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 txBox="1"/>
          <p:nvPr/>
        </p:nvSpPr>
        <p:spPr>
          <a:xfrm>
            <a:off x="1322912" y="4282450"/>
            <a:ext cx="1187050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수령</a:t>
            </a:r>
          </a:p>
        </p:txBody>
      </p:sp>
      <p:sp>
        <p:nvSpPr>
          <p:cNvPr id="509" name="Shape 509"/>
          <p:cNvSpPr/>
          <p:nvPr/>
        </p:nvSpPr>
        <p:spPr>
          <a:xfrm>
            <a:off x="1255912" y="2674159"/>
            <a:ext cx="600982" cy="600763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4688682" y="2362177"/>
            <a:ext cx="2688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수령이 완료된 아이콘 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88682" y="2982318"/>
            <a:ext cx="268866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오늘 수령해야 하는 아이템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4688682" y="3679794"/>
            <a:ext cx="268866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수령할 수 없는 아이템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804760" y="836730"/>
            <a:ext cx="83872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아이템 아이콘은, 유저 액션을 통해 해당 보상품에 대한 세부정보를 확인할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 체크는 마지막 로그아웃 시간을 기준으로 15일간 접속하지 않은 영주님이 진행하는 출석체크입니다!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( 15일은 마지막 로그아웃을 한 날짜의 다음 날부터 1일로 체크합니다. 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3366" y="2034436"/>
            <a:ext cx="308127" cy="30812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3804760" y="1708672"/>
            <a:ext cx="8387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누르면, 신규 / 복귀 출석체크에 대한 도움말을 확인할 수 있습니다.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235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5812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0388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4965" y="269321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5815" y="3262693"/>
            <a:ext cx="840016" cy="8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6457" y="3262693"/>
            <a:ext cx="840016" cy="8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097" y="3262693"/>
            <a:ext cx="840016" cy="8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14227" y="3310357"/>
            <a:ext cx="818113" cy="81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0146" y="2795833"/>
            <a:ext cx="455758" cy="37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38758" y="2786703"/>
            <a:ext cx="445731" cy="44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22912" y="2745913"/>
            <a:ext cx="464359" cy="46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4285" y="2789502"/>
            <a:ext cx="356709" cy="40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3172" y="3356973"/>
            <a:ext cx="686232" cy="68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42920" y="3349691"/>
            <a:ext cx="716251" cy="71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8389" y="2600585"/>
            <a:ext cx="782455" cy="78245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/>
          <p:nvPr/>
        </p:nvSpPr>
        <p:spPr>
          <a:xfrm>
            <a:off x="3978546" y="2945234"/>
            <a:ext cx="600982" cy="600763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8446" y="2964285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46857" y="3004522"/>
            <a:ext cx="464359" cy="46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6800" y="3644569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71980" y="3747192"/>
            <a:ext cx="455758" cy="37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4312" y="2263380"/>
            <a:ext cx="562986" cy="5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57362" y="2359672"/>
            <a:ext cx="356709" cy="40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31466" y="2170755"/>
            <a:ext cx="782455" cy="78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Shape 53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721169" y="52230"/>
            <a:ext cx="617361" cy="6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92173" y="129656"/>
            <a:ext cx="469250" cy="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/>
          <p:nvPr/>
        </p:nvSpPr>
        <p:spPr>
          <a:xfrm>
            <a:off x="3729032" y="457939"/>
            <a:ext cx="601978" cy="13685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3600903" y="425233"/>
            <a:ext cx="839186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복귀출석체크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출석체크 팝업 ( 도움말 팝업 )</a:t>
            </a:r>
          </a:p>
        </p:txBody>
      </p:sp>
      <p:cxnSp>
        <p:nvCxnSpPr>
          <p:cNvPr id="548" name="Shape 548"/>
          <p:cNvCxnSpPr/>
          <p:nvPr/>
        </p:nvCxnSpPr>
        <p:spPr>
          <a:xfrm>
            <a:off x="272706" y="555043"/>
            <a:ext cx="585288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9" name="Shape 549"/>
          <p:cNvSpPr txBox="1"/>
          <p:nvPr/>
        </p:nvSpPr>
        <p:spPr>
          <a:xfrm>
            <a:off x="3569964" y="791850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눌렀을 때, 호출되는 팝업입니다.</a:t>
            </a:r>
          </a:p>
        </p:txBody>
      </p:sp>
      <p:grpSp>
        <p:nvGrpSpPr>
          <p:cNvPr id="550" name="Shape 550"/>
          <p:cNvGrpSpPr/>
          <p:nvPr/>
        </p:nvGrpSpPr>
        <p:grpSpPr>
          <a:xfrm>
            <a:off x="262687" y="754602"/>
            <a:ext cx="3297258" cy="5873710"/>
            <a:chOff x="262687" y="754602"/>
            <a:chExt cx="3297258" cy="5873710"/>
          </a:xfrm>
        </p:grpSpPr>
        <p:pic>
          <p:nvPicPr>
            <p:cNvPr id="551" name="Shape 5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754602"/>
              <a:ext cx="3287239" cy="5873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Shape 552"/>
            <p:cNvSpPr/>
            <p:nvPr/>
          </p:nvSpPr>
          <p:spPr>
            <a:xfrm>
              <a:off x="272706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63985" y="1979723"/>
              <a:ext cx="3107185" cy="2840852"/>
            </a:xfrm>
            <a:prstGeom prst="roundRect">
              <a:avLst>
                <a:gd fmla="val 6498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944333" y="2008948"/>
              <a:ext cx="1946488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 체크</a:t>
              </a:r>
            </a:p>
          </p:txBody>
        </p:sp>
        <p:cxnSp>
          <p:nvCxnSpPr>
            <p:cNvPr id="555" name="Shape 555"/>
            <p:cNvCxnSpPr/>
            <p:nvPr/>
          </p:nvCxnSpPr>
          <p:spPr>
            <a:xfrm>
              <a:off x="532660" y="2360321"/>
              <a:ext cx="276095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56" name="Shape 556"/>
            <p:cNvSpPr txBox="1"/>
            <p:nvPr/>
          </p:nvSpPr>
          <p:spPr>
            <a:xfrm>
              <a:off x="939892" y="2335558"/>
              <a:ext cx="1946488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2일 연속 출석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443881" y="2628972"/>
              <a:ext cx="2938511" cy="1516900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311" y="4273614"/>
              <a:ext cx="1193650" cy="41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Shape 5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9393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Shape 5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2273" y="277506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Shape 5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2078" y="277618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Shape 5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33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Shape 5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35538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Shape 5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5344" y="3466930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Shape 565"/>
            <p:cNvSpPr txBox="1"/>
            <p:nvPr/>
          </p:nvSpPr>
          <p:spPr>
            <a:xfrm>
              <a:off x="1322912" y="4300248"/>
              <a:ext cx="1187050" cy="34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수령</a:t>
              </a:r>
            </a:p>
          </p:txBody>
        </p:sp>
        <p:pic>
          <p:nvPicPr>
            <p:cNvPr id="566" name="Shape 5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8522" y="2800050"/>
              <a:ext cx="469037" cy="469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Shape 5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7979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Shape 56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6321" y="3493208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Shape 56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5648" y="3492744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Shape 57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3370" y="3493180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Shape 57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46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Shape 57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8331" y="2586385"/>
              <a:ext cx="967808" cy="96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Shape 573"/>
            <p:cNvSpPr/>
            <p:nvPr/>
          </p:nvSpPr>
          <p:spPr>
            <a:xfrm>
              <a:off x="1261661" y="2773966"/>
              <a:ext cx="561867" cy="561661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4" name="Shape 574"/>
            <p:cNvGrpSpPr/>
            <p:nvPr/>
          </p:nvGrpSpPr>
          <p:grpSpPr>
            <a:xfrm>
              <a:off x="1272466" y="2782886"/>
              <a:ext cx="541537" cy="541537"/>
              <a:chOff x="1272466" y="2782886"/>
              <a:chExt cx="541537" cy="541537"/>
            </a:xfrm>
          </p:grpSpPr>
          <p:pic>
            <p:nvPicPr>
              <p:cNvPr id="575" name="Shape 57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72466" y="2782886"/>
                <a:ext cx="541537" cy="541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6" name="Shape 57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302770" y="2804399"/>
                <a:ext cx="480929" cy="480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7" name="Shape 57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3366" y="2034436"/>
              <a:ext cx="308127" cy="30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Shape 578"/>
            <p:cNvSpPr/>
            <p:nvPr/>
          </p:nvSpPr>
          <p:spPr>
            <a:xfrm>
              <a:off x="262687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Shape 579"/>
          <p:cNvSpPr/>
          <p:nvPr/>
        </p:nvSpPr>
        <p:spPr>
          <a:xfrm>
            <a:off x="376252" y="2752328"/>
            <a:ext cx="3107185" cy="1027929"/>
          </a:xfrm>
          <a:prstGeom prst="roundRect">
            <a:avLst>
              <a:gd fmla="val 4936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376252" y="2855350"/>
            <a:ext cx="3094918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신규 유저 출석체크는 새롭게 정착한 영주님들을 위해 백성들이 준비한 특별한 아이템입니다!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매일 들어오셔서 받지 않으셔도 준비되어 있는 모든 아이템을 하루에 하나씩 획득하실 수 있습니다!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209045" y="207061"/>
            <a:ext cx="1138956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2016.03.16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2016.07.05 사양서 작성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이벤트 출석 체크 -&gt; 신규/복귀 유저 출석 체크로 변경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신규/복귀 유저 출석 건물 UI 추가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매일 최초 접속 시 출석체크 안내 팝업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2016.08.31 내용 및 UI 수정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 팝업 ( 도움말 팝업 )</a:t>
            </a:r>
          </a:p>
        </p:txBody>
      </p:sp>
      <p:cxnSp>
        <p:nvCxnSpPr>
          <p:cNvPr id="586" name="Shape 586"/>
          <p:cNvCxnSpPr/>
          <p:nvPr/>
        </p:nvCxnSpPr>
        <p:spPr>
          <a:xfrm>
            <a:off x="272706" y="555043"/>
            <a:ext cx="585288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7" name="Shape 587"/>
          <p:cNvSpPr txBox="1"/>
          <p:nvPr/>
        </p:nvSpPr>
        <p:spPr>
          <a:xfrm>
            <a:off x="3569964" y="791850"/>
            <a:ext cx="838723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눌렀을 때, 호출되는 팝업입니다.</a:t>
            </a:r>
          </a:p>
        </p:txBody>
      </p:sp>
      <p:grpSp>
        <p:nvGrpSpPr>
          <p:cNvPr id="588" name="Shape 588"/>
          <p:cNvGrpSpPr/>
          <p:nvPr/>
        </p:nvGrpSpPr>
        <p:grpSpPr>
          <a:xfrm>
            <a:off x="262687" y="754602"/>
            <a:ext cx="3297258" cy="5873710"/>
            <a:chOff x="262687" y="754602"/>
            <a:chExt cx="3297258" cy="5873710"/>
          </a:xfrm>
        </p:grpSpPr>
        <p:pic>
          <p:nvPicPr>
            <p:cNvPr id="589" name="Shape 5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754602"/>
              <a:ext cx="3287239" cy="5873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Shape 590"/>
            <p:cNvSpPr/>
            <p:nvPr/>
          </p:nvSpPr>
          <p:spPr>
            <a:xfrm>
              <a:off x="272706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363985" y="1979723"/>
              <a:ext cx="3107185" cy="2840852"/>
            </a:xfrm>
            <a:prstGeom prst="roundRect">
              <a:avLst>
                <a:gd fmla="val 6498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 txBox="1"/>
            <p:nvPr/>
          </p:nvSpPr>
          <p:spPr>
            <a:xfrm>
              <a:off x="944333" y="2008948"/>
              <a:ext cx="1946488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 체크</a:t>
              </a:r>
            </a:p>
          </p:txBody>
        </p:sp>
        <p:cxnSp>
          <p:nvCxnSpPr>
            <p:cNvPr id="593" name="Shape 593"/>
            <p:cNvCxnSpPr/>
            <p:nvPr/>
          </p:nvCxnSpPr>
          <p:spPr>
            <a:xfrm>
              <a:off x="532660" y="2360321"/>
              <a:ext cx="276095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94" name="Shape 594"/>
            <p:cNvSpPr txBox="1"/>
            <p:nvPr/>
          </p:nvSpPr>
          <p:spPr>
            <a:xfrm>
              <a:off x="939892" y="2335558"/>
              <a:ext cx="1946488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2일 연속 출석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443881" y="2628972"/>
              <a:ext cx="2938511" cy="1516900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311" y="4273614"/>
              <a:ext cx="1193650" cy="41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Shape 5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9393" y="2782886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Shape 5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2273" y="277506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Shape 5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2078" y="277618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Shape 6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33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Shape 6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35538" y="3474753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Shape 6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5344" y="3466930"/>
              <a:ext cx="541537" cy="541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Shape 603"/>
            <p:cNvSpPr txBox="1"/>
            <p:nvPr/>
          </p:nvSpPr>
          <p:spPr>
            <a:xfrm>
              <a:off x="1322912" y="4300248"/>
              <a:ext cx="1187050" cy="34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수령</a:t>
              </a:r>
            </a:p>
          </p:txBody>
        </p:sp>
        <p:pic>
          <p:nvPicPr>
            <p:cNvPr id="604" name="Shape 60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8522" y="2800050"/>
              <a:ext cx="469037" cy="469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Shape 6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7979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Shape 60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6321" y="3493208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Shape 6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05648" y="3492744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Shape 6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3370" y="3493180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Shape 60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466" y="2798049"/>
              <a:ext cx="480929" cy="480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Shape 6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8331" y="2586385"/>
              <a:ext cx="967808" cy="96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Shape 611"/>
            <p:cNvSpPr/>
            <p:nvPr/>
          </p:nvSpPr>
          <p:spPr>
            <a:xfrm>
              <a:off x="1261661" y="2773966"/>
              <a:ext cx="561867" cy="561661"/>
            </a:xfrm>
            <a:prstGeom prst="roundRect">
              <a:avLst>
                <a:gd fmla="val 6498" name="adj"/>
              </a:avLst>
            </a:prstGeom>
            <a:solidFill>
              <a:srgbClr val="595959"/>
            </a:solidFill>
            <a:ln cap="flat" cmpd="sng" w="381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2" name="Shape 612"/>
            <p:cNvGrpSpPr/>
            <p:nvPr/>
          </p:nvGrpSpPr>
          <p:grpSpPr>
            <a:xfrm>
              <a:off x="1272466" y="2782886"/>
              <a:ext cx="541537" cy="541537"/>
              <a:chOff x="1272466" y="2782886"/>
              <a:chExt cx="541537" cy="541537"/>
            </a:xfrm>
          </p:grpSpPr>
          <p:pic>
            <p:nvPicPr>
              <p:cNvPr id="613" name="Shape 6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72466" y="2782886"/>
                <a:ext cx="541537" cy="541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Shape 61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302770" y="2804399"/>
                <a:ext cx="480929" cy="480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5" name="Shape 6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3366" y="2034436"/>
              <a:ext cx="308127" cy="30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Shape 616"/>
            <p:cNvSpPr/>
            <p:nvPr/>
          </p:nvSpPr>
          <p:spPr>
            <a:xfrm>
              <a:off x="262687" y="754602"/>
              <a:ext cx="3287239" cy="5873710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376252" y="2752328"/>
            <a:ext cx="3107185" cy="1027929"/>
          </a:xfrm>
          <a:prstGeom prst="roundRect">
            <a:avLst>
              <a:gd fmla="val 4936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376252" y="2855350"/>
            <a:ext cx="3094918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복귀 유저 출석체크는 오랜 기간동안 자리를 비우셨던 영주님을 그리워하며 백성들이 준비해놓은 특별한 보상품입니다!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매일 들어오셔서 받지 않으셔도 준비되어 있는 모든 아이템을 하루에 하나씩 획득하실 수 있습니다!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689452" y="768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{862026D8-4B61-4899-A012-64FC2C914F6C}</a:tableStyleId>
              </a:tblPr>
              <a:tblGrid>
                <a:gridCol w="1301275"/>
                <a:gridCol w="6219825"/>
              </a:tblGrid>
              <a:tr h="3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단 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42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연속 출석 체크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모든 유저가 공통적으로 진행하는 출석 체크입니다.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2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신규/복귀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유저 출석체크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신규 유저 또는 복귀 유저만 진행하는 출석 체크입니다.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41825" y="550420"/>
            <a:ext cx="11041759" cy="17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체크는 하루에 한 번, 게임에 접속하는 것으로 각 일차별로 지정된 아이템을 보상품으로 지급받을 수 있는 시스템입니다.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 체크와 신규 유저, 복귀 유저 출석체크로 구분되어 있습니다.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41825" y="1631032"/>
            <a:ext cx="11041759" cy="118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매일 접속해서 출석 체크 보상품을 수령해야, 모든 일차에 구성되어 있는 보상품을 수령할 수 있는 출석 체크입니다.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7일차로 구성된 보상품 세트가 여러 개 준비되어 있으며 7일차 보상을 받을 때마다 보상품 세트가 차례로 변경됩니다.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41824" y="2819649"/>
            <a:ext cx="11041759" cy="118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계정을 생성한 유저가 진행할 수 있는 출석 체크입니다.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7일차로 보상품 세트가 1개 준비되어 있으며 매일 접속하지 않아도 모든 일차에 구성된 보상품을 수령할 수 있습니다.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41824" y="4008266"/>
            <a:ext cx="11041759" cy="118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기간동안 게임에 접속하지 않은 유저가 접속했을 때, 진행할 수 있는 출석 체크입니다.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7일차로 보상품 세트가 1개 준비되어 있으며 매일 접속하지 않아도 모든 일차에 구성된 보상품을 수령할 수 있습니다.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41822" y="5196883"/>
            <a:ext cx="11041759" cy="151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 알림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접속 했을 때 현재 유저가 진행하고 있는 출석체크에 따라서, 팝업으로 해당 출석 체크 팝업을 호출하여 수령을 간편하게 할 수 있도록 하는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 최초 접속한 1번만 출석체크 알림 팝업을 호출합니다.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1825" y="550420"/>
            <a:ext cx="11041759" cy="6307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유저가 진행할 수 있는 출석 체크이며 유저마다 개별적으로 진행됩니다.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 체크의 일차 갱신은 데이터 테이블에 명시된 시간을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7일동안 매일 한 번씩 아이템을 수령할 수 있는 보상품 리스트가 단계별로 구성되어 있으며 로테이션 형식으로 진행됩니다.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일차에 구성된 출석 체크 보상품은 하루에 한 번만 수령할 수 있으며 출석 체크 알림 팝업 또는 항구에서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 리스트의 7일차 보상을 수령하면 갱신 기준 시간이 지났을 때, 다음 단계의 보상 리스트 1일차부터 시작하게 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접속하여 출석체크 보상품을 수령하지 않으면, 다음 갱신 시간이 지났을 때 해당 보상품 리스트의 1일차부터 시작해야합니다.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접속만 하고 출석체크 보상품을 수령하지 않은 경우에도 갱신 시간이 지나면 해당 보상품 리스트의 1일차부터 시작합니다.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또는 복귀 유저 출석 체크와 동시에 진행할 수 있습니다.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41825" y="3704210"/>
            <a:ext cx="11041759" cy="281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유저 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 생성한 유저가 진행하는 출석 체크입니다.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 체크와 동시에 진행할 수 있으며 복귀 유저 출석 체크와는 동시에 진행할 수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7일차로 진행되며 하루에 한 번, 게임에 접속하는 것으로 보상품을 수령할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보상품은 출석체크 알림 팝업 또는 항구 건물에서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출석을 하지 않아도 출석체크 진행도가 유지되어 각 일차의 보상품을 차례로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일차 진행은 해당 일차의 출석체크 보상품을 수령한 경우 진행하며, 데이터 테이블에 명시된 시간을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접속은 했지만, 출석 체크 보상품을 수령하지 않은 채로 기준 시간이 지났을 때, 일차가 진행되지 않습니다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41825" y="594800"/>
            <a:ext cx="11041759" cy="348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유저 출석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마지막 접속의 로그아웃 시간을 기준으로 15일 동안 접속 기록이 없는 유저가 진행하게 되는 출석 체크입니다.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복귀 유저 출석 체크, 신규 유저 출석 체크를 진행하고 있었다면 진행 중인 출석 체크를 이어서 진행합니다.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15일은 갱신 시간을 기준으로 마지막 로그아웃을 한 날짜의 다음 날을 1일로 체크하여 15일을 체크합니다.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 체크와 동시에 진행할 수 있으며 신규 유저 출석 체크와는 동시에 진행할 수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7일차로 진행되며 하루에 한 번, 게임에 접속하는 것으로 보상품을 수령할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보상품은 출석체크 알림 팝업 또는 항구 건물에서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출석을 하지 않아도 출석체크 진행도가 유지되어 각 일차의 보상품을 차례로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일차 진행은 해당 일차의 출석체크 보상품을 수령한 경우에만 해당하며, 데이터 테이블에 명시된 시간을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접속은 했지만, 출석 체크 보상품을 수령하지 않은 채로 기준 시간이 지났을 때, 일차가 진행되지 않습니다.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41825" y="3965267"/>
            <a:ext cx="11041759" cy="279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 알림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 게임에 최초 접속한 1회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한하여 타운 화면에 진입했을 때, 수령하지 않은 출석 체크 보상품이 있는 경우 호출되는 팝업입니다.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/ 복귀 유저 출석체크를 진행하는 경우, 해당 출석체크에 대한 알림 팝업을 호출합니다.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 출석체크만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진행하는 경우, 연속 출석체크에 대한 알림 팝업을 호출합니다.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안내 팝업을 통해 바로 해당 출석 체크에 대한 일차 보상품을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튜토리얼 진행 중에는 출석 체크 알림 팝업이 호출되지 않습니다. 튜토리얼이 종료될 때 호출됩니다.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41825" y="550420"/>
            <a:ext cx="11041759" cy="3684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 보상품 지급 방법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 보상품은 출석 체크 알림 팝업이나 항구 화면에서 유저 액션을 통해서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수령했을 때, 유저 재화에 즉시 추가되는 보상품은 없습니다. 인벤토리에 추가되는 보상품으로만 구성되어 있습니다.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 사항 처리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접속을 유지한 상태로 일차 갱신 기준 시간이 지난 경우 아래와 같이 처리합니다.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필드에서 타운 화면으로 진입할 때, 갱신 처리를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체크 진행 중, 보상품 내역이 업데이트 등으로 인해 변경된 경우 아래와 같이 처리합니다.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아직 수령하지 않은 보상품의 경우, 변경된 보상품으로 수령 될 수 있도록 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이미 수령한 보상품에 대해선 변경된 보상품을 지급하지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48008" y="594800"/>
            <a:ext cx="197285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내용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823312" y="1007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{862026D8-4B61-4899-A012-64FC2C914F6C}</a:tableStyleId>
              </a:tblPr>
              <a:tblGrid>
                <a:gridCol w="2058275"/>
                <a:gridCol w="1061200"/>
                <a:gridCol w="1061200"/>
              </a:tblGrid>
              <a:tr h="18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U.I 노출 여부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복귀 유저 기준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신규/복귀 유저 출석 체크 진행도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신규 유저 출석 체크 보상 리스트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복귀 유저 출석 체크 보상 리스트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연속 출석 체크 진행도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연속 출석 체크 보상 리스트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출석 체크 보상 수령 여부 갱신 시간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연속 출석 체크 보상 리스트 로테이션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548008" y="3415151"/>
            <a:ext cx="3442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 리스트 - 연속 출석 체크 보상 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838200" y="3801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{AD4505EA-4DFC-41AA-99E6-DDDE62403954}</a:tableStyleId>
              </a:tblPr>
              <a:tblGrid>
                <a:gridCol w="1291350"/>
                <a:gridCol w="1640675"/>
                <a:gridCol w="1244025"/>
              </a:tblGrid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AttenRotationType</a:t>
                      </a:r>
                    </a:p>
                  </a:txBody>
                  <a:tcPr marT="6775" marB="0" marR="6775" marL="677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alwaysAttenCheckReward</a:t>
                      </a:r>
                    </a:p>
                  </a:txBody>
                  <a:tcPr marT="6775" marB="0" marR="6775" marL="677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FixRewardIDX</a:t>
                      </a:r>
                    </a:p>
                  </a:txBody>
                  <a:tcPr marT="6775" marB="0" marR="6775" marL="6775" anchor="ctr">
                    <a:solidFill>
                      <a:srgbClr val="BDD7EE"/>
                    </a:solidFill>
                  </a:tcPr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로테이션 타입</a:t>
                      </a:r>
                    </a:p>
                  </a:txBody>
                  <a:tcPr marT="6775" marB="0" marR="6775" marL="677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연속 출석 체크 보상 리스트</a:t>
                      </a:r>
                    </a:p>
                  </a:txBody>
                  <a:tcPr marT="6775" marB="0" marR="6775" marL="677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픽스 리워드 인덱스</a:t>
                      </a:r>
                    </a:p>
                  </a:txBody>
                  <a:tcPr marT="6775" marB="0" marR="6775" marL="6775" anchor="ctr">
                    <a:solidFill>
                      <a:srgbClr val="BDD7EE"/>
                    </a:solidFill>
                  </a:tcPr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6775" marB="0" marR="6775" marL="6775" anchor="ctr"/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ACR_Day2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6775" marB="0" marR="6775" marL="6775" anchor="ctr"/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ACR_Day3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6775" marB="0" marR="6775" marL="6775" anchor="ctr"/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ACR_Day4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6775" marB="0" marR="6775" marL="6775" anchor="ctr"/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ACR_Day5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6775" marB="0" marR="6775" marL="6775" anchor="ctr"/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ACR_Day6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6775" marB="0" marR="6775" marL="6775" anchor="ctr"/>
                </a:tc>
              </a:tr>
              <a:tr h="1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ACR_Day7</a:t>
                      </a:r>
                    </a:p>
                  </a:txBody>
                  <a:tcPr marT="6775" marB="0" marR="6775" marL="6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6775" marB="0" marR="6775" marL="67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48008" y="594800"/>
            <a:ext cx="3442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 리스트 – 신규 유저 출석 체크 보상 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838200" y="1068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{AD4505EA-4DFC-41AA-99E6-DDDE62403954}</a:tableStyleId>
              </a:tblPr>
              <a:tblGrid>
                <a:gridCol w="1816300"/>
                <a:gridCol w="1377200"/>
              </a:tblGrid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NoobAttenCheckReward</a:t>
                      </a:r>
                    </a:p>
                  </a:txBody>
                  <a:tcPr marT="7775" marB="0" marR="7775" marL="777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FixRewardIDX</a:t>
                      </a:r>
                    </a:p>
                  </a:txBody>
                  <a:tcPr marT="7775" marB="0" marR="7775" marL="7775" anchor="ctr">
                    <a:solidFill>
                      <a:srgbClr val="BDD7EE"/>
                    </a:solidFill>
                  </a:tcPr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/>
                        <a:t>연속 출석 체크 보상 리스트</a:t>
                      </a:r>
                    </a:p>
                  </a:txBody>
                  <a:tcPr marT="7775" marB="0" marR="7775" marL="777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픽스 리워드 인덱스</a:t>
                      </a:r>
                    </a:p>
                  </a:txBody>
                  <a:tcPr marT="7775" marB="0" marR="7775" marL="7775" anchor="ctr">
                    <a:solidFill>
                      <a:srgbClr val="BDD7EE"/>
                    </a:solidFill>
                  </a:tcPr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NACR_Day1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7775" marB="0" marR="7775" marL="7775" anchor="ctr"/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NACR_Day2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7775" marB="0" marR="7775" marL="7775" anchor="ctr"/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NACR_Day3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7775" marB="0" marR="7775" marL="7775" anchor="ctr"/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NACR_Day4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7775" marB="0" marR="7775" marL="7775" anchor="ctr"/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NACR_Day5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7775" marB="0" marR="7775" marL="7775" anchor="ctr"/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NACR_Day6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7775" marB="0" marR="7775" marL="7775" anchor="ctr"/>
                </a:tc>
              </a:tr>
              <a:tr h="20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NACR_Day7</a:t>
                      </a:r>
                    </a:p>
                  </a:txBody>
                  <a:tcPr marT="7775" marB="0" marR="7775" marL="77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7775" marB="0" marR="7775" marL="7775" anchor="ctr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548008" y="3461825"/>
            <a:ext cx="3442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 리스트 – 복귀 유저 출석 체크 보상 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838200" y="39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{AD4505EA-4DFC-41AA-99E6-DDDE62403954}</a:tableStyleId>
              </a:tblPr>
              <a:tblGrid>
                <a:gridCol w="2004725"/>
                <a:gridCol w="13227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ReturnAttenCheckReward</a:t>
                      </a:r>
                    </a:p>
                  </a:txBody>
                  <a:tcPr marT="9525" marB="0" marR="9525" marL="952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FixRewardIDX</a:t>
                      </a:r>
                    </a:p>
                  </a:txBody>
                  <a:tcPr marT="7775" marB="0" marR="7775" marL="7775" anchor="ctr">
                    <a:solidFill>
                      <a:srgbClr val="BDD7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/>
                        <a:t>연속 출석 체크 보상 리스트</a:t>
                      </a:r>
                    </a:p>
                  </a:txBody>
                  <a:tcPr marT="9525" marB="0" marR="9525" marL="9525" anchor="ctr">
                    <a:solidFill>
                      <a:srgbClr val="BDD7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픽스 리워드 인덱스</a:t>
                      </a:r>
                    </a:p>
                  </a:txBody>
                  <a:tcPr marT="7775" marB="0" marR="7775" marL="7775" anchor="ctr">
                    <a:solidFill>
                      <a:srgbClr val="BDD7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7775" marB="0" marR="7775" marL="777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7775" marB="0" marR="7775" marL="777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7775" marB="0" marR="7775" marL="777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7775" marB="0" marR="7775" marL="777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7775" marB="0" marR="7775" marL="777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7775" marB="0" marR="7775" marL="777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RACR_Day7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7775" marB="0" marR="7775" marL="777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