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8141327-F54B-48CE-BAE9-09CDDCE857D8}">
  <a:tblStyle styleId="{58141327-F54B-48CE-BAE9-09CDDCE857D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BFBD6020-0521-437E-A62E-2A7608723FD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BF5"/>
          </a:solidFill>
        </a:fill>
      </a:tcStyle>
    </a:wholeTbl>
    <a:band1H>
      <a:tcStyle>
        <a:fill>
          <a:solidFill>
            <a:srgbClr val="CDD4EA"/>
          </a:solidFill>
        </a:fill>
      </a:tcStyle>
    </a:band1H>
    <a:band1V>
      <a:tcStyle>
        <a:fill>
          <a:solidFill>
            <a:srgbClr val="CDD4EA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8EBF5"/>
          </a:solidFill>
        </a:fill>
      </a:tcStyle>
    </a:lastRow>
    <a:firstRow>
      <a:tcTxStyle b="on" i="off"/>
      <a:tcStyle>
        <a:fill>
          <a:solidFill>
            <a:srgbClr val="E8EBF5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종류 별 정의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정의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13629" y="667910"/>
            <a:ext cx="11178369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표기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퀘스트 수행 형태에 따른 분류를 가진다.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건설/병력생산/자원채집/자원생산/기술연구 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동일 분류의 퀘스트가 동시에 등장하지 않는 것을 원칙으로 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가능한 다른 분류의 퀘스트가 없는 경우는 예외적으로 동일 분류의 일반 퀘스트를 등장 시킨다.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분류 별 우선 등장 순서를 가진다.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분류별 우선 등장 순서는 테이블로 정의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된 퀘스트가 없는 경우 퀘스트를 표기하지 않는다.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된 퀘스트는 표기하지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반복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 불가.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퀘스트에 지정된 보상을 받는다.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정의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013629" y="667910"/>
            <a:ext cx="11178369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퀘스트의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주기를 가지고 정해진 퀘스트가 계속해서 반복된다.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게임의 리텐션을 유지하는데 도움이 되도록 구성한다.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: 퀘스트 수행이 가능한 상태 / 퀘스트 완료 조건을 충족하지 못한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: 퀘스트 완료 조건을 충족했지만 보상을 획득하지 않은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: 완료 보상을 획득하여 퀘스트를 완전히 완료한 상태.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종류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일간 : 테이블에 정해진 기준 시간을 기점으로 24시간 단위로 퀘스트가 재 오픈된다.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: 테이블에 정해진 기준 시간을 기점으로 7일 단위로 퀘스트가 재 오픈된다.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월간 : 테이블에 정해진 기준 시간을 기점으로 월 단위로 퀘스트가 재 오픈된다.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수행 형태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단일한 목표 조건을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선행 조건을 가진다.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되지 않는 퀘스트는 수행 할 수 없다.(UI에서는 표현 한다)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수행기간 중에는 선행조건이 완료된 퀘스트는 전부 오픈 된 상태로 수행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기간 중에 완료된 퀘스트는 클로즈 상태로 전환된다.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보상을 수령하지 않은 퀘스트의 경우 수령 전까지 퀘스트 상태가 바뀌지 않는다.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보상을 수령 완료 하면 해당 퀘스트가 다시 오픈된다.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늦게 오픈 된 퀘스트는 동일한 시간 제한을 가진다(지나간 시간에 대한 보정X)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기간이 후 보상수령대기 중인 퀘스트를 제외한 모든 퀘스트는 초기화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퀘스트의 정보는 일반 퀘스트에서 참조 한다.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정의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13629" y="667910"/>
            <a:ext cx="1117836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표기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리셋까지 남은 시간을 표기해 준다.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가능한 모든 퀘스트 리스트를 보여 준다.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클로즈 된 퀘스트를 보여 준다.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선행조건 불가로 클로즈 된 것과 완료로 클로즈 된 것을 구분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반복 횟수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퀘스트에 반복 횟수는 존재하지 않음.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수행 완료 시 포인트를 보상으로 획득 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참조한 일반 퀘스트의 보상을 획득하지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 퀘스트는 완료시 획득한 포인트가 일정 수치이상 될 때마다 정해진 포인트를 획득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주점 퀘스트 상태별 리셋 여부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: 리셋 O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중간에 수행했던 횟수도 모두 초기화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: 리셋 O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보상을 수령하지 않아도 모두 리셋한다.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: 리셋 O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리셋 이 후 다시 수행 가능한 상태로 돌아온다.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정의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013629" y="667910"/>
            <a:ext cx="11178369" cy="5563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퀘스트의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어려운 달성 난이도를 설정하여 오래플레이 하는 유저에게 목적성을 부여 하도록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업적을 달성하면 메달을 획득 할 수 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: 퀘스트 수행이 가능한 상태 / 퀘스트 완료 조건을 충족하지 못한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: 퀘스트 완료 조건을 충족했지만 보상을 획득하지 않은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: 완료 보상을 획득하여 퀘스트를 완전히 완료한 상태.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갯수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퀘스트는 n개의 퀘스트를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수행 형태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퀘스트는 단일한 목표 조건을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업적은 퀘스트 수행 형태에 따라 다양한 분류를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업적은 분류별 각 1개의 퀘스트가 오픈 된 상태로 제공 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오픈할 퀘스트는 테이블에서 지정 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 별로 달성하는 최대 목표 수량이 정해져 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수량 중간분기를 설정하여 해당 분기마다 보상을 수령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업적퀘스트를 완료한 경우 더 이상 업적퀘스트가 표기되지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업적에는 선행 퀘스트가 존재하지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달성한 업적 퀘스트는 보상을 수령하기 전까지 다음 퀘스트가 오픈 되지 않는다.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정의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013629" y="667910"/>
            <a:ext cx="1117836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퀘스트의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어려운 달성 난이도를 설정하여 오래플레이 하는 유저에게 목적성을 부여 하도록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업적을 달성하면 메달을 획득 할 수 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반복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업적은 반복 수행이 불가능 하다.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업적은 테이블에 정의 된 보상을 수령한다.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업적을 달성하면 메달이라는 특수한 보상을 획득한다(업적 기획에 상세 설명)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퀘스트 표기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업적은 분류에 따라 각기 다른 UI에 표현 될 수 있다.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90464" y="289248"/>
            <a:ext cx="3825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완료 타입 별 서브컬럼 정의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328862" y="1104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{58141327-F54B-48CE-BAE9-09CDDCE857D8}</a:tableStyleId>
              </a:tblPr>
              <a:tblGrid>
                <a:gridCol w="1987550"/>
                <a:gridCol w="1057275"/>
                <a:gridCol w="1105225"/>
                <a:gridCol w="1187450"/>
                <a:gridCol w="2241550"/>
                <a:gridCol w="972475"/>
                <a:gridCol w="779775"/>
                <a:gridCol w="2022475"/>
              </a:tblGrid>
              <a:tr h="29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퀘스트 완료 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사용 Enum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수치 정의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완료 타입 설명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퀘스트 완료 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사용 Enum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수치 정의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완료 타입 설명</a:t>
                      </a:r>
                    </a:p>
                  </a:txBody>
                  <a:tcPr marT="45725" marB="45725" marR="91450" marL="91450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QPTG_Build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BuildingType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건물 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건물 건설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OPTG_UseItem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ItemType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아이템 사용 횟수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지정된 아이템을 소모한 횟수(1개 = 1회 / 2개 =2회)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QPTG_UnitTraining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UnitType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유닛 훈련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QPTG_AllUnitTraining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유닛에 대한 생산 유닛의 총 숫자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QPTG_ResearchTech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TechnologyType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연구 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과학 연구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QPTG_QuestCompleteCount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일반(기간반복 제외)/추천 퀘스트 완료 후 보상 수령 횟수.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QPTG_GetResource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StackableType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경로에서 획득되는 자원의 수량(유저의 지갑에 자원이 획득 될때 카운트)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QPTG_AssembleAttackCount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집결 전투 시도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QPTG_Battle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BattleResultType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Enum으로 지정된 전투의 승/패 의 횟수.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QPTG_AssembleAttackSuccessCount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집결 전투 승리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QPTG_ResourceGather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StackableType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자원 채집(필드)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자원을 채집해서 성으로 돌아온 시점을 기준으로 갱신.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QPTG_AttackMonsterCount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공격(소형/대형/이벤트 포함)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공격 행군을 시작하는 시점에서 카운팅 한다.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QPTG_GetResourceInTown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StackableType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자원 획득(마을)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QPTG_AttackRaidMonsterCount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레이드 몬스터 공격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QPTG_CreatResourcePerHour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u="none" cap="none" strike="noStrike"/>
                        <a:t>StackableType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시간당 자원의 수량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시간당 생산량에 도달하는 순간 완료 처리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시간당 자원 생산량 달성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QPTG_AttackMonsterSuccess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토벌 성공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QPTG_TreatmentUnitCount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치료한 부상병 유닛수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QPTG_AttackRaidMonsterSuccess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레이드 몬스터 토벌 성공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QPTG_TreatmentActionCount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부상병 치료</a:t>
                      </a:r>
                      <a:r>
                        <a:rPr b="1"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가</a:t>
                      </a:r>
                      <a:r>
                        <a:rPr b="1"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완료되는 </a:t>
                      </a:r>
                      <a:r>
                        <a:rPr b="1"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횟수</a:t>
                      </a:r>
                      <a:r>
                        <a:rPr b="1"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를 체크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QPTG_ScoutSuccess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ScountResultType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정찰 성공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QPTG_EnemyUnitKill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적 병사 킬 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QPTG_ScoutCount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정찰 횟수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QPTG_DefenseTownSuccess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성공 횟수(수성 승리) ( </a:t>
                      </a: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집결, 개인 포함 )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QPTG_GetCoachReward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마차 보상 수령 횟수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QPTG_AttackTownSuccess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공성 성공 횟수(공성 승리) </a:t>
                      </a: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( 집결, 개인 포함 )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QPTG_UseActiveSkill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액티브 스킬 사용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QPTG_DefenseTownActionCount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전투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QPTG_EquipArtifact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유물 장착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QPTG_AttackTownActionCount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공성 전투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QPTG_BuildBuildingCount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BuildingType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건물 N개 건설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OPTG_JoinAlliance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연맹 가입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231527" y="765685"/>
            <a:ext cx="41408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b="1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추후 추가되는 내용 기입 시 퀘스트 타입 문서 버전업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690464" y="289249"/>
            <a:ext cx="38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완료 타입 별 서브컬럼 정의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328862" y="1104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{58141327-F54B-48CE-BAE9-09CDDCE857D8}</a:tableStyleId>
              </a:tblPr>
              <a:tblGrid>
                <a:gridCol w="1987550"/>
                <a:gridCol w="1057275"/>
                <a:gridCol w="1105225"/>
                <a:gridCol w="1187450"/>
                <a:gridCol w="2241550"/>
                <a:gridCol w="972475"/>
                <a:gridCol w="779775"/>
                <a:gridCol w="2022475"/>
              </a:tblGrid>
              <a:tr h="29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퀘스트 완료 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사용 Enum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수치 정의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완료 타입 설명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퀘스트 완료 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사용 Enum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 u="none" cap="none" strike="noStrike"/>
                        <a:t>수치 정의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완료 타입 설명</a:t>
                      </a:r>
                    </a:p>
                  </a:txBody>
                  <a:tcPr marT="45725" marB="45725" marR="91450" marL="91450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QPTG_LordLevel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영주 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영주 레벨의 수치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QPTG_AllianceSupportUnit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내가 연맹원에게 병력지원을 통해 보낸 모든 병과의 병사 유닛 수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QPTG_AllResourceGather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필드의 모든 자원지에서 채집되어 획득하는 자원의 수량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QPTG_AllianceSupportTech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연맹과학기술에 대한 공헌 사용횟수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QPTG_ActiveWishCount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소원을 사용하는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QPTG_AllianceSupportTime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110000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연맹지원을 통해 연맹원을 도운 횟수</a:t>
                      </a:r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QPTG_SupportKillEnemyUnit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병력지원을 보낸 나의 병사들의 킬 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QPTG_DailyCheck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110000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출석체크 보상 수령 여부</a:t>
                      </a:r>
                    </a:p>
                  </a:txBody>
                  <a:tcPr marT="19050" marB="19050" marR="28575" marL="28575" anchor="ctr">
                    <a:solidFill>
                      <a:srgbClr val="F4B081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QPTG_AssembleAttackKillEnemy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집결 공격을 통해 적 병력을 킬한 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QPTG_ResearchSuccess</a:t>
                      </a:r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아카데미 과학기술 연구 완료 횟수 체크</a:t>
                      </a:r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QPTG_MoveTown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타운이 이동한 횟수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임의, 고급 도시이동만.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QPTG_GetDailyCheckItem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연속 출석체크의 7번째 아이템 수령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QPTG_HaveTechnology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보유하고 있는 아카데미의 과학기술의 레벨 총 합산수치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QPTG_PlunderEnemy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다른 유저의 타운을 공격하여 약탈해낸 모든 자원의 수량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QPTG_ResourceBoost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타운 내 자원지에 사용된 생산가속 횟수</a:t>
                      </a:r>
                      <a:br>
                        <a:rPr lang="ko-KR" sz="800"/>
                      </a:br>
                      <a:r>
                        <a:rPr lang="ko-KR" sz="800"/>
                        <a:t>(아이템, 크라운 모두 포함 )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QPTG_UseResourceItem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모든 타입의 자원 상자 아이템 사용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QPTG_AllBuildingUpgradeCount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모든 건물의 건설 또는 업그레이드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/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QPTG_MarketBuyCount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시장에서 아이템을 구매한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0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solidFill>
                      <a:srgbClr val="D0DEEF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QPTG_RestoreRelic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유물을 복원한 횟수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solidFill>
                      <a:srgbClr val="E9EFF7"/>
                    </a:solidFill>
                  </a:tcPr>
                </a:tc>
              </a:tr>
              <a:tr h="10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QPTG_AllianceSupportResource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/>
                        <a:t>수량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sz="800"/>
                        <a:t>내가 연맹원에게 자원지원을 통해 보낸 모든 자원의 수량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  <p:sp>
        <p:nvSpPr>
          <p:cNvPr id="185" name="Shape 185"/>
          <p:cNvSpPr txBox="1"/>
          <p:nvPr/>
        </p:nvSpPr>
        <p:spPr>
          <a:xfrm>
            <a:off x="231527" y="765685"/>
            <a:ext cx="414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b="1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추후 추가되는 내용 기입 시 퀘스트 타입 문서 버전업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구성 예제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391025" y="3771900"/>
            <a:ext cx="38988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버전 기준 테이블 업데이트 없음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추후 업데이트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2016.06.16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2016.06.20 퀘스트 타입 별 내용 분화 / 추천, 일반, 주점, 업적으로 분류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2016.06.27 퀘스트 목표 별 하위 컬럼 정의 표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</a:rPr>
              <a:t>V1.3 - 2016.09.07 퀘스트 목표 별 하위 컬럼 추가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690464" y="289248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별 정의 요약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690464" y="810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{58141327-F54B-48CE-BAE9-09CDDCE857D8}</a:tableStyleId>
              </a:tblPr>
              <a:tblGrid>
                <a:gridCol w="1085900"/>
                <a:gridCol w="1085900"/>
                <a:gridCol w="1085900"/>
                <a:gridCol w="1085900"/>
                <a:gridCol w="1085900"/>
                <a:gridCol w="1085900"/>
                <a:gridCol w="1085900"/>
                <a:gridCol w="1085900"/>
                <a:gridCol w="1085900"/>
                <a:gridCol w="1085900"/>
              </a:tblGrid>
              <a:tr h="2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퀘스트 종류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Tip 표시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반복 여부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반복 주기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선행여부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즉시 적용 보상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아이템보상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추가 보상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표시UI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오픈 상태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추천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퀘스트 UI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ALL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일반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퀘스트 UI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지정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일간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24시간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주점 UI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지정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주간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7일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미정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지정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월간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30일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미정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지정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업적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메달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업적 UI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ALL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신전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여신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신전 UI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ALL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8" name="Shape 198"/>
          <p:cNvGraphicFramePr/>
          <p:nvPr/>
        </p:nvGraphicFramePr>
        <p:xfrm>
          <a:off x="591427" y="3790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{58141327-F54B-48CE-BAE9-09CDDCE857D8}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건물 건설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병력 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연맹 공헌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여신 사용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자원지 공격 성공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건물 업그레이드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병력 회복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연맹 지원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전쟁 승리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몬스터 공격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병력 생산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장비 생산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리텐션 ITEM 수령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전쟁 패배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몬스터 토벌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 생산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동일 등급 장비 장착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로그인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정찰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업적 달성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 채집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연맹 가입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타운 이동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공성 성공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퀘스트 수행 횟수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 약탈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과학 기술 연구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여신 획득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수성 성공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퀘스트 클리어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601362" y="55852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{58141327-F54B-48CE-BAE9-09CDDCE857D8}</a:tableStyleId>
              </a:tblPr>
              <a:tblGrid>
                <a:gridCol w="1371600"/>
                <a:gridCol w="13716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보상 종류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크라운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자원(지갑 귀속)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경험치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크라운(지갑 귀속)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경험치(즉시 사용)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여신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 아이템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200" name="Shape 200"/>
          <p:cNvSpPr/>
          <p:nvPr/>
        </p:nvSpPr>
        <p:spPr>
          <a:xfrm>
            <a:off x="525524" y="3306887"/>
            <a:ext cx="196399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수행 조건</a:t>
            </a:r>
          </a:p>
        </p:txBody>
      </p:sp>
      <p:sp>
        <p:nvSpPr>
          <p:cNvPr id="201" name="Shape 201"/>
          <p:cNvSpPr/>
          <p:nvPr/>
        </p:nvSpPr>
        <p:spPr>
          <a:xfrm>
            <a:off x="525522" y="5127451"/>
            <a:ext cx="196399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보상 종류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690464" y="289248"/>
            <a:ext cx="2327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테이블 예시1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821724" y="24858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{BFBD6020-0521-437E-A62E-2A7608723FDF}</a:tableStyleId>
              </a:tblPr>
              <a:tblGrid>
                <a:gridCol w="726650"/>
                <a:gridCol w="833875"/>
                <a:gridCol w="833875"/>
                <a:gridCol w="1000625"/>
                <a:gridCol w="690925"/>
                <a:gridCol w="1134650"/>
                <a:gridCol w="988725"/>
                <a:gridCol w="1060200"/>
                <a:gridCol w="1027425"/>
                <a:gridCol w="643275"/>
                <a:gridCol w="690925"/>
                <a:gridCol w="884500"/>
              </a:tblGrid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Enum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Enum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string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Enum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Long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Long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퀘스트IDX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 분류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 타입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 목표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목표 수치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선행퀘스트 조건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영주레벨 조건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선행 건물 Type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선행 건물 레벨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반복여부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반복 횟수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반복주기(초)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추천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건물 건설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BT_Castle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5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none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BT_Castle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4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일반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병력 생산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UT_Swordman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10000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BT_Barrack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2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일반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기술연구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TTG_Hunting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3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2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BT_Academy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3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업적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자원 획득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RT_Food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1000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2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3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BT_Hospital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99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10000</a:t>
                      </a:r>
                    </a:p>
                  </a:txBody>
                  <a:tcPr marT="8950" marB="0" marR="8950" marL="8950" anchor="ctr"/>
                </a:tc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2890194" y="1526104"/>
            <a:ext cx="2558714" cy="2616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퀘스트의 분류를 Enum으로 정의한다.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890194" y="1917389"/>
            <a:ext cx="2799164" cy="2616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목표 타입을 Enum으로 정의 한다.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14297" y="3895526"/>
            <a:ext cx="3387465" cy="127727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타입에 따라 각각 다른 Enum을 참조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: BuildingType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생산 : UnitType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연구 : TechnologyType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획득 : StackableType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외 타입 : 별도로 정의된 퀘스트 목표 타입.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추가적인 타입 정의가 있을 수 있음.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968875" y="3894526"/>
            <a:ext cx="4161716" cy="127727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타입에 따라 목표 수치의 내용이 변경한다.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: 건물 레벨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생산 : 병력 숫자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연구 : 기술연구 레벨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획득 : 획득 자원의 양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외 타입 : 별도로 정의된 퀘스트 목표에 따라 각각 정의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추가적인 타입 정의가 있을 수 있음.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187067" y="1076676"/>
            <a:ext cx="21512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187067" y="700785"/>
            <a:ext cx="4362091" cy="93871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하나도 존재하지 않을 수도 있으며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설정된 선행 조건은 모두 충족해야만 해당 퀘스트가 오픈 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 퀘스트의 IDX를 표기 한다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되는 영주 레벨을 표시한다.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되는 건물의 타입과 해당 건물의 레벨을 표기 한다.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435317" y="4154417"/>
            <a:ext cx="3163045" cy="2616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퀘스트의 반복에 관련된 내용에 대한 데이터 값</a:t>
            </a:r>
          </a:p>
        </p:txBody>
      </p:sp>
      <p:sp>
        <p:nvSpPr>
          <p:cNvPr id="215" name="Shape 215"/>
          <p:cNvSpPr/>
          <p:nvPr/>
        </p:nvSpPr>
        <p:spPr>
          <a:xfrm>
            <a:off x="3254373" y="2508308"/>
            <a:ext cx="937017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Shape 216"/>
          <p:cNvCxnSpPr>
            <a:stCxn id="215" idx="2"/>
            <a:endCxn id="210" idx="0"/>
          </p:cNvCxnSpPr>
          <p:nvPr/>
        </p:nvCxnSpPr>
        <p:spPr>
          <a:xfrm rot="5400000">
            <a:off x="2838031" y="3010672"/>
            <a:ext cx="254700" cy="1515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4239955" y="2520886"/>
            <a:ext cx="639995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>
            <a:stCxn id="217" idx="2"/>
            <a:endCxn id="211" idx="0"/>
          </p:cNvCxnSpPr>
          <p:nvPr/>
        </p:nvCxnSpPr>
        <p:spPr>
          <a:xfrm flipH="1" rot="-5400000">
            <a:off x="5184252" y="3029100"/>
            <a:ext cx="241200" cy="14898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2414503" y="2520886"/>
            <a:ext cx="774394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Shape 220"/>
          <p:cNvCxnSpPr>
            <a:stCxn id="219" idx="0"/>
            <a:endCxn id="209" idx="2"/>
          </p:cNvCxnSpPr>
          <p:nvPr/>
        </p:nvCxnSpPr>
        <p:spPr>
          <a:xfrm rot="-5400000">
            <a:off x="3374701" y="1605886"/>
            <a:ext cx="342000" cy="14880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1" name="Shape 221"/>
          <p:cNvCxnSpPr>
            <a:endCxn id="208" idx="1"/>
          </p:cNvCxnSpPr>
          <p:nvPr/>
        </p:nvCxnSpPr>
        <p:spPr>
          <a:xfrm flipH="1" rot="10800000">
            <a:off x="1972794" y="1656909"/>
            <a:ext cx="917400" cy="851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1585734" y="2508306"/>
            <a:ext cx="774394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992373" y="2497117"/>
            <a:ext cx="4076125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Shape 224"/>
          <p:cNvCxnSpPr>
            <a:endCxn id="213" idx="1"/>
          </p:cNvCxnSpPr>
          <p:nvPr/>
        </p:nvCxnSpPr>
        <p:spPr>
          <a:xfrm flipH="1" rot="5400000">
            <a:off x="5979317" y="1377895"/>
            <a:ext cx="1350600" cy="935100"/>
          </a:xfrm>
          <a:prstGeom prst="bentConnector4">
            <a:avLst>
              <a:gd fmla="val 32619" name="adj1"/>
              <a:gd fmla="val 124446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9182196" y="2498516"/>
            <a:ext cx="2091696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>
            <a:stCxn id="225" idx="2"/>
            <a:endCxn id="214" idx="0"/>
          </p:cNvCxnSpPr>
          <p:nvPr/>
        </p:nvCxnSpPr>
        <p:spPr>
          <a:xfrm rot="5400000">
            <a:off x="9860694" y="3787180"/>
            <a:ext cx="523500" cy="2112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690464" y="289248"/>
            <a:ext cx="2409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테이블 예시 2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821724" y="24858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{BFBD6020-0521-437E-A62E-2A7608723FDF}</a:tableStyleId>
              </a:tblPr>
              <a:tblGrid>
                <a:gridCol w="726650"/>
                <a:gridCol w="833875"/>
                <a:gridCol w="833875"/>
                <a:gridCol w="1000625"/>
                <a:gridCol w="690925"/>
                <a:gridCol w="1134650"/>
                <a:gridCol w="988725"/>
                <a:gridCol w="1060200"/>
                <a:gridCol w="1027425"/>
                <a:gridCol w="643275"/>
                <a:gridCol w="690925"/>
                <a:gridCol w="884500"/>
              </a:tblGrid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Enum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Enum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string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Enum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Long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Long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퀘스트IDX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 분류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 타입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퀘스트 목표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목표 수치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선행퀘스트 조건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영주레벨 조건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선행 건물 Type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선행 건물 레벨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반복여부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반복 횟수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반복주기(초)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추천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건물 건설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BT_Castle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5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none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BT_Castle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4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일반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병력 생산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UT_Swordman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10000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BT_Barrack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2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일반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기술연구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TTG_Hunting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3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2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BT_Academy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0</a:t>
                      </a:r>
                    </a:p>
                  </a:txBody>
                  <a:tcPr marT="8950" marB="0" marR="8950" marL="89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3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업적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자원 획득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RT_Food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1000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2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3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BT_Hospital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99</a:t>
                      </a:r>
                    </a:p>
                  </a:txBody>
                  <a:tcPr marT="8950" marB="0" marR="8950" marL="89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10000</a:t>
                      </a:r>
                    </a:p>
                  </a:txBody>
                  <a:tcPr marT="8950" marB="0" marR="8950" marL="8950" anchor="ctr"/>
                </a:tc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2890194" y="1526104"/>
            <a:ext cx="2558714" cy="2616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퀘스트의 분류를 Enum으로 정의한다.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890194" y="1917389"/>
            <a:ext cx="2799164" cy="2616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목표 타입을 Enum으로 정의 한다.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14297" y="3895526"/>
            <a:ext cx="3149852" cy="60016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퀘스트 완료 조건을 Enum으로 정의 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QuestEnum 테이블을 분리하는 것에 대해 고려해 보아야 함,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968875" y="3894526"/>
            <a:ext cx="3346325" cy="43088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완료 조건 Enum에 따른 각각의 수치를 따로 정의 한다.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187067" y="1076676"/>
            <a:ext cx="21512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187067" y="700785"/>
            <a:ext cx="4362091" cy="93871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하나도 존재하지 않을 수도 있으며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설정된 선행 조건은 모두 충족해야만 해당 퀘스트가 오픈 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 퀘스트의 IDX를 표기 한다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되는 영주 레벨을 표시한다.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조건이 되는 건물의 타입과 해당 건물의 레벨을 표기 한다.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435317" y="4154417"/>
            <a:ext cx="3163045" cy="2616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퀘스트의 반복에 관련된 내용에 대한 데이터 값</a:t>
            </a:r>
          </a:p>
        </p:txBody>
      </p:sp>
      <p:sp>
        <p:nvSpPr>
          <p:cNvPr id="240" name="Shape 240"/>
          <p:cNvSpPr/>
          <p:nvPr/>
        </p:nvSpPr>
        <p:spPr>
          <a:xfrm>
            <a:off x="3254373" y="2508308"/>
            <a:ext cx="937017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Shape 241"/>
          <p:cNvCxnSpPr>
            <a:stCxn id="240" idx="2"/>
            <a:endCxn id="235" idx="0"/>
          </p:cNvCxnSpPr>
          <p:nvPr/>
        </p:nvCxnSpPr>
        <p:spPr>
          <a:xfrm rot="5400000">
            <a:off x="2778631" y="2951272"/>
            <a:ext cx="254700" cy="163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" name="Shape 242"/>
          <p:cNvSpPr/>
          <p:nvPr/>
        </p:nvSpPr>
        <p:spPr>
          <a:xfrm>
            <a:off x="4239955" y="2520886"/>
            <a:ext cx="639995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Shape 243"/>
          <p:cNvCxnSpPr>
            <a:stCxn id="242" idx="2"/>
            <a:endCxn id="236" idx="0"/>
          </p:cNvCxnSpPr>
          <p:nvPr/>
        </p:nvCxnSpPr>
        <p:spPr>
          <a:xfrm flipH="1" rot="-5400000">
            <a:off x="4980402" y="3232950"/>
            <a:ext cx="241200" cy="10821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2414503" y="2520886"/>
            <a:ext cx="774394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Shape 245"/>
          <p:cNvCxnSpPr>
            <a:stCxn id="244" idx="0"/>
            <a:endCxn id="234" idx="2"/>
          </p:cNvCxnSpPr>
          <p:nvPr/>
        </p:nvCxnSpPr>
        <p:spPr>
          <a:xfrm rot="-5400000">
            <a:off x="3374701" y="1605886"/>
            <a:ext cx="342000" cy="14880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6" name="Shape 246"/>
          <p:cNvCxnSpPr>
            <a:endCxn id="233" idx="1"/>
          </p:cNvCxnSpPr>
          <p:nvPr/>
        </p:nvCxnSpPr>
        <p:spPr>
          <a:xfrm flipH="1" rot="10800000">
            <a:off x="1972794" y="1656909"/>
            <a:ext cx="917400" cy="851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1585734" y="2508306"/>
            <a:ext cx="774394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992373" y="2497117"/>
            <a:ext cx="4076125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Shape 249"/>
          <p:cNvCxnSpPr>
            <a:endCxn id="238" idx="1"/>
          </p:cNvCxnSpPr>
          <p:nvPr/>
        </p:nvCxnSpPr>
        <p:spPr>
          <a:xfrm flipH="1" rot="5400000">
            <a:off x="5979317" y="1377895"/>
            <a:ext cx="1350600" cy="935100"/>
          </a:xfrm>
          <a:prstGeom prst="bentConnector4">
            <a:avLst>
              <a:gd fmla="val 32619" name="adj1"/>
              <a:gd fmla="val 124446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0" name="Shape 250"/>
          <p:cNvSpPr/>
          <p:nvPr/>
        </p:nvSpPr>
        <p:spPr>
          <a:xfrm>
            <a:off x="9182196" y="2498516"/>
            <a:ext cx="2091696" cy="11325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Shape 251"/>
          <p:cNvCxnSpPr>
            <a:stCxn id="250" idx="2"/>
            <a:endCxn id="239" idx="0"/>
          </p:cNvCxnSpPr>
          <p:nvPr/>
        </p:nvCxnSpPr>
        <p:spPr>
          <a:xfrm rot="5400000">
            <a:off x="9860694" y="3787180"/>
            <a:ext cx="523500" cy="2112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690464" y="289248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보상 테이블 예시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525522" y="2787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{58141327-F54B-48CE-BAE9-09CDDCE857D8}</a:tableStyleId>
              </a:tblPr>
              <a:tblGrid>
                <a:gridCol w="1141100"/>
                <a:gridCol w="1141100"/>
                <a:gridCol w="1141100"/>
                <a:gridCol w="1141100"/>
                <a:gridCol w="1141100"/>
                <a:gridCol w="1141100"/>
                <a:gridCol w="1141100"/>
                <a:gridCol w="1141100"/>
                <a:gridCol w="1141100"/>
                <a:gridCol w="1141100"/>
              </a:tblGrid>
              <a:tr h="2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퀘스트 IDX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식량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목재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석재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철광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EXP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Crown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ITEM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ITEM 개수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… … 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None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IT_Wood3K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… … 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None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IT_Crown1G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… … 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400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400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IT_ITEMBOX1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… … 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800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800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40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4000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None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… … </a:t>
                      </a:r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1600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1600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45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8000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None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… …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8" name="Shape 258"/>
          <p:cNvSpPr/>
          <p:nvPr/>
        </p:nvSpPr>
        <p:spPr>
          <a:xfrm>
            <a:off x="1701242" y="2768841"/>
            <a:ext cx="6767252" cy="17043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554857" y="2768840"/>
            <a:ext cx="3348819" cy="170430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98250" y="2778001"/>
            <a:ext cx="1116630" cy="170430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91053" y="5035894"/>
            <a:ext cx="2387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퀘스트와 연결하는 인자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테이블을 참조 한다.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918525" y="1920341"/>
            <a:ext cx="430342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보상 수령과 동시에 즉시 적용 되는 보상.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보상은 일반 / Crown은 무료 지갑에 저장한다.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243117" y="4897394"/>
            <a:ext cx="487897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 수령될 ITEM 보상의 종류와 개수를 설정한다.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된 보상 전부를 수령 한다.</a:t>
            </a:r>
          </a:p>
        </p:txBody>
      </p:sp>
      <p:cxnSp>
        <p:nvCxnSpPr>
          <p:cNvPr id="264" name="Shape 264"/>
          <p:cNvCxnSpPr>
            <a:stCxn id="258" idx="0"/>
            <a:endCxn id="262" idx="2"/>
          </p:cNvCxnSpPr>
          <p:nvPr/>
        </p:nvCxnSpPr>
        <p:spPr>
          <a:xfrm rot="10800000">
            <a:off x="4070269" y="2443641"/>
            <a:ext cx="1014600" cy="32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5" name="Shape 265"/>
          <p:cNvCxnSpPr>
            <a:stCxn id="260" idx="2"/>
            <a:endCxn id="261" idx="0"/>
          </p:cNvCxnSpPr>
          <p:nvPr/>
        </p:nvCxnSpPr>
        <p:spPr>
          <a:xfrm>
            <a:off x="1056566" y="4482309"/>
            <a:ext cx="328200" cy="55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6" name="Shape 266"/>
          <p:cNvCxnSpPr>
            <a:stCxn id="259" idx="2"/>
            <a:endCxn id="263" idx="0"/>
          </p:cNvCxnSpPr>
          <p:nvPr/>
        </p:nvCxnSpPr>
        <p:spPr>
          <a:xfrm flipH="1">
            <a:off x="9682666" y="4473147"/>
            <a:ext cx="546600" cy="424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용어 정의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용어 정리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 : 퀘스트의 기능, 성격 등의 타입에 따라 구분</a:t>
            </a:r>
            <a: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(Enun Type 으로 정의)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: 게임을 플레이 하는데 필수적인 요소가 되는 퀘스트.(Tip과 연동된다.)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: 게임 플레이에 관련된 각종 컨텐츠, 유저 액션에 관련한 퀘스트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일,주,월간 : 일정 주기로 반복되는 퀘스트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: 게임 플레이에 관련된 업적과 관련된 퀘스트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 : 각각의 퀘스트가 상황별로 가지는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: 퀘스트가 수행 가능한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: 퀘스트가 오픈되지 않았거나 완료되어 보상까지 모두 수령한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: 오픈 된 퀘스트의 조건을 달성하여 보상을 수령 할 수 있는 상태.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 : 완료된 퀘스트가 다시 재 오픈 되는지의 여부를 나타낸다.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 주기 : 반복 퀘스트일 경우 재오픈 되는 시간을 나타낸다.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즉시/일/주/월/시간 등..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 횟수 : 반복퀘스트를 최대 반복 할 수 있는 횟수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 / 유한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조건 : 퀘스트를 오픈하기 위해 선행 해야 하는 조건(설정된 선행 조건을 모두 달성해야 오픈 된다. / 선행 조건이 설정 안 된 경우 그대로 오픈된다.)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퀘스트 / 영주 Level / 조건 건물 + 건물 Level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조건 : 퀘스트를 완료 하기 위한 유저의 행동 타입</a:t>
            </a:r>
            <a: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(모든 종류의 리스트를 Enun Type 으로 정의)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조건 달성 횟수 : 퀘스트를 완료 하기 위해 정의 된 행동을 수행하는 횟수.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보상 : 퀘스트를 완료하면 받을 수 있는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적용 자원(지갑) / 영주 경험치(즉시 적용) / 인벤토리 저장 아이템(자원, 경험치 등..)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보상 수량 : 퀘스트완료하면 받는 보상의 수량을 결정한다.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 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보상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자원(기본 자원4종)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획득 자원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획득과 동시에 유저의 지갑에 귀속되는 자원이다.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자원으로 저장된다.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경험치는 획득과 동시에 적용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획득 자원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획득과 동시에 무료Crown으로 분류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인벤토리로 저장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테이블에 정의된 ITEM만 지급이 가능하다.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지정된 ITEM과 개수를 지급한다.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- (업적 관련 기획에 상세)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달성 시 일정 효과를 지닌 메달을 획득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수령과 동시에 메달이 오픈되며 사용이 가능하다.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여신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– (여신관련 기획에 상세)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 즉시 여신리스트에서 확인/사용이 가능하다.</a:t>
            </a:r>
          </a:p>
          <a:p>
            <a:pPr indent="0" lvl="4" marL="18288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40043" y="90615"/>
            <a:ext cx="11895438" cy="6664411"/>
          </a:xfrm>
          <a:prstGeom prst="rect">
            <a:avLst/>
          </a:prstGeom>
          <a:solidFill>
            <a:schemeClr val="dk2">
              <a:alpha val="8196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안함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퀘스트의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게임을 진행하는데 필요 요소들의 액션에 대한 퀘스트로 구성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: 퀘스트 수행이 가능한 상태 / 퀘스트 완료 조건을 충족하지 못한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: 퀘스트 완료 조건을 충족했지만 보상을 획득하지 않은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: 완료 보상을 획득하여 퀘스트를 완전히 완료한 상태.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개수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정해진 n개의 퀘스트를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퀘스트를 모두 클리어 한 이후에는 퀘스트를 표기하지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수행 형태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전체가 오픈퀘스트 상태로 이루어 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단일한 목표 조건을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선행 조건을 가지지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표기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최초의 추천 퀘스트는 지정된 INDEX의 퀘스트로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1개의 퀘스트만 보여지며 보여진 추천 퀘스트를 완료하기 전까지 다른 추천 퀘스트의 보상을 수령 할 수 없다.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퀘스트는 순차적으로 1개씩 오픈 되며 모든 유저는 동일한 순서를 가진 추천 퀘스트를 수행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완료된 추천 퀘스트가 있어도 UI에 출력된 퀘스트를 완료, 보상수령하기 전까지 다른 퀘스트의 보상을 수령 할 수 없다.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정의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3629" y="667910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반복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추천퀘스트는 반복 되지 않는 1회성 퀘스트다.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퀘스트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정해진 보상을 획득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테이블은 공통 보상 테이블을 따른다.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정의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013629" y="667910"/>
            <a:ext cx="11178369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퀘스트의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게임에서 이루어지는 액션을 기반으로 한 수행 조건을 가지는 퀘스트를 말한다.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진행에 필수적이진 않지만 이점을 가지거나 기획적 의도에 의해 유저의 행동을 유도하는 목적을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상태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: 퀘스트 수행이 가능한 상태 / 퀘스트 완료 조건을 충족하지 못한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: 퀘스트 완료 조건을 충족했지만 보상을 획득하지 않은 상태.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클로즈 : 완료 보상을 획득하여 퀘스트를 완전히 완료한 상태.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개수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정해진 n개의 퀘스트를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퀘스트를 모두 클리어 한 이후에는 퀘스트를 표기하지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 수행 형태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단일한 목표 조건을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최초에 지정된 5개의 퀘스트가 오픈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오픈되지 않은 일반 퀘스트는 모두 클로즈 상태로 유지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오픈 조건(선행조건)을 달성해야 오픈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퀘스트 완료 대기 상태인 경우에도 다음 퀘스트가 오픈 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오픈은 되어 퀘스트 진행은 되지만 완료하여 보상수령 전까지 UI에 퀘스트를 표기하지 않는다.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UI에 표기되지 않은 상태에서 퀘스트 조건을 완수하면 해당 퀘스트는 완료 대기로 변경 후 다음 퀘스트가 오픈된다.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대기 상태의 퀘스트가 UI에 보여질때는 완료 대기 상태로 표기되며 즉시 보상 수령이 가능하다.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퀘스트는 수행 횟수가 누적되지 않는다.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