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F18A138-EA14-4E87-BFF5-93D7EBBEC3AB}">
  <a:tblStyle styleId="{2F18A138-EA14-4E87-BFF5-93D7EBBEC3AB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fill>
          <a:solidFill>
            <a:schemeClr val="accent3">
              <a:alpha val="20000"/>
            </a:schemeClr>
          </a:solidFill>
        </a:fill>
      </a:tcStyle>
    </a:band1H>
    <a:band1V>
      <a:tcStyle>
        <a:fill>
          <a:solidFill>
            <a:schemeClr val="accent3">
              <a:alpha val="20000"/>
            </a:schemeClr>
          </a:solidFill>
        </a:fill>
      </a:tcStyle>
    </a:band1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cap="flat" cmpd="sng" w="254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5000</a:t>
            </a:r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5000</a:t>
            </a:r>
          </a:p>
        </p:txBody>
      </p:sp>
      <p:sp>
        <p:nvSpPr>
          <p:cNvPr id="287" name="Shape 28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3.jpg"/><Relationship Id="rId4" Type="http://schemas.openxmlformats.org/officeDocument/2006/relationships/image" Target="../media/image02.png"/><Relationship Id="rId5" Type="http://schemas.openxmlformats.org/officeDocument/2006/relationships/image" Target="../media/image01.png"/><Relationship Id="rId6" Type="http://schemas.openxmlformats.org/officeDocument/2006/relationships/image" Target="../media/image0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3.jpg"/><Relationship Id="rId4" Type="http://schemas.openxmlformats.org/officeDocument/2006/relationships/image" Target="../media/image02.png"/><Relationship Id="rId5" Type="http://schemas.openxmlformats.org/officeDocument/2006/relationships/image" Target="../media/image01.png"/><Relationship Id="rId6" Type="http://schemas.openxmlformats.org/officeDocument/2006/relationships/image" Target="../media/image0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5.jpg"/><Relationship Id="rId4" Type="http://schemas.openxmlformats.org/officeDocument/2006/relationships/image" Target="../media/image06.png"/><Relationship Id="rId5" Type="http://schemas.openxmlformats.org/officeDocument/2006/relationships/image" Target="../media/image04.png"/><Relationship Id="rId6" Type="http://schemas.openxmlformats.org/officeDocument/2006/relationships/image" Target="../media/image08.png"/><Relationship Id="rId7" Type="http://schemas.openxmlformats.org/officeDocument/2006/relationships/image" Target="../media/image09.png"/><Relationship Id="rId8" Type="http://schemas.openxmlformats.org/officeDocument/2006/relationships/image" Target="../media/image0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3.jpg"/><Relationship Id="rId4" Type="http://schemas.openxmlformats.org/officeDocument/2006/relationships/image" Target="../media/image0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spreadsheets/d/1OfB09frHrJNquiJDMakYGTpcVzqlvqIcIz9nSYX0dnM/edit#gid=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3957624" y="2270225"/>
            <a:ext cx="3103799" cy="1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행군</a:t>
            </a:r>
          </a:p>
        </p:txBody>
      </p:sp>
      <p:sp>
        <p:nvSpPr>
          <p:cNvPr id="90" name="Shape 90"/>
          <p:cNvSpPr/>
          <p:nvPr/>
        </p:nvSpPr>
        <p:spPr>
          <a:xfrm>
            <a:off x="4736700" y="3727025"/>
            <a:ext cx="2222999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2016.04.18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215538" y="14259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종류</a:t>
            </a:r>
          </a:p>
        </p:txBody>
      </p:sp>
      <p:sp>
        <p:nvSpPr>
          <p:cNvPr id="158" name="Shape 158"/>
          <p:cNvSpPr/>
          <p:nvPr/>
        </p:nvSpPr>
        <p:spPr>
          <a:xfrm>
            <a:off x="452845" y="1051859"/>
            <a:ext cx="11739154" cy="341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공격 행군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공격 행군 : 집결 부대가 모두 모인 후, 지정한 적 타운 공격을 위해 이동하는 행군 입니다. 집결에 성공한 모든 플레이어의 부대를 가지고 행군합니다.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</a:t>
            </a:r>
            <a:r>
              <a:rPr b="0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집결 : 적 타운이나 황성, 도시, 발리스타에 설정할 수 있으며, 설정한 아군 영주의 성으로 같은 연맹원의 부대가 집결 지원 행군으로 모인 후, 집결 시간이 지나면 목표로 다 함께 행군합니다. 집결한 부대는 타운 내 대기 부대에서 제외 됩니다. (공격 받거나 방어 전투에 사용되지 않습니다)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도착 : 전투를 진행합니다. 사망병은 소모되어 사라지고, 발생한 부상병은 타운으로 즉시 이동 합니다. 전투 결과를 각각 플레이어 별로 메일을 보냅니다.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 : 전투가 끝나고 결과 메일이 보내지면, 집결을 설정한 타운으로 회군 행군을 시작합니다. 해당 타운에 도착하면 각자 자신의 타운으로 회군 행군을 시작합니다.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가능 아이템 : 행군 가속 아이템, 고급 행군 소환 아이템(집결 부대 전용)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속도 : 부대의 유닛 중 가장 속도가 느린 유닛을 기준으로 행군 시간이 결정됩니다.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행군 중, </a:t>
            </a:r>
            <a:r>
              <a:rPr b="0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행군 취소를</a:t>
            </a: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위해 사용하는 아이템이 다릅니다. (고급 행군 소환 아이템)</a:t>
            </a:r>
          </a:p>
          <a:p>
            <a:pPr indent="-171450" lvl="1" marL="62865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고급 행군 소환 아이템을 사용 시, 출발한 타운으로 회군 한 뒤, 각자 타운으로 흩어져 회군 행군을 진행합니다.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rgbClr val="7030A0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집결이 중간에 취소되면 이미 타운에 집결해 점령하고 있던 아군 부대는 모두 자신의 타운으로 회군 합니다. (집결을 설정한 자신의 부대는 타운 대기 상태가 됩니다.)</a:t>
            </a:r>
          </a:p>
          <a:p>
            <a:pPr indent="-171450" lvl="1" marL="62865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행군 중, 액티브 스킬에 의해 강제로 </a:t>
            </a:r>
            <a:r>
              <a:rPr b="0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행군이 취소</a:t>
            </a: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될 수 있습니다.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집결에 아무도 참여하지 않을 경우, 설정한 영주 혼자 출발합니다.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215538" y="14259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종류</a:t>
            </a:r>
          </a:p>
        </p:txBody>
      </p:sp>
      <p:sp>
        <p:nvSpPr>
          <p:cNvPr id="165" name="Shape 165"/>
          <p:cNvSpPr/>
          <p:nvPr/>
        </p:nvSpPr>
        <p:spPr>
          <a:xfrm>
            <a:off x="452845" y="1051859"/>
            <a:ext cx="11739154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지원 행군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지원 행군 : 집결을 위해 같은 연맹의 아군 타운으로 이동하는 행군 입니다. 지정된 부대를 지니고 행군합니다.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도착 : 해당 타운에 머무릅니다. 집결 시간이 종료되면, 집결 공격 행군을 시작합니다. 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 : 집결 이 취소되거나, 플레이어가 직접 행군 및 회군을 명령한 경우 회군 합니다. 집결한 타운의 주인도 회군을 명령할 수 있습니다.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가능 아이템 : 행군 가속 아이템, 행군 소환 아이템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속도 : 부대의 유닛 중 가장 속도가 느린 유닛을 기준으로 행군 시간이 결정됩니다.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spcBef>
                <a:spcPts val="0"/>
              </a:spcBef>
              <a:buClr>
                <a:srgbClr val="7030A0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집결을 취소하면 집결지로 행군하던 아군 부대는 취소된 시점에서 행군이 취소 됩니다. (해당 위치에서 바로 타운으로 되돌아갑니다.)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215538" y="14259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종류</a:t>
            </a:r>
          </a:p>
        </p:txBody>
      </p:sp>
      <p:sp>
        <p:nvSpPr>
          <p:cNvPr id="172" name="Shape 172"/>
          <p:cNvSpPr/>
          <p:nvPr/>
        </p:nvSpPr>
        <p:spPr>
          <a:xfrm>
            <a:off x="452845" y="1051859"/>
            <a:ext cx="11739154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지원 행군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지원 행군 : 같은 연맹의 아군 타운으로 이동하는 행군 입니다. 지정된 부대를 지니고 행군합니다.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</a:t>
            </a:r>
            <a:r>
              <a:rPr b="0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부대 지원으로 아군에 타운에 머무르는 부대는 해당 타운이 공격받을 때, 함께 전투합니다. 발생한 부상병은 타운으로 순간이동 되고, 남은 병사는 계속 해당 타운에서 대기합니다.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도착 : 해당 타운에 머무릅니다. 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 : 회군 명령을 받으면 회군 합니다. 지원받은 타운의 주인이 회군을 명령할 수 있습니다. 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가능 아이템 : 행군 가속 아이템, 행군 소환 아이템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속도 : 부대의 유닛 중 가장 속도가 느린 유닛을 기준으로 행군 시간이 결정됩니다.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지원 받는 타운의 주인이 수용할 수 있는 지원병사량 만큼만 행군이 가능합니다. (부대선택 시, 행군 병사 최대치 제한)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215538" y="14259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종류</a:t>
            </a:r>
          </a:p>
        </p:txBody>
      </p:sp>
      <p:sp>
        <p:nvSpPr>
          <p:cNvPr id="179" name="Shape 179"/>
          <p:cNvSpPr/>
          <p:nvPr/>
        </p:nvSpPr>
        <p:spPr>
          <a:xfrm>
            <a:off x="452845" y="1051859"/>
            <a:ext cx="11739154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교역 행군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교역 행군 : 같은 연맹의 아군 타운으로 이동하는 행군 입니다. 부대를 지니지 않습니다. 지정된 자원을 지니고 행군합니다.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도착 : 지정된 자원을 해당 타운으로 옮깁니다. 옮기는 즉시 타운으로 자동 회군합니다. 자원을 받은 아군은 메일로 자원지원 결과를 받습니다.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 : 자원 지원이 종료되는 즉시, 내 타운으로 자동 회군 행군을 진행합니다.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가능 아이템 : 행군 가속 아이템, 행군 소환 아이템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 속도 : 테이블로 지정된 교역 기본 속도를 기준으로 행군/회군 합니다. (교역 기본 속도 const 값 추가 필요)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목적지인 아군 타운이 이동하였다면, 목적지에 도착했을 시, 자원을 그대로 들고 회군합니다.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행군 중, 액티브 스킬에 의해 강제로 </a:t>
            </a:r>
            <a:r>
              <a:rPr b="0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행군이 취소</a:t>
            </a: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될 수 있습니다.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215538" y="14259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종류</a:t>
            </a:r>
          </a:p>
        </p:txBody>
      </p:sp>
      <p:sp>
        <p:nvSpPr>
          <p:cNvPr id="186" name="Shape 186"/>
          <p:cNvSpPr/>
          <p:nvPr/>
        </p:nvSpPr>
        <p:spPr>
          <a:xfrm>
            <a:off x="452845" y="1051859"/>
            <a:ext cx="11739154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공격 행군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사냥 행군 : 지정된 몬스터를 사냥하기 위해 이동하는 행군입니다. 지정된 부대를 지니고 행군합니다.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도착 : 해당 몬스터와 전투합니다. 전투가 끝나는 즉시 메일로 결과를 보내고 회군을 시작합니다.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 : 전투가 끝나고 결과가 메일로 전송되면, 타운으로 자동으로 회군합니다. 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가능 아이템 : 행군 가속 아이템, 행군 소환 아이템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속도 : 부대의 유닛 중 가장 속도가 느린 유닛을 기준으로 행군 시간이 결정됩니다.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발생한 부상병은 타운으로 즉시 순간 이동 합니다.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전투로 인해 유닛 구성이 변경되었다면, 남은 유닛 중 가장 느린 유닛의 속도를 기준으로 합니다.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행군 중, 액티브 스킬에 의해 강제로 </a:t>
            </a:r>
            <a:r>
              <a:rPr b="0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행군이 취소</a:t>
            </a: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될 수 있습니다.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215538" y="14259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종류</a:t>
            </a:r>
          </a:p>
        </p:txBody>
      </p:sp>
      <p:sp>
        <p:nvSpPr>
          <p:cNvPr id="193" name="Shape 193"/>
          <p:cNvSpPr/>
          <p:nvPr/>
        </p:nvSpPr>
        <p:spPr>
          <a:xfrm>
            <a:off x="452845" y="1051859"/>
            <a:ext cx="11739154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집결 행군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집결 행군 : 지정된 레이드 몬스터를 사냥하기 위해, 집결 후 이동하는 행군 입니다. 집결에 성공한 모든 플레이어의 부대를 지니고 행군합니다.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도착 : 해당 몬스터와 전투합니다. 전투가 끝나는 즉시 메일로 결과를 보내고 회군합니다. 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 : 전투가 끝나고 결과 메일이 보내지면, 집결을 설정한 타운으로 회군 행군을 시작합니다. 해당 타운에 도착하면 각자 자신의 타운으로 회군 행군을 시작합니다. 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가능 아이템 : 행군 가속 아이템, 고급 행군 소환 아이템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속도 : 부대의 유닛 중 가장 속도가 느린 유닛을 기준으로 행군 시간이 결정됩니다.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행군 중, </a:t>
            </a:r>
            <a:r>
              <a:rPr b="0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행군 취소를</a:t>
            </a: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위해 사용하는 아이템이 다릅니다. (고급 행군 소환 아이템)</a:t>
            </a:r>
          </a:p>
          <a:p>
            <a:pPr indent="-171450" lvl="1" marL="62865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고급 행군 소환 아이템을 사용 시, 출발한 타운으로 회군 한 뒤, 각자 타운으로 흩어져 회군 행군을 진행합니다.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집결을 취소하면 집결지로 행군하던 부대는 자신의 타운으로 자동으로 회군합니다.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행군 중, 액티브 스킬에 의해 강제로 </a:t>
            </a:r>
            <a:r>
              <a:rPr b="0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행군이 취소</a:t>
            </a: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될 수 있습니다.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215538" y="14259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종류</a:t>
            </a:r>
          </a:p>
        </p:txBody>
      </p:sp>
      <p:sp>
        <p:nvSpPr>
          <p:cNvPr id="200" name="Shape 200"/>
          <p:cNvSpPr/>
          <p:nvPr/>
        </p:nvSpPr>
        <p:spPr>
          <a:xfrm>
            <a:off x="452845" y="1051859"/>
            <a:ext cx="11739154" cy="3785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황성/도시/발리스타 점령 행군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황성 : 필드 중앙에 점령 전 기간에만 점령할 수 있는 커다란 성 모양의 오브젝트 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도시 : 필드에 4개 존재하는 황성과 같이 점령 기간에만 점령 가능한 도시 모양의 오브젝트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발리스타 : 황성 주변에 4개가 존재하는 점령 기간에만 점령 가능한 발리스타 모양의 오브젝트, 점령하면 일정 시간마다 황성을 점령한 병력에 데미지를 줍니다.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황성/도시/발리스타 점령 행군 : 필드의 황성, 도시, 발리스타를 점령하기 위한 행군 입니다. 일반 공격과 집결 행군이 모두 해당하며, 전투 후 승리하면 회군하지 않고 해당 오브젝트를 정해진 시간동안 점령합니다. 점령 기간이 아닌 경우에는 행군할 수 없습니다.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도착 : 부대가 있다면 전투를 진행합니다. 전투에서 승리하거나 부대가 없다면 정해진 시간동안 황성을 점령합니다. 전투에서 패배하면 부상병 타운으로 순간이동 하고, 남은 병사는 내 타운으로 회군 행군합니다.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 : 전투에서 패배하거나, 황성 점령 시간이 종료된 시점에서 행군이 들어온 경우에는 자동으로 타운으로 회군하고, 점령하고 있던 부대도 회군합니다.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가능 아이템 : 행군 가속 아이템, 행군 소환 아이템, 고급 행군 소환 아이템 (집결 행군의 경우)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속도 : 부대의 유닛 중 가장 속도가 느린 유닛을 기준으로 행군 시간이 결정됩니다.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점령 기간이 아니라면 행군할 수 없습니다.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점령 시간이 종료되면 자동으로 회군합니다.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전투로 인해 유닛 구성이 변경되었다면, 남은 유닛 중 가장 느린 유닛의 속도를 기준으로 합니다.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행군 중, 액티브 스킬에 의해 강제로 </a:t>
            </a:r>
            <a:r>
              <a:rPr b="0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행군이 취소</a:t>
            </a: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될 수 있습니다.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215538" y="14259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종류</a:t>
            </a:r>
          </a:p>
        </p:txBody>
      </p:sp>
      <p:sp>
        <p:nvSpPr>
          <p:cNvPr id="207" name="Shape 207"/>
          <p:cNvSpPr/>
          <p:nvPr/>
        </p:nvSpPr>
        <p:spPr>
          <a:xfrm>
            <a:off x="452845" y="1051859"/>
            <a:ext cx="11739154" cy="2123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행군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행군 : 필드의 유적을 점령하기 위해 이동하는 행군입니다. 지정한 부대를 지니고 행군합니다.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도착 : 해당 유적을 지정된 시간동안 점령합니다. 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 : 설정한 유적 점령 시간이 완료되면 결과 메일을 보내고 자동으로 타운으로 회군합니다.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가능 아이템 : 행군 가속 아이템, 행군 소환 아이템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속도 : 부대의 유닛 중 가장 속도가 느린 유닛을 기준으로 행군 시간이 결정됩니다.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한 유적에 여러 유저가 들어갈(점령) 수 있습니다.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유적 점령 시간은 </a:t>
            </a:r>
            <a:r>
              <a:rPr b="0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행군 전, 유저가 선택할 수 있습니다.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215538" y="14259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종류</a:t>
            </a:r>
          </a:p>
        </p:txBody>
      </p:sp>
      <p:sp>
        <p:nvSpPr>
          <p:cNvPr id="214" name="Shape 214"/>
          <p:cNvSpPr/>
          <p:nvPr/>
        </p:nvSpPr>
        <p:spPr>
          <a:xfrm>
            <a:off x="452845" y="1051859"/>
            <a:ext cx="11739154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이벤트 오브젝트 행군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이벤트 오브젝트 행군 : 이벤트를 위한 행군입니다. 이벤트 오브젝트를 향해 부대를 가지지 않고 행군합니다. 도착하면 아이템을 습득하고 자동으로 회군합니다. 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도착 : 지정된 아이템을 습득합니다. 메일로 결과를 보내고 자동으로 회군합니다.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 : 도착 후, 메일로 결과를 보내면 자동으로 회군합니다. 도중에 오브젝트가 사라지는 경우에도 목적지에서 자동으로 회군합니다.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가능 아이템 : 행군 가속 아이템, 행군 소환 아이템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 속도 : 테이블로 지정된 정찰 기본 속도를 기준으로 행군/회군 합니다.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행군 중, 액티브 스킬에 의해 강제로 </a:t>
            </a:r>
            <a:r>
              <a:rPr b="0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행군이 취소</a:t>
            </a: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될 수 있습니다.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하나의 이벤트 오브젝트에 중복 정찰 가능/불가능 속성을 부여할 수 있습니다.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하나의 이벤트 오브젝트에 정찰횟수 제한을 설정할 수 있습니다.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215538" y="14259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종류</a:t>
            </a:r>
          </a:p>
        </p:txBody>
      </p:sp>
      <p:sp>
        <p:nvSpPr>
          <p:cNvPr id="221" name="Shape 221"/>
          <p:cNvSpPr/>
          <p:nvPr/>
        </p:nvSpPr>
        <p:spPr>
          <a:xfrm>
            <a:off x="452845" y="1051859"/>
            <a:ext cx="11739154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건설 행군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건설 행군 : 추후 추가될 수 있는 필드(연맹) 건물 건설을 위한 행군 입니다. 지정된 부대를 지니고 행군합니다.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도착 : 해당 건축물을 점령하고 건설을 시작합니다. 하나의 건축물에 여러명의 플레이어가 동시에 점령(건설)할 수 있습니다.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 : 건설이 완료되는 시점에서 결과 메일을 보내고, 자동으로 회군합니다. 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가능 아이템 : 행군 가속 아이템, 행군 소환 아이템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속도 : 부대의 유닛 중 가장 속도가 느린 유닛을 기준으로 행군 시간이 결정됩니다.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공격을 받아 유닛이 모두 부상병이 되었을 경우, 부상병은 모두 타운으로 순간이동하며, 더 이상 부대공간을 차지하지 않습니다.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연맹자원 건물의 경우, 건설 완료 시에 회군 하지 않고 건설에 투입된 부대가 모두 채집을 시작합니다.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737133" y="710760"/>
            <a:ext cx="943719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V1.0 – 2016.04.18 초안작성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V1.1 – 2016.04.21 피드백 수정 (단어 수정)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V1.2 – 2016.04.22 행군시간 계산 예외상황 추가 (4p), 각 행군 별 플로우챠트 추가(6~20p)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V1.3 – 2016.04.25 플로우챠트 삭제. 사양서 추가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V1.4 – 2016.04.27 피드백 수정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215538" y="142595"/>
            <a:ext cx="37369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중 사용 가능한 메뉴, 아이템 </a:t>
            </a:r>
          </a:p>
        </p:txBody>
      </p:sp>
      <p:sp>
        <p:nvSpPr>
          <p:cNvPr id="228" name="Shape 228"/>
          <p:cNvSpPr/>
          <p:nvPr/>
        </p:nvSpPr>
        <p:spPr>
          <a:xfrm>
            <a:off x="398100" y="729652"/>
            <a:ext cx="11410800" cy="3061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‘행군’ 중, 사용할 수 있는 메뉴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부대 : 행군에 대한 세부 부대 정보를 확인 할 수 있습니다. (부대가 없는 </a:t>
            </a:r>
            <a:r>
              <a:rPr lang="en-US" sz="1200">
                <a:solidFill>
                  <a:schemeClr val="dk1"/>
                </a:solidFill>
              </a:rPr>
              <a:t>정찰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행군에는 </a:t>
            </a:r>
            <a:r>
              <a:rPr lang="en-US" sz="1200">
                <a:solidFill>
                  <a:schemeClr val="dk1"/>
                </a:solidFill>
              </a:rPr>
              <a:t>메뉴가 사라집니다.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가속 : 행군 중인 부대를 ‘행군 가속 아이템’을 사용하여, 행군 속도를 가속 할 수 있는 메뉴 입니다. (행군 가속 아이템을 사용하여 가속합니다.)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소환 : 행군 중인 부대를 ‘부대 소환 아이템’을 사용하여, </a:t>
            </a:r>
            <a:r>
              <a:rPr lang="en-US" sz="12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행군 취소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시킬 수 있는 메뉴입니다. (회군 중인 부대에는 사용 메뉴가 등장하지 않습니다.)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메뉴에서 표시되는 부대 정보 : 해당 부대 소유 영주의 닉네임, 병사 총 수, 각 유닛 정보 (병사 종류 및 부대 수)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행군 사용 아이템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행군 가속 아이템 : 행군/회군 중에 사용 가능한 아이템. 행군/회군 속도를 증가 시킵니다.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행군 소환 아이템 : 행군 중에만 사용할 수 있는 아이템. 행군 중인 부대를 </a:t>
            </a:r>
            <a:r>
              <a:rPr lang="en-US" sz="12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행군 취소 시켜, 타운으로 회군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시킵니다.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9090"/>
              <a:buFont typeface="Noto Sans Symbols"/>
              <a:buChar char="❖"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고급 행군 소환 아이템 : 집결 행군 중에만 사용할 수 있는 아이템. 행군 중인 집결 부대를 출발한 타운으로 </a:t>
            </a:r>
            <a:r>
              <a:rPr lang="en-US" sz="1200">
                <a:solidFill>
                  <a:srgbClr val="674EA7"/>
                </a:solidFill>
              </a:rPr>
              <a:t>행군 취소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시킨 뒤, 각자의 타운으로 다시 회군 시킵니다.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200">
                <a:solidFill>
                  <a:srgbClr val="FF0000"/>
                </a:solidFill>
              </a:rPr>
              <a:t>※ </a:t>
            </a:r>
            <a:r>
              <a:rPr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rgbClr val="FF0000"/>
                </a:solidFill>
              </a:rPr>
              <a:t>행군 중 사용 가능한 아이템을 보유 중이지 않을 경우, 아이템 가격만큼의 크라운을 지불하고 아이템을 즉시 사용할 수 있습니다.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215538" y="142595"/>
            <a:ext cx="17331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기능 설명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94144" y="1177554"/>
            <a:ext cx="11300208" cy="107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속성 및 상태 변화, Ui사양서는 아래의 엑셀 문서에서 확인 가능합니다.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s2 &gt; 1) 기획 &gt; 기획서 모음 &gt; S2 기획서 &gt; </a:t>
            </a: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행군_속성_상태변화_Ui사양서.xlsx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 u="sng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https://docs.google.com/spreadsheets/d/1_XvIdoDDOMRXqg7a8dT6AEo0VFBx0h4WrRhvUVy8uso/edit#gid=418932594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215538" y="142595"/>
            <a:ext cx="9605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Ui</a:t>
            </a:r>
          </a:p>
        </p:txBody>
      </p:sp>
      <p:sp>
        <p:nvSpPr>
          <p:cNvPr id="241" name="Shape 241"/>
          <p:cNvSpPr/>
          <p:nvPr/>
        </p:nvSpPr>
        <p:spPr>
          <a:xfrm>
            <a:off x="5135296" y="669400"/>
            <a:ext cx="69292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시 나오는 메뉴 입니다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소모 시간 표시 : 목적지까지 걸리는 시간을 표시합니다. 시간과 함께 게이지를 통해 시각적으로 표시합니다. (100% 기준) ‘시간:분:초’ 형식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닉네임 정보 및 이동좌표 정보 표시 : (연맹정보)닉네임, 출발한 좌표를 출력합니다.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소환 메뉴 : 행군 시 노출되는 메뉴로, 행군 소환 아이템을 사용할 수 있는 메뉴입니다.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메뉴 : 부대 정보 메뉴를 호출할 수 있는 메뉴 입니다.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가속 메뉴 : 행군 가속 아이템을 사용할 수 있는 메뉴입니다.</a:t>
            </a:r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99" y="729272"/>
            <a:ext cx="3210461" cy="59319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Shape 243"/>
          <p:cNvCxnSpPr/>
          <p:nvPr/>
        </p:nvCxnSpPr>
        <p:spPr>
          <a:xfrm>
            <a:off x="1730240" y="2707055"/>
            <a:ext cx="718657" cy="727476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244" name="Shape 244"/>
          <p:cNvCxnSpPr/>
          <p:nvPr/>
        </p:nvCxnSpPr>
        <p:spPr>
          <a:xfrm>
            <a:off x="1778111" y="2651341"/>
            <a:ext cx="718657" cy="727476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245" name="Shape 245"/>
          <p:cNvCxnSpPr/>
          <p:nvPr/>
        </p:nvCxnSpPr>
        <p:spPr>
          <a:xfrm>
            <a:off x="2811133" y="3739217"/>
            <a:ext cx="1153027" cy="114187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246" name="Shape 246"/>
          <p:cNvCxnSpPr/>
          <p:nvPr/>
        </p:nvCxnSpPr>
        <p:spPr>
          <a:xfrm>
            <a:off x="2859006" y="3683503"/>
            <a:ext cx="1105154" cy="1085615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grpSp>
        <p:nvGrpSpPr>
          <p:cNvPr id="247" name="Shape 247"/>
          <p:cNvGrpSpPr/>
          <p:nvPr/>
        </p:nvGrpSpPr>
        <p:grpSpPr>
          <a:xfrm>
            <a:off x="2448897" y="3129846"/>
            <a:ext cx="522880" cy="746645"/>
            <a:chOff x="6382339" y="3119338"/>
            <a:chExt cx="522880" cy="746645"/>
          </a:xfrm>
        </p:grpSpPr>
        <p:pic>
          <p:nvPicPr>
            <p:cNvPr id="248" name="Shape 24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Shape 2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Shape 2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Shape 25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2" name="Shape 252"/>
          <p:cNvSpPr/>
          <p:nvPr/>
        </p:nvSpPr>
        <p:spPr>
          <a:xfrm>
            <a:off x="2219871" y="3042647"/>
            <a:ext cx="914400" cy="914400"/>
          </a:xfrm>
          <a:prstGeom prst="ellipse">
            <a:avLst/>
          </a:prstGeom>
          <a:solidFill>
            <a:schemeClr val="accent1">
              <a:alpha val="0"/>
            </a:schemeClr>
          </a:solidFill>
          <a:ln cap="flat" cmpd="sng" w="381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1972466" y="3893012"/>
            <a:ext cx="1405093" cy="489048"/>
          </a:xfrm>
          <a:prstGeom prst="roundRect">
            <a:avLst>
              <a:gd fmla="val 22391" name="adj"/>
            </a:avLst>
          </a:prstGeom>
          <a:solidFill>
            <a:schemeClr val="dk1">
              <a:alpha val="80000"/>
            </a:schemeClr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 호롤룰루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출정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X:9999, Y:9999</a:t>
            </a:r>
          </a:p>
        </p:txBody>
      </p:sp>
      <p:sp>
        <p:nvSpPr>
          <p:cNvPr id="254" name="Shape 254"/>
          <p:cNvSpPr/>
          <p:nvPr/>
        </p:nvSpPr>
        <p:spPr>
          <a:xfrm>
            <a:off x="2442752" y="2686241"/>
            <a:ext cx="469233" cy="469233"/>
          </a:xfrm>
          <a:prstGeom prst="ellipse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소환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255" name="Shape 255"/>
          <p:cNvSpPr/>
          <p:nvPr/>
        </p:nvSpPr>
        <p:spPr>
          <a:xfrm>
            <a:off x="1863566" y="3278721"/>
            <a:ext cx="469233" cy="469233"/>
          </a:xfrm>
          <a:prstGeom prst="ellipse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256" name="Shape 256"/>
          <p:cNvSpPr/>
          <p:nvPr/>
        </p:nvSpPr>
        <p:spPr>
          <a:xfrm>
            <a:off x="3021574" y="3251873"/>
            <a:ext cx="469233" cy="469233"/>
          </a:xfrm>
          <a:prstGeom prst="ellipse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가속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grpSp>
        <p:nvGrpSpPr>
          <p:cNvPr id="257" name="Shape 257"/>
          <p:cNvGrpSpPr/>
          <p:nvPr/>
        </p:nvGrpSpPr>
        <p:grpSpPr>
          <a:xfrm>
            <a:off x="777921" y="1419807"/>
            <a:ext cx="666844" cy="774062"/>
            <a:chOff x="4515419" y="1260009"/>
            <a:chExt cx="666844" cy="774062"/>
          </a:xfrm>
        </p:grpSpPr>
        <p:grpSp>
          <p:nvGrpSpPr>
            <p:cNvPr id="258" name="Shape 258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259" name="Shape 259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Shape 260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9207176" name="adj2"/>
                  <a:gd fmla="val 22523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61" name="Shape 261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262" name="Shape 262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263" name="Shape 263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264" name="Shape 264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행군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265" name="Shape 265"/>
          <p:cNvSpPr/>
          <p:nvPr/>
        </p:nvSpPr>
        <p:spPr>
          <a:xfrm>
            <a:off x="3707407" y="2422726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행군 중 부대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부가 메뉴</a:t>
            </a:r>
          </a:p>
        </p:txBody>
      </p:sp>
      <p:cxnSp>
        <p:nvCxnSpPr>
          <p:cNvPr id="266" name="Shape 266"/>
          <p:cNvCxnSpPr>
            <a:stCxn id="265" idx="1"/>
          </p:cNvCxnSpPr>
          <p:nvPr/>
        </p:nvCxnSpPr>
        <p:spPr>
          <a:xfrm flipH="1">
            <a:off x="3032707" y="2655992"/>
            <a:ext cx="674700" cy="454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7" name="Shape 267"/>
          <p:cNvSpPr/>
          <p:nvPr/>
        </p:nvSpPr>
        <p:spPr>
          <a:xfrm>
            <a:off x="4033026" y="3254305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행군 속도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상승 아이템 사용</a:t>
            </a:r>
          </a:p>
        </p:txBody>
      </p:sp>
      <p:cxnSp>
        <p:nvCxnSpPr>
          <p:cNvPr id="268" name="Shape 268"/>
          <p:cNvCxnSpPr>
            <a:stCxn id="267" idx="1"/>
            <a:endCxn id="256" idx="6"/>
          </p:cNvCxnSpPr>
          <p:nvPr/>
        </p:nvCxnSpPr>
        <p:spPr>
          <a:xfrm rot="10800000">
            <a:off x="3490926" y="3486370"/>
            <a:ext cx="542100" cy="1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9" name="Shape 269"/>
          <p:cNvSpPr/>
          <p:nvPr/>
        </p:nvSpPr>
        <p:spPr>
          <a:xfrm>
            <a:off x="86180" y="3281423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부대 병력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</a:p>
        </p:txBody>
      </p:sp>
      <p:cxnSp>
        <p:nvCxnSpPr>
          <p:cNvPr id="270" name="Shape 270"/>
          <p:cNvCxnSpPr>
            <a:stCxn id="269" idx="3"/>
            <a:endCxn id="255" idx="2"/>
          </p:cNvCxnSpPr>
          <p:nvPr/>
        </p:nvCxnSpPr>
        <p:spPr>
          <a:xfrm flipH="1" rot="10800000">
            <a:off x="1392467" y="3513189"/>
            <a:ext cx="471000" cy="15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1" name="Shape 271"/>
          <p:cNvSpPr/>
          <p:nvPr/>
        </p:nvSpPr>
        <p:spPr>
          <a:xfrm>
            <a:off x="2029075" y="1899556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부대 즉시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회군 아이템 사용</a:t>
            </a:r>
          </a:p>
        </p:txBody>
      </p:sp>
      <p:cxnSp>
        <p:nvCxnSpPr>
          <p:cNvPr id="272" name="Shape 272"/>
          <p:cNvCxnSpPr>
            <a:stCxn id="271" idx="2"/>
            <a:endCxn id="254" idx="0"/>
          </p:cNvCxnSpPr>
          <p:nvPr/>
        </p:nvCxnSpPr>
        <p:spPr>
          <a:xfrm flipH="1">
            <a:off x="2677418" y="2366087"/>
            <a:ext cx="4800" cy="3201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3" name="Shape 273"/>
          <p:cNvSpPr/>
          <p:nvPr/>
        </p:nvSpPr>
        <p:spPr>
          <a:xfrm>
            <a:off x="1957697" y="4703287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닉네임 정보 및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 좌표 정보 표시</a:t>
            </a:r>
          </a:p>
        </p:txBody>
      </p:sp>
      <p:cxnSp>
        <p:nvCxnSpPr>
          <p:cNvPr id="274" name="Shape 274"/>
          <p:cNvCxnSpPr>
            <a:stCxn id="273" idx="0"/>
            <a:endCxn id="253" idx="2"/>
          </p:cNvCxnSpPr>
          <p:nvPr/>
        </p:nvCxnSpPr>
        <p:spPr>
          <a:xfrm rot="10800000">
            <a:off x="2674954" y="4381987"/>
            <a:ext cx="1200" cy="3213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5" name="Shape 275"/>
          <p:cNvSpPr/>
          <p:nvPr/>
        </p:nvSpPr>
        <p:spPr>
          <a:xfrm>
            <a:off x="4555423" y="4582712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 선 표시</a:t>
            </a:r>
          </a:p>
        </p:txBody>
      </p:sp>
      <p:cxnSp>
        <p:nvCxnSpPr>
          <p:cNvPr id="276" name="Shape 276"/>
          <p:cNvCxnSpPr>
            <a:stCxn id="275" idx="1"/>
          </p:cNvCxnSpPr>
          <p:nvPr/>
        </p:nvCxnSpPr>
        <p:spPr>
          <a:xfrm rot="10800000">
            <a:off x="3900523" y="4655478"/>
            <a:ext cx="654900" cy="1605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7" name="Shape 277"/>
          <p:cNvSpPr/>
          <p:nvPr/>
        </p:nvSpPr>
        <p:spPr>
          <a:xfrm>
            <a:off x="1774709" y="759950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소모 시간 표시</a:t>
            </a:r>
          </a:p>
        </p:txBody>
      </p:sp>
      <p:cxnSp>
        <p:nvCxnSpPr>
          <p:cNvPr id="278" name="Shape 278"/>
          <p:cNvCxnSpPr>
            <a:stCxn id="277" idx="1"/>
          </p:cNvCxnSpPr>
          <p:nvPr/>
        </p:nvCxnSpPr>
        <p:spPr>
          <a:xfrm flipH="1">
            <a:off x="1298309" y="993215"/>
            <a:ext cx="476400" cy="5184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279" name="Shape 279"/>
          <p:cNvGrpSpPr/>
          <p:nvPr/>
        </p:nvGrpSpPr>
        <p:grpSpPr>
          <a:xfrm>
            <a:off x="2304551" y="3226797"/>
            <a:ext cx="644851" cy="596412"/>
            <a:chOff x="6042050" y="3067000"/>
            <a:chExt cx="644851" cy="596412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98512" y="3067000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Shape 28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42050" y="3160815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Shape 28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69385" y="3150992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Shape 28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46383" y="3244808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215538" y="142595"/>
            <a:ext cx="9605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 Ui</a:t>
            </a:r>
          </a:p>
        </p:txBody>
      </p:sp>
      <p:sp>
        <p:nvSpPr>
          <p:cNvPr id="290" name="Shape 290"/>
          <p:cNvSpPr/>
          <p:nvPr/>
        </p:nvSpPr>
        <p:spPr>
          <a:xfrm>
            <a:off x="5135296" y="669400"/>
            <a:ext cx="692926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마을에서 행군을 클릭 시 나오는 정보 입니다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buClr>
                <a:srgbClr val="FF0000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회군 시에는 소환 메뉴가 사라집니다.</a:t>
            </a:r>
          </a:p>
        </p:txBody>
      </p:sp>
      <p:pic>
        <p:nvPicPr>
          <p:cNvPr id="291" name="Shape 2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99" y="729272"/>
            <a:ext cx="3210461" cy="59319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2" name="Shape 292"/>
          <p:cNvCxnSpPr/>
          <p:nvPr/>
        </p:nvCxnSpPr>
        <p:spPr>
          <a:xfrm>
            <a:off x="1730240" y="2707055"/>
            <a:ext cx="718657" cy="727476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293" name="Shape 293"/>
          <p:cNvCxnSpPr/>
          <p:nvPr/>
        </p:nvCxnSpPr>
        <p:spPr>
          <a:xfrm>
            <a:off x="1778111" y="2651341"/>
            <a:ext cx="718657" cy="727476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294" name="Shape 294"/>
          <p:cNvCxnSpPr/>
          <p:nvPr/>
        </p:nvCxnSpPr>
        <p:spPr>
          <a:xfrm>
            <a:off x="2811133" y="3739217"/>
            <a:ext cx="1153027" cy="114187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295" name="Shape 295"/>
          <p:cNvCxnSpPr/>
          <p:nvPr/>
        </p:nvCxnSpPr>
        <p:spPr>
          <a:xfrm>
            <a:off x="2859006" y="3683503"/>
            <a:ext cx="1105154" cy="1085615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grpSp>
        <p:nvGrpSpPr>
          <p:cNvPr id="296" name="Shape 296"/>
          <p:cNvGrpSpPr/>
          <p:nvPr/>
        </p:nvGrpSpPr>
        <p:grpSpPr>
          <a:xfrm>
            <a:off x="2448897" y="3129846"/>
            <a:ext cx="522880" cy="746645"/>
            <a:chOff x="6382339" y="3119338"/>
            <a:chExt cx="522880" cy="746645"/>
          </a:xfrm>
        </p:grpSpPr>
        <p:pic>
          <p:nvPicPr>
            <p:cNvPr id="297" name="Shape 29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Shape 29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Shape 29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Shape 30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1" name="Shape 301"/>
          <p:cNvSpPr/>
          <p:nvPr/>
        </p:nvSpPr>
        <p:spPr>
          <a:xfrm>
            <a:off x="2219871" y="3042647"/>
            <a:ext cx="914400" cy="914400"/>
          </a:xfrm>
          <a:prstGeom prst="ellipse">
            <a:avLst/>
          </a:prstGeom>
          <a:solidFill>
            <a:schemeClr val="accent1">
              <a:alpha val="0"/>
            </a:schemeClr>
          </a:solidFill>
          <a:ln cap="flat" cmpd="sng" w="381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1972466" y="3893012"/>
            <a:ext cx="1405093" cy="489048"/>
          </a:xfrm>
          <a:prstGeom prst="roundRect">
            <a:avLst>
              <a:gd fmla="val 22391" name="adj"/>
            </a:avLst>
          </a:prstGeom>
          <a:solidFill>
            <a:schemeClr val="dk1">
              <a:alpha val="80000"/>
            </a:schemeClr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 호롤룰루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출정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X:9999, Y:9999</a:t>
            </a:r>
          </a:p>
        </p:txBody>
      </p:sp>
      <p:sp>
        <p:nvSpPr>
          <p:cNvPr id="303" name="Shape 303"/>
          <p:cNvSpPr/>
          <p:nvPr/>
        </p:nvSpPr>
        <p:spPr>
          <a:xfrm>
            <a:off x="1863566" y="3278721"/>
            <a:ext cx="469233" cy="469233"/>
          </a:xfrm>
          <a:prstGeom prst="ellipse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304" name="Shape 304"/>
          <p:cNvSpPr/>
          <p:nvPr/>
        </p:nvSpPr>
        <p:spPr>
          <a:xfrm>
            <a:off x="3021574" y="3251873"/>
            <a:ext cx="469233" cy="469233"/>
          </a:xfrm>
          <a:prstGeom prst="ellipse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가속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grpSp>
        <p:nvGrpSpPr>
          <p:cNvPr id="305" name="Shape 305"/>
          <p:cNvGrpSpPr/>
          <p:nvPr/>
        </p:nvGrpSpPr>
        <p:grpSpPr>
          <a:xfrm>
            <a:off x="777921" y="1419807"/>
            <a:ext cx="666844" cy="774062"/>
            <a:chOff x="4515419" y="1260009"/>
            <a:chExt cx="666844" cy="774062"/>
          </a:xfrm>
        </p:grpSpPr>
        <p:grpSp>
          <p:nvGrpSpPr>
            <p:cNvPr id="306" name="Shape 306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307" name="Shape 307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Shape 308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9207176" name="adj2"/>
                  <a:gd fmla="val 22523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09" name="Shape 309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310" name="Shape 310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311" name="Shape 311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312" name="Shape 312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행군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grpSp>
        <p:nvGrpSpPr>
          <p:cNvPr id="313" name="Shape 313"/>
          <p:cNvGrpSpPr/>
          <p:nvPr/>
        </p:nvGrpSpPr>
        <p:grpSpPr>
          <a:xfrm>
            <a:off x="2304551" y="3226797"/>
            <a:ext cx="644851" cy="596412"/>
            <a:chOff x="6042050" y="3067000"/>
            <a:chExt cx="644851" cy="596412"/>
          </a:xfrm>
        </p:grpSpPr>
        <p:pic>
          <p:nvPicPr>
            <p:cNvPr id="314" name="Shape 3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98512" y="3067000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Shape 3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42050" y="3160815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" name="Shape 3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69385" y="3150992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" name="Shape 3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46383" y="3244808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8" name="Shape 318"/>
          <p:cNvSpPr/>
          <p:nvPr/>
        </p:nvSpPr>
        <p:spPr>
          <a:xfrm>
            <a:off x="2029075" y="1899556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회군 시, 소환 메뉴 사라짐</a:t>
            </a:r>
          </a:p>
        </p:txBody>
      </p:sp>
      <p:cxnSp>
        <p:nvCxnSpPr>
          <p:cNvPr id="319" name="Shape 319"/>
          <p:cNvCxnSpPr>
            <a:stCxn id="318" idx="2"/>
          </p:cNvCxnSpPr>
          <p:nvPr/>
        </p:nvCxnSpPr>
        <p:spPr>
          <a:xfrm>
            <a:off x="2682218" y="2366087"/>
            <a:ext cx="0" cy="5601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/>
        </p:nvSpPr>
        <p:spPr>
          <a:xfrm>
            <a:off x="241496" y="120376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정보 UI</a:t>
            </a:r>
          </a:p>
        </p:txBody>
      </p:sp>
      <p:pic>
        <p:nvPicPr>
          <p:cNvPr id="325" name="Shape 3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6" name="Shape 326"/>
          <p:cNvCxnSpPr/>
          <p:nvPr/>
        </p:nvCxnSpPr>
        <p:spPr>
          <a:xfrm>
            <a:off x="5467739" y="2547257"/>
            <a:ext cx="718657" cy="727476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327" name="Shape 327"/>
          <p:cNvCxnSpPr/>
          <p:nvPr/>
        </p:nvCxnSpPr>
        <p:spPr>
          <a:xfrm>
            <a:off x="5515610" y="2491542"/>
            <a:ext cx="718657" cy="727476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328" name="Shape 328"/>
          <p:cNvCxnSpPr/>
          <p:nvPr/>
        </p:nvCxnSpPr>
        <p:spPr>
          <a:xfrm>
            <a:off x="6548632" y="3579419"/>
            <a:ext cx="1153027" cy="114187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329" name="Shape 329"/>
          <p:cNvCxnSpPr/>
          <p:nvPr/>
        </p:nvCxnSpPr>
        <p:spPr>
          <a:xfrm>
            <a:off x="6596504" y="3523705"/>
            <a:ext cx="1105154" cy="1085615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grpSp>
        <p:nvGrpSpPr>
          <p:cNvPr id="330" name="Shape 330"/>
          <p:cNvGrpSpPr/>
          <p:nvPr/>
        </p:nvGrpSpPr>
        <p:grpSpPr>
          <a:xfrm>
            <a:off x="6186396" y="2970048"/>
            <a:ext cx="522880" cy="746645"/>
            <a:chOff x="6382339" y="3119338"/>
            <a:chExt cx="522880" cy="746645"/>
          </a:xfrm>
        </p:grpSpPr>
        <p:pic>
          <p:nvPicPr>
            <p:cNvPr id="331" name="Shape 3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Shape 3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Shape 3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Shape 3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5" name="Shape 335"/>
          <p:cNvGrpSpPr/>
          <p:nvPr/>
        </p:nvGrpSpPr>
        <p:grpSpPr>
          <a:xfrm>
            <a:off x="1396567" y="2079772"/>
            <a:ext cx="1627239" cy="1695818"/>
            <a:chOff x="5753466" y="2678843"/>
            <a:chExt cx="1627239" cy="1695818"/>
          </a:xfrm>
        </p:grpSpPr>
        <p:grpSp>
          <p:nvGrpSpPr>
            <p:cNvPr id="336" name="Shape 336"/>
            <p:cNvGrpSpPr/>
            <p:nvPr/>
          </p:nvGrpSpPr>
          <p:grpSpPr>
            <a:xfrm>
              <a:off x="6338796" y="3122448"/>
              <a:ext cx="522880" cy="746645"/>
              <a:chOff x="6382339" y="3119338"/>
              <a:chExt cx="522880" cy="746645"/>
            </a:xfrm>
          </p:grpSpPr>
          <p:pic>
            <p:nvPicPr>
              <p:cNvPr id="337" name="Shape 33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615660" y="3203043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8" name="Shape 33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426610" y="3119338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9" name="Shape 33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82339" y="3340317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0" name="Shape 34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571389" y="3424023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41" name="Shape 341"/>
            <p:cNvSpPr/>
            <p:nvPr/>
          </p:nvSpPr>
          <p:spPr>
            <a:xfrm>
              <a:off x="6109769" y="3035249"/>
              <a:ext cx="914400" cy="914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cap="flat" cmpd="sng" w="38100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5862366" y="3885614"/>
              <a:ext cx="1405093" cy="489048"/>
            </a:xfrm>
            <a:prstGeom prst="roundRect">
              <a:avLst>
                <a:gd fmla="val 22391" name="adj"/>
              </a:avLst>
            </a:prstGeom>
            <a:solidFill>
              <a:schemeClr val="dk1">
                <a:alpha val="80000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(KOR) 호롤룰루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출정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To X:9999, Y:9999</a:t>
              </a:r>
            </a:p>
          </p:txBody>
        </p:sp>
        <p:sp>
          <p:nvSpPr>
            <p:cNvPr id="343" name="Shape 343"/>
            <p:cNvSpPr/>
            <p:nvPr/>
          </p:nvSpPr>
          <p:spPr>
            <a:xfrm>
              <a:off x="6332651" y="2678843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소환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344" name="Shape 344"/>
            <p:cNvSpPr/>
            <p:nvPr/>
          </p:nvSpPr>
          <p:spPr>
            <a:xfrm>
              <a:off x="5753466" y="3271324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부대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345" name="Shape 345"/>
            <p:cNvSpPr/>
            <p:nvPr/>
          </p:nvSpPr>
          <p:spPr>
            <a:xfrm>
              <a:off x="6911472" y="3244475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가속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</p:grpSp>
      <p:sp>
        <p:nvSpPr>
          <p:cNvPr id="346" name="Shape 346"/>
          <p:cNvSpPr/>
          <p:nvPr/>
        </p:nvSpPr>
        <p:spPr>
          <a:xfrm>
            <a:off x="930816" y="2744357"/>
            <a:ext cx="495495" cy="35640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290312" y="2735911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</a:p>
        </p:txBody>
      </p:sp>
      <p:sp>
        <p:nvSpPr>
          <p:cNvPr id="348" name="Shape 348"/>
          <p:cNvSpPr/>
          <p:nvPr/>
        </p:nvSpPr>
        <p:spPr>
          <a:xfrm>
            <a:off x="4554614" y="2436177"/>
            <a:ext cx="3085881" cy="2509045"/>
          </a:xfrm>
          <a:prstGeom prst="roundRect">
            <a:avLst>
              <a:gd fmla="val 3192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4554614" y="2437432"/>
            <a:ext cx="3085881" cy="376758"/>
          </a:xfrm>
          <a:custGeom>
            <a:pathLst>
              <a:path extrusionOk="0" h="120000" w="120000">
                <a:moveTo>
                  <a:pt x="2836" y="0"/>
                </a:moveTo>
                <a:lnTo>
                  <a:pt x="117163" y="0"/>
                </a:lnTo>
                <a:cubicBezTo>
                  <a:pt x="118730" y="0"/>
                  <a:pt x="120000" y="10401"/>
                  <a:pt x="120000" y="23232"/>
                </a:cubicBezTo>
                <a:lnTo>
                  <a:pt x="120000" y="120000"/>
                </a:lnTo>
                <a:lnTo>
                  <a:pt x="0" y="120000"/>
                </a:lnTo>
                <a:lnTo>
                  <a:pt x="0" y="23232"/>
                </a:lnTo>
                <a:cubicBezTo>
                  <a:pt x="0" y="10401"/>
                  <a:pt x="1269" y="0"/>
                  <a:pt x="2836" y="0"/>
                </a:cubicBezTo>
                <a:close/>
              </a:path>
            </a:pathLst>
          </a:cu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정보</a:t>
            </a:r>
          </a:p>
        </p:txBody>
      </p:sp>
      <p:sp>
        <p:nvSpPr>
          <p:cNvPr id="350" name="Shape 350"/>
          <p:cNvSpPr/>
          <p:nvPr/>
        </p:nvSpPr>
        <p:spPr>
          <a:xfrm>
            <a:off x="4614819" y="2852839"/>
            <a:ext cx="2965471" cy="301193"/>
          </a:xfrm>
          <a:prstGeom prst="rect">
            <a:avLst/>
          </a:prstGeom>
          <a:solidFill>
            <a:srgbClr val="833C0B">
              <a:alpha val="80000"/>
            </a:srgbClr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호롤룰루                  병사총수:99999</a:t>
            </a:r>
          </a:p>
        </p:txBody>
      </p:sp>
      <p:grpSp>
        <p:nvGrpSpPr>
          <p:cNvPr id="351" name="Shape 351"/>
          <p:cNvGrpSpPr/>
          <p:nvPr/>
        </p:nvGrpSpPr>
        <p:grpSpPr>
          <a:xfrm>
            <a:off x="4637988" y="3192680"/>
            <a:ext cx="1318626" cy="709013"/>
            <a:chOff x="4637988" y="3192680"/>
            <a:chExt cx="1318626" cy="709013"/>
          </a:xfrm>
        </p:grpSpPr>
        <p:grpSp>
          <p:nvGrpSpPr>
            <p:cNvPr id="352" name="Shape 352"/>
            <p:cNvGrpSpPr/>
            <p:nvPr/>
          </p:nvGrpSpPr>
          <p:grpSpPr>
            <a:xfrm>
              <a:off x="4637988" y="3192680"/>
              <a:ext cx="661041" cy="709013"/>
              <a:chOff x="4594137" y="2864611"/>
              <a:chExt cx="661041" cy="709013"/>
            </a:xfrm>
          </p:grpSpPr>
          <p:sp>
            <p:nvSpPr>
              <p:cNvPr id="353" name="Shape 353"/>
              <p:cNvSpPr/>
              <p:nvPr/>
            </p:nvSpPr>
            <p:spPr>
              <a:xfrm>
                <a:off x="4594137" y="2864611"/>
                <a:ext cx="661041" cy="709012"/>
              </a:xfrm>
              <a:prstGeom prst="roundRect">
                <a:avLst>
                  <a:gd fmla="val 350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54" name="Shape 35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646698" y="2877284"/>
                <a:ext cx="606437" cy="6963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55" name="Shape 355"/>
            <p:cNvSpPr txBox="1"/>
            <p:nvPr/>
          </p:nvSpPr>
          <p:spPr>
            <a:xfrm>
              <a:off x="5310283" y="3239291"/>
              <a:ext cx="64633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도끼병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999</a:t>
              </a:r>
            </a:p>
          </p:txBody>
        </p:sp>
      </p:grpSp>
      <p:grpSp>
        <p:nvGrpSpPr>
          <p:cNvPr id="356" name="Shape 356"/>
          <p:cNvGrpSpPr/>
          <p:nvPr/>
        </p:nvGrpSpPr>
        <p:grpSpPr>
          <a:xfrm>
            <a:off x="6256390" y="3195115"/>
            <a:ext cx="1318626" cy="709013"/>
            <a:chOff x="4637988" y="3192680"/>
            <a:chExt cx="1318626" cy="709013"/>
          </a:xfrm>
        </p:grpSpPr>
        <p:grpSp>
          <p:nvGrpSpPr>
            <p:cNvPr id="357" name="Shape 357"/>
            <p:cNvGrpSpPr/>
            <p:nvPr/>
          </p:nvGrpSpPr>
          <p:grpSpPr>
            <a:xfrm>
              <a:off x="4637988" y="3192680"/>
              <a:ext cx="661041" cy="709013"/>
              <a:chOff x="4594137" y="2864611"/>
              <a:chExt cx="661041" cy="709013"/>
            </a:xfrm>
          </p:grpSpPr>
          <p:sp>
            <p:nvSpPr>
              <p:cNvPr id="358" name="Shape 358"/>
              <p:cNvSpPr/>
              <p:nvPr/>
            </p:nvSpPr>
            <p:spPr>
              <a:xfrm>
                <a:off x="4594137" y="2864611"/>
                <a:ext cx="661041" cy="709012"/>
              </a:xfrm>
              <a:prstGeom prst="roundRect">
                <a:avLst>
                  <a:gd fmla="val 350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59" name="Shape 35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646698" y="2877284"/>
                <a:ext cx="606437" cy="6963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60" name="Shape 360"/>
            <p:cNvSpPr txBox="1"/>
            <p:nvPr/>
          </p:nvSpPr>
          <p:spPr>
            <a:xfrm>
              <a:off x="5310283" y="3239291"/>
              <a:ext cx="64633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도끼병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999</a:t>
              </a:r>
            </a:p>
          </p:txBody>
        </p:sp>
      </p:grpSp>
      <p:grpSp>
        <p:nvGrpSpPr>
          <p:cNvPr id="361" name="Shape 361"/>
          <p:cNvGrpSpPr/>
          <p:nvPr/>
        </p:nvGrpSpPr>
        <p:grpSpPr>
          <a:xfrm>
            <a:off x="4636431" y="3948059"/>
            <a:ext cx="1318626" cy="709013"/>
            <a:chOff x="4637988" y="3192680"/>
            <a:chExt cx="1318626" cy="709013"/>
          </a:xfrm>
        </p:grpSpPr>
        <p:grpSp>
          <p:nvGrpSpPr>
            <p:cNvPr id="362" name="Shape 362"/>
            <p:cNvGrpSpPr/>
            <p:nvPr/>
          </p:nvGrpSpPr>
          <p:grpSpPr>
            <a:xfrm>
              <a:off x="4637988" y="3192680"/>
              <a:ext cx="661041" cy="709013"/>
              <a:chOff x="4594137" y="2864611"/>
              <a:chExt cx="661041" cy="709013"/>
            </a:xfrm>
          </p:grpSpPr>
          <p:sp>
            <p:nvSpPr>
              <p:cNvPr id="363" name="Shape 363"/>
              <p:cNvSpPr/>
              <p:nvPr/>
            </p:nvSpPr>
            <p:spPr>
              <a:xfrm>
                <a:off x="4594137" y="2864611"/>
                <a:ext cx="661041" cy="709012"/>
              </a:xfrm>
              <a:prstGeom prst="roundRect">
                <a:avLst>
                  <a:gd fmla="val 350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64" name="Shape 36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646698" y="2877284"/>
                <a:ext cx="606437" cy="6963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65" name="Shape 365"/>
            <p:cNvSpPr txBox="1"/>
            <p:nvPr/>
          </p:nvSpPr>
          <p:spPr>
            <a:xfrm>
              <a:off x="5310283" y="3239291"/>
              <a:ext cx="64633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도끼병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999</a:t>
              </a:r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6254833" y="3950494"/>
            <a:ext cx="1318626" cy="709013"/>
            <a:chOff x="4637988" y="3192680"/>
            <a:chExt cx="1318626" cy="709013"/>
          </a:xfrm>
        </p:grpSpPr>
        <p:grpSp>
          <p:nvGrpSpPr>
            <p:cNvPr id="367" name="Shape 367"/>
            <p:cNvGrpSpPr/>
            <p:nvPr/>
          </p:nvGrpSpPr>
          <p:grpSpPr>
            <a:xfrm>
              <a:off x="4637988" y="3192680"/>
              <a:ext cx="661041" cy="709013"/>
              <a:chOff x="4594137" y="2864611"/>
              <a:chExt cx="661041" cy="709013"/>
            </a:xfrm>
          </p:grpSpPr>
          <p:sp>
            <p:nvSpPr>
              <p:cNvPr id="368" name="Shape 368"/>
              <p:cNvSpPr/>
              <p:nvPr/>
            </p:nvSpPr>
            <p:spPr>
              <a:xfrm>
                <a:off x="4594137" y="2864611"/>
                <a:ext cx="661041" cy="709012"/>
              </a:xfrm>
              <a:prstGeom prst="roundRect">
                <a:avLst>
                  <a:gd fmla="val 350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69" name="Shape 36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646698" y="2877284"/>
                <a:ext cx="606437" cy="6963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70" name="Shape 370"/>
            <p:cNvSpPr txBox="1"/>
            <p:nvPr/>
          </p:nvSpPr>
          <p:spPr>
            <a:xfrm>
              <a:off x="5310283" y="3239291"/>
              <a:ext cx="64633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도끼병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999</a:t>
              </a:r>
            </a:p>
          </p:txBody>
        </p:sp>
      </p:grpSp>
      <p:sp>
        <p:nvSpPr>
          <p:cNvPr id="371" name="Shape 371"/>
          <p:cNvSpPr/>
          <p:nvPr/>
        </p:nvSpPr>
        <p:spPr>
          <a:xfrm>
            <a:off x="4637673" y="4704855"/>
            <a:ext cx="661041" cy="233057"/>
          </a:xfrm>
          <a:custGeom>
            <a:pathLst>
              <a:path extrusionOk="0" h="120000" w="120000">
                <a:moveTo>
                  <a:pt x="4208" y="0"/>
                </a:moveTo>
                <a:lnTo>
                  <a:pt x="115791" y="0"/>
                </a:lnTo>
                <a:cubicBezTo>
                  <a:pt x="118115" y="0"/>
                  <a:pt x="119999" y="5344"/>
                  <a:pt x="119999" y="11936"/>
                </a:cubicBezTo>
                <a:lnTo>
                  <a:pt x="119999" y="120000"/>
                </a:lnTo>
                <a:lnTo>
                  <a:pt x="0" y="120000"/>
                </a:lnTo>
                <a:lnTo>
                  <a:pt x="0" y="11936"/>
                </a:lnTo>
                <a:cubicBezTo>
                  <a:pt x="0" y="5344"/>
                  <a:pt x="1884" y="0"/>
                  <a:pt x="4208" y="0"/>
                </a:cubicBezTo>
                <a:close/>
              </a:path>
            </a:pathLst>
          </a:cu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Shape 3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90233" y="4708198"/>
            <a:ext cx="606437" cy="22769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Shape 373"/>
          <p:cNvSpPr txBox="1"/>
          <p:nvPr/>
        </p:nvSpPr>
        <p:spPr>
          <a:xfrm>
            <a:off x="5309969" y="4723473"/>
            <a:ext cx="64633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도끼병</a:t>
            </a:r>
          </a:p>
        </p:txBody>
      </p:sp>
      <p:sp>
        <p:nvSpPr>
          <p:cNvPr id="374" name="Shape 374"/>
          <p:cNvSpPr/>
          <p:nvPr/>
        </p:nvSpPr>
        <p:spPr>
          <a:xfrm>
            <a:off x="6256075" y="4707291"/>
            <a:ext cx="661041" cy="230511"/>
          </a:xfrm>
          <a:custGeom>
            <a:pathLst>
              <a:path extrusionOk="0" h="120000" w="120000">
                <a:moveTo>
                  <a:pt x="4208" y="0"/>
                </a:moveTo>
                <a:lnTo>
                  <a:pt x="115791" y="0"/>
                </a:lnTo>
                <a:cubicBezTo>
                  <a:pt x="118115" y="0"/>
                  <a:pt x="119999" y="5403"/>
                  <a:pt x="119999" y="12068"/>
                </a:cubicBezTo>
                <a:lnTo>
                  <a:pt x="119999" y="120000"/>
                </a:lnTo>
                <a:lnTo>
                  <a:pt x="0" y="120000"/>
                </a:lnTo>
                <a:lnTo>
                  <a:pt x="0" y="12068"/>
                </a:lnTo>
                <a:cubicBezTo>
                  <a:pt x="0" y="5403"/>
                  <a:pt x="1884" y="0"/>
                  <a:pt x="4208" y="0"/>
                </a:cubicBezTo>
                <a:close/>
              </a:path>
            </a:pathLst>
          </a:cu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Shape 37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08635" y="4719964"/>
            <a:ext cx="606437" cy="206599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Shape 376"/>
          <p:cNvSpPr txBox="1"/>
          <p:nvPr/>
        </p:nvSpPr>
        <p:spPr>
          <a:xfrm>
            <a:off x="6928371" y="4725908"/>
            <a:ext cx="646331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도끼병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7" name="Shape 377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378" name="Shape 378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379" name="Shape 379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Shape 380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9207176" name="adj2"/>
                  <a:gd fmla="val 22523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81" name="Shape 381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382" name="Shape 382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383" name="Shape 383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384" name="Shape 384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행군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385" name="Shape 385"/>
          <p:cNvSpPr/>
          <p:nvPr/>
        </p:nvSpPr>
        <p:spPr>
          <a:xfrm>
            <a:off x="6520226" y="1703106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부대 병력 구성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정보 팝업</a:t>
            </a:r>
          </a:p>
        </p:txBody>
      </p:sp>
      <p:cxnSp>
        <p:nvCxnSpPr>
          <p:cNvPr id="386" name="Shape 386"/>
          <p:cNvCxnSpPr>
            <a:stCxn id="385" idx="2"/>
          </p:cNvCxnSpPr>
          <p:nvPr/>
        </p:nvCxnSpPr>
        <p:spPr>
          <a:xfrm flipH="1">
            <a:off x="7007384" y="2169637"/>
            <a:ext cx="231300" cy="261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87" name="Shape 387"/>
          <p:cNvSpPr/>
          <p:nvPr/>
        </p:nvSpPr>
        <p:spPr>
          <a:xfrm>
            <a:off x="8106050" y="2772760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닉네임 / 총 병력 수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표시</a:t>
            </a:r>
          </a:p>
        </p:txBody>
      </p:sp>
      <p:cxnSp>
        <p:nvCxnSpPr>
          <p:cNvPr id="388" name="Shape 388"/>
          <p:cNvCxnSpPr>
            <a:stCxn id="387" idx="1"/>
            <a:endCxn id="350" idx="3"/>
          </p:cNvCxnSpPr>
          <p:nvPr/>
        </p:nvCxnSpPr>
        <p:spPr>
          <a:xfrm rot="10800000">
            <a:off x="7580150" y="3003326"/>
            <a:ext cx="525900" cy="27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89" name="Shape 389"/>
          <p:cNvSpPr/>
          <p:nvPr/>
        </p:nvSpPr>
        <p:spPr>
          <a:xfrm>
            <a:off x="8171642" y="3408130"/>
            <a:ext cx="1653492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구성되어 있는 병과 목록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(상하 스크롤)</a:t>
            </a:r>
          </a:p>
        </p:txBody>
      </p:sp>
      <p:cxnSp>
        <p:nvCxnSpPr>
          <p:cNvPr id="390" name="Shape 390"/>
          <p:cNvCxnSpPr>
            <a:stCxn id="389" idx="1"/>
          </p:cNvCxnSpPr>
          <p:nvPr/>
        </p:nvCxnSpPr>
        <p:spPr>
          <a:xfrm rot="10800000">
            <a:off x="7645742" y="3638696"/>
            <a:ext cx="525900" cy="27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91" name="Shape 391"/>
          <p:cNvSpPr/>
          <p:nvPr/>
        </p:nvSpPr>
        <p:spPr>
          <a:xfrm>
            <a:off x="8065407" y="4051000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병과 명칭</a:t>
            </a:r>
          </a:p>
        </p:txBody>
      </p:sp>
      <p:cxnSp>
        <p:nvCxnSpPr>
          <p:cNvPr id="392" name="Shape 392"/>
          <p:cNvCxnSpPr>
            <a:stCxn id="391" idx="1"/>
          </p:cNvCxnSpPr>
          <p:nvPr/>
        </p:nvCxnSpPr>
        <p:spPr>
          <a:xfrm rot="10800000">
            <a:off x="7469307" y="4192165"/>
            <a:ext cx="596100" cy="921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93" name="Shape 393"/>
          <p:cNvSpPr/>
          <p:nvPr/>
        </p:nvSpPr>
        <p:spPr>
          <a:xfrm>
            <a:off x="8065407" y="4613939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구성 병력 수</a:t>
            </a:r>
          </a:p>
        </p:txBody>
      </p:sp>
      <p:cxnSp>
        <p:nvCxnSpPr>
          <p:cNvPr id="394" name="Shape 394"/>
          <p:cNvCxnSpPr>
            <a:stCxn id="393" idx="1"/>
          </p:cNvCxnSpPr>
          <p:nvPr/>
        </p:nvCxnSpPr>
        <p:spPr>
          <a:xfrm rot="10800000">
            <a:off x="7335507" y="4516005"/>
            <a:ext cx="729900" cy="331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95" name="Shape 395"/>
          <p:cNvSpPr/>
          <p:nvPr/>
        </p:nvSpPr>
        <p:spPr>
          <a:xfrm>
            <a:off x="2877341" y="4159426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병과 이미지</a:t>
            </a:r>
          </a:p>
        </p:txBody>
      </p:sp>
      <p:cxnSp>
        <p:nvCxnSpPr>
          <p:cNvPr id="396" name="Shape 396"/>
          <p:cNvCxnSpPr>
            <a:stCxn id="395" idx="3"/>
            <a:endCxn id="364" idx="1"/>
          </p:cNvCxnSpPr>
          <p:nvPr/>
        </p:nvCxnSpPr>
        <p:spPr>
          <a:xfrm flipH="1" rot="10800000">
            <a:off x="4314255" y="4308992"/>
            <a:ext cx="374700" cy="837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97" name="Shape 397"/>
          <p:cNvSpPr/>
          <p:nvPr/>
        </p:nvSpPr>
        <p:spPr>
          <a:xfrm>
            <a:off x="2833559" y="5326482"/>
            <a:ext cx="1436914" cy="466531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다른 화면 터치 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 닫기 수행</a:t>
            </a:r>
          </a:p>
        </p:txBody>
      </p:sp>
      <p:cxnSp>
        <p:nvCxnSpPr>
          <p:cNvPr id="398" name="Shape 398"/>
          <p:cNvCxnSpPr>
            <a:stCxn id="397" idx="3"/>
          </p:cNvCxnSpPr>
          <p:nvPr/>
        </p:nvCxnSpPr>
        <p:spPr>
          <a:xfrm flipH="1" rot="10800000">
            <a:off x="4270474" y="5425047"/>
            <a:ext cx="911700" cy="13470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99" name="Shape 399"/>
          <p:cNvSpPr/>
          <p:nvPr/>
        </p:nvSpPr>
        <p:spPr>
          <a:xfrm>
            <a:off x="2877341" y="2861368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닉네임</a:t>
            </a:r>
          </a:p>
        </p:txBody>
      </p:sp>
      <p:cxnSp>
        <p:nvCxnSpPr>
          <p:cNvPr id="400" name="Shape 400"/>
          <p:cNvCxnSpPr>
            <a:stCxn id="399" idx="3"/>
          </p:cNvCxnSpPr>
          <p:nvPr/>
        </p:nvCxnSpPr>
        <p:spPr>
          <a:xfrm flipH="1" rot="10800000">
            <a:off x="4314255" y="3010934"/>
            <a:ext cx="374700" cy="837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사용 UI</a:t>
            </a:r>
          </a:p>
        </p:txBody>
      </p:sp>
      <p:pic>
        <p:nvPicPr>
          <p:cNvPr id="406" name="Shape 4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Shape 407"/>
          <p:cNvSpPr txBox="1"/>
          <p:nvPr/>
        </p:nvSpPr>
        <p:spPr>
          <a:xfrm>
            <a:off x="1013629" y="667910"/>
            <a:ext cx="3500759" cy="1131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소환 메뉴 및 가속 메뉴 입력 시 노출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b="1" i="0" lang="en-U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가속 메뉴</a:t>
            </a: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에서는 </a:t>
            </a:r>
            <a:r>
              <a:rPr b="1" i="0" lang="en-U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행군 가속 아이템</a:t>
            </a: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노출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b="1" i="0" lang="en-U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소환 메뉴</a:t>
            </a: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에서는 </a:t>
            </a:r>
            <a:r>
              <a:rPr b="1" i="0" lang="en-U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행군 소환 아이템</a:t>
            </a: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노출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b="1" i="0" lang="en-U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집결 행군</a:t>
            </a: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시, </a:t>
            </a:r>
            <a:r>
              <a:rPr b="1" i="0" lang="en-U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고급 행군 소환 아이템</a:t>
            </a: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노출</a:t>
            </a:r>
          </a:p>
        </p:txBody>
      </p:sp>
      <p:cxnSp>
        <p:nvCxnSpPr>
          <p:cNvPr id="408" name="Shape 408"/>
          <p:cNvCxnSpPr/>
          <p:nvPr/>
        </p:nvCxnSpPr>
        <p:spPr>
          <a:xfrm>
            <a:off x="6548632" y="3579419"/>
            <a:ext cx="1153027" cy="114187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sp>
        <p:nvSpPr>
          <p:cNvPr id="409" name="Shape 409"/>
          <p:cNvSpPr/>
          <p:nvPr/>
        </p:nvSpPr>
        <p:spPr>
          <a:xfrm>
            <a:off x="4491198" y="569474"/>
            <a:ext cx="3210461" cy="5931954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/>
          <p:nvPr/>
        </p:nvSpPr>
        <p:spPr>
          <a:xfrm>
            <a:off x="4483514" y="569474"/>
            <a:ext cx="3218145" cy="36358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사용</a:t>
            </a:r>
          </a:p>
        </p:txBody>
      </p:sp>
      <p:sp>
        <p:nvSpPr>
          <p:cNvPr id="411" name="Shape 411"/>
          <p:cNvSpPr/>
          <p:nvPr/>
        </p:nvSpPr>
        <p:spPr>
          <a:xfrm>
            <a:off x="4491196" y="6144012"/>
            <a:ext cx="3208814" cy="36358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4555064" y="6164587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grpSp>
        <p:nvGrpSpPr>
          <p:cNvPr id="413" name="Shape 413"/>
          <p:cNvGrpSpPr/>
          <p:nvPr/>
        </p:nvGrpSpPr>
        <p:grpSpPr>
          <a:xfrm>
            <a:off x="4517743" y="951720"/>
            <a:ext cx="3152020" cy="815391"/>
            <a:chOff x="4508412" y="951720"/>
            <a:chExt cx="3152020" cy="815391"/>
          </a:xfrm>
        </p:grpSpPr>
        <p:sp>
          <p:nvSpPr>
            <p:cNvPr id="414" name="Shape 414"/>
            <p:cNvSpPr/>
            <p:nvPr/>
          </p:nvSpPr>
          <p:spPr>
            <a:xfrm>
              <a:off x="4508412" y="951720"/>
              <a:ext cx="3152020" cy="774441"/>
            </a:xfrm>
            <a:prstGeom prst="roundRect">
              <a:avLst>
                <a:gd fmla="val 4667" name="adj"/>
              </a:avLst>
            </a:prstGeom>
            <a:solidFill>
              <a:srgbClr val="7B7B7B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4548844" y="1001484"/>
              <a:ext cx="554998" cy="538066"/>
            </a:xfrm>
            <a:prstGeom prst="roundRect">
              <a:avLst>
                <a:gd fmla="val 4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416" name="Shape 416"/>
            <p:cNvSpPr txBox="1"/>
            <p:nvPr/>
          </p:nvSpPr>
          <p:spPr>
            <a:xfrm>
              <a:off x="4525346" y="1520891"/>
              <a:ext cx="622285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보유:99</a:t>
              </a:r>
            </a:p>
          </p:txBody>
        </p:sp>
        <p:sp>
          <p:nvSpPr>
            <p:cNvPr id="417" name="Shape 417"/>
            <p:cNvSpPr txBox="1"/>
            <p:nvPr/>
          </p:nvSpPr>
          <p:spPr>
            <a:xfrm>
              <a:off x="5197850" y="964161"/>
              <a:ext cx="1288814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관련 설명 표시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2줄까지 표현합니다.</a:t>
              </a:r>
            </a:p>
          </p:txBody>
        </p:sp>
        <p:sp>
          <p:nvSpPr>
            <p:cNvPr id="418" name="Shape 418"/>
            <p:cNvSpPr/>
            <p:nvPr/>
          </p:nvSpPr>
          <p:spPr>
            <a:xfrm>
              <a:off x="6986974" y="1177388"/>
              <a:ext cx="554998" cy="334095"/>
            </a:xfrm>
            <a:prstGeom prst="roundRect">
              <a:avLst>
                <a:gd fmla="val 4667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</a:t>
              </a:r>
            </a:p>
          </p:txBody>
        </p:sp>
      </p:grpSp>
      <p:sp>
        <p:nvSpPr>
          <p:cNvPr id="419" name="Shape 419"/>
          <p:cNvSpPr/>
          <p:nvPr/>
        </p:nvSpPr>
        <p:spPr>
          <a:xfrm>
            <a:off x="8088671" y="516291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보유 아이템 목록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(상하 스크롤)</a:t>
            </a:r>
          </a:p>
        </p:txBody>
      </p:sp>
      <p:cxnSp>
        <p:nvCxnSpPr>
          <p:cNvPr id="420" name="Shape 420"/>
          <p:cNvCxnSpPr>
            <a:stCxn id="419" idx="1"/>
          </p:cNvCxnSpPr>
          <p:nvPr/>
        </p:nvCxnSpPr>
        <p:spPr>
          <a:xfrm flipH="1">
            <a:off x="7709471" y="749557"/>
            <a:ext cx="379200" cy="214499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21" name="Shape 421"/>
          <p:cNvSpPr/>
          <p:nvPr/>
        </p:nvSpPr>
        <p:spPr>
          <a:xfrm>
            <a:off x="6555346" y="2082475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아이템 사용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</a:p>
        </p:txBody>
      </p:sp>
      <p:cxnSp>
        <p:nvCxnSpPr>
          <p:cNvPr id="422" name="Shape 422"/>
          <p:cNvCxnSpPr>
            <a:stCxn id="421" idx="0"/>
            <a:endCxn id="418" idx="2"/>
          </p:cNvCxnSpPr>
          <p:nvPr/>
        </p:nvCxnSpPr>
        <p:spPr>
          <a:xfrm rot="10800000">
            <a:off x="7273803" y="1511575"/>
            <a:ext cx="0" cy="570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23" name="Shape 423"/>
          <p:cNvSpPr/>
          <p:nvPr/>
        </p:nvSpPr>
        <p:spPr>
          <a:xfrm>
            <a:off x="4120992" y="2102292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아이콘 /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보유 수량 표시</a:t>
            </a:r>
          </a:p>
        </p:txBody>
      </p:sp>
      <p:cxnSp>
        <p:nvCxnSpPr>
          <p:cNvPr id="424" name="Shape 424"/>
          <p:cNvCxnSpPr>
            <a:stCxn id="423" idx="0"/>
            <a:endCxn id="416" idx="2"/>
          </p:cNvCxnSpPr>
          <p:nvPr/>
        </p:nvCxnSpPr>
        <p:spPr>
          <a:xfrm flipH="1" rot="10800000">
            <a:off x="4839450" y="1767192"/>
            <a:ext cx="6300" cy="3351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25" name="Shape 425"/>
          <p:cNvSpPr/>
          <p:nvPr/>
        </p:nvSpPr>
        <p:spPr>
          <a:xfrm>
            <a:off x="5345003" y="2875575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명칭 /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효과 설명</a:t>
            </a:r>
          </a:p>
        </p:txBody>
      </p:sp>
      <p:cxnSp>
        <p:nvCxnSpPr>
          <p:cNvPr id="426" name="Shape 426"/>
          <p:cNvCxnSpPr>
            <a:stCxn id="425" idx="0"/>
            <a:endCxn id="417" idx="2"/>
          </p:cNvCxnSpPr>
          <p:nvPr/>
        </p:nvCxnSpPr>
        <p:spPr>
          <a:xfrm rot="10800000">
            <a:off x="5851660" y="1702875"/>
            <a:ext cx="211800" cy="11727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27" name="Shape 427"/>
          <p:cNvSpPr/>
          <p:nvPr/>
        </p:nvSpPr>
        <p:spPr>
          <a:xfrm>
            <a:off x="2667269" y="6081553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병력 선택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화면으로 이동</a:t>
            </a:r>
          </a:p>
        </p:txBody>
      </p:sp>
      <p:cxnSp>
        <p:nvCxnSpPr>
          <p:cNvPr id="428" name="Shape 428"/>
          <p:cNvCxnSpPr>
            <a:stCxn id="427" idx="3"/>
            <a:endCxn id="412" idx="1"/>
          </p:cNvCxnSpPr>
          <p:nvPr/>
        </p:nvCxnSpPr>
        <p:spPr>
          <a:xfrm>
            <a:off x="4104184" y="6314818"/>
            <a:ext cx="450900" cy="18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/>
        </p:nvSpPr>
        <p:spPr>
          <a:xfrm>
            <a:off x="690464" y="289249"/>
            <a:ext cx="174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사용 UI</a:t>
            </a:r>
          </a:p>
        </p:txBody>
      </p:sp>
      <p:pic>
        <p:nvPicPr>
          <p:cNvPr id="434" name="Shape 4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599" cy="5931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Shape 435"/>
          <p:cNvSpPr txBox="1"/>
          <p:nvPr/>
        </p:nvSpPr>
        <p:spPr>
          <a:xfrm>
            <a:off x="1013629" y="667910"/>
            <a:ext cx="35007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</a:rPr>
              <a:t>아이템을 보유 중이지 않을 경우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en-US" sz="1100"/>
              <a:t>아이템 구매 가격 만큼의 크라운을 지불하고 아이템을 즉시 사용한다.</a:t>
            </a:r>
          </a:p>
        </p:txBody>
      </p:sp>
      <p:cxnSp>
        <p:nvCxnSpPr>
          <p:cNvPr id="436" name="Shape 436"/>
          <p:cNvCxnSpPr/>
          <p:nvPr/>
        </p:nvCxnSpPr>
        <p:spPr>
          <a:xfrm>
            <a:off x="6548632" y="3579419"/>
            <a:ext cx="1152900" cy="11418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sp>
        <p:nvSpPr>
          <p:cNvPr id="437" name="Shape 437"/>
          <p:cNvSpPr/>
          <p:nvPr/>
        </p:nvSpPr>
        <p:spPr>
          <a:xfrm>
            <a:off x="4491198" y="569474"/>
            <a:ext cx="3210599" cy="5931900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4483514" y="569474"/>
            <a:ext cx="3218100" cy="3636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사용</a:t>
            </a:r>
          </a:p>
        </p:txBody>
      </p:sp>
      <p:sp>
        <p:nvSpPr>
          <p:cNvPr id="439" name="Shape 439"/>
          <p:cNvSpPr/>
          <p:nvPr/>
        </p:nvSpPr>
        <p:spPr>
          <a:xfrm>
            <a:off x="4491196" y="6144012"/>
            <a:ext cx="3208800" cy="3636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4555064" y="6164587"/>
            <a:ext cx="312000" cy="30390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grpSp>
        <p:nvGrpSpPr>
          <p:cNvPr id="441" name="Shape 441"/>
          <p:cNvGrpSpPr/>
          <p:nvPr/>
        </p:nvGrpSpPr>
        <p:grpSpPr>
          <a:xfrm>
            <a:off x="4517743" y="951720"/>
            <a:ext cx="3152100" cy="815470"/>
            <a:chOff x="4508412" y="951720"/>
            <a:chExt cx="3152100" cy="815470"/>
          </a:xfrm>
        </p:grpSpPr>
        <p:sp>
          <p:nvSpPr>
            <p:cNvPr id="442" name="Shape 442"/>
            <p:cNvSpPr/>
            <p:nvPr/>
          </p:nvSpPr>
          <p:spPr>
            <a:xfrm>
              <a:off x="4508412" y="951720"/>
              <a:ext cx="3152100" cy="774300"/>
            </a:xfrm>
            <a:prstGeom prst="roundRect">
              <a:avLst>
                <a:gd fmla="val 4667" name="adj"/>
              </a:avLst>
            </a:prstGeom>
            <a:solidFill>
              <a:srgbClr val="7B7B7B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4548844" y="1001484"/>
              <a:ext cx="555000" cy="538200"/>
            </a:xfrm>
            <a:prstGeom prst="roundRect">
              <a:avLst>
                <a:gd fmla="val 4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444" name="Shape 444"/>
            <p:cNvSpPr txBox="1"/>
            <p:nvPr/>
          </p:nvSpPr>
          <p:spPr>
            <a:xfrm>
              <a:off x="4525346" y="1520891"/>
              <a:ext cx="622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보유:</a:t>
              </a:r>
              <a:r>
                <a:rPr b="1" lang="en-US" sz="1000">
                  <a:solidFill>
                    <a:schemeClr val="dk1"/>
                  </a:solidFill>
                </a:rPr>
                <a:t>0</a:t>
              </a:r>
            </a:p>
          </p:txBody>
        </p:sp>
        <p:sp>
          <p:nvSpPr>
            <p:cNvPr id="445" name="Shape 445"/>
            <p:cNvSpPr txBox="1"/>
            <p:nvPr/>
          </p:nvSpPr>
          <p:spPr>
            <a:xfrm>
              <a:off x="5197850" y="964161"/>
              <a:ext cx="1288800" cy="7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관련 설명 표시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2줄까지 표현합니다.</a:t>
              </a:r>
            </a:p>
          </p:txBody>
        </p:sp>
        <p:sp>
          <p:nvSpPr>
            <p:cNvPr id="446" name="Shape 446"/>
            <p:cNvSpPr/>
            <p:nvPr/>
          </p:nvSpPr>
          <p:spPr>
            <a:xfrm>
              <a:off x="6811042" y="1177400"/>
              <a:ext cx="730800" cy="334200"/>
            </a:xfrm>
            <a:prstGeom prst="roundRect">
              <a:avLst>
                <a:gd fmla="val 4667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</a:rPr>
                <a:t>구매 &amp; </a:t>
              </a: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</a:t>
              </a:r>
              <a:b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999</a:t>
              </a:r>
            </a:p>
          </p:txBody>
        </p:sp>
      </p:grpSp>
      <p:sp>
        <p:nvSpPr>
          <p:cNvPr id="447" name="Shape 447"/>
          <p:cNvSpPr/>
          <p:nvPr/>
        </p:nvSpPr>
        <p:spPr>
          <a:xfrm>
            <a:off x="8088671" y="516291"/>
            <a:ext cx="1437000" cy="46650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보유 아이템 목록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(상하 스크롤)</a:t>
            </a:r>
          </a:p>
        </p:txBody>
      </p:sp>
      <p:cxnSp>
        <p:nvCxnSpPr>
          <p:cNvPr id="448" name="Shape 448"/>
          <p:cNvCxnSpPr>
            <a:stCxn id="447" idx="1"/>
          </p:cNvCxnSpPr>
          <p:nvPr/>
        </p:nvCxnSpPr>
        <p:spPr>
          <a:xfrm flipH="1">
            <a:off x="7709471" y="749541"/>
            <a:ext cx="379200" cy="2145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49" name="Shape 449"/>
          <p:cNvSpPr/>
          <p:nvPr/>
        </p:nvSpPr>
        <p:spPr>
          <a:xfrm>
            <a:off x="6555346" y="2082475"/>
            <a:ext cx="1437000" cy="46650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아이템 사용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</a:p>
        </p:txBody>
      </p:sp>
      <p:cxnSp>
        <p:nvCxnSpPr>
          <p:cNvPr id="450" name="Shape 450"/>
          <p:cNvCxnSpPr>
            <a:stCxn id="449" idx="0"/>
            <a:endCxn id="446" idx="2"/>
          </p:cNvCxnSpPr>
          <p:nvPr/>
        </p:nvCxnSpPr>
        <p:spPr>
          <a:xfrm rot="10800000">
            <a:off x="7185646" y="1511575"/>
            <a:ext cx="88200" cy="570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51" name="Shape 451"/>
          <p:cNvSpPr/>
          <p:nvPr/>
        </p:nvSpPr>
        <p:spPr>
          <a:xfrm>
            <a:off x="4120992" y="2102292"/>
            <a:ext cx="1437000" cy="46650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아이콘 /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보유 수량 표시</a:t>
            </a:r>
          </a:p>
        </p:txBody>
      </p:sp>
      <p:cxnSp>
        <p:nvCxnSpPr>
          <p:cNvPr id="452" name="Shape 452"/>
          <p:cNvCxnSpPr>
            <a:stCxn id="451" idx="0"/>
            <a:endCxn id="444" idx="2"/>
          </p:cNvCxnSpPr>
          <p:nvPr/>
        </p:nvCxnSpPr>
        <p:spPr>
          <a:xfrm flipH="1" rot="10800000">
            <a:off x="4839492" y="1767192"/>
            <a:ext cx="6300" cy="3351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53" name="Shape 453"/>
          <p:cNvSpPr/>
          <p:nvPr/>
        </p:nvSpPr>
        <p:spPr>
          <a:xfrm>
            <a:off x="5345003" y="2875575"/>
            <a:ext cx="1437000" cy="46650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명칭 /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효과 설명</a:t>
            </a:r>
          </a:p>
        </p:txBody>
      </p:sp>
      <p:cxnSp>
        <p:nvCxnSpPr>
          <p:cNvPr id="454" name="Shape 454"/>
          <p:cNvCxnSpPr>
            <a:stCxn id="453" idx="0"/>
            <a:endCxn id="445" idx="2"/>
          </p:cNvCxnSpPr>
          <p:nvPr/>
        </p:nvCxnSpPr>
        <p:spPr>
          <a:xfrm rot="10800000">
            <a:off x="5851703" y="1702875"/>
            <a:ext cx="211800" cy="11727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55" name="Shape 455"/>
          <p:cNvSpPr/>
          <p:nvPr/>
        </p:nvSpPr>
        <p:spPr>
          <a:xfrm>
            <a:off x="2667269" y="6081553"/>
            <a:ext cx="1437000" cy="46650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병력 선택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화면으로 이동</a:t>
            </a:r>
          </a:p>
        </p:txBody>
      </p:sp>
      <p:cxnSp>
        <p:nvCxnSpPr>
          <p:cNvPr id="456" name="Shape 456"/>
          <p:cNvCxnSpPr>
            <a:stCxn id="455" idx="3"/>
            <a:endCxn id="440" idx="1"/>
          </p:cNvCxnSpPr>
          <p:nvPr/>
        </p:nvCxnSpPr>
        <p:spPr>
          <a:xfrm>
            <a:off x="4104269" y="6314803"/>
            <a:ext cx="450900" cy="18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457" name="Shape 4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00376" y="1280867"/>
            <a:ext cx="241200" cy="2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215538" y="142595"/>
            <a:ext cx="20249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행군의 정의, 속성</a:t>
            </a:r>
          </a:p>
        </p:txBody>
      </p:sp>
      <p:sp>
        <p:nvSpPr>
          <p:cNvPr id="102" name="Shape 102"/>
          <p:cNvSpPr/>
          <p:nvPr/>
        </p:nvSpPr>
        <p:spPr>
          <a:xfrm>
            <a:off x="398106" y="729643"/>
            <a:ext cx="11793893" cy="6501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행군의 정의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‘행군’은 필드에서 목적지로 이동하는 부대 이동을 말합니다.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점령 중 상태에서 자신의 타운을 목적지로 되돌아오는 행군은 ‘회군’이라 칭합니다.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행군 중, 아이템이나 스킬을 사용하여 행군을 취소하고, 타운으로 되돌아오는 경우는 ‘행군 취소’라 칭합니다.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행군 목적지와 취한 액션에 따라 다양한 행군 종류가 존재합니다. (6p부터 설명)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적 타운이나 황성, 도시, 발리스타에 집결 명령을 설정하여, 집결 설정한 영주의 성에 동맹인 영주들이 부대를 모아 목적지로 행군하는 경우를 ‘집결 행군＇이라고 칭합니다.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집결 행군과 구분하여 영주 혼자서 목적지로 향하는 행군은 ‘개인 행군＇이라 칭합니다.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행군의 진행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필드에서 목적지를 선택하고 액션을 취합니다. (예: 채집, 공격, 점령, 정찰 등..)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행군할 부대를 선택합니다. (정찰, 및 교역등의 부대가 없는 행군은 이 단계를 생략합니다.)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목적지로 계산된 시간만큼 행군을 시작합니다. (이 단계에서 아이템을 사용하여, 가속, 행군 취소 등을 할 수 있습니다.)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목적지에 도착하면 선택한 액션을 수행합니다.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액션의 종류(행군)에 따라 회군 or 점령을 수행합니다.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행군의 공통 속성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행군은 부대 공간을 1씩 차지합니다.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부대 공간을 모두 사용 중이면, 행군할 수 없습니다.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행군 중에는 다른 유저의 공격을 받지 않습니다.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※ 하지만, 차후 화살탑이 추가 구현되면 행군 중 데미지를 입을 수 있으니 이점은 참고 바랍니다.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부대를 가지는 행군은 부대에서 가장 속도가 느린 유닛을 기준으로 목적지까지 걸리는 시간이 계산됩니다. (4page 에서 자세히 설명) 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부대가 없는 행군의 경우, 행군별 const로 지정된값을 기본으로 계산됩니다. (정찰 행군, 교역 행군, 이벤트 행군)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회군 중에는 회군 취소를 하거나, 다시 행군으로 전환될 수 없습니다.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모든 행군 시간은 플레이어의 스킬(패시브), 연구, 유물(장비) 아이템으로 시간에 영향을 받을 수 있습니다. 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215538" y="142595"/>
            <a:ext cx="19639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시간의 계산</a:t>
            </a:r>
          </a:p>
        </p:txBody>
      </p:sp>
      <p:graphicFrame>
        <p:nvGraphicFramePr>
          <p:cNvPr id="109" name="Shape 109"/>
          <p:cNvGraphicFramePr/>
          <p:nvPr/>
        </p:nvGraphicFramePr>
        <p:xfrm>
          <a:off x="427475" y="19600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{2F18A138-EA14-4E87-BFF5-93D7EBBEC3AB}</a:tableStyleId>
              </a:tblPr>
              <a:tblGrid>
                <a:gridCol w="1540400"/>
                <a:gridCol w="1863900"/>
              </a:tblGrid>
              <a:tr h="184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int</a:t>
                      </a:r>
                    </a:p>
                  </a:txBody>
                  <a:tcPr marT="9925" marB="9925" marR="14875" marL="148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int</a:t>
                      </a:r>
                    </a:p>
                  </a:txBody>
                  <a:tcPr marT="9925" marB="9925" marR="14875" marL="14875" anchor="b"/>
                </a:tc>
              </a:tr>
              <a:tr h="184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Speed</a:t>
                      </a:r>
                    </a:p>
                  </a:txBody>
                  <a:tcPr marT="9925" marB="9925" marR="14875" marL="148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MarchSpeed_Sec</a:t>
                      </a:r>
                    </a:p>
                  </a:txBody>
                  <a:tcPr marT="9925" marB="9925" marR="14875" marL="14875" anchor="b"/>
                </a:tc>
              </a:tr>
              <a:tr h="184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@</a:t>
                      </a:r>
                    </a:p>
                  </a:txBody>
                  <a:tcPr marT="9925" marB="9925" marR="14875" marL="148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925" marB="9925" marR="14875" marL="14875" anchor="b"/>
                </a:tc>
              </a:tr>
              <a:tr h="184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이동 속도</a:t>
                      </a:r>
                    </a:p>
                  </a:txBody>
                  <a:tcPr marT="9925" marB="9925" marR="14875" marL="148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1KM 이동시간(초)</a:t>
                      </a:r>
                    </a:p>
                  </a:txBody>
                  <a:tcPr marT="9925" marB="9925" marR="14875" marL="14875" anchor="b"/>
                </a:tc>
              </a:tr>
              <a:tr h="184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</a:t>
                      </a:r>
                    </a:p>
                  </a:txBody>
                  <a:tcPr marT="9925" marB="9925" marR="14875" marL="148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22</a:t>
                      </a:r>
                    </a:p>
                  </a:txBody>
                  <a:tcPr marT="9925" marB="9925" marR="14875" marL="14875" anchor="b"/>
                </a:tc>
              </a:tr>
              <a:tr h="184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2</a:t>
                      </a:r>
                    </a:p>
                  </a:txBody>
                  <a:tcPr marT="9925" marB="9925" marR="14875" marL="148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19</a:t>
                      </a:r>
                    </a:p>
                  </a:txBody>
                  <a:tcPr marT="9925" marB="9925" marR="14875" marL="14875" anchor="b"/>
                </a:tc>
              </a:tr>
              <a:tr h="184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3</a:t>
                      </a:r>
                    </a:p>
                  </a:txBody>
                  <a:tcPr marT="9925" marB="9925" marR="14875" marL="148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17</a:t>
                      </a:r>
                    </a:p>
                  </a:txBody>
                  <a:tcPr marT="9925" marB="9925" marR="14875" marL="14875" anchor="b"/>
                </a:tc>
              </a:tr>
              <a:tr h="184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4</a:t>
                      </a:r>
                    </a:p>
                  </a:txBody>
                  <a:tcPr marT="9925" marB="9925" marR="14875" marL="148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14</a:t>
                      </a:r>
                    </a:p>
                  </a:txBody>
                  <a:tcPr marT="9925" marB="9925" marR="14875" marL="14875" anchor="b"/>
                </a:tc>
              </a:tr>
              <a:tr h="184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5</a:t>
                      </a:r>
                    </a:p>
                  </a:txBody>
                  <a:tcPr marT="9925" marB="9925" marR="14875" marL="148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12</a:t>
                      </a:r>
                    </a:p>
                  </a:txBody>
                  <a:tcPr marT="9925" marB="9925" marR="14875" marL="14875" anchor="b"/>
                </a:tc>
              </a:tr>
              <a:tr h="184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6</a:t>
                      </a:r>
                    </a:p>
                  </a:txBody>
                  <a:tcPr marT="9925" marB="9925" marR="14875" marL="148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9</a:t>
                      </a:r>
                    </a:p>
                  </a:txBody>
                  <a:tcPr marT="9925" marB="9925" marR="14875" marL="14875" anchor="b"/>
                </a:tc>
              </a:tr>
              <a:tr h="184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7</a:t>
                      </a:r>
                    </a:p>
                  </a:txBody>
                  <a:tcPr marT="9925" marB="9925" marR="14875" marL="148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8</a:t>
                      </a:r>
                    </a:p>
                  </a:txBody>
                  <a:tcPr marT="9925" marB="9925" marR="14875" marL="14875" anchor="b"/>
                </a:tc>
              </a:tr>
              <a:tr h="184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8</a:t>
                      </a:r>
                    </a:p>
                  </a:txBody>
                  <a:tcPr marT="9925" marB="9925" marR="14875" marL="148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7</a:t>
                      </a:r>
                    </a:p>
                  </a:txBody>
                  <a:tcPr marT="9925" marB="9925" marR="14875" marL="14875" anchor="b"/>
                </a:tc>
              </a:tr>
              <a:tr h="184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9</a:t>
                      </a:r>
                    </a:p>
                  </a:txBody>
                  <a:tcPr marT="9925" marB="9925" marR="14875" marL="148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6</a:t>
                      </a:r>
                    </a:p>
                  </a:txBody>
                  <a:tcPr marT="9925" marB="9925" marR="14875" marL="14875" anchor="b"/>
                </a:tc>
              </a:tr>
              <a:tr h="184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</a:p>
                  </a:txBody>
                  <a:tcPr marT="9925" marB="9925" marR="14875" marL="148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6</a:t>
                      </a:r>
                    </a:p>
                  </a:txBody>
                  <a:tcPr marT="9925" marB="9925" marR="14875" marL="14875" anchor="b"/>
                </a:tc>
              </a:tr>
              <a:tr h="184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11</a:t>
                      </a:r>
                    </a:p>
                  </a:txBody>
                  <a:tcPr marT="9925" marB="9925" marR="14875" marL="148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5</a:t>
                      </a:r>
                    </a:p>
                  </a:txBody>
                  <a:tcPr marT="9925" marB="9925" marR="14875" marL="14875" anchor="b"/>
                </a:tc>
              </a:tr>
              <a:tr h="184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12</a:t>
                      </a:r>
                    </a:p>
                  </a:txBody>
                  <a:tcPr marT="9925" marB="9925" marR="14875" marL="148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5</a:t>
                      </a:r>
                    </a:p>
                  </a:txBody>
                  <a:tcPr marT="9925" marB="9925" marR="14875" marL="14875" anchor="b"/>
                </a:tc>
              </a:tr>
              <a:tr h="184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13</a:t>
                      </a:r>
                    </a:p>
                  </a:txBody>
                  <a:tcPr marT="9925" marB="9925" marR="14875" marL="148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4</a:t>
                      </a:r>
                    </a:p>
                  </a:txBody>
                  <a:tcPr marT="9925" marB="9925" marR="14875" marL="14875" anchor="b"/>
                </a:tc>
              </a:tr>
              <a:tr h="184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14</a:t>
                      </a:r>
                    </a:p>
                  </a:txBody>
                  <a:tcPr marT="9925" marB="9925" marR="14875" marL="148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4</a:t>
                      </a:r>
                    </a:p>
                  </a:txBody>
                  <a:tcPr marT="9925" marB="9925" marR="14875" marL="14875" anchor="b"/>
                </a:tc>
              </a:tr>
              <a:tr h="184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15</a:t>
                      </a:r>
                    </a:p>
                  </a:txBody>
                  <a:tcPr marT="9925" marB="9925" marR="14875" marL="148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3</a:t>
                      </a:r>
                    </a:p>
                  </a:txBody>
                  <a:tcPr marT="9925" marB="9925" marR="14875" marL="14875" anchor="b"/>
                </a:tc>
              </a:tr>
              <a:tr h="184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16</a:t>
                      </a:r>
                    </a:p>
                  </a:txBody>
                  <a:tcPr marT="9925" marB="9925" marR="14875" marL="148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3</a:t>
                      </a:r>
                    </a:p>
                  </a:txBody>
                  <a:tcPr marT="9925" marB="9925" marR="14875" marL="14875" anchor="b"/>
                </a:tc>
              </a:tr>
              <a:tr h="184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17</a:t>
                      </a:r>
                    </a:p>
                  </a:txBody>
                  <a:tcPr marT="9925" marB="9925" marR="14875" marL="148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2</a:t>
                      </a:r>
                    </a:p>
                  </a:txBody>
                  <a:tcPr marT="9925" marB="9925" marR="14875" marL="14875" anchor="b"/>
                </a:tc>
              </a:tr>
              <a:tr h="184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18</a:t>
                      </a:r>
                    </a:p>
                  </a:txBody>
                  <a:tcPr marT="9925" marB="9925" marR="14875" marL="148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2</a:t>
                      </a:r>
                    </a:p>
                  </a:txBody>
                  <a:tcPr marT="9925" marB="9925" marR="14875" marL="14875" anchor="b"/>
                </a:tc>
              </a:tr>
              <a:tr h="184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19</a:t>
                      </a:r>
                    </a:p>
                  </a:txBody>
                  <a:tcPr marT="9925" marB="9925" marR="14875" marL="148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</a:t>
                      </a:r>
                    </a:p>
                  </a:txBody>
                  <a:tcPr marT="9925" marB="9925" marR="14875" marL="14875" anchor="b"/>
                </a:tc>
              </a:tr>
              <a:tr h="184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20</a:t>
                      </a:r>
                    </a:p>
                  </a:txBody>
                  <a:tcPr marT="9925" marB="9925" marR="14875" marL="148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</a:t>
                      </a:r>
                    </a:p>
                  </a:txBody>
                  <a:tcPr marT="9925" marB="9925" marR="14875" marL="14875" anchor="b"/>
                </a:tc>
              </a:tr>
              <a:tr h="184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21</a:t>
                      </a:r>
                    </a:p>
                  </a:txBody>
                  <a:tcPr marT="9925" marB="9925" marR="14875" marL="148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</a:t>
                      </a:r>
                    </a:p>
                  </a:txBody>
                  <a:tcPr marT="9925" marB="9925" marR="14875" marL="14875" anchor="b"/>
                </a:tc>
              </a:tr>
            </a:tbl>
          </a:graphicData>
        </a:graphic>
      </p:graphicFrame>
      <p:sp>
        <p:nvSpPr>
          <p:cNvPr id="110" name="Shape 110"/>
          <p:cNvSpPr/>
          <p:nvPr/>
        </p:nvSpPr>
        <p:spPr>
          <a:xfrm>
            <a:off x="398107" y="729643"/>
            <a:ext cx="11410715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‘행군’의 시간 계산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아래의 테이블에 지정되어 있는 각 유닛의 속도 당, 1km 이동에 걸리는 속도를 기준으로 곱하여 계산합니다.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1km = 1타일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예) 유닛 속도가 ‘10’일 경우, 10km를 이동한다면.. 10(km) * 6(초) = 60초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</a:rPr>
              <a:t> 가속 아이템, 액티브 스킬로 인해 행군 시간이 감소되면, 클라이언트 상 부대의 이동은 더 빨라집니다.</a:t>
            </a:r>
          </a:p>
        </p:txBody>
      </p:sp>
      <p:sp>
        <p:nvSpPr>
          <p:cNvPr id="111" name="Shape 111"/>
          <p:cNvSpPr/>
          <p:nvPr/>
        </p:nvSpPr>
        <p:spPr>
          <a:xfrm>
            <a:off x="3962398" y="6369817"/>
            <a:ext cx="805542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https://docs.google.com/spreadsheets/d/1OfB09frHrJNquiJDMakYGTpcVzqlvqIcIz9nSYX0dnM/edit#gid=0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4319451" y="2133600"/>
            <a:ext cx="6667209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패시브 스킬에 의해 행군 시간이 감소 되어집니다.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영주 패시브 관련 규칙은 영주 기획서 작업 시 추가 하겠습니다.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액티브 스킬로 </a:t>
            </a:r>
            <a:r>
              <a:rPr lang="en-US">
                <a:solidFill>
                  <a:schemeClr val="dk1"/>
                </a:solidFill>
              </a:rPr>
              <a:t>인해, 나의 행군 부대와 나에게 행군하는 행군 부대의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chemeClr val="dk1"/>
                </a:solidFill>
              </a:rPr>
              <a:t>행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군 시간 감소 </a:t>
            </a:r>
            <a:r>
              <a:rPr lang="en-US">
                <a:solidFill>
                  <a:schemeClr val="dk1"/>
                </a:solidFill>
              </a:rPr>
              <a:t>됩니다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(</a:t>
            </a:r>
            <a:r>
              <a:rPr lang="en-US">
                <a:solidFill>
                  <a:schemeClr val="dk1"/>
                </a:solidFill>
              </a:rPr>
              <a:t>행군 가속 스킬, 나를 향한 행군 감속 스킬이 존재)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영주 액티브 관련 규칙은 액티브 스킬 기획서 작업 시 추가 하겠습니다.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유물(장비)에 옵션으로 인하여 행군 시간이 감소 </a:t>
            </a:r>
            <a:r>
              <a:rPr lang="en-US">
                <a:solidFill>
                  <a:schemeClr val="dk1"/>
                </a:solidFill>
              </a:rPr>
              <a:t>됩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유물 장비 관련 부분은 유물 기획서 작업 시 추가 하겠습니다.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가속 아이템 으로 행군 시간이 감소 </a:t>
            </a:r>
            <a:r>
              <a:rPr lang="en-US">
                <a:solidFill>
                  <a:schemeClr val="dk1"/>
                </a:solidFill>
              </a:rPr>
              <a:t>됩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아이템 관련 기획서 작업 시 추가 하겠습니다.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아카데미의 연구에 의해 행군 시간이 감소 </a:t>
            </a:r>
            <a:r>
              <a:rPr lang="en-US">
                <a:solidFill>
                  <a:schemeClr val="dk1"/>
                </a:solidFill>
              </a:rPr>
              <a:t>됩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아카데미 연구 버프 기획서 작업 시 추가 하겠습니다.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황성 주변 타일에 의해 행군 속도가 감소 </a:t>
            </a:r>
            <a:r>
              <a:rPr lang="en-US">
                <a:solidFill>
                  <a:schemeClr val="dk1"/>
                </a:solidFill>
              </a:rPr>
              <a:t>됩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 황성 주변 타일에 의한 내용은 황성 작업 시 기획서 내용 추가 하겠습니다.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215538" y="142595"/>
            <a:ext cx="17331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예외 처리</a:t>
            </a:r>
          </a:p>
        </p:txBody>
      </p:sp>
      <p:sp>
        <p:nvSpPr>
          <p:cNvPr id="119" name="Shape 119"/>
          <p:cNvSpPr/>
          <p:nvPr/>
        </p:nvSpPr>
        <p:spPr>
          <a:xfrm>
            <a:off x="398106" y="729643"/>
            <a:ext cx="11793893" cy="2846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행군의 </a:t>
            </a:r>
            <a:r>
              <a:rPr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예외 처리</a:t>
            </a:r>
          </a:p>
          <a:p>
            <a:pPr indent="-285750" lvl="0" marL="285750" marR="0" rtl="0" algn="l">
              <a:spcBef>
                <a:spcPts val="0"/>
              </a:spcBef>
              <a:buClr>
                <a:srgbClr val="FF0000"/>
              </a:buClr>
              <a:buSzPct val="100000"/>
              <a:buFont typeface="Noto Sans Symbols"/>
              <a:buChar char="❖"/>
            </a:pP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점령을 목적으로 행군 중에 목적지가 되는 타운이나 오브젝트가 사라지는 경우, 목적지까지 행군 후 자동으로 회군을 진행합니다.</a:t>
            </a:r>
          </a:p>
          <a:p>
            <a:pPr indent="-285750" lvl="0" marL="28575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❖"/>
            </a:pPr>
            <a:r>
              <a:rPr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목적지의 오브젝트가 출발했을 때와 다르게 변경된 경우, 전투나 점령을 하지 않고 목적지에 도착하면 회군합니다. (</a:t>
            </a:r>
            <a:r>
              <a:rPr lang="en-US">
                <a:solidFill>
                  <a:srgbClr val="674EA7"/>
                </a:solidFill>
              </a:rPr>
              <a:t>예외 내용은 테이블에 작성)</a:t>
            </a:r>
          </a:p>
          <a:p>
            <a:pPr indent="-285750" lvl="0" marL="28575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❖"/>
            </a:pPr>
            <a:r>
              <a:rPr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행군 중에 고급 도시 이동을 사용할 경우, 필드 밖에 나가있는 모든 부대는 즉시 타운으로 순간 이동하여 복귀 됩니다.</a:t>
            </a:r>
          </a:p>
          <a:p>
            <a:pPr indent="-285750" lvl="0" marL="28575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❖"/>
            </a:pPr>
            <a:r>
              <a:rPr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행군 중에 ‘행군 가속 아이템’을 사용하여, 행군 시간을 감소시킬 수 있습니다. (</a:t>
            </a:r>
            <a:r>
              <a:rPr lang="en-US">
                <a:solidFill>
                  <a:srgbClr val="C00000"/>
                </a:solidFill>
              </a:rPr>
              <a:t>시간이 줄어들면서 화면에서는 부대가 빨라지는 모습이 보입니다)</a:t>
            </a:r>
          </a:p>
          <a:p>
            <a:pPr indent="-285750" lvl="0" marL="28575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❖"/>
            </a:pPr>
            <a:r>
              <a:rPr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행군 중에 ‘행군 소환 아이템’을 사용하여, </a:t>
            </a:r>
            <a:r>
              <a:rPr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행군을 취소 </a:t>
            </a:r>
            <a:r>
              <a:rPr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시킬 수 있습니다. (예외로, 집결 행군은 고급 행군 소환 아이템을 사용.) </a:t>
            </a:r>
          </a:p>
          <a:p>
            <a:pPr indent="-285750" lvl="0" marL="28575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❖"/>
            </a:pPr>
            <a:r>
              <a:rPr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액티브 스킬 사용으로 인해, 행군 시간이 줄어들거나 늘어날 수 있습니다. </a:t>
            </a:r>
          </a:p>
          <a:p>
            <a:pPr indent="-285750" lvl="0" marL="28575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❖"/>
            </a:pPr>
            <a:r>
              <a:rPr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다른 유저의 액티브 스킬로도 나의 행군 시간이 늘어날 수 있습니다.</a:t>
            </a:r>
          </a:p>
          <a:p>
            <a:pPr indent="-285750" lvl="0" marL="28575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❖"/>
            </a:pPr>
            <a:r>
              <a:rPr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액티브 스킬 사용으로 인해, </a:t>
            </a:r>
            <a:r>
              <a:rPr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행군이 취소 </a:t>
            </a:r>
            <a:r>
              <a:rPr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될 수 있습니다. (다른 유저의 액티브 스킬에 의해서도 행군이 취소 될 수 있습니다.)</a:t>
            </a:r>
          </a:p>
          <a:p>
            <a:pPr indent="-285750" lvl="0" marL="28575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❖"/>
            </a:pPr>
            <a:r>
              <a:rPr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행군 경로 상, 필드 중앙 전쟁지역 타일 위를 지날 경우 타일 속성에 영향을 받아 행군 시간이 늘어날 수 있습니다.</a:t>
            </a:r>
          </a:p>
          <a:p>
            <a:pPr indent="-285750" lvl="0" marL="28575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❖"/>
            </a:pPr>
            <a:r>
              <a:rPr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목적지가 자원 오브젝트인 경우에 다른 유저의 부대가 이미 행군하고 있다면, 먼저 도착한 유저가 채집을 시작하고 다른 유저가 도착하는 시점에서 자원지 전투가 발생합니다. (아군일 경우에는 늦게 도착한 유저가 회군합니다.)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215538" y="14259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종류</a:t>
            </a:r>
          </a:p>
        </p:txBody>
      </p:sp>
      <p:sp>
        <p:nvSpPr>
          <p:cNvPr id="126" name="Shape 126"/>
          <p:cNvSpPr/>
          <p:nvPr/>
        </p:nvSpPr>
        <p:spPr>
          <a:xfrm>
            <a:off x="452845" y="1051859"/>
            <a:ext cx="11739154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 행군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 행군 : 공격으로 지정한 적 타운 및 적 부대가 점령한 오브젝트를 향해 이동하는 행군 입니다. 지정한 부대를 지니고 행군합니다.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도착 : 전투를 진행합니다. 전투 결과를 메일로 보냅니다. 타운으로 자동 회군합니다.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 : 남은 부대를 가지고 타운으로 회군 행군을 진행합니다. 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가능 아이템 : 행군 가속 아이템(행군,회군 시), 행군 소환 아이템 (행군 시)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속도 : 부대의 유닛 중 가장 속도가 느린 유닛을 기준으로 행군 시간이 결정됩니다.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전투로 발생한 사망병은 소모되어 사라지고, 발생한 부상병은 타운으로 즉시 순간 이동 합니다.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모든 유닛이 사망 혹은 부상병이 되었다면 회군하지 않으며, 더 이상 부대 공간을 차지하지 않습니다.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전투로 인해 유닛 구성이 변경되었다면, 남은 유닛 중 가장 느린 유닛의 속도를 기준으로 합니다.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행군 중, 액티브 스킬에 의해 행군이 취소 될 수 있습니다.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6540137" y="5756366"/>
            <a:ext cx="550663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 구현되어 있으나, 아이템 사용 및 스킬로 인한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취소 및 가속의 추가 구현이 필요합니다.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215538" y="14259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종류</a:t>
            </a:r>
          </a:p>
        </p:txBody>
      </p:sp>
      <p:sp>
        <p:nvSpPr>
          <p:cNvPr id="134" name="Shape 134"/>
          <p:cNvSpPr/>
          <p:nvPr/>
        </p:nvSpPr>
        <p:spPr>
          <a:xfrm>
            <a:off x="452845" y="1051859"/>
            <a:ext cx="11739154" cy="341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채집 행군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채집 행군 : 채집으로 지정한 자원을 향해 이동하는 행군 입니다. 지정한 부대를 지니고 행군합니다. 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도착 : 해당 오브젝트를 점령하여 채집을 진행합니다. 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 : 채집이 끝나면 채집한 자원을 들고 타운으로 회군 행군을 진행합니다.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가능 아이템 : 행군 가속 아이템(행군,회군 시), 행군 소환 아이템 (행군 시)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속도 : 부대의 유닛 중 가장 속도가 느린 유닛을 기준으로 행군 시간이 결정됩니다.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채집 중 공격을 받을 경우, 부상병이 발생하며, 해당 부대는 회군 없이 타운으로 즉시 이동됩니다.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공격에서 승리하면, 부상병을 제외한 남은 부대는 계속 채집 을 진행합니다.</a:t>
            </a:r>
          </a:p>
          <a:p>
            <a:pPr indent="-171450" lvl="1" marL="628650" rtl="0"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✓"/>
            </a:pPr>
            <a:r>
              <a:rPr lang="en-US" sz="1200" u="sng">
                <a:solidFill>
                  <a:srgbClr val="C00000"/>
                </a:solidFill>
              </a:rPr>
              <a:t>공격에서 패배하면 부상병은 타운으로 순간이동하고, 생존한 부대는 타운으로 복귀행군을 시작합니다.</a:t>
            </a:r>
          </a:p>
          <a:p>
            <a:pPr indent="-171450" lvl="1" marL="628650" rtl="0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✓"/>
            </a:pPr>
            <a:r>
              <a:rPr lang="en-US" sz="1200"/>
              <a:t>모든 유닛이 사망 혹은 부상병이 되었다면 회군하지 않으며, 더 이상 부대 공간을 차지하지 않습니다.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만</a:t>
            </a:r>
            <a:r>
              <a:rPr lang="en-US" sz="1200"/>
              <a:t>약</a:t>
            </a: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 다른 유저가 아군이라면, 전투가 발생하지 않고 늦게 도착한 유저가 회군합니다.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자원지가 사라지는 경우 목적지를 점령하지 않고 자동으로 회군합니다.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행군 중, 액티브 스킬에 의해 강제로 행군이 취소 될 수 있습니다.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6540137" y="5756366"/>
            <a:ext cx="550663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 구현되어 있으나, 아이템 사용 및 스킬로 인한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취소 및 가속의 추가 구현이 필요합니다.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215538" y="14259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종류</a:t>
            </a:r>
          </a:p>
        </p:txBody>
      </p:sp>
      <p:sp>
        <p:nvSpPr>
          <p:cNvPr id="142" name="Shape 142"/>
          <p:cNvSpPr/>
          <p:nvPr/>
        </p:nvSpPr>
        <p:spPr>
          <a:xfrm>
            <a:off x="452845" y="1051859"/>
            <a:ext cx="11739154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정찰 행군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정찰 행군 : 지정한 타운이나 적군이 존재하는 오브젝트로 이동하는 행군 입니다. 부대를 가지지 않습니다.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도착 : 정찰 리포트를 메일로 보내며, 즉시 회군 행군을 진행합니다.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 : 정찰 리포트가 생성되면, 즉시 타운으로 회군 행군을 진행합니다.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가능 아이템 : 행군 가속 아이템(행군,회군 시), 행군 소환 아이템 (행군 시)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속도 : 테이블로 지정된 정찰 행군 기본 속도를 기준으로 행군 시간이 결정됩니다.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행군 중, 액티브 스킬에 의해 강제로 </a:t>
            </a:r>
            <a:r>
              <a:rPr b="0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행군이 취소</a:t>
            </a: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될 수 있습니다.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6540137" y="5756366"/>
            <a:ext cx="550663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 구현되어 있으나, 아이템 사용 및 스킬로 인한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취소 및 가속의 추가 구현이 필요합니다.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215538" y="14259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종류</a:t>
            </a:r>
          </a:p>
        </p:txBody>
      </p:sp>
      <p:sp>
        <p:nvSpPr>
          <p:cNvPr id="150" name="Shape 150"/>
          <p:cNvSpPr/>
          <p:nvPr/>
        </p:nvSpPr>
        <p:spPr>
          <a:xfrm>
            <a:off x="452845" y="1051859"/>
            <a:ext cx="1182624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캠프 (빈 타일 점령) 행군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빈 타일 점령 행군 : 지정된 빈 타일을 점령하기 위해 이동하는 행군입니다. 지정한 부대를 지니고 행군합니다.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도착 : 해당 타일에 멈춰 타일을 무제한 점령합니다. 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 : 플레이어가 회군을 명령하면, 남은 부대를 가지고 타운으로 회군 행군을 진행합니다. 전투로 인해 유닛 구성이 변경되었다면, 남은 유닛 중 가장 느린 유닛의 속도를 기준으로 합니다. 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가능 아이템 : 행군 가속 아이템(행군,회군 시), 행군 소환 아이템 (행군 시)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속도 : 부대의 유닛 중 가장 속도가 느린 유닛을 기준으로 행군 시간이 결정됩니다.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✓"/>
            </a:pPr>
            <a:r>
              <a:rPr lang="en-US" sz="1200">
                <a:solidFill>
                  <a:srgbClr val="C00000"/>
                </a:solidFill>
              </a:rPr>
              <a:t>점령 불가 타일으로는 행군 할 수 없습니다. (ex 물 타일)</a:t>
            </a:r>
          </a:p>
          <a:p>
            <a:pPr indent="-171450" lvl="1" marL="62865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✓"/>
            </a:pPr>
            <a:r>
              <a:rPr lang="en-US" sz="1200">
                <a:solidFill>
                  <a:srgbClr val="C00000"/>
                </a:solidFill>
              </a:rPr>
              <a:t>출발 시점에는 점령가능 빈 타일 이었으나, </a:t>
            </a: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도착 시점에 타운이나 오브젝트가 생성되어 존재한다면, 점령하지 않고 자동으로 회군합니다.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점령 중, 공격을 받아 전멸하면 회군하지 않고 타운으로 순간 이동하여 복귀합니다.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행군 중, 액티브 스킬에 의해 강제로 </a:t>
            </a:r>
            <a:r>
              <a:rPr b="0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행군이 취소</a:t>
            </a: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될 수 있습니다.</a:t>
            </a:r>
          </a:p>
          <a:p>
            <a:pPr indent="-171450" lvl="1" marL="6286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6540137" y="5756366"/>
            <a:ext cx="550663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 구현되어 있으나, 아이템 사용 및 스킬로 인한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취소 및 가속의 추가 구현이 필요합니다.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