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05F3C3-C1C5-479F-AE36-079840D71C74}">
  <a:tblStyle styleId="{1205F3C3-C1C5-479F-AE36-079840D71C7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4.png"/><Relationship Id="rId13" Type="http://schemas.openxmlformats.org/officeDocument/2006/relationships/image" Target="../media/image2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03.png"/><Relationship Id="rId9" Type="http://schemas.openxmlformats.org/officeDocument/2006/relationships/image" Target="../media/image23.png"/><Relationship Id="rId15" Type="http://schemas.openxmlformats.org/officeDocument/2006/relationships/image" Target="../media/image31.png"/><Relationship Id="rId1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Relationship Id="rId7" Type="http://schemas.openxmlformats.org/officeDocument/2006/relationships/image" Target="../media/image32.png"/><Relationship Id="rId8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08.png"/><Relationship Id="rId13" Type="http://schemas.openxmlformats.org/officeDocument/2006/relationships/image" Target="../media/image10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9" Type="http://schemas.openxmlformats.org/officeDocument/2006/relationships/image" Target="../media/image04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17" Type="http://schemas.openxmlformats.org/officeDocument/2006/relationships/image" Target="../media/image14.png"/><Relationship Id="rId16" Type="http://schemas.openxmlformats.org/officeDocument/2006/relationships/image" Target="../media/image12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18" Type="http://schemas.openxmlformats.org/officeDocument/2006/relationships/image" Target="../media/image15.png"/><Relationship Id="rId7" Type="http://schemas.openxmlformats.org/officeDocument/2006/relationships/image" Target="../media/image02.png"/><Relationship Id="rId8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02.png"/><Relationship Id="rId6" Type="http://schemas.openxmlformats.org/officeDocument/2006/relationships/image" Target="../media/image00.png"/><Relationship Id="rId7" Type="http://schemas.openxmlformats.org/officeDocument/2006/relationships/image" Target="../media/image17.png"/><Relationship Id="rId8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컨셉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2016.06.14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123567" y="115330"/>
            <a:ext cx="1651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411891" y="640575"/>
            <a:ext cx="57182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3*3타일로 구성.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</a:rPr>
              <a:t>이벤트로 희귀하게 등장.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</a:rPr>
              <a:t>컨셉 논의 중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598" y="1349390"/>
            <a:ext cx="3522326" cy="216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7101" y="2121832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500" y="2290068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3458" y="2425294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2815" y="2560521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4041" y="2702221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3621" y="2283593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2021" y="2451831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9977" y="2587057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9334" y="2722283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0561" y="2863983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3613" y="2429214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3257" y="2496826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216" y="2555334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4116" y="2558981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3760" y="2626593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0720" y="2685101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1461" y="3834230"/>
            <a:ext cx="3410732" cy="233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5622" y="1783583"/>
            <a:ext cx="782346" cy="407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58519" y="1310855"/>
            <a:ext cx="1394275" cy="92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766" y="1731090"/>
            <a:ext cx="3522326" cy="216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13839" y="3098997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29312" y="2898194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93096" y="2947516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13246" y="2964334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09092" y="2634397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94518" y="2634397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82462" y="2743191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11828" y="3255968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58521" y="4608367"/>
            <a:ext cx="3501139" cy="141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48360" y="632135"/>
            <a:ext cx="2501358" cy="223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77100" y="2634397"/>
            <a:ext cx="1034003" cy="5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44337" y="2697394"/>
            <a:ext cx="521493" cy="6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13">
            <a:alphaModFix/>
          </a:blip>
          <a:srcRect b="6148" l="0" r="0" t="0"/>
          <a:stretch/>
        </p:blipFill>
        <p:spPr>
          <a:xfrm>
            <a:off x="8121792" y="3241189"/>
            <a:ext cx="305307" cy="3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69610" y="2592300"/>
            <a:ext cx="521493" cy="6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1511" y="2836891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8032" y="2998653"/>
            <a:ext cx="473379" cy="5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2884" y="2339715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529" y="2407327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488" y="2465835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3033" y="2537094"/>
            <a:ext cx="394495" cy="4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14">
            <a:alphaModFix/>
          </a:blip>
          <a:srcRect b="0" l="8293" r="5359" t="0"/>
          <a:stretch/>
        </p:blipFill>
        <p:spPr>
          <a:xfrm>
            <a:off x="2372439" y="1613438"/>
            <a:ext cx="421501" cy="68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15">
            <a:alphaModFix/>
          </a:blip>
          <a:srcRect b="2086" l="4949" r="9041" t="5201"/>
          <a:stretch/>
        </p:blipFill>
        <p:spPr>
          <a:xfrm>
            <a:off x="7393096" y="5240473"/>
            <a:ext cx="951730" cy="105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23567" y="115330"/>
            <a:ext cx="2656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이벤트용 레이드 몬스터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411891" y="640575"/>
            <a:ext cx="571823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3*3타일로 구성.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</a:rPr>
              <a:t>라이브 컨텐츠 업데이트로 사용할 몬스터.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</a:rPr>
              <a:t>문명 컨셉에 맞는 실제 역사속의 정복자 등을 사용 (나폴레옹, 칭키스칸 등)</a:t>
            </a: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04" y="2278473"/>
            <a:ext cx="2864229" cy="143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816" y="2278473"/>
            <a:ext cx="2864229" cy="143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4578" y="1409350"/>
            <a:ext cx="1525906" cy="20008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Shape 456"/>
          <p:cNvGrpSpPr/>
          <p:nvPr/>
        </p:nvGrpSpPr>
        <p:grpSpPr>
          <a:xfrm>
            <a:off x="7758808" y="2278473"/>
            <a:ext cx="2894203" cy="1438478"/>
            <a:chOff x="546604" y="2278473"/>
            <a:chExt cx="2894203" cy="1438478"/>
          </a:xfrm>
        </p:grpSpPr>
        <p:pic>
          <p:nvPicPr>
            <p:cNvPr id="457" name="Shape 4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6604" y="2278473"/>
              <a:ext cx="2864229" cy="1438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Shape 458"/>
            <p:cNvSpPr/>
            <p:nvPr/>
          </p:nvSpPr>
          <p:spPr>
            <a:xfrm rot="-1800000">
              <a:off x="2866446" y="2888802"/>
              <a:ext cx="555639" cy="223768"/>
            </a:xfrm>
            <a:prstGeom prst="parallelogram">
              <a:avLst>
                <a:gd fmla="val 47098" name="adj"/>
              </a:avLst>
            </a:prstGeom>
            <a:solidFill>
              <a:srgbClr val="C55A1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3017801" y="2831780"/>
              <a:ext cx="2888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</a:p>
          </p:txBody>
        </p:sp>
      </p:grpSp>
      <p:pic>
        <p:nvPicPr>
          <p:cNvPr id="460" name="Shape 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3425" y="2294530"/>
            <a:ext cx="2254991" cy="91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06143" y="2509293"/>
            <a:ext cx="817469" cy="107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9233" y="2249110"/>
            <a:ext cx="2154362" cy="86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7">
            <a:alphaModFix/>
          </a:blip>
          <a:srcRect b="2086" l="4949" r="9041" t="5201"/>
          <a:stretch/>
        </p:blipFill>
        <p:spPr>
          <a:xfrm>
            <a:off x="1041040" y="1948583"/>
            <a:ext cx="1467880" cy="163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9739" y="4078864"/>
            <a:ext cx="2885247" cy="216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80700" y="4893185"/>
            <a:ext cx="1151427" cy="13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816" y="4988117"/>
            <a:ext cx="2864229" cy="143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36278" y="4575173"/>
            <a:ext cx="2183304" cy="13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94578" y="4932510"/>
            <a:ext cx="1279491" cy="149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Shape 9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{1205F3C3-C1C5-479F-AE36-079840D71C74}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리소스 종류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레벨 별 베리에이션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타일 점유 개수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리소스 이름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일반 몬스터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7종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1~20Lv(1리소스당 3Lv)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1 타일 (1x1)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Monster_Lv1~20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대형 몬스터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7종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1~20Lv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(1리소스당 3Lv)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4 타일 (2x2)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BigMonster_Lv1~20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레이드 몬스터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2종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2종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9 타일 (3x3)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-KR"/>
                        <a:t>RaidMonster_1~2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524000" y="230037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유닛의 종류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23567" y="115330"/>
            <a:ext cx="2276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별 이미지 변화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11891" y="640575"/>
            <a:ext cx="36311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보병형 도적 + 궁병형 도적을 섞어서 필드에 구성.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1*1타일 사용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5178" y="1923641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092" y="194569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523" y="2051117"/>
            <a:ext cx="789045" cy="92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5359" y="2070956"/>
            <a:ext cx="738802" cy="86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1508" y="1945652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28342" y="196961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1400" y="2024433"/>
            <a:ext cx="768990" cy="89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520" y="1949102"/>
            <a:ext cx="845898" cy="9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133700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23567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Lv.1~2</a:t>
            </a:r>
          </a:p>
        </p:txBody>
      </p:sp>
      <p:sp>
        <p:nvSpPr>
          <p:cNvPr id="112" name="Shape 112"/>
          <p:cNvSpPr/>
          <p:nvPr/>
        </p:nvSpPr>
        <p:spPr>
          <a:xfrm>
            <a:off x="2501502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491369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Lv.3~5</a:t>
            </a:r>
          </a:p>
        </p:txBody>
      </p:sp>
      <p:sp>
        <p:nvSpPr>
          <p:cNvPr id="114" name="Shape 114"/>
          <p:cNvSpPr/>
          <p:nvPr/>
        </p:nvSpPr>
        <p:spPr>
          <a:xfrm>
            <a:off x="3869305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859171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Lv.6~8</a:t>
            </a:r>
          </a:p>
        </p:txBody>
      </p:sp>
      <p:sp>
        <p:nvSpPr>
          <p:cNvPr id="116" name="Shape 116"/>
          <p:cNvSpPr/>
          <p:nvPr/>
        </p:nvSpPr>
        <p:spPr>
          <a:xfrm>
            <a:off x="5237107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226973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Lv.9~11</a:t>
            </a:r>
          </a:p>
        </p:txBody>
      </p:sp>
      <p:sp>
        <p:nvSpPr>
          <p:cNvPr id="118" name="Shape 118"/>
          <p:cNvSpPr/>
          <p:nvPr/>
        </p:nvSpPr>
        <p:spPr>
          <a:xfrm>
            <a:off x="6604909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594775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Lv.12~14</a:t>
            </a:r>
          </a:p>
        </p:txBody>
      </p:sp>
      <p:sp>
        <p:nvSpPr>
          <p:cNvPr id="120" name="Shape 120"/>
          <p:cNvSpPr/>
          <p:nvPr/>
        </p:nvSpPr>
        <p:spPr>
          <a:xfrm>
            <a:off x="7972710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962577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Lv.15~17</a:t>
            </a:r>
          </a:p>
        </p:txBody>
      </p:sp>
      <p:sp>
        <p:nvSpPr>
          <p:cNvPr id="122" name="Shape 122"/>
          <p:cNvSpPr/>
          <p:nvPr/>
        </p:nvSpPr>
        <p:spPr>
          <a:xfrm>
            <a:off x="9340513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8330378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Lv.18~20</a:t>
            </a:r>
          </a:p>
        </p:txBody>
      </p:sp>
      <p:sp>
        <p:nvSpPr>
          <p:cNvPr id="124" name="Shape 124"/>
          <p:cNvSpPr/>
          <p:nvPr/>
        </p:nvSpPr>
        <p:spPr>
          <a:xfrm>
            <a:off x="9698181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Lv.21~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1017" y="1554309"/>
            <a:ext cx="1226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도적때 (7)</a:t>
            </a:r>
          </a:p>
        </p:txBody>
      </p:sp>
      <p:sp>
        <p:nvSpPr>
          <p:cNvPr id="126" name="Shape 126"/>
          <p:cNvSpPr/>
          <p:nvPr/>
        </p:nvSpPr>
        <p:spPr>
          <a:xfrm>
            <a:off x="8882850" y="62641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1" lang="ko-KR" sz="1800">
                <a:solidFill>
                  <a:srgbClr val="FF0000"/>
                </a:solidFill>
              </a:rPr>
              <a:t>캐릭터7종+ 요새 7종</a:t>
            </a:r>
          </a:p>
        </p:txBody>
      </p:sp>
      <p:sp>
        <p:nvSpPr>
          <p:cNvPr id="127" name="Shape 127"/>
          <p:cNvSpPr/>
          <p:nvPr/>
        </p:nvSpPr>
        <p:spPr>
          <a:xfrm>
            <a:off x="82054" y="6012789"/>
            <a:ext cx="2777115" cy="74873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상기 이미지는 도미네이션즈의 병사 이미지로, 도적컵셉보다는 병사 이미지에 가까우니, 실제 디자인은 도적단에 가깝게 디자인이 필요합니다.</a:t>
            </a:r>
          </a:p>
        </p:txBody>
      </p:sp>
      <p:sp>
        <p:nvSpPr>
          <p:cNvPr id="128" name="Shape 128"/>
          <p:cNvSpPr/>
          <p:nvPr/>
        </p:nvSpPr>
        <p:spPr>
          <a:xfrm>
            <a:off x="9698181" y="1945696"/>
            <a:ext cx="913724" cy="1028604"/>
          </a:xfrm>
          <a:prstGeom prst="rect">
            <a:avLst/>
          </a:prstGeom>
          <a:solidFill>
            <a:schemeClr val="accent1">
              <a:alpha val="74901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1018" y="3705550"/>
            <a:ext cx="15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도적 소굴 (</a:t>
            </a:r>
            <a:r>
              <a:rPr lang="ko-KR" sz="1800">
                <a:solidFill>
                  <a:schemeClr val="dk1"/>
                </a:solidFill>
              </a:rPr>
              <a:t>7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85821" y="4093925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37107" y="4093925"/>
            <a:ext cx="1699186" cy="127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519212" y="5475610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05180" y="5478553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Lv.1~2</a:t>
            </a:r>
          </a:p>
        </p:txBody>
      </p:sp>
      <p:sp>
        <p:nvSpPr>
          <p:cNvPr id="134" name="Shape 134"/>
          <p:cNvSpPr/>
          <p:nvPr/>
        </p:nvSpPr>
        <p:spPr>
          <a:xfrm>
            <a:off x="3294810" y="5475610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080777" y="5478553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Lv.3~5</a:t>
            </a:r>
          </a:p>
        </p:txBody>
      </p:sp>
      <p:sp>
        <p:nvSpPr>
          <p:cNvPr id="136" name="Shape 136"/>
          <p:cNvSpPr/>
          <p:nvPr/>
        </p:nvSpPr>
        <p:spPr>
          <a:xfrm>
            <a:off x="5070407" y="5475610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856376" y="5478553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Lv.6~8</a:t>
            </a:r>
          </a:p>
        </p:txBody>
      </p:sp>
      <p:sp>
        <p:nvSpPr>
          <p:cNvPr id="138" name="Shape 138"/>
          <p:cNvSpPr/>
          <p:nvPr/>
        </p:nvSpPr>
        <p:spPr>
          <a:xfrm>
            <a:off x="8621603" y="5475610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407571" y="5478553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Lv.12~14</a:t>
            </a:r>
          </a:p>
        </p:txBody>
      </p:sp>
      <p:sp>
        <p:nvSpPr>
          <p:cNvPr id="140" name="Shape 140"/>
          <p:cNvSpPr/>
          <p:nvPr/>
        </p:nvSpPr>
        <p:spPr>
          <a:xfrm>
            <a:off x="10958764" y="5478553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Lv.18~20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89985" y="4093925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41399" y="4093925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492813" y="4093925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32943" y="4093925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19933" y="4093925"/>
            <a:ext cx="1699186" cy="127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9183170" y="5478553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Lv.15~17</a:t>
            </a:r>
          </a:p>
        </p:txBody>
      </p:sp>
      <p:sp>
        <p:nvSpPr>
          <p:cNvPr id="147" name="Shape 147"/>
          <p:cNvSpPr/>
          <p:nvPr/>
        </p:nvSpPr>
        <p:spPr>
          <a:xfrm>
            <a:off x="10397202" y="5475610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6846006" y="5475610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631973" y="5478553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Lv.9~11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77850" y="4163507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10012" y="4475512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675" y="4177850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4925" y="4478830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3769" y="4439107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14410" y="4181087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26752" y="4368982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73244" y="4196821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47030" y="4403185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79717" y="4515537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99751" y="4480107"/>
            <a:ext cx="412070" cy="4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38025" y="4148310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77144" y="4140076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10951" y="4416671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65285" y="4360437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774051" y="4394473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533719" y="4426517"/>
            <a:ext cx="412070" cy="4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252392" y="4419112"/>
            <a:ext cx="412070" cy="4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684560" y="4225255"/>
            <a:ext cx="412070" cy="4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19919" y="4225255"/>
            <a:ext cx="412070" cy="4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75490" y="4141062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811979" y="4141062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618550" y="4407596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242492" y="4332203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996000" y="4365687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209357" y="4213353"/>
            <a:ext cx="385832" cy="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579188" y="4208228"/>
            <a:ext cx="385832" cy="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447114" y="4497350"/>
            <a:ext cx="385832" cy="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031893" y="4482526"/>
            <a:ext cx="385832" cy="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861986" y="4457164"/>
            <a:ext cx="385832" cy="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907921" y="3993766"/>
            <a:ext cx="480589" cy="56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271304" y="3969571"/>
            <a:ext cx="480589" cy="56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707382" y="4228003"/>
            <a:ext cx="480589" cy="56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455524" y="4228003"/>
            <a:ext cx="480589" cy="56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086335" y="4328096"/>
            <a:ext cx="480589" cy="56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7340" y="4680369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2166" y="4641287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89116" y="4693598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608534" y="4708060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97073" y="4616380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337228" y="460923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709523" y="4690728"/>
            <a:ext cx="412070" cy="4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44882" y="4690728"/>
            <a:ext cx="412070" cy="48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43850" y="459528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777979" y="459528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320971" y="4707123"/>
            <a:ext cx="385832" cy="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669739" y="4701226"/>
            <a:ext cx="385832" cy="4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944232" y="4554975"/>
            <a:ext cx="480589" cy="56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307614" y="4530780"/>
            <a:ext cx="480589" cy="56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524000" y="230037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별 베리에이션 (2)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리소스 활용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123567" y="115330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별 개수 변화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11891" y="640575"/>
            <a:ext cx="4815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레벨이 올라감에 따라 몬스터의 수를 늘림. (2마리→3마리→4마리)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3레벨 마다 다른 몬스터를 배치. (보병 → 궁병 → 보병)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54Lv까지 생성가능</a:t>
            </a:r>
          </a:p>
        </p:txBody>
      </p:sp>
      <p:sp>
        <p:nvSpPr>
          <p:cNvPr id="210" name="Shape 210"/>
          <p:cNvSpPr/>
          <p:nvPr/>
        </p:nvSpPr>
        <p:spPr>
          <a:xfrm>
            <a:off x="1133700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23567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</a:t>
            </a:r>
          </a:p>
        </p:txBody>
      </p:sp>
      <p:sp>
        <p:nvSpPr>
          <p:cNvPr id="212" name="Shape 212"/>
          <p:cNvSpPr/>
          <p:nvPr/>
        </p:nvSpPr>
        <p:spPr>
          <a:xfrm>
            <a:off x="2501502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491369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Lv.2</a:t>
            </a:r>
          </a:p>
        </p:txBody>
      </p:sp>
      <p:sp>
        <p:nvSpPr>
          <p:cNvPr id="214" name="Shape 214"/>
          <p:cNvSpPr/>
          <p:nvPr/>
        </p:nvSpPr>
        <p:spPr>
          <a:xfrm>
            <a:off x="3869305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2859171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Lv.3</a:t>
            </a:r>
          </a:p>
        </p:txBody>
      </p:sp>
      <p:sp>
        <p:nvSpPr>
          <p:cNvPr id="216" name="Shape 216"/>
          <p:cNvSpPr/>
          <p:nvPr/>
        </p:nvSpPr>
        <p:spPr>
          <a:xfrm>
            <a:off x="5237107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226973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Lv.4</a:t>
            </a:r>
          </a:p>
        </p:txBody>
      </p:sp>
      <p:sp>
        <p:nvSpPr>
          <p:cNvPr id="218" name="Shape 218"/>
          <p:cNvSpPr/>
          <p:nvPr/>
        </p:nvSpPr>
        <p:spPr>
          <a:xfrm>
            <a:off x="6604909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594775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Lv.5</a:t>
            </a:r>
          </a:p>
        </p:txBody>
      </p:sp>
      <p:sp>
        <p:nvSpPr>
          <p:cNvPr id="220" name="Shape 220"/>
          <p:cNvSpPr/>
          <p:nvPr/>
        </p:nvSpPr>
        <p:spPr>
          <a:xfrm>
            <a:off x="7972710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962577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Lv.6</a:t>
            </a:r>
          </a:p>
        </p:txBody>
      </p:sp>
      <p:sp>
        <p:nvSpPr>
          <p:cNvPr id="222" name="Shape 222"/>
          <p:cNvSpPr/>
          <p:nvPr/>
        </p:nvSpPr>
        <p:spPr>
          <a:xfrm>
            <a:off x="9340513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330378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Lv.7</a:t>
            </a:r>
          </a:p>
        </p:txBody>
      </p:sp>
      <p:sp>
        <p:nvSpPr>
          <p:cNvPr id="224" name="Shape 224"/>
          <p:cNvSpPr/>
          <p:nvPr/>
        </p:nvSpPr>
        <p:spPr>
          <a:xfrm>
            <a:off x="10708314" y="2522326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9698181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Lv.8</a:t>
            </a:r>
          </a:p>
        </p:txBody>
      </p:sp>
      <p:sp>
        <p:nvSpPr>
          <p:cNvPr id="226" name="Shape 226"/>
          <p:cNvSpPr/>
          <p:nvPr/>
        </p:nvSpPr>
        <p:spPr>
          <a:xfrm>
            <a:off x="11065982" y="2525269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Lv.9</a:t>
            </a:r>
          </a:p>
        </p:txBody>
      </p:sp>
      <p:sp>
        <p:nvSpPr>
          <p:cNvPr id="227" name="Shape 227"/>
          <p:cNvSpPr/>
          <p:nvPr/>
        </p:nvSpPr>
        <p:spPr>
          <a:xfrm>
            <a:off x="1133700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23567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Lv.10</a:t>
            </a:r>
          </a:p>
        </p:txBody>
      </p:sp>
      <p:sp>
        <p:nvSpPr>
          <p:cNvPr id="229" name="Shape 229"/>
          <p:cNvSpPr/>
          <p:nvPr/>
        </p:nvSpPr>
        <p:spPr>
          <a:xfrm>
            <a:off x="2501502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491369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Lv.11</a:t>
            </a:r>
          </a:p>
        </p:txBody>
      </p:sp>
      <p:sp>
        <p:nvSpPr>
          <p:cNvPr id="231" name="Shape 231"/>
          <p:cNvSpPr/>
          <p:nvPr/>
        </p:nvSpPr>
        <p:spPr>
          <a:xfrm>
            <a:off x="3869305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859171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Lv.12</a:t>
            </a:r>
          </a:p>
        </p:txBody>
      </p:sp>
      <p:sp>
        <p:nvSpPr>
          <p:cNvPr id="233" name="Shape 233"/>
          <p:cNvSpPr/>
          <p:nvPr/>
        </p:nvSpPr>
        <p:spPr>
          <a:xfrm>
            <a:off x="5237107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226973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Lv.13</a:t>
            </a:r>
          </a:p>
        </p:txBody>
      </p:sp>
      <p:sp>
        <p:nvSpPr>
          <p:cNvPr id="235" name="Shape 235"/>
          <p:cNvSpPr/>
          <p:nvPr/>
        </p:nvSpPr>
        <p:spPr>
          <a:xfrm>
            <a:off x="6604909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5594775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Lv.14</a:t>
            </a:r>
          </a:p>
        </p:txBody>
      </p:sp>
      <p:sp>
        <p:nvSpPr>
          <p:cNvPr id="237" name="Shape 237"/>
          <p:cNvSpPr/>
          <p:nvPr/>
        </p:nvSpPr>
        <p:spPr>
          <a:xfrm>
            <a:off x="7972710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962577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Lv.15</a:t>
            </a:r>
          </a:p>
        </p:txBody>
      </p:sp>
      <p:sp>
        <p:nvSpPr>
          <p:cNvPr id="239" name="Shape 239"/>
          <p:cNvSpPr/>
          <p:nvPr/>
        </p:nvSpPr>
        <p:spPr>
          <a:xfrm>
            <a:off x="9340513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8330378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Lv.16</a:t>
            </a:r>
          </a:p>
        </p:txBody>
      </p:sp>
      <p:sp>
        <p:nvSpPr>
          <p:cNvPr id="241" name="Shape 241"/>
          <p:cNvSpPr/>
          <p:nvPr/>
        </p:nvSpPr>
        <p:spPr>
          <a:xfrm>
            <a:off x="10708314" y="4420253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9698181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Lv.17</a:t>
            </a:r>
          </a:p>
        </p:txBody>
      </p:sp>
      <p:sp>
        <p:nvSpPr>
          <p:cNvPr id="243" name="Shape 243"/>
          <p:cNvSpPr/>
          <p:nvPr/>
        </p:nvSpPr>
        <p:spPr>
          <a:xfrm>
            <a:off x="11065982" y="4423196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Lv.18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255" y="1135350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153" y="1372370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558" y="148679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62" y="125051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" y="1487537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1082" y="120041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340" y="1441808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2788" y="1090362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3046" y="1331754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686" y="1451861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2218" y="3103072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126" y="3005289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6076" y="3224949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1169" y="3366787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25753" y="1226866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87486" y="1463887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341" y="3128503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32" y="3406217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274" y="3504623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9893" y="3095374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39239" y="3322730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11252" y="2976513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6982" y="3226666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36400" y="3417517"/>
            <a:ext cx="796615" cy="9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1133700" y="6323112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23567" y="6326055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Lv.19</a:t>
            </a:r>
          </a:p>
        </p:txBody>
      </p:sp>
      <p:sp>
        <p:nvSpPr>
          <p:cNvPr id="270" name="Shape 270"/>
          <p:cNvSpPr/>
          <p:nvPr/>
        </p:nvSpPr>
        <p:spPr>
          <a:xfrm>
            <a:off x="1491369" y="6326055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Lv.20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33263" y="3135281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10314" y="3321692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3362" y="4881237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39585" y="5116028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8319" y="5237012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36259" y="1331754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83750" y="1562113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28414" y="1154066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26485" y="1462290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6444" y="1562113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0202" y="1087895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3236" y="1303045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0100" y="1449395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0132" y="1320329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2440" y="3106572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8726" y="3340228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6977" y="3321692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2894" y="3516364"/>
            <a:ext cx="738902" cy="8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5347" y="3300348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6087" y="2947180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8764" y="3149048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9998" y="317381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4901" y="334059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66856" y="3028178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5492" y="3278332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56136" y="3278332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23304" y="3469183"/>
            <a:ext cx="796615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3520" y="4887832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83876" y="5054946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83425" y="5070155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7209" y="5199530"/>
            <a:ext cx="845898" cy="98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38912" y="1146858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61367" y="1411992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6401" y="1411992"/>
            <a:ext cx="692189" cy="80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37275" y="1620862"/>
            <a:ext cx="692189" cy="80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524000" y="230037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대형 몬스터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123567" y="115330"/>
            <a:ext cx="2254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요새형(대형) 몬스터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11891" y="640575"/>
            <a:ext cx="82734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2*2타일로 구성. 레벨 당 유닛 종류는 일반 몬스터와 같은 몬스터 사용.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형태의 장벽 구성, 몬스터의 개수를 더 많이 사용. (5마리 → 7마리 → 9마리), (1~2레벨만 예외로 5마리 -&gt; 7마리)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464" y="1788157"/>
            <a:ext cx="1699186" cy="127439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2934850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166442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Lv.1</a:t>
            </a:r>
          </a:p>
        </p:txBody>
      </p:sp>
      <p:sp>
        <p:nvSpPr>
          <p:cNvPr id="320" name="Shape 320"/>
          <p:cNvSpPr/>
          <p:nvPr/>
        </p:nvSpPr>
        <p:spPr>
          <a:xfrm>
            <a:off x="5819198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050791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Lv.2</a:t>
            </a:r>
          </a:p>
        </p:txBody>
      </p:sp>
      <p:sp>
        <p:nvSpPr>
          <p:cNvPr id="322" name="Shape 322"/>
          <p:cNvSpPr/>
          <p:nvPr/>
        </p:nvSpPr>
        <p:spPr>
          <a:xfrm>
            <a:off x="8703546" y="301956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935139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Lv.3</a:t>
            </a:r>
          </a:p>
        </p:txBody>
      </p:sp>
      <p:sp>
        <p:nvSpPr>
          <p:cNvPr id="324" name="Shape 324"/>
          <p:cNvSpPr/>
          <p:nvPr/>
        </p:nvSpPr>
        <p:spPr>
          <a:xfrm>
            <a:off x="9819485" y="302251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Lv.4</a:t>
            </a:r>
          </a:p>
        </p:txBody>
      </p:sp>
      <p:sp>
        <p:nvSpPr>
          <p:cNvPr id="325" name="Shape 325"/>
          <p:cNvSpPr/>
          <p:nvPr/>
        </p:nvSpPr>
        <p:spPr>
          <a:xfrm>
            <a:off x="2928024" y="583977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158251" y="584272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Lv.5</a:t>
            </a:r>
          </a:p>
        </p:txBody>
      </p:sp>
      <p:sp>
        <p:nvSpPr>
          <p:cNvPr id="327" name="Shape 327"/>
          <p:cNvSpPr/>
          <p:nvPr/>
        </p:nvSpPr>
        <p:spPr>
          <a:xfrm>
            <a:off x="5815101" y="583977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045330" y="584272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Lv.6</a:t>
            </a:r>
          </a:p>
        </p:txBody>
      </p:sp>
      <p:sp>
        <p:nvSpPr>
          <p:cNvPr id="329" name="Shape 329"/>
          <p:cNvSpPr/>
          <p:nvPr/>
        </p:nvSpPr>
        <p:spPr>
          <a:xfrm>
            <a:off x="6932407" y="584272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Lv.7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782" y="1788157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743" y="1788157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753" y="1788157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542" y="4565387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4925" y="1864035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774" y="2189652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9056" y="2114218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590" y="2314176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4125" y="2443274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380" y="4565387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87" y="4565387"/>
            <a:ext cx="1699186" cy="127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7710" y="1861492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2880" y="1947500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628" y="2131476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7067" y="2233234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1685" y="2020664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4712" y="2255899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033" y="1911460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2141" y="2223466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9042" y="1931573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4485" y="2195286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892" y="2145675"/>
            <a:ext cx="412413" cy="4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3369" y="2334635"/>
            <a:ext cx="412413" cy="482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9950559" y="5842721"/>
            <a:ext cx="913724" cy="28236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Lv.8~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1692" y="4565387"/>
            <a:ext cx="1699186" cy="127439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8697518" y="5839778"/>
            <a:ext cx="261257" cy="285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3077" y="1924986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6185" y="2189652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5467" y="2114218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5422" y="2179565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3600" y="2424832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3422" y="1897050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7960" y="2424832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786" y="4639280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676" y="4625933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440" y="4907694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919" y="4905951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220" y="4932212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496" y="4847546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240" y="5091407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7575" y="5211594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1094" y="5125321"/>
            <a:ext cx="368688" cy="43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7347" y="457376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6467" y="4565535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0274" y="4842130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4609" y="4785896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3374" y="4819932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6396" y="504183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6552" y="5034698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9284" y="457376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97778" y="4565535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9300" y="4842130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48372" y="4819932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82400" y="4819932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75245" y="5078364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6067" y="464746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5187" y="4639235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7710" y="5005910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63328" y="4859594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2092" y="4893632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75739" y="4785896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5422" y="5041839"/>
            <a:ext cx="441762" cy="51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9300" y="4998021"/>
            <a:ext cx="441762" cy="51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524000" y="230037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