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방어</a:t>
            </a:r>
          </a:p>
        </p:txBody>
      </p:sp>
      <p:sp>
        <p:nvSpPr>
          <p:cNvPr id="438" name="Shape 43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군단에 가입을 눌러 함께 적을 파괴하세요</a:t>
            </a:r>
          </a:p>
        </p:txBody>
      </p:sp>
      <p:sp>
        <p:nvSpPr>
          <p:cNvPr id="468" name="Shape 46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귀족검사(T)</a:t>
            </a:r>
          </a:p>
        </p:txBody>
      </p:sp>
      <p:sp>
        <p:nvSpPr>
          <p:cNvPr id="561" name="Shape 56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귀족검사(T)</a:t>
            </a:r>
          </a:p>
        </p:txBody>
      </p:sp>
      <p:sp>
        <p:nvSpPr>
          <p:cNvPr id="626" name="Shape 62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0" name="Shape 69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군단에 가입을 눌러 함께 적을 파괴하세요</a:t>
            </a:r>
          </a:p>
        </p:txBody>
      </p:sp>
      <p:sp>
        <p:nvSpPr>
          <p:cNvPr id="691" name="Shape 69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공격 정보 , 방어 정보, 연맹 집결 공격 정보를 확인 할 수 있는 </a:t>
            </a: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공격 정보 , 방어 정보, 연맹 집결 공격 정보를 확인 할 수 있는 </a:t>
            </a: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스크롤 가능 하도록 구현 필요</a:t>
            </a:r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당신의 연맹은 매우 평화로운 상태이며 현재 전쟁 관련 소식이 없습니다.</a:t>
            </a: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15.png"/><Relationship Id="rId5" Type="http://schemas.openxmlformats.org/officeDocument/2006/relationships/image" Target="../media/image25.png"/><Relationship Id="rId6" Type="http://schemas.openxmlformats.org/officeDocument/2006/relationships/image" Target="../media/image16.png"/><Relationship Id="rId7" Type="http://schemas.openxmlformats.org/officeDocument/2006/relationships/image" Target="../media/image24.png"/><Relationship Id="rId8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16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16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Relationship Id="rId7" Type="http://schemas.openxmlformats.org/officeDocument/2006/relationships/image" Target="../media/image24.png"/><Relationship Id="rId8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16.png"/><Relationship Id="rId9" Type="http://schemas.openxmlformats.org/officeDocument/2006/relationships/image" Target="../media/image26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1.png"/><Relationship Id="rId8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jpg"/><Relationship Id="rId1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16.png"/><Relationship Id="rId9" Type="http://schemas.openxmlformats.org/officeDocument/2006/relationships/image" Target="../media/image26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1.png"/><Relationship Id="rId8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16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Relationship Id="rId7" Type="http://schemas.openxmlformats.org/officeDocument/2006/relationships/image" Target="../media/image24.png"/><Relationship Id="rId8" Type="http://schemas.openxmlformats.org/officeDocument/2006/relationships/image" Target="../media/image0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04.png"/><Relationship Id="rId10" Type="http://schemas.openxmlformats.org/officeDocument/2006/relationships/image" Target="../media/image03.jpg"/><Relationship Id="rId13" Type="http://schemas.openxmlformats.org/officeDocument/2006/relationships/image" Target="../media/image08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Relationship Id="rId4" Type="http://schemas.openxmlformats.org/officeDocument/2006/relationships/image" Target="../media/image00.png"/><Relationship Id="rId9" Type="http://schemas.openxmlformats.org/officeDocument/2006/relationships/image" Target="../media/image10.png"/><Relationship Id="rId15" Type="http://schemas.openxmlformats.org/officeDocument/2006/relationships/image" Target="../media/image13.png"/><Relationship Id="rId14" Type="http://schemas.openxmlformats.org/officeDocument/2006/relationships/image" Target="../media/image05.png"/><Relationship Id="rId17" Type="http://schemas.openxmlformats.org/officeDocument/2006/relationships/image" Target="../media/image18.png"/><Relationship Id="rId16" Type="http://schemas.openxmlformats.org/officeDocument/2006/relationships/image" Target="../media/image12.png"/><Relationship Id="rId5" Type="http://schemas.openxmlformats.org/officeDocument/2006/relationships/image" Target="../media/image09.png"/><Relationship Id="rId6" Type="http://schemas.openxmlformats.org/officeDocument/2006/relationships/image" Target="../media/image06.png"/><Relationship Id="rId18" Type="http://schemas.openxmlformats.org/officeDocument/2006/relationships/image" Target="../media/image17.png"/><Relationship Id="rId7" Type="http://schemas.openxmlformats.org/officeDocument/2006/relationships/image" Target="../media/image02.png"/><Relationship Id="rId8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Relationship Id="rId7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22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Relationship Id="rId7" Type="http://schemas.openxmlformats.org/officeDocument/2006/relationships/image" Target="../media/image21.png"/><Relationship Id="rId8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 연맹전쟁 1.0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4336028" y="241187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전쟁</a:t>
            </a:r>
          </a:p>
        </p:txBody>
      </p:sp>
      <p:sp>
        <p:nvSpPr>
          <p:cNvPr id="360" name="Shape 360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전쟁 기록</a:t>
            </a:r>
          </a:p>
        </p:txBody>
      </p:sp>
      <p:sp>
        <p:nvSpPr>
          <p:cNvPr id="362" name="Shape 362"/>
          <p:cNvSpPr/>
          <p:nvPr/>
        </p:nvSpPr>
        <p:spPr>
          <a:xfrm>
            <a:off x="4336028" y="1101091"/>
            <a:ext cx="3520799" cy="1273887"/>
          </a:xfrm>
          <a:prstGeom prst="roundRect">
            <a:avLst>
              <a:gd fmla="val 87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5824857" y="1351637"/>
            <a:ext cx="364995" cy="359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6226273" y="1355204"/>
            <a:ext cx="364995" cy="359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4336028" y="830425"/>
            <a:ext cx="3520799" cy="251925"/>
          </a:xfrm>
          <a:prstGeom prst="roundRect">
            <a:avLst>
              <a:gd fmla="val 87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집결중 : 00:04:25</a:t>
            </a:r>
          </a:p>
        </p:txBody>
      </p:sp>
      <p:sp>
        <p:nvSpPr>
          <p:cNvPr id="366" name="Shape 366"/>
          <p:cNvSpPr/>
          <p:nvPr/>
        </p:nvSpPr>
        <p:spPr>
          <a:xfrm>
            <a:off x="5558337" y="649341"/>
            <a:ext cx="1106424" cy="211469"/>
          </a:xfrm>
          <a:prstGeom prst="roundRect">
            <a:avLst>
              <a:gd fmla="val 29932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</a:p>
        </p:txBody>
      </p:sp>
      <p:pic>
        <p:nvPicPr>
          <p:cNvPr id="367" name="Shape 367"/>
          <p:cNvPicPr preferRelativeResize="0"/>
          <p:nvPr/>
        </p:nvPicPr>
        <p:blipFill rotWithShape="1">
          <a:blip r:embed="rId3">
            <a:alphaModFix/>
          </a:blip>
          <a:srcRect b="47054" l="1" r="31546" t="2606"/>
          <a:stretch/>
        </p:blipFill>
        <p:spPr>
          <a:xfrm>
            <a:off x="5735000" y="1332209"/>
            <a:ext cx="445629" cy="42410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Shape 368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369" name="Shape 369"/>
          <p:cNvSpPr/>
          <p:nvPr/>
        </p:nvSpPr>
        <p:spPr>
          <a:xfrm>
            <a:off x="215538" y="142595"/>
            <a:ext cx="32784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전쟁_ 집결 공격, 방어(1)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71" name="Shape 371"/>
          <p:cNvSpPr/>
          <p:nvPr/>
        </p:nvSpPr>
        <p:spPr>
          <a:xfrm>
            <a:off x="4391100" y="1115244"/>
            <a:ext cx="909390" cy="1229820"/>
          </a:xfrm>
          <a:prstGeom prst="roundRect">
            <a:avLst>
              <a:gd fmla="val 763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findicons.com/files/icons/766/base_software/128/shield_blue.png" id="372" name="Shape 3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5698" y="1991365"/>
            <a:ext cx="353158" cy="353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5">
            <a:alphaModFix/>
          </a:blip>
          <a:srcRect b="14557" l="20159" r="9910" t="17823"/>
          <a:stretch/>
        </p:blipFill>
        <p:spPr>
          <a:xfrm>
            <a:off x="4502942" y="1264836"/>
            <a:ext cx="712885" cy="6893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4" name="Shape 374"/>
          <p:cNvCxnSpPr/>
          <p:nvPr/>
        </p:nvCxnSpPr>
        <p:spPr>
          <a:xfrm>
            <a:off x="4391100" y="1962976"/>
            <a:ext cx="90939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descr="http://cfile237.uf.daum.net/image/2141EF37536C9632195643" id="375" name="Shape 37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85308" y="1996617"/>
            <a:ext cx="142305" cy="14230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Shape 376"/>
          <p:cNvSpPr/>
          <p:nvPr/>
        </p:nvSpPr>
        <p:spPr>
          <a:xfrm>
            <a:off x="4561437" y="1956588"/>
            <a:ext cx="583175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150,999</a:t>
            </a:r>
          </a:p>
        </p:txBody>
      </p:sp>
      <p:sp>
        <p:nvSpPr>
          <p:cNvPr id="377" name="Shape 377"/>
          <p:cNvSpPr/>
          <p:nvPr/>
        </p:nvSpPr>
        <p:spPr>
          <a:xfrm>
            <a:off x="4489157" y="2124661"/>
            <a:ext cx="678561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쵸쵸쵸쵸….</a:t>
            </a:r>
          </a:p>
        </p:txBody>
      </p:sp>
      <p:sp>
        <p:nvSpPr>
          <p:cNvPr id="378" name="Shape 378"/>
          <p:cNvSpPr/>
          <p:nvPr/>
        </p:nvSpPr>
        <p:spPr>
          <a:xfrm>
            <a:off x="5708517" y="1036841"/>
            <a:ext cx="1007007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(CLE)호롤룰루</a:t>
            </a:r>
          </a:p>
        </p:txBody>
      </p:sp>
      <p:pic>
        <p:nvPicPr>
          <p:cNvPr descr="https://openclipart.org/image/2400px/svg_to_png/202776/pawn.png" id="379" name="Shape 37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67910" y="1136309"/>
            <a:ext cx="124860" cy="160937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/>
          <p:nvPr/>
        </p:nvSpPr>
        <p:spPr>
          <a:xfrm>
            <a:off x="7582852" y="1076642"/>
            <a:ext cx="27443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grpSp>
        <p:nvGrpSpPr>
          <p:cNvPr id="381" name="Shape 381"/>
          <p:cNvGrpSpPr/>
          <p:nvPr/>
        </p:nvGrpSpPr>
        <p:grpSpPr>
          <a:xfrm>
            <a:off x="5471782" y="1397000"/>
            <a:ext cx="290889" cy="293948"/>
            <a:chOff x="5471782" y="1415662"/>
            <a:chExt cx="290889" cy="293948"/>
          </a:xfrm>
        </p:grpSpPr>
        <p:pic>
          <p:nvPicPr>
            <p:cNvPr descr="https://image.jimcdn.com/app/cms/image/transf/dimension=349x1024:format=png/path/s42cdc19839f32ffb/image/ie64f85b5f6354e71/version/1412344801/image.png" id="382" name="Shape 38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471782" y="1430688"/>
              <a:ext cx="278920" cy="2789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image.jimcdn.com/app/cms/image/transf/dimension=349x1024:format=png/path/s42cdc19839f32ffb/image/ie64f85b5f6354e71/version/1412344801/image.png" id="383" name="Shape 38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>
              <a:off x="5483751" y="1415662"/>
              <a:ext cx="278920" cy="2789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4" name="Shape 384"/>
          <p:cNvSpPr/>
          <p:nvPr/>
        </p:nvSpPr>
        <p:spPr>
          <a:xfrm>
            <a:off x="6261885" y="1388079"/>
            <a:ext cx="301036" cy="304956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5817408" y="1970408"/>
            <a:ext cx="364995" cy="359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Shape 386"/>
          <p:cNvPicPr preferRelativeResize="0"/>
          <p:nvPr/>
        </p:nvPicPr>
        <p:blipFill rotWithShape="1">
          <a:blip r:embed="rId3">
            <a:alphaModFix/>
          </a:blip>
          <a:srcRect b="47054" l="1" r="31546" t="2606"/>
          <a:stretch/>
        </p:blipFill>
        <p:spPr>
          <a:xfrm>
            <a:off x="5727551" y="1950980"/>
            <a:ext cx="445629" cy="424104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Shape 387"/>
          <p:cNvSpPr/>
          <p:nvPr/>
        </p:nvSpPr>
        <p:spPr>
          <a:xfrm>
            <a:off x="5701069" y="1655611"/>
            <a:ext cx="1080744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(CLE)호롤룰루1</a:t>
            </a:r>
          </a:p>
        </p:txBody>
      </p:sp>
      <p:pic>
        <p:nvPicPr>
          <p:cNvPr descr="https://openclipart.org/image/2400px/svg_to_png/202776/pawn.png" id="388" name="Shape 38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69782" y="1736417"/>
            <a:ext cx="124860" cy="160937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Shape 389"/>
          <p:cNvSpPr/>
          <p:nvPr/>
        </p:nvSpPr>
        <p:spPr>
          <a:xfrm>
            <a:off x="7584724" y="1676750"/>
            <a:ext cx="27443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90" name="Shape 390"/>
          <p:cNvSpPr/>
          <p:nvPr/>
        </p:nvSpPr>
        <p:spPr>
          <a:xfrm>
            <a:off x="4349962" y="2885614"/>
            <a:ext cx="3520799" cy="1273887"/>
          </a:xfrm>
          <a:prstGeom prst="roundRect">
            <a:avLst>
              <a:gd fmla="val 87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5838791" y="3136159"/>
            <a:ext cx="364995" cy="359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6240205" y="3139725"/>
            <a:ext cx="364995" cy="359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4349962" y="2614947"/>
            <a:ext cx="3520799" cy="251925"/>
          </a:xfrm>
          <a:prstGeom prst="roundRect">
            <a:avLst>
              <a:gd fmla="val 87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집결중 : 00:04:25</a:t>
            </a:r>
          </a:p>
        </p:txBody>
      </p:sp>
      <p:sp>
        <p:nvSpPr>
          <p:cNvPr id="394" name="Shape 394"/>
          <p:cNvSpPr/>
          <p:nvPr/>
        </p:nvSpPr>
        <p:spPr>
          <a:xfrm>
            <a:off x="5572271" y="2433864"/>
            <a:ext cx="1106424" cy="211469"/>
          </a:xfrm>
          <a:prstGeom prst="roundRect">
            <a:avLst>
              <a:gd fmla="val 29932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방어</a:t>
            </a:r>
          </a:p>
        </p:txBody>
      </p:sp>
      <p:pic>
        <p:nvPicPr>
          <p:cNvPr id="395" name="Shape 395"/>
          <p:cNvPicPr preferRelativeResize="0"/>
          <p:nvPr/>
        </p:nvPicPr>
        <p:blipFill rotWithShape="1">
          <a:blip r:embed="rId3">
            <a:alphaModFix/>
          </a:blip>
          <a:srcRect b="47054" l="1" r="31546" t="2606"/>
          <a:stretch/>
        </p:blipFill>
        <p:spPr>
          <a:xfrm>
            <a:off x="5748932" y="3116732"/>
            <a:ext cx="445629" cy="424104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/>
          <p:nvPr/>
        </p:nvSpPr>
        <p:spPr>
          <a:xfrm>
            <a:off x="4405032" y="2899766"/>
            <a:ext cx="909390" cy="1229820"/>
          </a:xfrm>
          <a:prstGeom prst="roundRect">
            <a:avLst>
              <a:gd fmla="val 763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findicons.com/files/icons/766/base_software/128/shield_blue.png" id="397" name="Shape 3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8500" y="3121058"/>
            <a:ext cx="353158" cy="353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Shape 398"/>
          <p:cNvPicPr preferRelativeResize="0"/>
          <p:nvPr/>
        </p:nvPicPr>
        <p:blipFill rotWithShape="1">
          <a:blip r:embed="rId5">
            <a:alphaModFix/>
          </a:blip>
          <a:srcRect b="14557" l="20159" r="9910" t="17823"/>
          <a:stretch/>
        </p:blipFill>
        <p:spPr>
          <a:xfrm>
            <a:off x="4516876" y="3049358"/>
            <a:ext cx="712885" cy="6893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9" name="Shape 399"/>
          <p:cNvCxnSpPr/>
          <p:nvPr/>
        </p:nvCxnSpPr>
        <p:spPr>
          <a:xfrm>
            <a:off x="4405032" y="3747498"/>
            <a:ext cx="90939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descr="http://cfile237.uf.daum.net/image/2141EF37536C9632195643" id="400" name="Shape 40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99242" y="3781139"/>
            <a:ext cx="142305" cy="14230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Shape 401"/>
          <p:cNvSpPr/>
          <p:nvPr/>
        </p:nvSpPr>
        <p:spPr>
          <a:xfrm>
            <a:off x="4575369" y="3741110"/>
            <a:ext cx="583175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150,999</a:t>
            </a:r>
          </a:p>
        </p:txBody>
      </p:sp>
      <p:sp>
        <p:nvSpPr>
          <p:cNvPr id="402" name="Shape 402"/>
          <p:cNvSpPr/>
          <p:nvPr/>
        </p:nvSpPr>
        <p:spPr>
          <a:xfrm>
            <a:off x="4531083" y="3909183"/>
            <a:ext cx="73128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123131….</a:t>
            </a:r>
          </a:p>
        </p:txBody>
      </p:sp>
      <p:sp>
        <p:nvSpPr>
          <p:cNvPr id="403" name="Shape 403"/>
          <p:cNvSpPr/>
          <p:nvPr/>
        </p:nvSpPr>
        <p:spPr>
          <a:xfrm>
            <a:off x="4405032" y="2884393"/>
            <a:ext cx="9233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목표</a:t>
            </a:r>
          </a:p>
        </p:txBody>
      </p:sp>
      <p:sp>
        <p:nvSpPr>
          <p:cNvPr id="404" name="Shape 404"/>
          <p:cNvSpPr/>
          <p:nvPr/>
        </p:nvSpPr>
        <p:spPr>
          <a:xfrm>
            <a:off x="5722451" y="2821364"/>
            <a:ext cx="1007007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(CLE)호롤룰루</a:t>
            </a:r>
          </a:p>
        </p:txBody>
      </p:sp>
      <p:pic>
        <p:nvPicPr>
          <p:cNvPr descr="https://openclipart.org/image/2400px/svg_to_png/202776/pawn.png" id="405" name="Shape 40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81842" y="2920832"/>
            <a:ext cx="124860" cy="160937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Shape 406"/>
          <p:cNvSpPr/>
          <p:nvPr/>
        </p:nvSpPr>
        <p:spPr>
          <a:xfrm>
            <a:off x="7596785" y="2861165"/>
            <a:ext cx="27443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grpSp>
        <p:nvGrpSpPr>
          <p:cNvPr id="407" name="Shape 407"/>
          <p:cNvGrpSpPr/>
          <p:nvPr/>
        </p:nvGrpSpPr>
        <p:grpSpPr>
          <a:xfrm>
            <a:off x="5466964" y="3790763"/>
            <a:ext cx="290889" cy="293948"/>
            <a:chOff x="5471782" y="1415662"/>
            <a:chExt cx="290889" cy="293948"/>
          </a:xfrm>
        </p:grpSpPr>
        <p:pic>
          <p:nvPicPr>
            <p:cNvPr descr="https://image.jimcdn.com/app/cms/image/transf/dimension=349x1024:format=png/path/s42cdc19839f32ffb/image/ie64f85b5f6354e71/version/1412344801/image.png" id="408" name="Shape 40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471782" y="1430688"/>
              <a:ext cx="278920" cy="2789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image.jimcdn.com/app/cms/image/transf/dimension=349x1024:format=png/path/s42cdc19839f32ffb/image/ie64f85b5f6354e71/version/1412344801/image.png" id="409" name="Shape 40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>
              <a:off x="5483751" y="1415662"/>
              <a:ext cx="278920" cy="2789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0" name="Shape 410"/>
          <p:cNvSpPr/>
          <p:nvPr/>
        </p:nvSpPr>
        <p:spPr>
          <a:xfrm>
            <a:off x="6275817" y="3172600"/>
            <a:ext cx="301036" cy="304956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5831342" y="3754930"/>
            <a:ext cx="364995" cy="359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3">
            <a:alphaModFix/>
          </a:blip>
          <a:srcRect b="47054" l="1" r="31546" t="2606"/>
          <a:stretch/>
        </p:blipFill>
        <p:spPr>
          <a:xfrm>
            <a:off x="5741483" y="3735501"/>
            <a:ext cx="445629" cy="424104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Shape 413"/>
          <p:cNvSpPr/>
          <p:nvPr/>
        </p:nvSpPr>
        <p:spPr>
          <a:xfrm>
            <a:off x="5715001" y="3440133"/>
            <a:ext cx="1154483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(CLE)호롤룰루22</a:t>
            </a:r>
          </a:p>
        </p:txBody>
      </p:sp>
      <p:pic>
        <p:nvPicPr>
          <p:cNvPr descr="https://openclipart.org/image/2400px/svg_to_png/202776/pawn.png" id="414" name="Shape 4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83714" y="3520939"/>
            <a:ext cx="124860" cy="160937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Shape 415"/>
          <p:cNvSpPr/>
          <p:nvPr/>
        </p:nvSpPr>
        <p:spPr>
          <a:xfrm>
            <a:off x="7598657" y="3461273"/>
            <a:ext cx="27443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584420" y="667910"/>
            <a:ext cx="3325104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 집결 공격, 방어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들의 공격 정보, 방어 정보를 확인 할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대사관 &gt; 전쟁의 홀 기능 하고 동일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368742" y="2522841"/>
            <a:ext cx="3441613" cy="871168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공격 도시를 선택 시 해당 하는 오픈월드 좌표로 이동을 하게 되어집니다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</a:t>
            </a: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※ 오픈 월드로 이동 시 바로 도시를 선택 하였을 때 UI가 나오도록 처리 합니다</a:t>
            </a:r>
          </a:p>
        </p:txBody>
      </p:sp>
      <p:cxnSp>
        <p:nvCxnSpPr>
          <p:cNvPr id="418" name="Shape 418"/>
          <p:cNvCxnSpPr>
            <a:stCxn id="417" idx="3"/>
            <a:endCxn id="371" idx="1"/>
          </p:cNvCxnSpPr>
          <p:nvPr/>
        </p:nvCxnSpPr>
        <p:spPr>
          <a:xfrm flipH="1" rot="10800000">
            <a:off x="3810356" y="1730226"/>
            <a:ext cx="580800" cy="1228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19" name="Shape 419"/>
          <p:cNvSpPr/>
          <p:nvPr/>
        </p:nvSpPr>
        <p:spPr>
          <a:xfrm>
            <a:off x="8264857" y="1001792"/>
            <a:ext cx="3441613" cy="361503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공격 인원 / 집결 방어 인원에 대한 정보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공격, 방어의 참가한 영주 아이콘을 보여주도록 합니다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집결 인원을 표기 해줍니다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      공격연맹 아이콘       방어연맹 아이콘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집결 인원 가능 아이콘(최대5개 표시)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오픈월드 좌표 아이콘 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닉네임 표시(닉네임은 최대 6자리 까지 표기 하고 닉네임이 7개 이상인 경우 …으로 표기 해주도록 합니다)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★ 공격 도시를 제외한 영역을 터치 시 상세 정보 화면으로 이동 하게 되어집니다.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0" name="Shape 420"/>
          <p:cNvCxnSpPr>
            <a:stCxn id="419" idx="1"/>
          </p:cNvCxnSpPr>
          <p:nvPr/>
        </p:nvCxnSpPr>
        <p:spPr>
          <a:xfrm rot="10800000">
            <a:off x="7189957" y="1655508"/>
            <a:ext cx="1074900" cy="1153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descr="https://openclipart.org/image/2400px/svg_to_png/202776/pawn.png" id="421" name="Shape 4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555742" y="1828980"/>
            <a:ext cx="124860" cy="1609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ndicons.com/files/icons/766/base_software/128/shield_blue.png" id="422" name="Shape 4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1482" y="2166947"/>
            <a:ext cx="199349" cy="199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3" name="Shape 423"/>
          <p:cNvGrpSpPr/>
          <p:nvPr/>
        </p:nvGrpSpPr>
        <p:grpSpPr>
          <a:xfrm>
            <a:off x="8530494" y="2178003"/>
            <a:ext cx="180619" cy="182518"/>
            <a:chOff x="5471782" y="1415662"/>
            <a:chExt cx="290889" cy="293948"/>
          </a:xfrm>
        </p:grpSpPr>
        <p:pic>
          <p:nvPicPr>
            <p:cNvPr descr="https://image.jimcdn.com/app/cms/image/transf/dimension=349x1024:format=png/path/s42cdc19839f32ffb/image/ie64f85b5f6354e71/version/1412344801/image.png" id="424" name="Shape 42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471782" y="1430688"/>
              <a:ext cx="278920" cy="2789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image.jimcdn.com/app/cms/image/transf/dimension=349x1024:format=png/path/s42cdc19839f32ffb/image/ie64f85b5f6354e71/version/1412344801/image.png" id="425" name="Shape 42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>
              <a:off x="5483751" y="1415662"/>
              <a:ext cx="278920" cy="2789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6" name="Shape 426"/>
          <p:cNvSpPr/>
          <p:nvPr/>
        </p:nvSpPr>
        <p:spPr>
          <a:xfrm>
            <a:off x="8480686" y="2494639"/>
            <a:ext cx="273669" cy="277233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cfile237.uf.daum.net/image/2141EF37536C9632195643" id="427" name="Shape 4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34964" y="2888468"/>
            <a:ext cx="226790" cy="22679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Shape 428"/>
          <p:cNvSpPr/>
          <p:nvPr/>
        </p:nvSpPr>
        <p:spPr>
          <a:xfrm>
            <a:off x="8090760" y="364465"/>
            <a:ext cx="3265715" cy="456499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공격, 방어의 대한 정보를 보여줍니다.</a:t>
            </a:r>
          </a:p>
        </p:txBody>
      </p:sp>
      <p:cxnSp>
        <p:nvCxnSpPr>
          <p:cNvPr id="429" name="Shape 429"/>
          <p:cNvCxnSpPr>
            <a:stCxn id="366" idx="3"/>
            <a:endCxn id="428" idx="1"/>
          </p:cNvCxnSpPr>
          <p:nvPr/>
        </p:nvCxnSpPr>
        <p:spPr>
          <a:xfrm flipH="1" rot="10800000">
            <a:off x="6664761" y="592776"/>
            <a:ext cx="1425900" cy="1623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30" name="Shape 430"/>
          <p:cNvSpPr/>
          <p:nvPr/>
        </p:nvSpPr>
        <p:spPr>
          <a:xfrm>
            <a:off x="4594948" y="1088712"/>
            <a:ext cx="44114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목표</a:t>
            </a:r>
          </a:p>
        </p:txBody>
      </p:sp>
      <p:sp>
        <p:nvSpPr>
          <p:cNvPr id="431" name="Shape 431"/>
          <p:cNvSpPr/>
          <p:nvPr/>
        </p:nvSpPr>
        <p:spPr>
          <a:xfrm>
            <a:off x="8283332" y="4816980"/>
            <a:ext cx="3265715" cy="723207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집결 인원 아이콘은 최대 5개 까지 표시    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가 되어지며 집결 순서대로 보여주면 됩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니다</a:t>
            </a:r>
          </a:p>
        </p:txBody>
      </p:sp>
      <p:sp>
        <p:nvSpPr>
          <p:cNvPr id="432" name="Shape 432"/>
          <p:cNvSpPr/>
          <p:nvPr/>
        </p:nvSpPr>
        <p:spPr>
          <a:xfrm>
            <a:off x="8350852" y="5001935"/>
            <a:ext cx="273669" cy="277233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1484112" y="4772671"/>
            <a:ext cx="3441613" cy="871168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공격측, 방어측 상관없이 나의 연맹 정보가 최상 단으로 나오게 처리 합니다.</a:t>
            </a:r>
          </a:p>
        </p:txBody>
      </p:sp>
      <p:cxnSp>
        <p:nvCxnSpPr>
          <p:cNvPr id="434" name="Shape 434"/>
          <p:cNvCxnSpPr>
            <a:stCxn id="433" idx="3"/>
          </p:cNvCxnSpPr>
          <p:nvPr/>
        </p:nvCxnSpPr>
        <p:spPr>
          <a:xfrm flipH="1" rot="10800000">
            <a:off x="4925726" y="3980055"/>
            <a:ext cx="580800" cy="1228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4336028" y="241187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전쟁</a:t>
            </a:r>
          </a:p>
        </p:txBody>
      </p:sp>
      <p:sp>
        <p:nvSpPr>
          <p:cNvPr id="442" name="Shape 442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전쟁 기록</a:t>
            </a:r>
          </a:p>
        </p:txBody>
      </p:sp>
      <p:sp>
        <p:nvSpPr>
          <p:cNvPr id="444" name="Shape 444"/>
          <p:cNvSpPr/>
          <p:nvPr/>
        </p:nvSpPr>
        <p:spPr>
          <a:xfrm>
            <a:off x="4336028" y="1045107"/>
            <a:ext cx="3520799" cy="1273887"/>
          </a:xfrm>
          <a:prstGeom prst="roundRect">
            <a:avLst>
              <a:gd fmla="val 87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584420" y="667910"/>
            <a:ext cx="3325104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 방어 상세정보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 측 영맹원 정보를 확인 할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부대의 상세한 정보는 확인이 불가능 합니다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시간만 확인이 가능 합니다(병사 정보 및 적 정보는 감시탑 기능에서 확인 가능 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연맹 원들이 모두 볼 수 있는 화면에서는 적 정보를 보여주지 않습니다</a:t>
            </a:r>
          </a:p>
        </p:txBody>
      </p:sp>
      <p:sp>
        <p:nvSpPr>
          <p:cNvPr id="447" name="Shape 447"/>
          <p:cNvSpPr/>
          <p:nvPr/>
        </p:nvSpPr>
        <p:spPr>
          <a:xfrm>
            <a:off x="215538" y="142595"/>
            <a:ext cx="23743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전쟁_ 집결 방어</a:t>
            </a:r>
          </a:p>
        </p:txBody>
      </p:sp>
      <p:cxnSp>
        <p:nvCxnSpPr>
          <p:cNvPr id="448" name="Shape 448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49" name="Shape 449"/>
          <p:cNvSpPr/>
          <p:nvPr/>
        </p:nvSpPr>
        <p:spPr>
          <a:xfrm>
            <a:off x="4391100" y="1059258"/>
            <a:ext cx="909390" cy="1229820"/>
          </a:xfrm>
          <a:prstGeom prst="roundRect">
            <a:avLst>
              <a:gd fmla="val 763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0" name="Shape 450"/>
          <p:cNvPicPr preferRelativeResize="0"/>
          <p:nvPr/>
        </p:nvPicPr>
        <p:blipFill rotWithShape="1">
          <a:blip r:embed="rId3">
            <a:alphaModFix/>
          </a:blip>
          <a:srcRect b="14557" l="20159" r="9910" t="17823"/>
          <a:stretch/>
        </p:blipFill>
        <p:spPr>
          <a:xfrm>
            <a:off x="4502942" y="1208850"/>
            <a:ext cx="712885" cy="6893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1" name="Shape 451"/>
          <p:cNvCxnSpPr/>
          <p:nvPr/>
        </p:nvCxnSpPr>
        <p:spPr>
          <a:xfrm>
            <a:off x="4391100" y="1906991"/>
            <a:ext cx="90939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descr="http://cfile237.uf.daum.net/image/2141EF37536C9632195643" id="452" name="Shape 4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5308" y="1940633"/>
            <a:ext cx="142305" cy="14230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Shape 453"/>
          <p:cNvSpPr/>
          <p:nvPr/>
        </p:nvSpPr>
        <p:spPr>
          <a:xfrm>
            <a:off x="4561437" y="1900602"/>
            <a:ext cx="583175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150,999</a:t>
            </a:r>
          </a:p>
        </p:txBody>
      </p:sp>
      <p:sp>
        <p:nvSpPr>
          <p:cNvPr id="454" name="Shape 454"/>
          <p:cNvSpPr/>
          <p:nvPr/>
        </p:nvSpPr>
        <p:spPr>
          <a:xfrm>
            <a:off x="4517151" y="2068676"/>
            <a:ext cx="678561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쵸쵸쵸쵸….</a:t>
            </a:r>
          </a:p>
        </p:txBody>
      </p:sp>
      <p:sp>
        <p:nvSpPr>
          <p:cNvPr id="455" name="Shape 455"/>
          <p:cNvSpPr/>
          <p:nvPr/>
        </p:nvSpPr>
        <p:spPr>
          <a:xfrm>
            <a:off x="4594948" y="1043887"/>
            <a:ext cx="44114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목표</a:t>
            </a:r>
          </a:p>
        </p:txBody>
      </p:sp>
      <p:sp>
        <p:nvSpPr>
          <p:cNvPr id="456" name="Shape 456"/>
          <p:cNvSpPr/>
          <p:nvPr/>
        </p:nvSpPr>
        <p:spPr>
          <a:xfrm>
            <a:off x="5355332" y="1075483"/>
            <a:ext cx="2435727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부대장 : 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군단 :    20</a:t>
            </a:r>
          </a:p>
        </p:txBody>
      </p:sp>
      <p:sp>
        <p:nvSpPr>
          <p:cNvPr id="457" name="Shape 457"/>
          <p:cNvSpPr/>
          <p:nvPr/>
        </p:nvSpPr>
        <p:spPr>
          <a:xfrm>
            <a:off x="5469632" y="1688700"/>
            <a:ext cx="2264370" cy="23996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집결중: 00:04:02</a:t>
            </a:r>
          </a:p>
        </p:txBody>
      </p:sp>
      <p:sp>
        <p:nvSpPr>
          <p:cNvPr id="458" name="Shape 458"/>
          <p:cNvSpPr/>
          <p:nvPr/>
        </p:nvSpPr>
        <p:spPr>
          <a:xfrm>
            <a:off x="5479023" y="1694591"/>
            <a:ext cx="359768" cy="22468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5469632" y="1996548"/>
            <a:ext cx="2264370" cy="23996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부대: 0 / 13200</a:t>
            </a:r>
          </a:p>
        </p:txBody>
      </p:sp>
      <p:pic>
        <p:nvPicPr>
          <p:cNvPr descr="https://openclipart.org/image/2400px/svg_to_png/202776/pawn.png" id="460" name="Shape 4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04276" y="1444349"/>
            <a:ext cx="124860" cy="160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Shape 4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40473" y="608283"/>
            <a:ext cx="3527999" cy="411033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Shape 462"/>
          <p:cNvSpPr/>
          <p:nvPr/>
        </p:nvSpPr>
        <p:spPr>
          <a:xfrm>
            <a:off x="5839023" y="643274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방어</a:t>
            </a:r>
          </a:p>
        </p:txBody>
      </p:sp>
      <p:sp>
        <p:nvSpPr>
          <p:cNvPr id="463" name="Shape 463"/>
          <p:cNvSpPr/>
          <p:nvPr/>
        </p:nvSpPr>
        <p:spPr>
          <a:xfrm>
            <a:off x="8381782" y="395076"/>
            <a:ext cx="3441613" cy="1908335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부대장 : 공격 대상자 영주의 닉네임 입니다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군단 : 군단은 몇 명의 연맹원들이 집결 하고 있는지에 대한 정보 입니다.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중 : 집결중인 시간을 표기 합니다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: 집결 중인 부대 정보 입니다(최대 MAX만 확인 가능 하며, 부대 인원은 카운트 되지 않습니다)</a:t>
            </a:r>
          </a:p>
        </p:txBody>
      </p:sp>
      <p:cxnSp>
        <p:nvCxnSpPr>
          <p:cNvPr id="464" name="Shape 464"/>
          <p:cNvCxnSpPr>
            <a:stCxn id="444" idx="3"/>
            <a:endCxn id="463" idx="1"/>
          </p:cNvCxnSpPr>
          <p:nvPr/>
        </p:nvCxnSpPr>
        <p:spPr>
          <a:xfrm flipH="1" rot="10800000">
            <a:off x="7856828" y="1349350"/>
            <a:ext cx="525000" cy="332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4336028" y="241187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전쟁</a:t>
            </a:r>
          </a:p>
        </p:txBody>
      </p:sp>
      <p:sp>
        <p:nvSpPr>
          <p:cNvPr id="472" name="Shape 472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해산</a:t>
            </a:r>
          </a:p>
        </p:txBody>
      </p:sp>
      <p:sp>
        <p:nvSpPr>
          <p:cNvPr id="474" name="Shape 474"/>
          <p:cNvSpPr/>
          <p:nvPr/>
        </p:nvSpPr>
        <p:spPr>
          <a:xfrm>
            <a:off x="4336028" y="1054437"/>
            <a:ext cx="3520799" cy="1273887"/>
          </a:xfrm>
          <a:prstGeom prst="roundRect">
            <a:avLst>
              <a:gd fmla="val 87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584420" y="667910"/>
            <a:ext cx="33251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 공격, 방어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공격자, 방어자의 오픈 월드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공격자, 방어자를 선택 시 오픈 월드 도시 좌표로 이동을 하게 되어집니다.</a:t>
            </a:r>
          </a:p>
        </p:txBody>
      </p:sp>
      <p:sp>
        <p:nvSpPr>
          <p:cNvPr id="477" name="Shape 477"/>
          <p:cNvSpPr/>
          <p:nvPr/>
        </p:nvSpPr>
        <p:spPr>
          <a:xfrm>
            <a:off x="215538" y="142595"/>
            <a:ext cx="26741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전쟁_ 집결 공격(1)</a:t>
            </a:r>
          </a:p>
        </p:txBody>
      </p:sp>
      <p:cxnSp>
        <p:nvCxnSpPr>
          <p:cNvPr id="478" name="Shape 478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79" name="Shape 479"/>
          <p:cNvSpPr/>
          <p:nvPr/>
        </p:nvSpPr>
        <p:spPr>
          <a:xfrm>
            <a:off x="4391100" y="1068588"/>
            <a:ext cx="909390" cy="1229820"/>
          </a:xfrm>
          <a:prstGeom prst="roundRect">
            <a:avLst>
              <a:gd fmla="val 763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0" name="Shape 480"/>
          <p:cNvPicPr preferRelativeResize="0"/>
          <p:nvPr/>
        </p:nvPicPr>
        <p:blipFill rotWithShape="1">
          <a:blip r:embed="rId3">
            <a:alphaModFix/>
          </a:blip>
          <a:srcRect b="14557" l="20159" r="9910" t="17823"/>
          <a:stretch/>
        </p:blipFill>
        <p:spPr>
          <a:xfrm>
            <a:off x="4502942" y="1218180"/>
            <a:ext cx="712885" cy="6893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1" name="Shape 481"/>
          <p:cNvCxnSpPr/>
          <p:nvPr/>
        </p:nvCxnSpPr>
        <p:spPr>
          <a:xfrm>
            <a:off x="4391100" y="1916322"/>
            <a:ext cx="90939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descr="http://cfile237.uf.daum.net/image/2141EF37536C9632195643" id="482" name="Shape 4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5308" y="1949963"/>
            <a:ext cx="142305" cy="14230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Shape 483"/>
          <p:cNvSpPr/>
          <p:nvPr/>
        </p:nvSpPr>
        <p:spPr>
          <a:xfrm>
            <a:off x="4561437" y="1909933"/>
            <a:ext cx="583175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150,999</a:t>
            </a:r>
          </a:p>
        </p:txBody>
      </p:sp>
      <p:sp>
        <p:nvSpPr>
          <p:cNvPr id="484" name="Shape 484"/>
          <p:cNvSpPr/>
          <p:nvPr/>
        </p:nvSpPr>
        <p:spPr>
          <a:xfrm>
            <a:off x="4517151" y="2078007"/>
            <a:ext cx="678561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쵸쵸쵸쵸….</a:t>
            </a:r>
          </a:p>
        </p:txBody>
      </p:sp>
      <p:sp>
        <p:nvSpPr>
          <p:cNvPr id="485" name="Shape 485"/>
          <p:cNvSpPr/>
          <p:nvPr/>
        </p:nvSpPr>
        <p:spPr>
          <a:xfrm>
            <a:off x="4487369" y="1053216"/>
            <a:ext cx="697627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공격도시</a:t>
            </a:r>
          </a:p>
        </p:txBody>
      </p:sp>
      <p:sp>
        <p:nvSpPr>
          <p:cNvPr id="486" name="Shape 486"/>
          <p:cNvSpPr/>
          <p:nvPr/>
        </p:nvSpPr>
        <p:spPr>
          <a:xfrm>
            <a:off x="5355332" y="1084812"/>
            <a:ext cx="2435727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부대장 : 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군단 :     20</a:t>
            </a:r>
          </a:p>
        </p:txBody>
      </p:sp>
      <p:sp>
        <p:nvSpPr>
          <p:cNvPr id="487" name="Shape 487"/>
          <p:cNvSpPr/>
          <p:nvPr/>
        </p:nvSpPr>
        <p:spPr>
          <a:xfrm>
            <a:off x="5469632" y="1698031"/>
            <a:ext cx="2264370" cy="23996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집결중: 00:04:02</a:t>
            </a:r>
          </a:p>
        </p:txBody>
      </p:sp>
      <p:sp>
        <p:nvSpPr>
          <p:cNvPr id="488" name="Shape 488"/>
          <p:cNvSpPr/>
          <p:nvPr/>
        </p:nvSpPr>
        <p:spPr>
          <a:xfrm>
            <a:off x="5479023" y="1703921"/>
            <a:ext cx="359768" cy="22468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5469632" y="2005877"/>
            <a:ext cx="2264370" cy="23996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부대: 0 / 132,000</a:t>
            </a:r>
          </a:p>
        </p:txBody>
      </p:sp>
      <p:sp>
        <p:nvSpPr>
          <p:cNvPr id="490" name="Shape 490"/>
          <p:cNvSpPr/>
          <p:nvPr/>
        </p:nvSpPr>
        <p:spPr>
          <a:xfrm>
            <a:off x="5479023" y="2011767"/>
            <a:ext cx="359768" cy="22468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4405076" y="3717812"/>
            <a:ext cx="3407290" cy="609661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4457196" y="3762467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4524880" y="3828276"/>
            <a:ext cx="400679" cy="368997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5071266" y="3898051"/>
            <a:ext cx="185820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집결 정보가 없습니다</a:t>
            </a:r>
          </a:p>
        </p:txBody>
      </p:sp>
      <p:sp>
        <p:nvSpPr>
          <p:cNvPr id="495" name="Shape 495"/>
          <p:cNvSpPr/>
          <p:nvPr/>
        </p:nvSpPr>
        <p:spPr>
          <a:xfrm>
            <a:off x="4402430" y="4368555"/>
            <a:ext cx="3407290" cy="609661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4454551" y="4413208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4522235" y="4479017"/>
            <a:ext cx="400679" cy="368997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5061714" y="4582089"/>
            <a:ext cx="248978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부대를 집결 하여 전쟁에서 승리 하세요.</a:t>
            </a:r>
          </a:p>
        </p:txBody>
      </p:sp>
      <p:pic>
        <p:nvPicPr>
          <p:cNvPr id="499" name="Shape 4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0473" y="626945"/>
            <a:ext cx="3527999" cy="411033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Shape 500"/>
          <p:cNvSpPr/>
          <p:nvPr/>
        </p:nvSpPr>
        <p:spPr>
          <a:xfrm>
            <a:off x="5839023" y="66193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</a:p>
        </p:txBody>
      </p:sp>
      <p:sp>
        <p:nvSpPr>
          <p:cNvPr id="501" name="Shape 501"/>
          <p:cNvSpPr/>
          <p:nvPr/>
        </p:nvSpPr>
        <p:spPr>
          <a:xfrm>
            <a:off x="4383769" y="2376549"/>
            <a:ext cx="3407290" cy="619769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4454551" y="2421203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3" name="Shape 503"/>
          <p:cNvPicPr preferRelativeResize="0"/>
          <p:nvPr/>
        </p:nvPicPr>
        <p:blipFill rotWithShape="1">
          <a:blip r:embed="rId6">
            <a:alphaModFix/>
          </a:blip>
          <a:srcRect b="47054" l="1" r="31546" t="2606"/>
          <a:stretch/>
        </p:blipFill>
        <p:spPr>
          <a:xfrm>
            <a:off x="4334892" y="2388238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Shape 504"/>
          <p:cNvSpPr/>
          <p:nvPr/>
        </p:nvSpPr>
        <p:spPr>
          <a:xfrm>
            <a:off x="6673600" y="2437800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집결지 도착</a:t>
            </a:r>
          </a:p>
        </p:txBody>
      </p:sp>
      <p:sp>
        <p:nvSpPr>
          <p:cNvPr id="505" name="Shape 505"/>
          <p:cNvSpPr/>
          <p:nvPr/>
        </p:nvSpPr>
        <p:spPr>
          <a:xfrm>
            <a:off x="5023653" y="2430324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5023653" y="2696466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5002421" y="2425163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508" name="Shape 508"/>
          <p:cNvSpPr/>
          <p:nvPr/>
        </p:nvSpPr>
        <p:spPr>
          <a:xfrm flipH="1" rot="10800000">
            <a:off x="7410268" y="2523229"/>
            <a:ext cx="317694" cy="365728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4383769" y="3041341"/>
            <a:ext cx="3407290" cy="619769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4454551" y="3085997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Shape 511"/>
          <p:cNvPicPr preferRelativeResize="0"/>
          <p:nvPr/>
        </p:nvPicPr>
        <p:blipFill rotWithShape="1">
          <a:blip r:embed="rId6">
            <a:alphaModFix/>
          </a:blip>
          <a:srcRect b="47054" l="1" r="31546" t="2606"/>
          <a:stretch/>
        </p:blipFill>
        <p:spPr>
          <a:xfrm>
            <a:off x="4334892" y="3053031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Shape 512"/>
          <p:cNvSpPr/>
          <p:nvPr/>
        </p:nvSpPr>
        <p:spPr>
          <a:xfrm>
            <a:off x="6673600" y="3102592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이동중</a:t>
            </a:r>
          </a:p>
        </p:txBody>
      </p:sp>
      <p:sp>
        <p:nvSpPr>
          <p:cNvPr id="513" name="Shape 513"/>
          <p:cNvSpPr/>
          <p:nvPr/>
        </p:nvSpPr>
        <p:spPr>
          <a:xfrm>
            <a:off x="5023653" y="3095116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5023653" y="3361258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Shape 515"/>
          <p:cNvSpPr/>
          <p:nvPr/>
        </p:nvSpPr>
        <p:spPr>
          <a:xfrm>
            <a:off x="5002421" y="3089956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100,000</a:t>
            </a:r>
          </a:p>
        </p:txBody>
      </p:sp>
      <p:sp>
        <p:nvSpPr>
          <p:cNvPr id="516" name="Shape 516"/>
          <p:cNvSpPr/>
          <p:nvPr/>
        </p:nvSpPr>
        <p:spPr>
          <a:xfrm flipH="1" rot="10800000">
            <a:off x="7410268" y="3188022"/>
            <a:ext cx="317694" cy="365728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435429" y="2740213"/>
            <a:ext cx="3407290" cy="619769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506212" y="2784867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9" name="Shape 519"/>
          <p:cNvPicPr preferRelativeResize="0"/>
          <p:nvPr/>
        </p:nvPicPr>
        <p:blipFill rotWithShape="1">
          <a:blip r:embed="rId6">
            <a:alphaModFix/>
          </a:blip>
          <a:srcRect b="47054" l="1" r="31546" t="2606"/>
          <a:stretch/>
        </p:blipFill>
        <p:spPr>
          <a:xfrm>
            <a:off x="386553" y="2751901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Shape 520"/>
          <p:cNvSpPr/>
          <p:nvPr/>
        </p:nvSpPr>
        <p:spPr>
          <a:xfrm>
            <a:off x="2725260" y="2801464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도착</a:t>
            </a:r>
          </a:p>
        </p:txBody>
      </p:sp>
      <p:sp>
        <p:nvSpPr>
          <p:cNvPr id="521" name="Shape 521"/>
          <p:cNvSpPr/>
          <p:nvPr/>
        </p:nvSpPr>
        <p:spPr>
          <a:xfrm>
            <a:off x="1075315" y="2793988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1075315" y="3060130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1054082" y="2788826"/>
            <a:ext cx="1507143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524" name="Shape 524"/>
          <p:cNvSpPr/>
          <p:nvPr/>
        </p:nvSpPr>
        <p:spPr>
          <a:xfrm flipH="1" rot="10800000">
            <a:off x="3461930" y="2886893"/>
            <a:ext cx="317694" cy="365728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448345" y="3746192"/>
            <a:ext cx="3407290" cy="619769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519127" y="3790848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7" name="Shape 527"/>
          <p:cNvPicPr preferRelativeResize="0"/>
          <p:nvPr/>
        </p:nvPicPr>
        <p:blipFill rotWithShape="1">
          <a:blip r:embed="rId6">
            <a:alphaModFix/>
          </a:blip>
          <a:srcRect b="47054" l="1" r="31546" t="2606"/>
          <a:stretch/>
        </p:blipFill>
        <p:spPr>
          <a:xfrm>
            <a:off x="399467" y="3757882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Shape 528"/>
          <p:cNvSpPr/>
          <p:nvPr/>
        </p:nvSpPr>
        <p:spPr>
          <a:xfrm>
            <a:off x="2738175" y="3807444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이동중</a:t>
            </a:r>
          </a:p>
        </p:txBody>
      </p:sp>
      <p:sp>
        <p:nvSpPr>
          <p:cNvPr id="529" name="Shape 529"/>
          <p:cNvSpPr/>
          <p:nvPr/>
        </p:nvSpPr>
        <p:spPr>
          <a:xfrm>
            <a:off x="1088229" y="3799967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1088229" y="4066110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1066996" y="3794807"/>
            <a:ext cx="1507143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532" name="Shape 532"/>
          <p:cNvSpPr/>
          <p:nvPr/>
        </p:nvSpPr>
        <p:spPr>
          <a:xfrm flipH="1" rot="10800000">
            <a:off x="3474844" y="3892872"/>
            <a:ext cx="317694" cy="365728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453360" y="4795596"/>
            <a:ext cx="3407290" cy="619769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Shape 534"/>
          <p:cNvSpPr/>
          <p:nvPr/>
        </p:nvSpPr>
        <p:spPr>
          <a:xfrm>
            <a:off x="524143" y="4840251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5" name="Shape 535"/>
          <p:cNvPicPr preferRelativeResize="0"/>
          <p:nvPr/>
        </p:nvPicPr>
        <p:blipFill rotWithShape="1">
          <a:blip r:embed="rId6">
            <a:alphaModFix/>
          </a:blip>
          <a:srcRect b="47054" l="1" r="31546" t="2606"/>
          <a:stretch/>
        </p:blipFill>
        <p:spPr>
          <a:xfrm>
            <a:off x="404483" y="4807285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Shape 536"/>
          <p:cNvSpPr/>
          <p:nvPr/>
        </p:nvSpPr>
        <p:spPr>
          <a:xfrm>
            <a:off x="2743191" y="4856846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회군중</a:t>
            </a:r>
          </a:p>
        </p:txBody>
      </p:sp>
      <p:sp>
        <p:nvSpPr>
          <p:cNvPr id="537" name="Shape 537"/>
          <p:cNvSpPr/>
          <p:nvPr/>
        </p:nvSpPr>
        <p:spPr>
          <a:xfrm>
            <a:off x="1093245" y="4849371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Shape 538"/>
          <p:cNvSpPr/>
          <p:nvPr/>
        </p:nvSpPr>
        <p:spPr>
          <a:xfrm>
            <a:off x="1093245" y="5115512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1072012" y="4844210"/>
            <a:ext cx="1507143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540" name="Shape 540"/>
          <p:cNvSpPr/>
          <p:nvPr/>
        </p:nvSpPr>
        <p:spPr>
          <a:xfrm flipH="1" rot="10800000">
            <a:off x="3479860" y="4942276"/>
            <a:ext cx="317694" cy="365728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Shape 541"/>
          <p:cNvSpPr/>
          <p:nvPr/>
        </p:nvSpPr>
        <p:spPr>
          <a:xfrm>
            <a:off x="414556" y="3434064"/>
            <a:ext cx="2178802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집결지 도착이 완료 되어진 상태</a:t>
            </a:r>
          </a:p>
        </p:txBody>
      </p:sp>
      <p:sp>
        <p:nvSpPr>
          <p:cNvPr id="542" name="Shape 542"/>
          <p:cNvSpPr/>
          <p:nvPr/>
        </p:nvSpPr>
        <p:spPr>
          <a:xfrm>
            <a:off x="414099" y="4446307"/>
            <a:ext cx="17940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부대 이동을 진행 중 상태</a:t>
            </a:r>
          </a:p>
        </p:txBody>
      </p:sp>
      <p:sp>
        <p:nvSpPr>
          <p:cNvPr id="543" name="Shape 543"/>
          <p:cNvSpPr/>
          <p:nvPr/>
        </p:nvSpPr>
        <p:spPr>
          <a:xfrm>
            <a:off x="414554" y="5513876"/>
            <a:ext cx="330090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집결 지 이동 중 다시 자신의 도시로 회군 진행 상태</a:t>
            </a:r>
          </a:p>
        </p:txBody>
      </p:sp>
      <p:pic>
        <p:nvPicPr>
          <p:cNvPr descr="https://openclipart.org/image/2400px/svg_to_png/202776/pawn.png" id="544" name="Shape 5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04276" y="1444349"/>
            <a:ext cx="124860" cy="160937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Shape 545"/>
          <p:cNvSpPr/>
          <p:nvPr/>
        </p:nvSpPr>
        <p:spPr>
          <a:xfrm>
            <a:off x="8381782" y="120364"/>
            <a:ext cx="3441613" cy="2099169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부대장 : 집결을 진행한 영주의 닉네임 입니다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군단 : 군단은 몇 명의 연맹원들이 집결 하고 있는지에 대한 정보 입니다.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중 : 집결중인 시간을 표기 합니다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: 집결 중인 부대 정보 입니다(나의 병사 정보 + 연맹원들이 집결 시 부대 정보를 확인 할 수 있습니다.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연맹 과학 기술을 연구 하여 부대 MAX 증가 및 집결 인원을 상승 시킬 수 있습니다</a:t>
            </a:r>
          </a:p>
        </p:txBody>
      </p:sp>
      <p:cxnSp>
        <p:nvCxnSpPr>
          <p:cNvPr id="546" name="Shape 546"/>
          <p:cNvCxnSpPr>
            <a:endCxn id="545" idx="1"/>
          </p:cNvCxnSpPr>
          <p:nvPr/>
        </p:nvCxnSpPr>
        <p:spPr>
          <a:xfrm flipH="1" rot="10800000">
            <a:off x="7856782" y="1169948"/>
            <a:ext cx="525000" cy="332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47" name="Shape 547"/>
          <p:cNvSpPr/>
          <p:nvPr/>
        </p:nvSpPr>
        <p:spPr>
          <a:xfrm>
            <a:off x="4400194" y="5017498"/>
            <a:ext cx="3407290" cy="609661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5059478" y="5132419"/>
            <a:ext cx="2505814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기술연구로 더 많은 집결 인원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증가 시킬 수 있습니다</a:t>
            </a:r>
          </a:p>
        </p:txBody>
      </p:sp>
      <p:sp>
        <p:nvSpPr>
          <p:cNvPr id="549" name="Shape 549"/>
          <p:cNvSpPr/>
          <p:nvPr/>
        </p:nvSpPr>
        <p:spPr>
          <a:xfrm>
            <a:off x="8375631" y="2317039"/>
            <a:ext cx="3441613" cy="2099169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최상단에 나의 부대 정보를 보여주도록 합니다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닉네임 정보  + 부대수를 확인 할 수 있습니다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상태는 3개 타입이 존재 합니다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집결지 도착 상태 , 이동 중, 집결이 완료 되어진 상태에서 회군 시 확인 할 수 있습니다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▽ 표 기능은 다음페이지에서 확인 가능 합니다.</a:t>
            </a:r>
          </a:p>
        </p:txBody>
      </p:sp>
      <p:cxnSp>
        <p:nvCxnSpPr>
          <p:cNvPr id="550" name="Shape 550"/>
          <p:cNvCxnSpPr>
            <a:stCxn id="504" idx="3"/>
            <a:endCxn id="549" idx="1"/>
          </p:cNvCxnSpPr>
          <p:nvPr/>
        </p:nvCxnSpPr>
        <p:spPr>
          <a:xfrm>
            <a:off x="7363035" y="2687723"/>
            <a:ext cx="1012500" cy="6789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51" name="Shape 551"/>
          <p:cNvSpPr/>
          <p:nvPr/>
        </p:nvSpPr>
        <p:spPr>
          <a:xfrm>
            <a:off x="8384592" y="4451098"/>
            <a:ext cx="3441613" cy="1311433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집결을 진행한 유저 한테 보여지는 텍스트 문구 입니다</a:t>
            </a:r>
          </a:p>
          <a:p>
            <a:pPr indent="-171450" lvl="0" marL="1714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-"/>
            </a:pPr>
            <a:r>
              <a:rPr lang="en-US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연맹원 집결 정보가 없습니다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집결을 참가 할 수 있는 유저 한테 보여지는 텍스트 문구 입니다</a:t>
            </a:r>
          </a:p>
          <a:p>
            <a:pPr indent="-171450" lvl="0" marL="1714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-"/>
            </a:pPr>
            <a:r>
              <a:rPr lang="en-US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부대를 지원하여 전쟁에서 승리 하세요.</a:t>
            </a:r>
          </a:p>
        </p:txBody>
      </p:sp>
      <p:cxnSp>
        <p:nvCxnSpPr>
          <p:cNvPr id="552" name="Shape 552"/>
          <p:cNvCxnSpPr>
            <a:stCxn id="491" idx="3"/>
            <a:endCxn id="551" idx="1"/>
          </p:cNvCxnSpPr>
          <p:nvPr/>
        </p:nvCxnSpPr>
        <p:spPr>
          <a:xfrm>
            <a:off x="7812367" y="4022643"/>
            <a:ext cx="572100" cy="1084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553" name="Shape 553"/>
          <p:cNvCxnSpPr>
            <a:endCxn id="551" idx="1"/>
          </p:cNvCxnSpPr>
          <p:nvPr/>
        </p:nvCxnSpPr>
        <p:spPr>
          <a:xfrm>
            <a:off x="7791192" y="4535614"/>
            <a:ext cx="593400" cy="571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54" name="Shape 554"/>
          <p:cNvSpPr/>
          <p:nvPr/>
        </p:nvSpPr>
        <p:spPr>
          <a:xfrm>
            <a:off x="8375627" y="5797469"/>
            <a:ext cx="3441613" cy="1014948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과학 기술로 이동 하는 버튼 입니다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연맹원 집결 인원 최대 치 보다 한 개의 버튼을 제공 하여 과학 연구로 이동 가능 하게 처리 합니다.(10명의 인원이 집결 가능 한 경우 11번째에 과학 연구 버튼을 넣어 주도록 합니다)</a:t>
            </a:r>
          </a:p>
        </p:txBody>
      </p:sp>
      <p:cxnSp>
        <p:nvCxnSpPr>
          <p:cNvPr id="555" name="Shape 555"/>
          <p:cNvCxnSpPr>
            <a:stCxn id="547" idx="3"/>
            <a:endCxn id="554" idx="1"/>
          </p:cNvCxnSpPr>
          <p:nvPr/>
        </p:nvCxnSpPr>
        <p:spPr>
          <a:xfrm>
            <a:off x="7807485" y="5322329"/>
            <a:ext cx="568200" cy="9825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56" name="Shape 556"/>
          <p:cNvSpPr/>
          <p:nvPr/>
        </p:nvSpPr>
        <p:spPr>
          <a:xfrm>
            <a:off x="4453983" y="5063676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7" name="Shape 5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91258" y="5106144"/>
            <a:ext cx="474055" cy="476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4336028" y="241187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전쟁</a:t>
            </a:r>
          </a:p>
        </p:txBody>
      </p:sp>
      <p:sp>
        <p:nvSpPr>
          <p:cNvPr id="565" name="Shape 565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해산</a:t>
            </a:r>
          </a:p>
        </p:txBody>
      </p:sp>
      <p:sp>
        <p:nvSpPr>
          <p:cNvPr id="567" name="Shape 567"/>
          <p:cNvSpPr/>
          <p:nvPr/>
        </p:nvSpPr>
        <p:spPr>
          <a:xfrm>
            <a:off x="4336028" y="1054437"/>
            <a:ext cx="3520799" cy="1273887"/>
          </a:xfrm>
          <a:prstGeom prst="roundRect">
            <a:avLst>
              <a:gd fmla="val 87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Shape 568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584420" y="667910"/>
            <a:ext cx="3325104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나의 집결 한 병사 정보 및 연맹 원들의 집결한 부대 정보를 확인 할 수 있습니다.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215538" y="142595"/>
            <a:ext cx="26741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전쟁_ 집결 공격(2)</a:t>
            </a:r>
          </a:p>
        </p:txBody>
      </p:sp>
      <p:cxnSp>
        <p:nvCxnSpPr>
          <p:cNvPr id="571" name="Shape 571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72" name="Shape 572"/>
          <p:cNvSpPr/>
          <p:nvPr/>
        </p:nvSpPr>
        <p:spPr>
          <a:xfrm>
            <a:off x="4391100" y="1068588"/>
            <a:ext cx="909390" cy="1229820"/>
          </a:xfrm>
          <a:prstGeom prst="roundRect">
            <a:avLst>
              <a:gd fmla="val 763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3" name="Shape 573"/>
          <p:cNvPicPr preferRelativeResize="0"/>
          <p:nvPr/>
        </p:nvPicPr>
        <p:blipFill rotWithShape="1">
          <a:blip r:embed="rId3">
            <a:alphaModFix/>
          </a:blip>
          <a:srcRect b="14557" l="20159" r="9910" t="17823"/>
          <a:stretch/>
        </p:blipFill>
        <p:spPr>
          <a:xfrm>
            <a:off x="4502942" y="1218180"/>
            <a:ext cx="712885" cy="6893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4" name="Shape 574"/>
          <p:cNvCxnSpPr/>
          <p:nvPr/>
        </p:nvCxnSpPr>
        <p:spPr>
          <a:xfrm>
            <a:off x="4391100" y="1916322"/>
            <a:ext cx="90939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descr="http://cfile237.uf.daum.net/image/2141EF37536C9632195643" id="575" name="Shape 5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5308" y="1949963"/>
            <a:ext cx="142305" cy="142305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Shape 576"/>
          <p:cNvSpPr/>
          <p:nvPr/>
        </p:nvSpPr>
        <p:spPr>
          <a:xfrm>
            <a:off x="4561437" y="1909933"/>
            <a:ext cx="583175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150,999</a:t>
            </a:r>
          </a:p>
        </p:txBody>
      </p:sp>
      <p:sp>
        <p:nvSpPr>
          <p:cNvPr id="577" name="Shape 577"/>
          <p:cNvSpPr/>
          <p:nvPr/>
        </p:nvSpPr>
        <p:spPr>
          <a:xfrm>
            <a:off x="4517151" y="2078007"/>
            <a:ext cx="678561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쵸쵸쵸쵸….</a:t>
            </a:r>
          </a:p>
        </p:txBody>
      </p:sp>
      <p:sp>
        <p:nvSpPr>
          <p:cNvPr id="578" name="Shape 578"/>
          <p:cNvSpPr/>
          <p:nvPr/>
        </p:nvSpPr>
        <p:spPr>
          <a:xfrm>
            <a:off x="4487369" y="1053216"/>
            <a:ext cx="697627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공격도시</a:t>
            </a:r>
          </a:p>
        </p:txBody>
      </p:sp>
      <p:sp>
        <p:nvSpPr>
          <p:cNvPr id="579" name="Shape 579"/>
          <p:cNvSpPr/>
          <p:nvPr/>
        </p:nvSpPr>
        <p:spPr>
          <a:xfrm>
            <a:off x="5469632" y="1698031"/>
            <a:ext cx="2264370" cy="23996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집결중: 00:04:02</a:t>
            </a:r>
          </a:p>
        </p:txBody>
      </p:sp>
      <p:sp>
        <p:nvSpPr>
          <p:cNvPr id="580" name="Shape 580"/>
          <p:cNvSpPr/>
          <p:nvPr/>
        </p:nvSpPr>
        <p:spPr>
          <a:xfrm>
            <a:off x="5479023" y="1703921"/>
            <a:ext cx="359768" cy="22468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Shape 581"/>
          <p:cNvSpPr/>
          <p:nvPr/>
        </p:nvSpPr>
        <p:spPr>
          <a:xfrm>
            <a:off x="5469632" y="2005877"/>
            <a:ext cx="2264370" cy="23996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부대: 0 / 132,000</a:t>
            </a:r>
          </a:p>
        </p:txBody>
      </p:sp>
      <p:sp>
        <p:nvSpPr>
          <p:cNvPr id="582" name="Shape 582"/>
          <p:cNvSpPr/>
          <p:nvPr/>
        </p:nvSpPr>
        <p:spPr>
          <a:xfrm>
            <a:off x="5479023" y="2011767"/>
            <a:ext cx="359768" cy="22468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Shape 583"/>
          <p:cNvSpPr/>
          <p:nvPr/>
        </p:nvSpPr>
        <p:spPr>
          <a:xfrm>
            <a:off x="4404430" y="2366809"/>
            <a:ext cx="3407290" cy="1285347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Shape 584"/>
          <p:cNvSpPr/>
          <p:nvPr/>
        </p:nvSpPr>
        <p:spPr>
          <a:xfrm>
            <a:off x="4463517" y="2421203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5" name="Shape 585"/>
          <p:cNvPicPr preferRelativeResize="0"/>
          <p:nvPr/>
        </p:nvPicPr>
        <p:blipFill rotWithShape="1">
          <a:blip r:embed="rId5">
            <a:alphaModFix/>
          </a:blip>
          <a:srcRect b="47054" l="1" r="31546" t="2606"/>
          <a:stretch/>
        </p:blipFill>
        <p:spPr>
          <a:xfrm>
            <a:off x="4343857" y="2388238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Shape 586"/>
          <p:cNvSpPr/>
          <p:nvPr/>
        </p:nvSpPr>
        <p:spPr>
          <a:xfrm>
            <a:off x="6682565" y="2437800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집결지 도착</a:t>
            </a:r>
          </a:p>
        </p:txBody>
      </p:sp>
      <p:sp>
        <p:nvSpPr>
          <p:cNvPr id="587" name="Shape 587"/>
          <p:cNvSpPr/>
          <p:nvPr/>
        </p:nvSpPr>
        <p:spPr>
          <a:xfrm>
            <a:off x="5032619" y="2430324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5032619" y="2696466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Shape 589"/>
          <p:cNvSpPr/>
          <p:nvPr/>
        </p:nvSpPr>
        <p:spPr>
          <a:xfrm>
            <a:off x="5011387" y="2425163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590" name="Shape 590"/>
          <p:cNvSpPr/>
          <p:nvPr/>
        </p:nvSpPr>
        <p:spPr>
          <a:xfrm>
            <a:off x="4431535" y="3012149"/>
            <a:ext cx="1087549" cy="565768"/>
          </a:xfrm>
          <a:prstGeom prst="roundRect">
            <a:avLst>
              <a:gd fmla="val 1104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1" name="Shape 59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66537" y="2972628"/>
            <a:ext cx="406799" cy="575423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Shape 592"/>
          <p:cNvSpPr/>
          <p:nvPr/>
        </p:nvSpPr>
        <p:spPr>
          <a:xfrm>
            <a:off x="4493987" y="3398744"/>
            <a:ext cx="367274" cy="12470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</a:p>
        </p:txBody>
      </p:sp>
      <p:sp>
        <p:nvSpPr>
          <p:cNvPr id="593" name="Shape 593"/>
          <p:cNvSpPr/>
          <p:nvPr/>
        </p:nvSpPr>
        <p:spPr>
          <a:xfrm>
            <a:off x="4805151" y="3087388"/>
            <a:ext cx="797013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귀족검사(T)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23,456</a:t>
            </a:r>
          </a:p>
        </p:txBody>
      </p:sp>
      <p:sp>
        <p:nvSpPr>
          <p:cNvPr id="594" name="Shape 594"/>
          <p:cNvSpPr/>
          <p:nvPr/>
        </p:nvSpPr>
        <p:spPr>
          <a:xfrm>
            <a:off x="5556133" y="3006667"/>
            <a:ext cx="1087549" cy="565768"/>
          </a:xfrm>
          <a:prstGeom prst="roundRect">
            <a:avLst>
              <a:gd fmla="val 1104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Shape 595"/>
          <p:cNvSpPr/>
          <p:nvPr/>
        </p:nvSpPr>
        <p:spPr>
          <a:xfrm>
            <a:off x="5929750" y="3081907"/>
            <a:ext cx="797013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귀족검사(T)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23,456</a:t>
            </a:r>
          </a:p>
        </p:txBody>
      </p:sp>
      <p:sp>
        <p:nvSpPr>
          <p:cNvPr id="596" name="Shape 596"/>
          <p:cNvSpPr/>
          <p:nvPr/>
        </p:nvSpPr>
        <p:spPr>
          <a:xfrm>
            <a:off x="6673997" y="3005930"/>
            <a:ext cx="1087549" cy="565768"/>
          </a:xfrm>
          <a:prstGeom prst="roundRect">
            <a:avLst>
              <a:gd fmla="val 1104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Shape 597"/>
          <p:cNvSpPr/>
          <p:nvPr/>
        </p:nvSpPr>
        <p:spPr>
          <a:xfrm>
            <a:off x="7047614" y="3081168"/>
            <a:ext cx="797013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귀족검사(T)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23,456</a:t>
            </a:r>
          </a:p>
        </p:txBody>
      </p:sp>
      <p:pic>
        <p:nvPicPr>
          <p:cNvPr id="598" name="Shape 59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04814" y="2977083"/>
            <a:ext cx="616769" cy="523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Shape 59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73858" y="2993632"/>
            <a:ext cx="404222" cy="5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Shape 600"/>
          <p:cNvSpPr/>
          <p:nvPr/>
        </p:nvSpPr>
        <p:spPr>
          <a:xfrm>
            <a:off x="5618585" y="3393262"/>
            <a:ext cx="367274" cy="12470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</a:p>
        </p:txBody>
      </p:sp>
      <p:sp>
        <p:nvSpPr>
          <p:cNvPr id="601" name="Shape 601"/>
          <p:cNvSpPr/>
          <p:nvPr/>
        </p:nvSpPr>
        <p:spPr>
          <a:xfrm>
            <a:off x="6736449" y="3392525"/>
            <a:ext cx="367274" cy="12470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</a:p>
        </p:txBody>
      </p:sp>
      <p:sp>
        <p:nvSpPr>
          <p:cNvPr id="602" name="Shape 602"/>
          <p:cNvSpPr/>
          <p:nvPr/>
        </p:nvSpPr>
        <p:spPr>
          <a:xfrm flipH="1" rot="10800000">
            <a:off x="7419235" y="2523229"/>
            <a:ext cx="317694" cy="365728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Shape 60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40473" y="626945"/>
            <a:ext cx="3527999" cy="411033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Shape 604"/>
          <p:cNvSpPr/>
          <p:nvPr/>
        </p:nvSpPr>
        <p:spPr>
          <a:xfrm>
            <a:off x="5839023" y="66193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</a:p>
        </p:txBody>
      </p:sp>
      <p:sp>
        <p:nvSpPr>
          <p:cNvPr id="605" name="Shape 605"/>
          <p:cNvSpPr/>
          <p:nvPr/>
        </p:nvSpPr>
        <p:spPr>
          <a:xfrm>
            <a:off x="5355332" y="1075483"/>
            <a:ext cx="2435727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부대장 : 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군단 :    20</a:t>
            </a:r>
          </a:p>
        </p:txBody>
      </p:sp>
      <p:pic>
        <p:nvPicPr>
          <p:cNvPr descr="https://openclipart.org/image/2400px/svg_to_png/202776/pawn.png" id="606" name="Shape 60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904276" y="1444349"/>
            <a:ext cx="124860" cy="160937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Shape 607"/>
          <p:cNvSpPr/>
          <p:nvPr/>
        </p:nvSpPr>
        <p:spPr>
          <a:xfrm>
            <a:off x="8375631" y="1931556"/>
            <a:ext cx="3441613" cy="2099169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화살표를 눌러 부대 정보를 확인 할 수 있습니다. 부대 정보는 모든 병사를 보여줄 수 있기 때문에 병사 종류 하다고 동일 합니다.(병사 종류는 지금 현재 ???)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화살표를 다시 누르면 상세 부대 정보는 보여지지 않도록 처리 합니다.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이미지 , 병사 등급 , 병사 이름 , 부대수를 표기 해줍니다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8" name="Shape 608"/>
          <p:cNvCxnSpPr>
            <a:endCxn id="607" idx="1"/>
          </p:cNvCxnSpPr>
          <p:nvPr/>
        </p:nvCxnSpPr>
        <p:spPr>
          <a:xfrm flipH="1" rot="10800000">
            <a:off x="7670631" y="2981140"/>
            <a:ext cx="705000" cy="323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09" name="Shape 609"/>
          <p:cNvSpPr/>
          <p:nvPr/>
        </p:nvSpPr>
        <p:spPr>
          <a:xfrm>
            <a:off x="4387146" y="3690917"/>
            <a:ext cx="3407290" cy="609661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Shape 610"/>
          <p:cNvSpPr/>
          <p:nvPr/>
        </p:nvSpPr>
        <p:spPr>
          <a:xfrm>
            <a:off x="4439267" y="3735571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Shape 611"/>
          <p:cNvSpPr/>
          <p:nvPr/>
        </p:nvSpPr>
        <p:spPr>
          <a:xfrm>
            <a:off x="4506950" y="3801380"/>
            <a:ext cx="400679" cy="368997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Shape 612"/>
          <p:cNvSpPr/>
          <p:nvPr/>
        </p:nvSpPr>
        <p:spPr>
          <a:xfrm>
            <a:off x="5053335" y="3871157"/>
            <a:ext cx="185820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집결 정보가 없습니다</a:t>
            </a:r>
          </a:p>
        </p:txBody>
      </p:sp>
      <p:sp>
        <p:nvSpPr>
          <p:cNvPr id="613" name="Shape 613"/>
          <p:cNvSpPr/>
          <p:nvPr/>
        </p:nvSpPr>
        <p:spPr>
          <a:xfrm>
            <a:off x="4384501" y="4341660"/>
            <a:ext cx="3407290" cy="609661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Shape 614"/>
          <p:cNvSpPr/>
          <p:nvPr/>
        </p:nvSpPr>
        <p:spPr>
          <a:xfrm>
            <a:off x="4436621" y="4386314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Shape 615"/>
          <p:cNvSpPr/>
          <p:nvPr/>
        </p:nvSpPr>
        <p:spPr>
          <a:xfrm>
            <a:off x="4504305" y="4452123"/>
            <a:ext cx="400679" cy="368997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5043785" y="4555194"/>
            <a:ext cx="248978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부대를 집결 하여 전쟁에서 승리 하세요.</a:t>
            </a:r>
          </a:p>
        </p:txBody>
      </p:sp>
      <p:sp>
        <p:nvSpPr>
          <p:cNvPr id="617" name="Shape 617"/>
          <p:cNvSpPr/>
          <p:nvPr/>
        </p:nvSpPr>
        <p:spPr>
          <a:xfrm>
            <a:off x="4382264" y="4990603"/>
            <a:ext cx="3407290" cy="609661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4434385" y="5035257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Shape 619"/>
          <p:cNvSpPr/>
          <p:nvPr/>
        </p:nvSpPr>
        <p:spPr>
          <a:xfrm>
            <a:off x="4502067" y="5101066"/>
            <a:ext cx="400679" cy="368997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Shape 620"/>
          <p:cNvSpPr/>
          <p:nvPr/>
        </p:nvSpPr>
        <p:spPr>
          <a:xfrm>
            <a:off x="5041548" y="5105525"/>
            <a:ext cx="2505814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기술연구로 더 많은 집결 인원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증가 시킬 수 있습니다</a:t>
            </a:r>
          </a:p>
        </p:txBody>
      </p:sp>
      <p:sp>
        <p:nvSpPr>
          <p:cNvPr id="621" name="Shape 621"/>
          <p:cNvSpPr/>
          <p:nvPr/>
        </p:nvSpPr>
        <p:spPr>
          <a:xfrm>
            <a:off x="8375631" y="4134278"/>
            <a:ext cx="3441613" cy="1303418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부대를 보낸 상태에서 + 버튼을 클릭 시 알림 팝업창이 호출 되어지도록 처리 합니다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문구 : 집결 부대는 한 개의 부대만 보낼 수 있습니다.</a:t>
            </a:r>
          </a:p>
        </p:txBody>
      </p:sp>
      <p:cxnSp>
        <p:nvCxnSpPr>
          <p:cNvPr id="622" name="Shape 622"/>
          <p:cNvCxnSpPr>
            <a:stCxn id="609" idx="3"/>
            <a:endCxn id="621" idx="1"/>
          </p:cNvCxnSpPr>
          <p:nvPr/>
        </p:nvCxnSpPr>
        <p:spPr>
          <a:xfrm>
            <a:off x="7794437" y="3995748"/>
            <a:ext cx="581100" cy="790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4336028" y="241187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전쟁</a:t>
            </a:r>
          </a:p>
        </p:txBody>
      </p:sp>
      <p:sp>
        <p:nvSpPr>
          <p:cNvPr id="630" name="Shape 630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Shape 631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해산</a:t>
            </a:r>
          </a:p>
        </p:txBody>
      </p:sp>
      <p:sp>
        <p:nvSpPr>
          <p:cNvPr id="632" name="Shape 632"/>
          <p:cNvSpPr/>
          <p:nvPr/>
        </p:nvSpPr>
        <p:spPr>
          <a:xfrm>
            <a:off x="4336028" y="1054437"/>
            <a:ext cx="3520799" cy="1273887"/>
          </a:xfrm>
          <a:prstGeom prst="roundRect">
            <a:avLst>
              <a:gd fmla="val 87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Shape 633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634" name="Shape 634"/>
          <p:cNvSpPr txBox="1"/>
          <p:nvPr/>
        </p:nvSpPr>
        <p:spPr>
          <a:xfrm>
            <a:off x="584420" y="667910"/>
            <a:ext cx="332510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전쟁에 연맹원들이 병력을 지원 할 수 있습니다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버튼을 클릭 하여 원하는 병력을 선택 하여 병력을 지원이 가능 합니다</a:t>
            </a:r>
          </a:p>
        </p:txBody>
      </p:sp>
      <p:sp>
        <p:nvSpPr>
          <p:cNvPr id="635" name="Shape 635"/>
          <p:cNvSpPr/>
          <p:nvPr/>
        </p:nvSpPr>
        <p:spPr>
          <a:xfrm>
            <a:off x="215538" y="142595"/>
            <a:ext cx="29177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전쟁_ 집결 병력 지원</a:t>
            </a:r>
          </a:p>
        </p:txBody>
      </p:sp>
      <p:cxnSp>
        <p:nvCxnSpPr>
          <p:cNvPr id="636" name="Shape 636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37" name="Shape 637"/>
          <p:cNvSpPr/>
          <p:nvPr/>
        </p:nvSpPr>
        <p:spPr>
          <a:xfrm>
            <a:off x="4391100" y="1068588"/>
            <a:ext cx="909390" cy="1229820"/>
          </a:xfrm>
          <a:prstGeom prst="roundRect">
            <a:avLst>
              <a:gd fmla="val 763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8" name="Shape 638"/>
          <p:cNvPicPr preferRelativeResize="0"/>
          <p:nvPr/>
        </p:nvPicPr>
        <p:blipFill rotWithShape="1">
          <a:blip r:embed="rId3">
            <a:alphaModFix/>
          </a:blip>
          <a:srcRect b="14557" l="20159" r="9910" t="17823"/>
          <a:stretch/>
        </p:blipFill>
        <p:spPr>
          <a:xfrm>
            <a:off x="4502942" y="1218180"/>
            <a:ext cx="712885" cy="6893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9" name="Shape 639"/>
          <p:cNvCxnSpPr/>
          <p:nvPr/>
        </p:nvCxnSpPr>
        <p:spPr>
          <a:xfrm>
            <a:off x="4391100" y="1916322"/>
            <a:ext cx="90939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descr="http://cfile237.uf.daum.net/image/2141EF37536C9632195643" id="640" name="Shape 6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5308" y="1949963"/>
            <a:ext cx="142305" cy="142305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Shape 641"/>
          <p:cNvSpPr/>
          <p:nvPr/>
        </p:nvSpPr>
        <p:spPr>
          <a:xfrm>
            <a:off x="4561437" y="1909933"/>
            <a:ext cx="583175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150,999</a:t>
            </a:r>
          </a:p>
        </p:txBody>
      </p:sp>
      <p:sp>
        <p:nvSpPr>
          <p:cNvPr id="642" name="Shape 642"/>
          <p:cNvSpPr/>
          <p:nvPr/>
        </p:nvSpPr>
        <p:spPr>
          <a:xfrm>
            <a:off x="4517151" y="2078007"/>
            <a:ext cx="678561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쵸쵸쵸쵸….</a:t>
            </a:r>
          </a:p>
        </p:txBody>
      </p:sp>
      <p:sp>
        <p:nvSpPr>
          <p:cNvPr id="643" name="Shape 643"/>
          <p:cNvSpPr/>
          <p:nvPr/>
        </p:nvSpPr>
        <p:spPr>
          <a:xfrm>
            <a:off x="4487369" y="1053216"/>
            <a:ext cx="697627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공격도시</a:t>
            </a:r>
          </a:p>
        </p:txBody>
      </p:sp>
      <p:sp>
        <p:nvSpPr>
          <p:cNvPr id="644" name="Shape 644"/>
          <p:cNvSpPr/>
          <p:nvPr/>
        </p:nvSpPr>
        <p:spPr>
          <a:xfrm>
            <a:off x="5469632" y="1698031"/>
            <a:ext cx="2264370" cy="23996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집결중: 00:04:02</a:t>
            </a:r>
          </a:p>
        </p:txBody>
      </p:sp>
      <p:sp>
        <p:nvSpPr>
          <p:cNvPr id="645" name="Shape 645"/>
          <p:cNvSpPr/>
          <p:nvPr/>
        </p:nvSpPr>
        <p:spPr>
          <a:xfrm>
            <a:off x="5479023" y="1703921"/>
            <a:ext cx="359768" cy="22468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Shape 646"/>
          <p:cNvSpPr/>
          <p:nvPr/>
        </p:nvSpPr>
        <p:spPr>
          <a:xfrm>
            <a:off x="5469632" y="2005877"/>
            <a:ext cx="2264370" cy="23996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부대: 0 / 132,000</a:t>
            </a:r>
          </a:p>
        </p:txBody>
      </p:sp>
      <p:sp>
        <p:nvSpPr>
          <p:cNvPr id="647" name="Shape 647"/>
          <p:cNvSpPr/>
          <p:nvPr/>
        </p:nvSpPr>
        <p:spPr>
          <a:xfrm>
            <a:off x="5479023" y="2011767"/>
            <a:ext cx="359768" cy="22468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Shape 648"/>
          <p:cNvSpPr/>
          <p:nvPr/>
        </p:nvSpPr>
        <p:spPr>
          <a:xfrm>
            <a:off x="4404430" y="2366809"/>
            <a:ext cx="3407290" cy="1285347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Shape 649"/>
          <p:cNvSpPr/>
          <p:nvPr/>
        </p:nvSpPr>
        <p:spPr>
          <a:xfrm>
            <a:off x="4463517" y="2421203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0" name="Shape 650"/>
          <p:cNvPicPr preferRelativeResize="0"/>
          <p:nvPr/>
        </p:nvPicPr>
        <p:blipFill rotWithShape="1">
          <a:blip r:embed="rId5">
            <a:alphaModFix/>
          </a:blip>
          <a:srcRect b="47054" l="1" r="31546" t="2606"/>
          <a:stretch/>
        </p:blipFill>
        <p:spPr>
          <a:xfrm>
            <a:off x="4343857" y="2388238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Shape 651"/>
          <p:cNvSpPr/>
          <p:nvPr/>
        </p:nvSpPr>
        <p:spPr>
          <a:xfrm>
            <a:off x="6682565" y="2437800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집결지 도착</a:t>
            </a:r>
          </a:p>
        </p:txBody>
      </p:sp>
      <p:sp>
        <p:nvSpPr>
          <p:cNvPr id="652" name="Shape 652"/>
          <p:cNvSpPr/>
          <p:nvPr/>
        </p:nvSpPr>
        <p:spPr>
          <a:xfrm>
            <a:off x="5032619" y="2430324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Shape 653"/>
          <p:cNvSpPr/>
          <p:nvPr/>
        </p:nvSpPr>
        <p:spPr>
          <a:xfrm>
            <a:off x="5032619" y="2696466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Shape 654"/>
          <p:cNvSpPr/>
          <p:nvPr/>
        </p:nvSpPr>
        <p:spPr>
          <a:xfrm>
            <a:off x="5011387" y="2425163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655" name="Shape 655"/>
          <p:cNvSpPr/>
          <p:nvPr/>
        </p:nvSpPr>
        <p:spPr>
          <a:xfrm>
            <a:off x="4431535" y="3012149"/>
            <a:ext cx="1087549" cy="565768"/>
          </a:xfrm>
          <a:prstGeom prst="roundRect">
            <a:avLst>
              <a:gd fmla="val 1104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6" name="Shape 6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66537" y="2972628"/>
            <a:ext cx="406799" cy="575423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Shape 657"/>
          <p:cNvSpPr/>
          <p:nvPr/>
        </p:nvSpPr>
        <p:spPr>
          <a:xfrm>
            <a:off x="4493987" y="3398744"/>
            <a:ext cx="367274" cy="12470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</a:p>
        </p:txBody>
      </p:sp>
      <p:sp>
        <p:nvSpPr>
          <p:cNvPr id="658" name="Shape 658"/>
          <p:cNvSpPr/>
          <p:nvPr/>
        </p:nvSpPr>
        <p:spPr>
          <a:xfrm>
            <a:off x="4805151" y="3087388"/>
            <a:ext cx="797013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귀족검사(T)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23,456</a:t>
            </a:r>
          </a:p>
        </p:txBody>
      </p:sp>
      <p:sp>
        <p:nvSpPr>
          <p:cNvPr id="659" name="Shape 659"/>
          <p:cNvSpPr/>
          <p:nvPr/>
        </p:nvSpPr>
        <p:spPr>
          <a:xfrm>
            <a:off x="5556133" y="3006667"/>
            <a:ext cx="1087549" cy="565768"/>
          </a:xfrm>
          <a:prstGeom prst="roundRect">
            <a:avLst>
              <a:gd fmla="val 1104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Shape 660"/>
          <p:cNvSpPr/>
          <p:nvPr/>
        </p:nvSpPr>
        <p:spPr>
          <a:xfrm>
            <a:off x="5929750" y="3081907"/>
            <a:ext cx="797013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귀족검사(T)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23,456</a:t>
            </a:r>
          </a:p>
        </p:txBody>
      </p:sp>
      <p:sp>
        <p:nvSpPr>
          <p:cNvPr id="661" name="Shape 661"/>
          <p:cNvSpPr/>
          <p:nvPr/>
        </p:nvSpPr>
        <p:spPr>
          <a:xfrm>
            <a:off x="6673997" y="3005930"/>
            <a:ext cx="1087549" cy="565768"/>
          </a:xfrm>
          <a:prstGeom prst="roundRect">
            <a:avLst>
              <a:gd fmla="val 1104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7047614" y="3081168"/>
            <a:ext cx="797013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귀족검사(T)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23,456</a:t>
            </a:r>
          </a:p>
        </p:txBody>
      </p:sp>
      <p:pic>
        <p:nvPicPr>
          <p:cNvPr id="663" name="Shape 66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04814" y="2977083"/>
            <a:ext cx="616769" cy="523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Shape 66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73858" y="2993632"/>
            <a:ext cx="404222" cy="5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Shape 665"/>
          <p:cNvSpPr/>
          <p:nvPr/>
        </p:nvSpPr>
        <p:spPr>
          <a:xfrm>
            <a:off x="5618585" y="3393262"/>
            <a:ext cx="367274" cy="12470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</a:p>
        </p:txBody>
      </p:sp>
      <p:sp>
        <p:nvSpPr>
          <p:cNvPr id="666" name="Shape 666"/>
          <p:cNvSpPr/>
          <p:nvPr/>
        </p:nvSpPr>
        <p:spPr>
          <a:xfrm>
            <a:off x="6736449" y="3392525"/>
            <a:ext cx="367274" cy="12470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</a:p>
        </p:txBody>
      </p:sp>
      <p:sp>
        <p:nvSpPr>
          <p:cNvPr id="667" name="Shape 667"/>
          <p:cNvSpPr/>
          <p:nvPr/>
        </p:nvSpPr>
        <p:spPr>
          <a:xfrm flipH="1" rot="10800000">
            <a:off x="7419235" y="2523229"/>
            <a:ext cx="317694" cy="365728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8" name="Shape 66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40473" y="626945"/>
            <a:ext cx="3527999" cy="411033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Shape 669"/>
          <p:cNvSpPr/>
          <p:nvPr/>
        </p:nvSpPr>
        <p:spPr>
          <a:xfrm>
            <a:off x="5839023" y="66193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</a:p>
        </p:txBody>
      </p:sp>
      <p:sp>
        <p:nvSpPr>
          <p:cNvPr id="670" name="Shape 670"/>
          <p:cNvSpPr/>
          <p:nvPr/>
        </p:nvSpPr>
        <p:spPr>
          <a:xfrm>
            <a:off x="5355332" y="1075483"/>
            <a:ext cx="2435727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부대장 : 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군단 :    20</a:t>
            </a:r>
          </a:p>
        </p:txBody>
      </p:sp>
      <p:pic>
        <p:nvPicPr>
          <p:cNvPr descr="https://openclipart.org/image/2400px/svg_to_png/202776/pawn.png" id="671" name="Shape 67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904276" y="1444349"/>
            <a:ext cx="124860" cy="160937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Shape 672"/>
          <p:cNvSpPr/>
          <p:nvPr/>
        </p:nvSpPr>
        <p:spPr>
          <a:xfrm>
            <a:off x="4387146" y="3690917"/>
            <a:ext cx="3407290" cy="609661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4439267" y="3735571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Shape 674"/>
          <p:cNvSpPr/>
          <p:nvPr/>
        </p:nvSpPr>
        <p:spPr>
          <a:xfrm>
            <a:off x="4506950" y="3801380"/>
            <a:ext cx="400679" cy="368997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Shape 675"/>
          <p:cNvSpPr/>
          <p:nvPr/>
        </p:nvSpPr>
        <p:spPr>
          <a:xfrm>
            <a:off x="5053335" y="3871157"/>
            <a:ext cx="185820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집결 정보가 없습니다</a:t>
            </a:r>
          </a:p>
        </p:txBody>
      </p:sp>
      <p:sp>
        <p:nvSpPr>
          <p:cNvPr id="676" name="Shape 676"/>
          <p:cNvSpPr/>
          <p:nvPr/>
        </p:nvSpPr>
        <p:spPr>
          <a:xfrm>
            <a:off x="4384501" y="4341660"/>
            <a:ext cx="3407290" cy="609661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Shape 677"/>
          <p:cNvSpPr/>
          <p:nvPr/>
        </p:nvSpPr>
        <p:spPr>
          <a:xfrm>
            <a:off x="4436621" y="4386314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Shape 678"/>
          <p:cNvSpPr/>
          <p:nvPr/>
        </p:nvSpPr>
        <p:spPr>
          <a:xfrm>
            <a:off x="4504305" y="4452123"/>
            <a:ext cx="400679" cy="368997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Shape 679"/>
          <p:cNvSpPr/>
          <p:nvPr/>
        </p:nvSpPr>
        <p:spPr>
          <a:xfrm>
            <a:off x="5043785" y="4555194"/>
            <a:ext cx="248978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부대를 집결 하여 전쟁에서 승리 하세요.</a:t>
            </a:r>
          </a:p>
        </p:txBody>
      </p:sp>
      <p:sp>
        <p:nvSpPr>
          <p:cNvPr id="680" name="Shape 680"/>
          <p:cNvSpPr/>
          <p:nvPr/>
        </p:nvSpPr>
        <p:spPr>
          <a:xfrm>
            <a:off x="4382264" y="4990603"/>
            <a:ext cx="3407290" cy="609661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Shape 681"/>
          <p:cNvSpPr/>
          <p:nvPr/>
        </p:nvSpPr>
        <p:spPr>
          <a:xfrm>
            <a:off x="4434385" y="5035257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Shape 682"/>
          <p:cNvSpPr/>
          <p:nvPr/>
        </p:nvSpPr>
        <p:spPr>
          <a:xfrm>
            <a:off x="4502067" y="5101066"/>
            <a:ext cx="400679" cy="368997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Shape 683"/>
          <p:cNvSpPr/>
          <p:nvPr/>
        </p:nvSpPr>
        <p:spPr>
          <a:xfrm>
            <a:off x="5041548" y="5105525"/>
            <a:ext cx="2505814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기술연구로 더 많은 집결 인원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증가 시킬 수 있습니다</a:t>
            </a:r>
          </a:p>
        </p:txBody>
      </p:sp>
      <p:sp>
        <p:nvSpPr>
          <p:cNvPr id="684" name="Shape 684"/>
          <p:cNvSpPr/>
          <p:nvPr/>
        </p:nvSpPr>
        <p:spPr>
          <a:xfrm>
            <a:off x="293062" y="4085841"/>
            <a:ext cx="3441613" cy="1184926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 버튼을 클릭 하여 병력을 지원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 버튼을 누르면 병력 지원 선택 화면으로 이동 하게 되어집니다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(병력 선택 화면에서 기능은 병력 선택 UI 기능 하고 동일 합니다)</a:t>
            </a:r>
          </a:p>
        </p:txBody>
      </p:sp>
      <p:cxnSp>
        <p:nvCxnSpPr>
          <p:cNvPr id="685" name="Shape 685"/>
          <p:cNvCxnSpPr>
            <a:stCxn id="684" idx="3"/>
            <a:endCxn id="673" idx="1"/>
          </p:cNvCxnSpPr>
          <p:nvPr/>
        </p:nvCxnSpPr>
        <p:spPr>
          <a:xfrm flipH="1" rot="10800000">
            <a:off x="3734676" y="3998504"/>
            <a:ext cx="704700" cy="6798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686" name="Shape 686"/>
          <p:cNvPicPr preferRelativeResize="0"/>
          <p:nvPr/>
        </p:nvPicPr>
        <p:blipFill rotWithShape="1">
          <a:blip r:embed="rId11">
            <a:alphaModFix/>
          </a:blip>
          <a:srcRect b="0" l="0" r="0" t="4168"/>
          <a:stretch/>
        </p:blipFill>
        <p:spPr>
          <a:xfrm>
            <a:off x="8207100" y="511925"/>
            <a:ext cx="3500400" cy="59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Shape 687"/>
          <p:cNvSpPr/>
          <p:nvPr/>
        </p:nvSpPr>
        <p:spPr>
          <a:xfrm>
            <a:off x="7410270" y="3778067"/>
            <a:ext cx="787854" cy="39654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Shape 694"/>
          <p:cNvSpPr/>
          <p:nvPr/>
        </p:nvSpPr>
        <p:spPr>
          <a:xfrm>
            <a:off x="4336028" y="241187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전쟁</a:t>
            </a:r>
          </a:p>
        </p:txBody>
      </p:sp>
      <p:sp>
        <p:nvSpPr>
          <p:cNvPr id="695" name="Shape 695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Shape 696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해산</a:t>
            </a:r>
          </a:p>
        </p:txBody>
      </p:sp>
      <p:sp>
        <p:nvSpPr>
          <p:cNvPr id="697" name="Shape 697"/>
          <p:cNvSpPr/>
          <p:nvPr/>
        </p:nvSpPr>
        <p:spPr>
          <a:xfrm>
            <a:off x="4336028" y="1054437"/>
            <a:ext cx="3520799" cy="1273887"/>
          </a:xfrm>
          <a:prstGeom prst="roundRect">
            <a:avLst>
              <a:gd fmla="val 87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Shape 698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584420" y="667910"/>
            <a:ext cx="332510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 공격 집결 해산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 진행 중 집결 해산이 가능 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해산 버튼을 클릭 하면 집결 하고 있던 부대는 모두 도시로 복귀 하게 되어집니다.(이동은 부대 이동 시간 하고 동일 처리)</a:t>
            </a:r>
          </a:p>
        </p:txBody>
      </p:sp>
      <p:sp>
        <p:nvSpPr>
          <p:cNvPr id="700" name="Shape 700"/>
          <p:cNvSpPr/>
          <p:nvPr/>
        </p:nvSpPr>
        <p:spPr>
          <a:xfrm>
            <a:off x="215538" y="142595"/>
            <a:ext cx="23743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전쟁_ 집결 해산</a:t>
            </a:r>
          </a:p>
        </p:txBody>
      </p:sp>
      <p:cxnSp>
        <p:nvCxnSpPr>
          <p:cNvPr id="701" name="Shape 701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02" name="Shape 702"/>
          <p:cNvSpPr/>
          <p:nvPr/>
        </p:nvSpPr>
        <p:spPr>
          <a:xfrm>
            <a:off x="4391100" y="1068588"/>
            <a:ext cx="909390" cy="1229820"/>
          </a:xfrm>
          <a:prstGeom prst="roundRect">
            <a:avLst>
              <a:gd fmla="val 763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3" name="Shape 703"/>
          <p:cNvPicPr preferRelativeResize="0"/>
          <p:nvPr/>
        </p:nvPicPr>
        <p:blipFill rotWithShape="1">
          <a:blip r:embed="rId3">
            <a:alphaModFix/>
          </a:blip>
          <a:srcRect b="14557" l="20159" r="9910" t="17823"/>
          <a:stretch/>
        </p:blipFill>
        <p:spPr>
          <a:xfrm>
            <a:off x="4502942" y="1218180"/>
            <a:ext cx="712885" cy="6893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4" name="Shape 704"/>
          <p:cNvCxnSpPr/>
          <p:nvPr/>
        </p:nvCxnSpPr>
        <p:spPr>
          <a:xfrm>
            <a:off x="4391100" y="1916322"/>
            <a:ext cx="90939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descr="http://cfile237.uf.daum.net/image/2141EF37536C9632195643" id="705" name="Shape 7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5308" y="1949963"/>
            <a:ext cx="142305" cy="142305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Shape 706"/>
          <p:cNvSpPr/>
          <p:nvPr/>
        </p:nvSpPr>
        <p:spPr>
          <a:xfrm>
            <a:off x="4561437" y="1909933"/>
            <a:ext cx="583175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150,999</a:t>
            </a:r>
          </a:p>
        </p:txBody>
      </p:sp>
      <p:sp>
        <p:nvSpPr>
          <p:cNvPr id="707" name="Shape 707"/>
          <p:cNvSpPr/>
          <p:nvPr/>
        </p:nvSpPr>
        <p:spPr>
          <a:xfrm>
            <a:off x="4517151" y="2078007"/>
            <a:ext cx="678561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쵸쵸쵸쵸….</a:t>
            </a:r>
          </a:p>
        </p:txBody>
      </p:sp>
      <p:sp>
        <p:nvSpPr>
          <p:cNvPr id="708" name="Shape 708"/>
          <p:cNvSpPr/>
          <p:nvPr/>
        </p:nvSpPr>
        <p:spPr>
          <a:xfrm>
            <a:off x="4487369" y="1053216"/>
            <a:ext cx="697627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공격도시</a:t>
            </a:r>
          </a:p>
        </p:txBody>
      </p:sp>
      <p:sp>
        <p:nvSpPr>
          <p:cNvPr id="709" name="Shape 709"/>
          <p:cNvSpPr/>
          <p:nvPr/>
        </p:nvSpPr>
        <p:spPr>
          <a:xfrm>
            <a:off x="5355332" y="1084812"/>
            <a:ext cx="2435727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부대장 : 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군단 :     20</a:t>
            </a:r>
          </a:p>
        </p:txBody>
      </p:sp>
      <p:sp>
        <p:nvSpPr>
          <p:cNvPr id="710" name="Shape 710"/>
          <p:cNvSpPr/>
          <p:nvPr/>
        </p:nvSpPr>
        <p:spPr>
          <a:xfrm>
            <a:off x="5469632" y="1698031"/>
            <a:ext cx="2264370" cy="23996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집결중: 00:04:02</a:t>
            </a:r>
          </a:p>
        </p:txBody>
      </p:sp>
      <p:sp>
        <p:nvSpPr>
          <p:cNvPr id="711" name="Shape 711"/>
          <p:cNvSpPr/>
          <p:nvPr/>
        </p:nvSpPr>
        <p:spPr>
          <a:xfrm>
            <a:off x="5479023" y="1703921"/>
            <a:ext cx="359768" cy="22468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Shape 712"/>
          <p:cNvSpPr/>
          <p:nvPr/>
        </p:nvSpPr>
        <p:spPr>
          <a:xfrm>
            <a:off x="5469632" y="2005877"/>
            <a:ext cx="2264370" cy="23996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부대: 0 / 132,000</a:t>
            </a:r>
          </a:p>
        </p:txBody>
      </p:sp>
      <p:sp>
        <p:nvSpPr>
          <p:cNvPr id="713" name="Shape 713"/>
          <p:cNvSpPr/>
          <p:nvPr/>
        </p:nvSpPr>
        <p:spPr>
          <a:xfrm>
            <a:off x="5479023" y="2011767"/>
            <a:ext cx="359768" cy="22468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Shape 714"/>
          <p:cNvSpPr/>
          <p:nvPr/>
        </p:nvSpPr>
        <p:spPr>
          <a:xfrm>
            <a:off x="4405076" y="3717812"/>
            <a:ext cx="3407290" cy="609661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Shape 715"/>
          <p:cNvSpPr/>
          <p:nvPr/>
        </p:nvSpPr>
        <p:spPr>
          <a:xfrm>
            <a:off x="4457196" y="3762467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Shape 716"/>
          <p:cNvSpPr/>
          <p:nvPr/>
        </p:nvSpPr>
        <p:spPr>
          <a:xfrm>
            <a:off x="4524880" y="3828276"/>
            <a:ext cx="400679" cy="368997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Shape 717"/>
          <p:cNvSpPr/>
          <p:nvPr/>
        </p:nvSpPr>
        <p:spPr>
          <a:xfrm>
            <a:off x="5071266" y="3898051"/>
            <a:ext cx="185820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집결 정보가 없습니다</a:t>
            </a:r>
          </a:p>
        </p:txBody>
      </p:sp>
      <p:sp>
        <p:nvSpPr>
          <p:cNvPr id="718" name="Shape 718"/>
          <p:cNvSpPr/>
          <p:nvPr/>
        </p:nvSpPr>
        <p:spPr>
          <a:xfrm>
            <a:off x="4402430" y="4368555"/>
            <a:ext cx="3407290" cy="609661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4454551" y="4413208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Shape 720"/>
          <p:cNvSpPr/>
          <p:nvPr/>
        </p:nvSpPr>
        <p:spPr>
          <a:xfrm>
            <a:off x="4522235" y="4479017"/>
            <a:ext cx="400679" cy="368997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Shape 721"/>
          <p:cNvSpPr/>
          <p:nvPr/>
        </p:nvSpPr>
        <p:spPr>
          <a:xfrm>
            <a:off x="5061714" y="4582089"/>
            <a:ext cx="248978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부대를 집결 하여 전쟁에서 승리 하세요.</a:t>
            </a:r>
          </a:p>
        </p:txBody>
      </p:sp>
      <p:pic>
        <p:nvPicPr>
          <p:cNvPr id="722" name="Shape 7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0473" y="626945"/>
            <a:ext cx="3527999" cy="411033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Shape 723"/>
          <p:cNvSpPr/>
          <p:nvPr/>
        </p:nvSpPr>
        <p:spPr>
          <a:xfrm>
            <a:off x="5839023" y="66193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</a:p>
        </p:txBody>
      </p:sp>
      <p:sp>
        <p:nvSpPr>
          <p:cNvPr id="724" name="Shape 724"/>
          <p:cNvSpPr/>
          <p:nvPr/>
        </p:nvSpPr>
        <p:spPr>
          <a:xfrm>
            <a:off x="4383769" y="2376549"/>
            <a:ext cx="3407290" cy="619769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Shape 725"/>
          <p:cNvSpPr/>
          <p:nvPr/>
        </p:nvSpPr>
        <p:spPr>
          <a:xfrm>
            <a:off x="4454551" y="2421203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6" name="Shape 726"/>
          <p:cNvPicPr preferRelativeResize="0"/>
          <p:nvPr/>
        </p:nvPicPr>
        <p:blipFill rotWithShape="1">
          <a:blip r:embed="rId6">
            <a:alphaModFix/>
          </a:blip>
          <a:srcRect b="47054" l="1" r="31546" t="2606"/>
          <a:stretch/>
        </p:blipFill>
        <p:spPr>
          <a:xfrm>
            <a:off x="4334892" y="2388238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Shape 727"/>
          <p:cNvSpPr/>
          <p:nvPr/>
        </p:nvSpPr>
        <p:spPr>
          <a:xfrm>
            <a:off x="6673600" y="2437800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집결지 도착</a:t>
            </a:r>
          </a:p>
        </p:txBody>
      </p:sp>
      <p:sp>
        <p:nvSpPr>
          <p:cNvPr id="728" name="Shape 728"/>
          <p:cNvSpPr/>
          <p:nvPr/>
        </p:nvSpPr>
        <p:spPr>
          <a:xfrm>
            <a:off x="5023653" y="2430324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Shape 729"/>
          <p:cNvSpPr/>
          <p:nvPr/>
        </p:nvSpPr>
        <p:spPr>
          <a:xfrm>
            <a:off x="5023653" y="2696466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Shape 730"/>
          <p:cNvSpPr/>
          <p:nvPr/>
        </p:nvSpPr>
        <p:spPr>
          <a:xfrm>
            <a:off x="5002421" y="2425163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731" name="Shape 731"/>
          <p:cNvSpPr/>
          <p:nvPr/>
        </p:nvSpPr>
        <p:spPr>
          <a:xfrm flipH="1" rot="10800000">
            <a:off x="7410268" y="2523229"/>
            <a:ext cx="317694" cy="365728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Shape 732"/>
          <p:cNvSpPr/>
          <p:nvPr/>
        </p:nvSpPr>
        <p:spPr>
          <a:xfrm>
            <a:off x="4383769" y="3041341"/>
            <a:ext cx="3407290" cy="619769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Shape 733"/>
          <p:cNvSpPr/>
          <p:nvPr/>
        </p:nvSpPr>
        <p:spPr>
          <a:xfrm>
            <a:off x="4454551" y="3085997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4" name="Shape 734"/>
          <p:cNvPicPr preferRelativeResize="0"/>
          <p:nvPr/>
        </p:nvPicPr>
        <p:blipFill rotWithShape="1">
          <a:blip r:embed="rId6">
            <a:alphaModFix/>
          </a:blip>
          <a:srcRect b="47054" l="1" r="31546" t="2606"/>
          <a:stretch/>
        </p:blipFill>
        <p:spPr>
          <a:xfrm>
            <a:off x="4334892" y="3053031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Shape 735"/>
          <p:cNvSpPr/>
          <p:nvPr/>
        </p:nvSpPr>
        <p:spPr>
          <a:xfrm>
            <a:off x="6673600" y="3102592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이동중</a:t>
            </a:r>
          </a:p>
        </p:txBody>
      </p:sp>
      <p:sp>
        <p:nvSpPr>
          <p:cNvPr id="736" name="Shape 736"/>
          <p:cNvSpPr/>
          <p:nvPr/>
        </p:nvSpPr>
        <p:spPr>
          <a:xfrm>
            <a:off x="5023653" y="3095116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Shape 737"/>
          <p:cNvSpPr/>
          <p:nvPr/>
        </p:nvSpPr>
        <p:spPr>
          <a:xfrm>
            <a:off x="5023653" y="3361258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Shape 738"/>
          <p:cNvSpPr/>
          <p:nvPr/>
        </p:nvSpPr>
        <p:spPr>
          <a:xfrm>
            <a:off x="5002421" y="3089956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100,000</a:t>
            </a:r>
          </a:p>
        </p:txBody>
      </p:sp>
      <p:sp>
        <p:nvSpPr>
          <p:cNvPr id="739" name="Shape 739"/>
          <p:cNvSpPr/>
          <p:nvPr/>
        </p:nvSpPr>
        <p:spPr>
          <a:xfrm flipH="1" rot="10800000">
            <a:off x="7410268" y="3188022"/>
            <a:ext cx="317694" cy="365728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openclipart.org/image/2400px/svg_to_png/202776/pawn.png" id="740" name="Shape 7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04276" y="1444349"/>
            <a:ext cx="124860" cy="160937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Shape 741"/>
          <p:cNvSpPr/>
          <p:nvPr/>
        </p:nvSpPr>
        <p:spPr>
          <a:xfrm>
            <a:off x="8115136" y="4288239"/>
            <a:ext cx="3441613" cy="2099169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시간 동안 해산 버튼을 사용하여 집결 공격 명령을 취소 할 수 있습니다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집결 시간이 지나서 병사가 이동 하는 도중에는 해산이 불가능 합니다(버튼을 비활성화 처리 하여 해산이 불가능 하다는 표시를 해주도로 합니다)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고급 아이템을 사용하여 개인이 회군은 가능 합니다.</a:t>
            </a:r>
          </a:p>
        </p:txBody>
      </p:sp>
      <p:sp>
        <p:nvSpPr>
          <p:cNvPr id="742" name="Shape 742"/>
          <p:cNvSpPr/>
          <p:nvPr/>
        </p:nvSpPr>
        <p:spPr>
          <a:xfrm>
            <a:off x="4400194" y="5017498"/>
            <a:ext cx="3407290" cy="609661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Shape 743"/>
          <p:cNvSpPr/>
          <p:nvPr/>
        </p:nvSpPr>
        <p:spPr>
          <a:xfrm>
            <a:off x="5059478" y="5132419"/>
            <a:ext cx="2505814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기술연구로 더 많은 집결 인원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증가 시킬 수 있습니다</a:t>
            </a:r>
          </a:p>
        </p:txBody>
      </p:sp>
      <p:sp>
        <p:nvSpPr>
          <p:cNvPr id="744" name="Shape 744"/>
          <p:cNvSpPr/>
          <p:nvPr/>
        </p:nvSpPr>
        <p:spPr>
          <a:xfrm>
            <a:off x="4453983" y="5063676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5" name="Shape 74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91258" y="5106144"/>
            <a:ext cx="474055" cy="4765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6" name="Shape 746"/>
          <p:cNvCxnSpPr>
            <a:stCxn id="696" idx="3"/>
            <a:endCxn id="741" idx="1"/>
          </p:cNvCxnSpPr>
          <p:nvPr/>
        </p:nvCxnSpPr>
        <p:spPr>
          <a:xfrm flipH="1" rot="10800000">
            <a:off x="6858000" y="5337798"/>
            <a:ext cx="1257000" cy="8859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802433" y="391886"/>
            <a:ext cx="113895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2016.03.10 초안 작성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690464" y="289248"/>
            <a:ext cx="17331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 정의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013629" y="667910"/>
            <a:ext cx="10021923" cy="5632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 기능은 연맹 원들의 공격 및 방어 정보를 실시간으로 확인 할 수 있습니다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공격 정보 , 방어 정보, 연맹 집결 공격 정보, 연맹 집결 방어 정보를 확인 할 수 있는 기능 입니다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공격 정보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연맹원 공격 정보는 개인 전투의 대한 정보 입니다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나의 연맹원들이 공격을 진행 하게 되어지면 연맹 공격 정보를 확인 할 수 있습니다.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방어 정보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연맹원 방어 정보는 개인 전투의 대한 정보 입니다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나의 연맹원들이 상대 연맹원에게 공격을 받는 경우 정보를 확인 할 수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집결 공격 정보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개인 전투 방식 하고는 틀리게 나의 연맹원들이 병력을 구성 하여 한 개의 도시를 공격 하는 정보를 확인 할 수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나의 연맹원들이 상대 연맹원에게 공격을 받는 경우 정보를 확인 할 수 있습니다.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집결 방어 정보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개인 전투 방식 하고는 틀리게 상대 연맹원들이 병력을 구성 하여 나의 연맹원 도시를 공격 하는 정보를 확인 할 수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나의 연맹원들이 상대 연맹원에게 공격을 받는 경우 정보를 확인 할 수 있습니다.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690464" y="289248"/>
            <a:ext cx="17331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 기능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013629" y="667910"/>
            <a:ext cx="965437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 기능은 연맹 원들의 공격 및 방어 정보를 실시간으로 확인 할 수 있습니다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 업그레이드(대사관 기능) 상세한 내용은 대사관 기획서에서 확인 할 수 있습니다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 업그레이드를 통해서 집결 부대 수량을 증가 시킬 수 있습니다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전쟁 업그레이드를 통해서 전투력을 상승 시킬 수 있습니다.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연맹 전쟁 업그레이드는 도시 건물 대사관에서 진행 할 수 있습니다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전쟁 기능 관련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전쟁 기능은 대사관에 있는 연맹 전쟁 기능 하고 동일 합니다.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 기록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전쟁 기록은 두 가지 타입으로 구성 되어집니다.(집결 전투, 개인 전투)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전쟁 기록은 연맹원들이 공격을 하거나 공격을 당하거나 하는 전투에 대한 기록을 저장 하여 보여주게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 기록은 30일간 기록을 보관 하게 되어지게 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4962525" y="2465332"/>
            <a:ext cx="2838450" cy="412094"/>
          </a:xfrm>
          <a:prstGeom prst="wedgeRectCallout">
            <a:avLst>
              <a:gd fmla="val -51814" name="adj1"/>
              <a:gd fmla="val -2394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연맹 공지(or 인사글)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svsfsfsfsdfsddddddddddddd</a:t>
            </a:r>
          </a:p>
        </p:txBody>
      </p:sp>
      <p:sp>
        <p:nvSpPr>
          <p:cNvPr id="117" name="Shape 117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5486400" y="2255482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2016.03.03  23:23</a:t>
            </a:r>
          </a:p>
        </p:txBody>
      </p:sp>
      <p:grpSp>
        <p:nvGrpSpPr>
          <p:cNvPr id="119" name="Shape 119"/>
          <p:cNvGrpSpPr/>
          <p:nvPr/>
        </p:nvGrpSpPr>
        <p:grpSpPr>
          <a:xfrm>
            <a:off x="4433885" y="2428113"/>
            <a:ext cx="437906" cy="428289"/>
            <a:chOff x="4433885" y="2820000"/>
            <a:chExt cx="437906" cy="428289"/>
          </a:xfrm>
        </p:grpSpPr>
        <p:sp>
          <p:nvSpPr>
            <p:cNvPr id="120" name="Shape 120"/>
            <p:cNvSpPr/>
            <p:nvPr/>
          </p:nvSpPr>
          <p:spPr>
            <a:xfrm>
              <a:off x="4433885" y="2839958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orig06.deviantart.net/d4b0/f/2015/269/4/7/spike_s__scroll_and_quill__icon_by_janswer-d9b1mdl.png" id="121" name="Shape 1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43503" y="2820000"/>
              <a:ext cx="428289" cy="42828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s://upload.wikimedia.org/wikipedia/commons/9/92/Battle_for_Wesnoth.png" id="122" name="Shape 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123" name="Shape 1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124" name="Shape 1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125" name="Shape 1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4343575" y="596506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pic>
        <p:nvPicPr>
          <p:cNvPr descr="http://icons.iconarchive.com/icons/hopstarter/scrap/256/Mail-icon.png" id="128" name="Shape 1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16101" y="6001864"/>
            <a:ext cx="36245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4946183" y="6303544"/>
            <a:ext cx="51296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전체메일</a:t>
            </a:r>
          </a:p>
        </p:txBody>
      </p:sp>
      <p:pic>
        <p:nvPicPr>
          <p:cNvPr descr="https://unitedteach.com/assets/people-icon-17a98255a47fa3723a771aed932867ef.png" id="130" name="Shape 1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64880" y="6018548"/>
            <a:ext cx="376893" cy="28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6000937" y="6129650"/>
            <a:ext cx="198999" cy="198999"/>
          </a:xfrm>
          <a:prstGeom prst="mathPlus">
            <a:avLst>
              <a:gd fmla="val 23520" name="adj1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5812301" y="6303544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</a:t>
            </a:r>
          </a:p>
        </p:txBody>
      </p:sp>
      <p:pic>
        <p:nvPicPr>
          <p:cNvPr descr="https://s-media-cache-ak0.pinimg.com/564x/9e/32/f6/9e32f602e2869e809d46c2d1b1a5da88.jpg" id="133" name="Shape 13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572440" y="5970844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6525730" y="6297321"/>
            <a:ext cx="384721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</a:t>
            </a:r>
          </a:p>
        </p:txBody>
      </p:sp>
      <p:pic>
        <p:nvPicPr>
          <p:cNvPr descr="https://unitedteach.com/assets/people-icon-17a98255a47fa3723a771aed932867ef.png" id="135" name="Shape 135"/>
          <p:cNvPicPr preferRelativeResize="0"/>
          <p:nvPr/>
        </p:nvPicPr>
        <p:blipFill rotWithShape="1">
          <a:blip r:embed="rId11">
            <a:alphaModFix/>
          </a:blip>
          <a:srcRect b="11062" l="0" r="0" t="13343"/>
          <a:stretch/>
        </p:blipFill>
        <p:spPr>
          <a:xfrm>
            <a:off x="6724060" y="6141789"/>
            <a:ext cx="234021" cy="1769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s-media-cache-ak0.pinimg.com/564x/9e/32/f6/9e32f602e2869e809d46c2d1b1a5da88.jpg" id="136" name="Shape 1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99234" y="5973871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7311418" y="6300430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관리</a:t>
            </a:r>
          </a:p>
        </p:txBody>
      </p:sp>
      <p:pic>
        <p:nvPicPr>
          <p:cNvPr descr="http://icons.iconarchive.com/icons/hydrattz/multipurpose-alphabet/256/Letter-M-black-icon.png" id="138" name="Shape 13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99164" y="6174837"/>
            <a:ext cx="139740" cy="13974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>
            <a:off x="4527482" y="296926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5628903" y="296926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6725010" y="295817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4526821" y="3987967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5628242" y="3987967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6724349" y="397687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4645235" y="3645858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연맹전쟁</a:t>
            </a:r>
          </a:p>
        </p:txBody>
      </p:sp>
      <p:sp>
        <p:nvSpPr>
          <p:cNvPr id="146" name="Shape 146"/>
          <p:cNvSpPr/>
          <p:nvPr/>
        </p:nvSpPr>
        <p:spPr>
          <a:xfrm>
            <a:off x="5725512" y="3641560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147" name="Shape 147"/>
          <p:cNvSpPr/>
          <p:nvPr/>
        </p:nvSpPr>
        <p:spPr>
          <a:xfrm>
            <a:off x="6834542" y="3626205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</a:t>
            </a:r>
          </a:p>
        </p:txBody>
      </p:sp>
      <p:sp>
        <p:nvSpPr>
          <p:cNvPr id="148" name="Shape 148"/>
          <p:cNvSpPr/>
          <p:nvPr/>
        </p:nvSpPr>
        <p:spPr>
          <a:xfrm>
            <a:off x="4626716" y="4662637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</a:t>
            </a:r>
          </a:p>
        </p:txBody>
      </p:sp>
      <p:sp>
        <p:nvSpPr>
          <p:cNvPr id="149" name="Shape 149"/>
          <p:cNvSpPr/>
          <p:nvPr/>
        </p:nvSpPr>
        <p:spPr>
          <a:xfrm>
            <a:off x="5730839" y="4665746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</a:t>
            </a:r>
          </a:p>
        </p:txBody>
      </p:sp>
      <p:sp>
        <p:nvSpPr>
          <p:cNvPr id="150" name="Shape 150"/>
          <p:cNvSpPr/>
          <p:nvPr/>
        </p:nvSpPr>
        <p:spPr>
          <a:xfrm>
            <a:off x="6758542" y="4654196"/>
            <a:ext cx="87075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596089" y="3001409"/>
            <a:ext cx="810255" cy="733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49178" y="2999375"/>
            <a:ext cx="694064" cy="697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791057" y="2975257"/>
            <a:ext cx="609883" cy="6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626175" y="4016098"/>
            <a:ext cx="755391" cy="724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 rotWithShape="1">
          <a:blip r:embed="rId17">
            <a:alphaModFix/>
          </a:blip>
          <a:srcRect b="13811" l="0" r="23580" t="24413"/>
          <a:stretch/>
        </p:blipFill>
        <p:spPr>
          <a:xfrm>
            <a:off x="5642800" y="4073478"/>
            <a:ext cx="786134" cy="653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820479" y="4008232"/>
            <a:ext cx="772877" cy="70847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/>
          <p:nvPr/>
        </p:nvSpPr>
        <p:spPr>
          <a:xfrm>
            <a:off x="4383755" y="286211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58" name="Shape 158"/>
          <p:cNvSpPr/>
          <p:nvPr/>
        </p:nvSpPr>
        <p:spPr>
          <a:xfrm>
            <a:off x="6122637" y="281072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584420" y="667910"/>
            <a:ext cx="332510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메인 UI 구성 화면 입니다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길드 창설 이후 확인이 가능 한 화면 입니다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 버튼을 클릭 하여 연맹 전쟁 화면으로 이동 할 수 있습니다.</a:t>
            </a:r>
          </a:p>
        </p:txBody>
      </p:sp>
      <p:sp>
        <p:nvSpPr>
          <p:cNvPr id="160" name="Shape 160"/>
          <p:cNvSpPr/>
          <p:nvPr/>
        </p:nvSpPr>
        <p:spPr>
          <a:xfrm>
            <a:off x="215538" y="142595"/>
            <a:ext cx="20553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메인 UI 구성</a:t>
            </a:r>
          </a:p>
        </p:txBody>
      </p:sp>
      <p:cxnSp>
        <p:nvCxnSpPr>
          <p:cNvPr id="161" name="Shape 161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62" name="Shape 162"/>
          <p:cNvSpPr/>
          <p:nvPr/>
        </p:nvSpPr>
        <p:spPr>
          <a:xfrm rot="-4970284">
            <a:off x="4135638" y="3036229"/>
            <a:ext cx="412721" cy="63305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4336028" y="241187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전쟁</a:t>
            </a:r>
          </a:p>
        </p:txBody>
      </p:sp>
      <p:sp>
        <p:nvSpPr>
          <p:cNvPr id="170" name="Shape 170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전쟁 기록</a:t>
            </a:r>
          </a:p>
        </p:txBody>
      </p:sp>
      <p:grpSp>
        <p:nvGrpSpPr>
          <p:cNvPr id="172" name="Shape 172"/>
          <p:cNvGrpSpPr/>
          <p:nvPr/>
        </p:nvGrpSpPr>
        <p:grpSpPr>
          <a:xfrm>
            <a:off x="4336028" y="649341"/>
            <a:ext cx="3520799" cy="1143837"/>
            <a:chOff x="4336028" y="1003904"/>
            <a:chExt cx="3520799" cy="1143837"/>
          </a:xfrm>
        </p:grpSpPr>
        <p:sp>
          <p:nvSpPr>
            <p:cNvPr id="173" name="Shape 173"/>
            <p:cNvSpPr/>
            <p:nvPr/>
          </p:nvSpPr>
          <p:spPr>
            <a:xfrm>
              <a:off x="4336028" y="1438615"/>
              <a:ext cx="3520799" cy="709126"/>
            </a:xfrm>
            <a:prstGeom prst="roundRect">
              <a:avLst>
                <a:gd fmla="val 877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4429158" y="1474236"/>
              <a:ext cx="587828" cy="63618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7164422" y="1474236"/>
              <a:ext cx="587828" cy="63618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4336028" y="1184987"/>
              <a:ext cx="3520799" cy="251925"/>
            </a:xfrm>
            <a:prstGeom prst="roundRect">
              <a:avLst>
                <a:gd fmla="val 877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행군 중 : 00:00:00</a:t>
              </a:r>
            </a:p>
          </p:txBody>
        </p:sp>
        <p:sp>
          <p:nvSpPr>
            <p:cNvPr id="177" name="Shape 177"/>
            <p:cNvSpPr/>
            <p:nvPr/>
          </p:nvSpPr>
          <p:spPr>
            <a:xfrm>
              <a:off x="5558337" y="1003904"/>
              <a:ext cx="1106424" cy="211469"/>
            </a:xfrm>
            <a:prstGeom prst="roundRect">
              <a:avLst>
                <a:gd fmla="val 29932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공격</a:t>
              </a:r>
            </a:p>
          </p:txBody>
        </p:sp>
      </p:grpSp>
      <p:pic>
        <p:nvPicPr>
          <p:cNvPr descr="http://cfile237.uf.daum.net/image/2141EF37536C9632195643" id="178" name="Shape 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1464" y="1409945"/>
            <a:ext cx="189408" cy="1894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cfile237.uf.daum.net/image/2141EF37536C9632195643" id="179" name="Shape 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3232" y="1398891"/>
            <a:ext cx="189408" cy="18940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/>
          <p:nvPr/>
        </p:nvSpPr>
        <p:spPr>
          <a:xfrm>
            <a:off x="5914480" y="1228357"/>
            <a:ext cx="307911" cy="428148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5016987" y="1129005"/>
            <a:ext cx="1007007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150,999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6148873" y="1129005"/>
            <a:ext cx="1007007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150,999</a:t>
            </a:r>
          </a:p>
        </p:txBody>
      </p:sp>
      <p:pic>
        <p:nvPicPr>
          <p:cNvPr descr="https://image.jimcdn.com/app/cms/image/transf/dimension=349x1024:format=png/path/s42cdc19839f32ffb/image/ie64f85b5f6354e71/version/1412344801/image.png" id="183" name="Shape 1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6021" y="1053165"/>
            <a:ext cx="253563" cy="2535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image.jimcdn.com/app/cms/image/transf/dimension=349x1024:format=png/path/s42cdc19839f32ffb/image/ie64f85b5f6354e71/version/1412344801/image.png" id="184" name="Shape 1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4866136" y="1053165"/>
            <a:ext cx="253563" cy="2535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ndicons.com/files/icons/766/base_software/128/shield_blue.png" id="185" name="Shape 1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32127" y="1050359"/>
            <a:ext cx="291867" cy="2918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Shape 186"/>
          <p:cNvGrpSpPr/>
          <p:nvPr/>
        </p:nvGrpSpPr>
        <p:grpSpPr>
          <a:xfrm>
            <a:off x="4341818" y="1853828"/>
            <a:ext cx="3520799" cy="1143837"/>
            <a:chOff x="4336028" y="1003904"/>
            <a:chExt cx="3520799" cy="1143837"/>
          </a:xfrm>
        </p:grpSpPr>
        <p:sp>
          <p:nvSpPr>
            <p:cNvPr id="187" name="Shape 187"/>
            <p:cNvSpPr/>
            <p:nvPr/>
          </p:nvSpPr>
          <p:spPr>
            <a:xfrm>
              <a:off x="4336028" y="1438615"/>
              <a:ext cx="3520799" cy="709126"/>
            </a:xfrm>
            <a:prstGeom prst="roundRect">
              <a:avLst>
                <a:gd fmla="val 877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4429158" y="1474236"/>
              <a:ext cx="587828" cy="63618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7164422" y="1474236"/>
              <a:ext cx="587828" cy="63618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4336028" y="1184987"/>
              <a:ext cx="3520799" cy="251925"/>
            </a:xfrm>
            <a:prstGeom prst="roundRect">
              <a:avLst>
                <a:gd fmla="val 877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행군 중 : 00:00:00</a:t>
              </a:r>
            </a:p>
          </p:txBody>
        </p:sp>
        <p:sp>
          <p:nvSpPr>
            <p:cNvPr id="191" name="Shape 191"/>
            <p:cNvSpPr/>
            <p:nvPr/>
          </p:nvSpPr>
          <p:spPr>
            <a:xfrm>
              <a:off x="5558337" y="1003904"/>
              <a:ext cx="1106424" cy="211469"/>
            </a:xfrm>
            <a:prstGeom prst="roundRect">
              <a:avLst>
                <a:gd fmla="val 29932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rgbClr val="1F3864"/>
                  </a:solidFill>
                  <a:latin typeface="Arial"/>
                  <a:ea typeface="Arial"/>
                  <a:cs typeface="Arial"/>
                  <a:sym typeface="Arial"/>
                </a:rPr>
                <a:t>방어</a:t>
              </a:r>
            </a:p>
          </p:txBody>
        </p:sp>
      </p:grpSp>
      <p:pic>
        <p:nvPicPr>
          <p:cNvPr descr="http://cfile237.uf.daum.net/image/2141EF37536C9632195643" id="192" name="Shape 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7255" y="2614432"/>
            <a:ext cx="189408" cy="1894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cfile237.uf.daum.net/image/2141EF37536C9632195643" id="193" name="Shape 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9021" y="2603376"/>
            <a:ext cx="189408" cy="18940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/>
          <p:nvPr/>
        </p:nvSpPr>
        <p:spPr>
          <a:xfrm flipH="1">
            <a:off x="5920269" y="2432842"/>
            <a:ext cx="307911" cy="428148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5022776" y="2333491"/>
            <a:ext cx="1007007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150,999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6154664" y="2333491"/>
            <a:ext cx="1007007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150,999</a:t>
            </a:r>
          </a:p>
        </p:txBody>
      </p:sp>
      <p:pic>
        <p:nvPicPr>
          <p:cNvPr descr="http://findicons.com/files/icons/766/base_software/128/shield_blue.png" id="197" name="Shape 19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55387" y="2243215"/>
            <a:ext cx="291867" cy="2918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image.jimcdn.com/app/cms/image/transf/dimension=349x1024:format=png/path/s42cdc19839f32ffb/image/ie64f85b5f6354e71/version/1412344801/image.png" id="198" name="Shape 1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4225" y="2256335"/>
            <a:ext cx="253563" cy="2535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image.jimcdn.com/app/cms/image/transf/dimension=349x1024:format=png/path/s42cdc19839f32ffb/image/ie64f85b5f6354e71/version/1412344801/image.png" id="199" name="Shape 1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7084339" y="2256335"/>
            <a:ext cx="253563" cy="253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7">
            <a:alphaModFix/>
          </a:blip>
          <a:srcRect b="47054" l="1" r="31546" t="2606"/>
          <a:stretch/>
        </p:blipFill>
        <p:spPr>
          <a:xfrm>
            <a:off x="4240364" y="1080763"/>
            <a:ext cx="789458" cy="7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 rotWithShape="1">
          <a:blip r:embed="rId7">
            <a:alphaModFix/>
          </a:blip>
          <a:srcRect b="47054" l="1" r="31546" t="2606"/>
          <a:stretch/>
        </p:blipFill>
        <p:spPr>
          <a:xfrm>
            <a:off x="4252523" y="2285250"/>
            <a:ext cx="789458" cy="7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 rotWithShape="1">
          <a:blip r:embed="rId7">
            <a:alphaModFix/>
          </a:blip>
          <a:srcRect b="47054" l="1" r="31546" t="2606"/>
          <a:stretch/>
        </p:blipFill>
        <p:spPr>
          <a:xfrm>
            <a:off x="6975849" y="1073612"/>
            <a:ext cx="789458" cy="7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 rotWithShape="1">
          <a:blip r:embed="rId7">
            <a:alphaModFix/>
          </a:blip>
          <a:srcRect b="47054" l="1" r="31546" t="2606"/>
          <a:stretch/>
        </p:blipFill>
        <p:spPr>
          <a:xfrm>
            <a:off x="7002565" y="2294881"/>
            <a:ext cx="789458" cy="7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05" name="Shape 205"/>
          <p:cNvSpPr/>
          <p:nvPr/>
        </p:nvSpPr>
        <p:spPr>
          <a:xfrm>
            <a:off x="8416211" y="1166326"/>
            <a:ext cx="3648269" cy="1602418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들의 공격 하고 있는 정보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나의 공격 정보를 확인 할 수 있습니다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공격자의 닉네임 정보, 방어자의 닉네임 정보 확인이 가능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공격자의 도시 좌표, 방어자의 도시 좌표 정보 확인 가능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(나의 연맹원은 좌측에 표시, 상대방은 우측에 표시)</a:t>
            </a:r>
          </a:p>
        </p:txBody>
      </p:sp>
      <p:cxnSp>
        <p:nvCxnSpPr>
          <p:cNvPr id="206" name="Shape 206"/>
          <p:cNvCxnSpPr>
            <a:stCxn id="202" idx="3"/>
            <a:endCxn id="205" idx="1"/>
          </p:cNvCxnSpPr>
          <p:nvPr/>
        </p:nvCxnSpPr>
        <p:spPr>
          <a:xfrm>
            <a:off x="7765308" y="1449275"/>
            <a:ext cx="651000" cy="518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7" name="Shape 207"/>
          <p:cNvSpPr txBox="1"/>
          <p:nvPr/>
        </p:nvSpPr>
        <p:spPr>
          <a:xfrm>
            <a:off x="584420" y="667910"/>
            <a:ext cx="33251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 공격, 방어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들의 공격 정보, 방어 정보를 확인 할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대사관 &gt; 전쟁의 홀 기능 하고 동일</a:t>
            </a:r>
          </a:p>
        </p:txBody>
      </p:sp>
      <p:sp>
        <p:nvSpPr>
          <p:cNvPr id="208" name="Shape 208"/>
          <p:cNvSpPr/>
          <p:nvPr/>
        </p:nvSpPr>
        <p:spPr>
          <a:xfrm>
            <a:off x="215538" y="142595"/>
            <a:ext cx="26532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전쟁_공격, 방어(1)</a:t>
            </a:r>
          </a:p>
        </p:txBody>
      </p:sp>
      <p:cxnSp>
        <p:nvCxnSpPr>
          <p:cNvPr id="209" name="Shape 209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10" name="Shape 210"/>
          <p:cNvSpPr/>
          <p:nvPr/>
        </p:nvSpPr>
        <p:spPr>
          <a:xfrm>
            <a:off x="8090760" y="77594"/>
            <a:ext cx="3265715" cy="456499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공격, 방어의 대한 정보를 보여줍니다.</a:t>
            </a:r>
          </a:p>
        </p:txBody>
      </p:sp>
      <p:cxnSp>
        <p:nvCxnSpPr>
          <p:cNvPr id="211" name="Shape 211"/>
          <p:cNvCxnSpPr>
            <a:stCxn id="177" idx="3"/>
            <a:endCxn id="210" idx="1"/>
          </p:cNvCxnSpPr>
          <p:nvPr/>
        </p:nvCxnSpPr>
        <p:spPr>
          <a:xfrm flipH="1" rot="10800000">
            <a:off x="6664761" y="305976"/>
            <a:ext cx="1425900" cy="449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2" name="Shape 212"/>
          <p:cNvSpPr/>
          <p:nvPr/>
        </p:nvSpPr>
        <p:spPr>
          <a:xfrm>
            <a:off x="8408681" y="2831196"/>
            <a:ext cx="3674462" cy="1731473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들의 방어 하고 있는 정보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나의 방어 정보를 확인 할 수 있습니다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공격자의 닉네임 정보, 방어자의 닉네임 정보 확인이 가능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공격자의 도시 좌표, 방어자의 도시 좌표 정보 확인 가능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(나의 연맹원은 좌측에 표시, 상대방은 우측에 표시)</a:t>
            </a:r>
          </a:p>
        </p:txBody>
      </p:sp>
      <p:cxnSp>
        <p:nvCxnSpPr>
          <p:cNvPr id="213" name="Shape 213"/>
          <p:cNvCxnSpPr>
            <a:stCxn id="203" idx="3"/>
            <a:endCxn id="212" idx="1"/>
          </p:cNvCxnSpPr>
          <p:nvPr/>
        </p:nvCxnSpPr>
        <p:spPr>
          <a:xfrm>
            <a:off x="7792024" y="2670544"/>
            <a:ext cx="616800" cy="102629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4" name="Shape 214"/>
          <p:cNvSpPr/>
          <p:nvPr/>
        </p:nvSpPr>
        <p:spPr>
          <a:xfrm>
            <a:off x="8100353" y="567622"/>
            <a:ext cx="3441613" cy="552049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정보(공격자가 상대방 도시에 도착 하는 시간 정보 입니다)</a:t>
            </a:r>
          </a:p>
        </p:txBody>
      </p:sp>
      <p:cxnSp>
        <p:nvCxnSpPr>
          <p:cNvPr id="215" name="Shape 215"/>
          <p:cNvCxnSpPr>
            <a:endCxn id="214" idx="1"/>
          </p:cNvCxnSpPr>
          <p:nvPr/>
        </p:nvCxnSpPr>
        <p:spPr>
          <a:xfrm flipH="1" rot="10800000">
            <a:off x="6664853" y="843647"/>
            <a:ext cx="1435500" cy="126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6" name="Shape 216"/>
          <p:cNvSpPr/>
          <p:nvPr/>
        </p:nvSpPr>
        <p:spPr>
          <a:xfrm>
            <a:off x="8283332" y="5808160"/>
            <a:ext cx="3441613" cy="552049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전쟁 기록 버튼을 클릭 시 전쟁의 기록을 확인 할 수 있습니다(전쟁 기록 설명 참고)</a:t>
            </a:r>
          </a:p>
        </p:txBody>
      </p:sp>
      <p:cxnSp>
        <p:nvCxnSpPr>
          <p:cNvPr id="217" name="Shape 217"/>
          <p:cNvCxnSpPr>
            <a:endCxn id="216" idx="1"/>
          </p:cNvCxnSpPr>
          <p:nvPr/>
        </p:nvCxnSpPr>
        <p:spPr>
          <a:xfrm flipH="1" rot="10800000">
            <a:off x="6847832" y="6084185"/>
            <a:ext cx="1435500" cy="126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8" name="Shape 218"/>
          <p:cNvSpPr/>
          <p:nvPr/>
        </p:nvSpPr>
        <p:spPr>
          <a:xfrm>
            <a:off x="4480767" y="5057364"/>
            <a:ext cx="323778" cy="849085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4782792" y="5317264"/>
            <a:ext cx="242726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스크롤 가능 하도록 구현 필요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4336028" y="241187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전쟁</a:t>
            </a:r>
          </a:p>
        </p:txBody>
      </p:sp>
      <p:sp>
        <p:nvSpPr>
          <p:cNvPr id="227" name="Shape 227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전쟁 기록</a:t>
            </a:r>
          </a:p>
        </p:txBody>
      </p:sp>
      <p:sp>
        <p:nvSpPr>
          <p:cNvPr id="229" name="Shape 229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584420" y="667910"/>
            <a:ext cx="3325104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전쟁이 없는 경우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들의 공격 정보, 방어 정보 진행 중 정보가 없는 경우 표시 정보</a:t>
            </a:r>
          </a:p>
        </p:txBody>
      </p:sp>
      <p:sp>
        <p:nvSpPr>
          <p:cNvPr id="231" name="Shape 231"/>
          <p:cNvSpPr/>
          <p:nvPr/>
        </p:nvSpPr>
        <p:spPr>
          <a:xfrm>
            <a:off x="215538" y="142595"/>
            <a:ext cx="26532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전쟁_공격, 방어(1)</a:t>
            </a:r>
          </a:p>
        </p:txBody>
      </p:sp>
      <p:cxnSp>
        <p:nvCxnSpPr>
          <p:cNvPr id="232" name="Shape 232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33" name="Shape 233"/>
          <p:cNvSpPr/>
          <p:nvPr/>
        </p:nvSpPr>
        <p:spPr>
          <a:xfrm>
            <a:off x="8243384" y="1405499"/>
            <a:ext cx="3441613" cy="871168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전쟁이 진행 중인 상태가 없는 경우 전쟁이 진행 중이지 않다는 텍스트 처리를 해주도록 합니다</a:t>
            </a:r>
          </a:p>
        </p:txBody>
      </p:sp>
      <p:cxnSp>
        <p:nvCxnSpPr>
          <p:cNvPr id="234" name="Shape 234"/>
          <p:cNvCxnSpPr>
            <a:endCxn id="233" idx="1"/>
          </p:cNvCxnSpPr>
          <p:nvPr/>
        </p:nvCxnSpPr>
        <p:spPr>
          <a:xfrm>
            <a:off x="7486484" y="1713583"/>
            <a:ext cx="756900" cy="1275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5" name="Shape 235"/>
          <p:cNvSpPr/>
          <p:nvPr/>
        </p:nvSpPr>
        <p:spPr>
          <a:xfrm>
            <a:off x="4480767" y="5057364"/>
            <a:ext cx="323778" cy="849085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4782792" y="5317264"/>
            <a:ext cx="242726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스크롤 가능 하도록 구현 필요</a:t>
            </a:r>
          </a:p>
        </p:txBody>
      </p:sp>
      <p:sp>
        <p:nvSpPr>
          <p:cNvPr id="237" name="Shape 237"/>
          <p:cNvSpPr/>
          <p:nvPr/>
        </p:nvSpPr>
        <p:spPr>
          <a:xfrm>
            <a:off x="4642655" y="1405500"/>
            <a:ext cx="2843828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당신의 연맹은 매우 평화로운 상태이며 현재 전쟁 관련 소식이 없습니다.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4336028" y="241187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전쟁</a:t>
            </a:r>
          </a:p>
        </p:txBody>
      </p:sp>
      <p:sp>
        <p:nvSpPr>
          <p:cNvPr id="245" name="Shape 245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전쟁 기록</a:t>
            </a:r>
          </a:p>
        </p:txBody>
      </p:sp>
      <p:grpSp>
        <p:nvGrpSpPr>
          <p:cNvPr id="247" name="Shape 247"/>
          <p:cNvGrpSpPr/>
          <p:nvPr/>
        </p:nvGrpSpPr>
        <p:grpSpPr>
          <a:xfrm>
            <a:off x="4336028" y="649341"/>
            <a:ext cx="3520799" cy="1143837"/>
            <a:chOff x="4336028" y="1003904"/>
            <a:chExt cx="3520799" cy="1143837"/>
          </a:xfrm>
        </p:grpSpPr>
        <p:sp>
          <p:nvSpPr>
            <p:cNvPr id="248" name="Shape 248"/>
            <p:cNvSpPr/>
            <p:nvPr/>
          </p:nvSpPr>
          <p:spPr>
            <a:xfrm>
              <a:off x="4336028" y="1438615"/>
              <a:ext cx="3520799" cy="709126"/>
            </a:xfrm>
            <a:prstGeom prst="roundRect">
              <a:avLst>
                <a:gd fmla="val 877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4429158" y="1474236"/>
              <a:ext cx="587828" cy="63618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7164422" y="1474236"/>
              <a:ext cx="587828" cy="63618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4336028" y="1184987"/>
              <a:ext cx="3520799" cy="251925"/>
            </a:xfrm>
            <a:prstGeom prst="roundRect">
              <a:avLst>
                <a:gd fmla="val 877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행군 중 : 00:00:00</a:t>
              </a:r>
            </a:p>
          </p:txBody>
        </p:sp>
        <p:sp>
          <p:nvSpPr>
            <p:cNvPr id="252" name="Shape 252"/>
            <p:cNvSpPr/>
            <p:nvPr/>
          </p:nvSpPr>
          <p:spPr>
            <a:xfrm>
              <a:off x="5558337" y="1003904"/>
              <a:ext cx="1106424" cy="211469"/>
            </a:xfrm>
            <a:prstGeom prst="roundRect">
              <a:avLst>
                <a:gd fmla="val 29932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공격</a:t>
              </a:r>
            </a:p>
          </p:txBody>
        </p:sp>
      </p:grpSp>
      <p:pic>
        <p:nvPicPr>
          <p:cNvPr descr="http://cfile237.uf.daum.net/image/2141EF37536C9632195643" id="253" name="Shape 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1464" y="1409945"/>
            <a:ext cx="189408" cy="1894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cfile237.uf.daum.net/image/2141EF37536C9632195643" id="254" name="Shape 2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3232" y="1398891"/>
            <a:ext cx="189408" cy="189408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/>
          <p:nvPr/>
        </p:nvSpPr>
        <p:spPr>
          <a:xfrm>
            <a:off x="5914480" y="1228357"/>
            <a:ext cx="307911" cy="428148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5016987" y="1129005"/>
            <a:ext cx="1007007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150,999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6148873" y="1129005"/>
            <a:ext cx="1007007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150,999</a:t>
            </a:r>
          </a:p>
        </p:txBody>
      </p:sp>
      <p:pic>
        <p:nvPicPr>
          <p:cNvPr descr="https://image.jimcdn.com/app/cms/image/transf/dimension=349x1024:format=png/path/s42cdc19839f32ffb/image/ie64f85b5f6354e71/version/1412344801/image.png" id="258" name="Shape 2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6021" y="1053165"/>
            <a:ext cx="253563" cy="2535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image.jimcdn.com/app/cms/image/transf/dimension=349x1024:format=png/path/s42cdc19839f32ffb/image/ie64f85b5f6354e71/version/1412344801/image.png" id="259" name="Shape 2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4866136" y="1053165"/>
            <a:ext cx="253563" cy="2535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ndicons.com/files/icons/766/base_software/128/shield_blue.png" id="260" name="Shape 2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32127" y="1050359"/>
            <a:ext cx="291867" cy="2918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1" name="Shape 261"/>
          <p:cNvGrpSpPr/>
          <p:nvPr/>
        </p:nvGrpSpPr>
        <p:grpSpPr>
          <a:xfrm>
            <a:off x="4341818" y="1853828"/>
            <a:ext cx="3520799" cy="1143837"/>
            <a:chOff x="4336028" y="1003904"/>
            <a:chExt cx="3520799" cy="1143837"/>
          </a:xfrm>
        </p:grpSpPr>
        <p:sp>
          <p:nvSpPr>
            <p:cNvPr id="262" name="Shape 262"/>
            <p:cNvSpPr/>
            <p:nvPr/>
          </p:nvSpPr>
          <p:spPr>
            <a:xfrm>
              <a:off x="4336028" y="1438615"/>
              <a:ext cx="3520799" cy="709126"/>
            </a:xfrm>
            <a:prstGeom prst="roundRect">
              <a:avLst>
                <a:gd fmla="val 877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4429158" y="1474236"/>
              <a:ext cx="587828" cy="63618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7164422" y="1474236"/>
              <a:ext cx="587828" cy="63618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4336028" y="1184987"/>
              <a:ext cx="3520799" cy="251925"/>
            </a:xfrm>
            <a:prstGeom prst="roundRect">
              <a:avLst>
                <a:gd fmla="val 877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행군 중 : 00:00:00</a:t>
              </a:r>
            </a:p>
          </p:txBody>
        </p:sp>
        <p:sp>
          <p:nvSpPr>
            <p:cNvPr id="266" name="Shape 266"/>
            <p:cNvSpPr/>
            <p:nvPr/>
          </p:nvSpPr>
          <p:spPr>
            <a:xfrm>
              <a:off x="5558337" y="1003904"/>
              <a:ext cx="1106424" cy="211469"/>
            </a:xfrm>
            <a:prstGeom prst="roundRect">
              <a:avLst>
                <a:gd fmla="val 29932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rgbClr val="1F3864"/>
                  </a:solidFill>
                  <a:latin typeface="Arial"/>
                  <a:ea typeface="Arial"/>
                  <a:cs typeface="Arial"/>
                  <a:sym typeface="Arial"/>
                </a:rPr>
                <a:t>방어</a:t>
              </a:r>
            </a:p>
          </p:txBody>
        </p:sp>
      </p:grpSp>
      <p:pic>
        <p:nvPicPr>
          <p:cNvPr descr="http://cfile237.uf.daum.net/image/2141EF37536C9632195643" id="267" name="Shape 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7255" y="2614432"/>
            <a:ext cx="189408" cy="1894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cfile237.uf.daum.net/image/2141EF37536C9632195643" id="268" name="Shape 2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9021" y="2603376"/>
            <a:ext cx="189408" cy="189408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/>
          <p:nvPr/>
        </p:nvSpPr>
        <p:spPr>
          <a:xfrm flipH="1">
            <a:off x="5920269" y="2432842"/>
            <a:ext cx="307911" cy="428148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5022776" y="2333491"/>
            <a:ext cx="1007007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150,999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6154664" y="2333491"/>
            <a:ext cx="1007007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150,999</a:t>
            </a:r>
          </a:p>
        </p:txBody>
      </p:sp>
      <p:pic>
        <p:nvPicPr>
          <p:cNvPr descr="http://findicons.com/files/icons/766/base_software/128/shield_blue.png" id="272" name="Shape 2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55387" y="2243215"/>
            <a:ext cx="291867" cy="2918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image.jimcdn.com/app/cms/image/transf/dimension=349x1024:format=png/path/s42cdc19839f32ffb/image/ie64f85b5f6354e71/version/1412344801/image.png" id="273" name="Shape 2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4225" y="2256335"/>
            <a:ext cx="253563" cy="2535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image.jimcdn.com/app/cms/image/transf/dimension=349x1024:format=png/path/s42cdc19839f32ffb/image/ie64f85b5f6354e71/version/1412344801/image.png" id="274" name="Shape 2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7084339" y="2256335"/>
            <a:ext cx="253563" cy="253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 rotWithShape="1">
          <a:blip r:embed="rId7">
            <a:alphaModFix/>
          </a:blip>
          <a:srcRect b="47054" l="1" r="31546" t="2606"/>
          <a:stretch/>
        </p:blipFill>
        <p:spPr>
          <a:xfrm>
            <a:off x="4240364" y="1080763"/>
            <a:ext cx="789458" cy="7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7">
            <a:alphaModFix/>
          </a:blip>
          <a:srcRect b="47054" l="1" r="31546" t="2606"/>
          <a:stretch/>
        </p:blipFill>
        <p:spPr>
          <a:xfrm>
            <a:off x="4252523" y="2285250"/>
            <a:ext cx="789458" cy="7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 rotWithShape="1">
          <a:blip r:embed="rId7">
            <a:alphaModFix/>
          </a:blip>
          <a:srcRect b="47054" l="1" r="31546" t="2606"/>
          <a:stretch/>
        </p:blipFill>
        <p:spPr>
          <a:xfrm>
            <a:off x="6975849" y="1073612"/>
            <a:ext cx="789458" cy="7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 rotWithShape="1">
          <a:blip r:embed="rId7">
            <a:alphaModFix/>
          </a:blip>
          <a:srcRect b="47054" l="1" r="31546" t="2606"/>
          <a:stretch/>
        </p:blipFill>
        <p:spPr>
          <a:xfrm>
            <a:off x="7002565" y="2294881"/>
            <a:ext cx="789458" cy="7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584420" y="667910"/>
            <a:ext cx="33251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 공격, 방어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공격자, 방어자의 오픈 월드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공격자, 방어자를 선택 시 오픈 월드 도시 좌표로 이동을 하게 되어집니다.</a:t>
            </a:r>
          </a:p>
        </p:txBody>
      </p:sp>
      <p:sp>
        <p:nvSpPr>
          <p:cNvPr id="281" name="Shape 281"/>
          <p:cNvSpPr/>
          <p:nvPr/>
        </p:nvSpPr>
        <p:spPr>
          <a:xfrm>
            <a:off x="215538" y="142595"/>
            <a:ext cx="26532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전쟁_공격, 방어(2)</a:t>
            </a:r>
          </a:p>
        </p:txBody>
      </p:sp>
      <p:cxnSp>
        <p:nvCxnSpPr>
          <p:cNvPr id="282" name="Shape 282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83" name="Shape 283"/>
          <p:cNvSpPr/>
          <p:nvPr/>
        </p:nvSpPr>
        <p:spPr>
          <a:xfrm>
            <a:off x="6107498" y="1041029"/>
            <a:ext cx="1731336" cy="803467"/>
          </a:xfrm>
          <a:prstGeom prst="rect">
            <a:avLst/>
          </a:prstGeom>
          <a:noFill/>
          <a:ln cap="flat" cmpd="sng" w="5715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4338235" y="1043315"/>
            <a:ext cx="1731336" cy="803467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6110180" y="2243952"/>
            <a:ext cx="1731336" cy="803467"/>
          </a:xfrm>
          <a:prstGeom prst="rect">
            <a:avLst/>
          </a:prstGeom>
          <a:noFill/>
          <a:ln cap="flat" cmpd="sng" w="5715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4340917" y="2246239"/>
            <a:ext cx="1731336" cy="803467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348180" y="2534911"/>
            <a:ext cx="3904343" cy="1588425"/>
          </a:xfrm>
          <a:prstGeom prst="roundRect">
            <a:avLst>
              <a:gd fmla="val 2151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2348591" y="2710423"/>
            <a:ext cx="1731336" cy="374822"/>
          </a:xfrm>
          <a:prstGeom prst="rect">
            <a:avLst/>
          </a:prstGeom>
          <a:noFill/>
          <a:ln cap="flat" cmpd="sng" w="5715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514012" y="2703377"/>
            <a:ext cx="1731336" cy="374822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369023" y="3191075"/>
            <a:ext cx="37851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영역을 클릭 시 선택한 연맹원, 상대방 오픈 월드 도시로 이동을 하게 되어집니다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이 영역은 디자인 적으로 표현 되지 않는 영역 입니다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Shape 29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2945" y="581770"/>
            <a:ext cx="3476624" cy="60293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Shape 292"/>
          <p:cNvGrpSpPr/>
          <p:nvPr/>
        </p:nvGrpSpPr>
        <p:grpSpPr>
          <a:xfrm>
            <a:off x="9077133" y="2529372"/>
            <a:ext cx="2303209" cy="2293018"/>
            <a:chOff x="2823866" y="2249969"/>
            <a:chExt cx="2303209" cy="2293018"/>
          </a:xfrm>
        </p:grpSpPr>
        <p:sp>
          <p:nvSpPr>
            <p:cNvPr id="293" name="Shape 293"/>
            <p:cNvSpPr/>
            <p:nvPr/>
          </p:nvSpPr>
          <p:spPr>
            <a:xfrm>
              <a:off x="3105321" y="2636463"/>
              <a:ext cx="1698840" cy="169884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3502996" y="4030560"/>
              <a:ext cx="902215" cy="195942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에이스</a:t>
              </a:r>
            </a:p>
          </p:txBody>
        </p:sp>
        <p:cxnSp>
          <p:nvCxnSpPr>
            <p:cNvPr id="295" name="Shape 295"/>
            <p:cNvCxnSpPr/>
            <p:nvPr/>
          </p:nvCxnSpPr>
          <p:spPr>
            <a:xfrm>
              <a:off x="3532042" y="4229614"/>
              <a:ext cx="85090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96" name="Shape 296"/>
            <p:cNvSpPr/>
            <p:nvPr/>
          </p:nvSpPr>
          <p:spPr>
            <a:xfrm>
              <a:off x="3645014" y="2249969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4515871" y="3253530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2872242" y="3259232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3477069" y="4259226"/>
              <a:ext cx="945322" cy="152884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3540330" y="4216546"/>
              <a:ext cx="84350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X:826,Y:839</a:t>
              </a:r>
            </a:p>
          </p:txBody>
        </p:sp>
        <p:sp>
          <p:nvSpPr>
            <p:cNvPr id="301" name="Shape 301"/>
            <p:cNvSpPr/>
            <p:nvPr/>
          </p:nvSpPr>
          <p:spPr>
            <a:xfrm>
              <a:off x="4368621" y="4248285"/>
              <a:ext cx="166489" cy="179867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4390978" y="4274557"/>
              <a:ext cx="140434" cy="142265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3" name="Shape 30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rot="649684">
              <a:off x="3302213" y="4214708"/>
              <a:ext cx="312896" cy="3015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4" name="Shape 304"/>
            <p:cNvSpPr/>
            <p:nvPr/>
          </p:nvSpPr>
          <p:spPr>
            <a:xfrm>
              <a:off x="3639382" y="2726871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3620719" y="2691516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도시버프</a:t>
              </a:r>
            </a:p>
          </p:txBody>
        </p:sp>
        <p:cxnSp>
          <p:nvCxnSpPr>
            <p:cNvPr id="306" name="Shape 306"/>
            <p:cNvCxnSpPr/>
            <p:nvPr/>
          </p:nvCxnSpPr>
          <p:spPr>
            <a:xfrm>
              <a:off x="3528937" y="4030560"/>
              <a:ext cx="85090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07" name="Shape 307"/>
            <p:cNvCxnSpPr/>
            <p:nvPr/>
          </p:nvCxnSpPr>
          <p:spPr>
            <a:xfrm>
              <a:off x="3629180" y="2721168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08" name="Shape 308"/>
            <p:cNvCxnSpPr/>
            <p:nvPr/>
          </p:nvCxnSpPr>
          <p:spPr>
            <a:xfrm>
              <a:off x="3641610" y="2882897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09" name="Shape 309"/>
            <p:cNvSpPr/>
            <p:nvPr/>
          </p:nvSpPr>
          <p:spPr>
            <a:xfrm>
              <a:off x="4500908" y="3739762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0" name="Shape 310"/>
            <p:cNvCxnSpPr/>
            <p:nvPr/>
          </p:nvCxnSpPr>
          <p:spPr>
            <a:xfrm>
              <a:off x="4490707" y="3734060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11" name="Shape 311"/>
            <p:cNvCxnSpPr/>
            <p:nvPr/>
          </p:nvCxnSpPr>
          <p:spPr>
            <a:xfrm>
              <a:off x="4493812" y="3877128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12" name="Shape 312"/>
            <p:cNvSpPr/>
            <p:nvPr/>
          </p:nvSpPr>
          <p:spPr>
            <a:xfrm>
              <a:off x="2857280" y="3745464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3" name="Shape 313"/>
            <p:cNvCxnSpPr/>
            <p:nvPr/>
          </p:nvCxnSpPr>
          <p:spPr>
            <a:xfrm>
              <a:off x="2847077" y="3739762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14" name="Shape 314"/>
            <p:cNvCxnSpPr/>
            <p:nvPr/>
          </p:nvCxnSpPr>
          <p:spPr>
            <a:xfrm>
              <a:off x="2850183" y="3892160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15" name="Shape 315"/>
            <p:cNvSpPr/>
            <p:nvPr/>
          </p:nvSpPr>
          <p:spPr>
            <a:xfrm>
              <a:off x="2823866" y="3697717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상세정보</a:t>
              </a:r>
            </a:p>
          </p:txBody>
        </p:sp>
        <p:sp>
          <p:nvSpPr>
            <p:cNvPr id="316" name="Shape 316"/>
            <p:cNvSpPr/>
            <p:nvPr/>
          </p:nvSpPr>
          <p:spPr>
            <a:xfrm>
              <a:off x="4480744" y="3687096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도시입장</a:t>
              </a:r>
            </a:p>
          </p:txBody>
        </p:sp>
      </p:grpSp>
      <p:sp>
        <p:nvSpPr>
          <p:cNvPr id="317" name="Shape 317"/>
          <p:cNvSpPr/>
          <p:nvPr/>
        </p:nvSpPr>
        <p:spPr>
          <a:xfrm rot="2147720">
            <a:off x="7749071" y="1781158"/>
            <a:ext cx="703943" cy="41806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8295709" y="1865478"/>
            <a:ext cx="75693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</a:t>
            </a:r>
          </a:p>
        </p:txBody>
      </p:sp>
      <p:sp>
        <p:nvSpPr>
          <p:cNvPr id="319" name="Shape 319"/>
          <p:cNvSpPr/>
          <p:nvPr/>
        </p:nvSpPr>
        <p:spPr>
          <a:xfrm>
            <a:off x="8568374" y="2190730"/>
            <a:ext cx="3211134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클릭 시 오픈월드 해당 좌표로 이동을 진행 합니다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8454210" y="4974871"/>
            <a:ext cx="3375359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오픈 월드로 이동 시 바로 도시를 선택 하였을 때 UI가 나오도록 처리 합니다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4336028" y="241186"/>
            <a:ext cx="3520799" cy="6234546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4336028" y="241187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전쟁 기록</a:t>
            </a:r>
          </a:p>
        </p:txBody>
      </p:sp>
      <p:sp>
        <p:nvSpPr>
          <p:cNvPr id="327" name="Shape 327"/>
          <p:cNvSpPr/>
          <p:nvPr/>
        </p:nvSpPr>
        <p:spPr>
          <a:xfrm>
            <a:off x="4336028" y="596226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4395123" y="699793"/>
            <a:ext cx="3395938" cy="27991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4418130" y="1026366"/>
            <a:ext cx="3349920" cy="435953"/>
          </a:xfrm>
          <a:prstGeom prst="roundRect">
            <a:avLst>
              <a:gd fmla="val 87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4418130" y="1492012"/>
            <a:ext cx="3349920" cy="435953"/>
          </a:xfrm>
          <a:prstGeom prst="roundRect">
            <a:avLst>
              <a:gd fmla="val 87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hydra-media.cursecdn.com/wow.gamepedia.com/thumb/0/07/OrcCrest.jpg/300px-OrcCrest.jpg?version=b97efb522bf15c850ee04372e0e62424" id="331" name="Shape 3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9137" y="1021945"/>
            <a:ext cx="435789" cy="432881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4846264" y="1035807"/>
            <a:ext cx="105189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승리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 호롤룰루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4846264" y="1491873"/>
            <a:ext cx="105189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승리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 우당탕카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5960278" y="1031141"/>
            <a:ext cx="118494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승리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(ASD) Grrrrrrrr…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5960278" y="1491873"/>
            <a:ext cx="1265089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패배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(QWE) Kukukuk…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7072839" y="1133912"/>
            <a:ext cx="76174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16분 이전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7075949" y="1594224"/>
            <a:ext cx="76174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16분 이전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4423116" y="716018"/>
            <a:ext cx="44114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타입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5135357" y="719125"/>
            <a:ext cx="56938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공격자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295466" y="712902"/>
            <a:ext cx="56938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방어자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7212982" y="706679"/>
            <a:ext cx="44114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시간</a:t>
            </a:r>
          </a:p>
        </p:txBody>
      </p:sp>
      <p:pic>
        <p:nvPicPr>
          <p:cNvPr descr="http://hydra-media.cursecdn.com/wow.gamepedia.com/thumb/0/07/OrcCrest.jpg/300px-OrcCrest.jpg?version=b97efb522bf15c850ee04372e0e62424" id="342" name="Shape 3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8473" y="1499644"/>
            <a:ext cx="435789" cy="43288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Shape 343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584420" y="667910"/>
            <a:ext cx="3325104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 공격, 방어의 기록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공격, 방어 정보를 기록 해둔 공간 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전쟁 기록 보관 30일 까지 보관을 하도록 합니다(기록 보관 관련 부분은 변경 되어질 수 있습니다)</a:t>
            </a:r>
          </a:p>
        </p:txBody>
      </p:sp>
      <p:sp>
        <p:nvSpPr>
          <p:cNvPr id="345" name="Shape 345"/>
          <p:cNvSpPr/>
          <p:nvPr/>
        </p:nvSpPr>
        <p:spPr>
          <a:xfrm>
            <a:off x="215538" y="142595"/>
            <a:ext cx="3456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전쟁_공격, 방어_전쟁 기록</a:t>
            </a:r>
          </a:p>
        </p:txBody>
      </p:sp>
      <p:cxnSp>
        <p:nvCxnSpPr>
          <p:cNvPr id="346" name="Shape 346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47" name="Shape 347"/>
          <p:cNvSpPr/>
          <p:nvPr/>
        </p:nvSpPr>
        <p:spPr>
          <a:xfrm>
            <a:off x="8520924" y="1576355"/>
            <a:ext cx="3441613" cy="1819986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연매원 기록 정보를 확인 하는 공간으로 다른 기능은 없습니다.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연맹원이 공격 받는 정보 , 공격을 한 정보를 보여 줍니다.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시간 표기(2일전 , 23시간 이전 , 50분 이전)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시간 표기는 3가지 타입만 존재 합니다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※ 승리 한 기록은 파란색으로 표현 해주도록 합니다(패배의 기록은 색상 변경이 없습니다)</a:t>
            </a:r>
          </a:p>
        </p:txBody>
      </p:sp>
      <p:cxnSp>
        <p:nvCxnSpPr>
          <p:cNvPr id="348" name="Shape 348"/>
          <p:cNvCxnSpPr>
            <a:endCxn id="347" idx="1"/>
          </p:cNvCxnSpPr>
          <p:nvPr/>
        </p:nvCxnSpPr>
        <p:spPr>
          <a:xfrm>
            <a:off x="7697724" y="1851249"/>
            <a:ext cx="823200" cy="635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49" name="Shape 349"/>
          <p:cNvSpPr/>
          <p:nvPr/>
        </p:nvSpPr>
        <p:spPr>
          <a:xfrm>
            <a:off x="8381782" y="58619"/>
            <a:ext cx="3441613" cy="1433759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타입 : 타입 정보는 일반 전투, 집결 전투 두 개로 구성 되어집니다(다른 아이콘으로 처리)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공격자 : 공격을 한 유저의 정보 입니다.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방어자 : 방어을 한 유저의 정보 입니다.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시간 : 전쟁을 이후 지난 시간을 표기 해줍니다</a:t>
            </a:r>
          </a:p>
        </p:txBody>
      </p:sp>
      <p:cxnSp>
        <p:nvCxnSpPr>
          <p:cNvPr id="350" name="Shape 350"/>
          <p:cNvCxnSpPr>
            <a:stCxn id="341" idx="3"/>
            <a:endCxn id="349" idx="1"/>
          </p:cNvCxnSpPr>
          <p:nvPr/>
        </p:nvCxnSpPr>
        <p:spPr>
          <a:xfrm flipH="1" rot="10800000">
            <a:off x="7654128" y="775490"/>
            <a:ext cx="727800" cy="543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51" name="Shape 351"/>
          <p:cNvSpPr/>
          <p:nvPr/>
        </p:nvSpPr>
        <p:spPr>
          <a:xfrm>
            <a:off x="4828673" y="5999894"/>
            <a:ext cx="2949718" cy="404979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전쟁 기록은 30일 까지만 보관 되어집니다</a:t>
            </a:r>
          </a:p>
        </p:txBody>
      </p:sp>
      <p:sp>
        <p:nvSpPr>
          <p:cNvPr id="352" name="Shape 352"/>
          <p:cNvSpPr/>
          <p:nvPr/>
        </p:nvSpPr>
        <p:spPr>
          <a:xfrm>
            <a:off x="7418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</a:rPr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