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43C0FA0-196C-4926-B86A-76D4DF6CEB89}">
  <a:tblStyle styleId="{143C0FA0-196C-4926-B86A-76D4DF6CEB8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662" name="Shape 66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847" name="Shape 84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1036" name="Shape 103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불가 영역 상태</a:t>
            </a:r>
          </a:p>
        </p:txBody>
      </p:sp>
      <p:sp>
        <p:nvSpPr>
          <p:cNvPr id="1095" name="Shape 109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1" name="Shape 11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sp>
        <p:nvSpPr>
          <p:cNvPr id="1122" name="Shape 112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Shape 12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7" name="Shape 12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sp>
        <p:nvSpPr>
          <p:cNvPr id="1218" name="Shape 12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2" name="Shape 12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Shape 124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7" name="Shape 12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클릭하여 연맹요새를 방어 할 수 있습니다.</a:t>
            </a:r>
          </a:p>
        </p:txBody>
      </p:sp>
      <p:sp>
        <p:nvSpPr>
          <p:cNvPr id="1298" name="Shape 12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클릭하여 연맹요새를 방어 할 수 있습니다.</a:t>
            </a:r>
          </a:p>
        </p:txBody>
      </p:sp>
      <p:sp>
        <p:nvSpPr>
          <p:cNvPr id="1407" name="Shape 140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0" name="Shape 15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연맹원이 나의 연맹원을 선택 시 나오는 UI</a:t>
            </a:r>
          </a:p>
        </p:txBody>
      </p:sp>
      <p:sp>
        <p:nvSpPr>
          <p:cNvPr id="1511" name="Shape 151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0" name="Shape 16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병사가 있는 상태</a:t>
            </a:r>
          </a:p>
        </p:txBody>
      </p:sp>
      <p:sp>
        <p:nvSpPr>
          <p:cNvPr id="1671" name="Shape 167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Shape 17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9" name="Shape 17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 완료</a:t>
            </a:r>
          </a:p>
        </p:txBody>
      </p:sp>
      <p:sp>
        <p:nvSpPr>
          <p:cNvPr id="1740" name="Shape 174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Shape 18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9" name="Shape 18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병사를 파견하여 연맹 타워 진입</a:t>
            </a:r>
          </a:p>
        </p:txBody>
      </p:sp>
      <p:sp>
        <p:nvSpPr>
          <p:cNvPr id="1880" name="Shape 188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Shape 19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7" name="Shape 19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클릭하여 연맹요새를 방어 할 수 있습니다.</a:t>
            </a:r>
          </a:p>
        </p:txBody>
      </p:sp>
      <p:sp>
        <p:nvSpPr>
          <p:cNvPr id="1928" name="Shape 192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Shape 20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4" name="Shape 20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kill 정보가 없습니다</a:t>
            </a:r>
          </a:p>
        </p:txBody>
      </p:sp>
      <p:sp>
        <p:nvSpPr>
          <p:cNvPr id="2025" name="Shape 202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Shape 2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3" name="Shape 2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Shape 22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4" name="Shape 22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Shape 23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6" name="Shape 23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관련 정보를 확인 하실 수 있습니다연맹 관련 정보를 확인 하실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Shape 232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Shape 24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1" name="Shape 24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클릭하여 연맹요새를 방어 할 수 있습니다.</a:t>
            </a:r>
          </a:p>
        </p:txBody>
      </p:sp>
      <p:sp>
        <p:nvSpPr>
          <p:cNvPr id="2402" name="Shape 240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Shape 24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1" name="Shape 24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kill 정보가 없습니다</a:t>
            </a:r>
          </a:p>
        </p:txBody>
      </p:sp>
      <p:sp>
        <p:nvSpPr>
          <p:cNvPr id="2482" name="Shape 248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2" name="Shape 25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Shape 26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5" name="Shape 26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관련 정보를 확인 하실 수 있습니다연맹 관련 정보를 확인 하실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6" name="Shape 265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Shape 27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0" name="Shape 27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클릭하여 연맹요새를 방어 할 수 있습니다.</a:t>
            </a:r>
          </a:p>
        </p:txBody>
      </p:sp>
      <p:sp>
        <p:nvSpPr>
          <p:cNvPr id="2731" name="Shape 273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Shape 28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8" name="Shape 28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kill 정보가 없습니다</a:t>
            </a:r>
          </a:p>
        </p:txBody>
      </p:sp>
      <p:sp>
        <p:nvSpPr>
          <p:cNvPr id="2829" name="Shape 282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Shape 29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0" name="Shape 29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Shape 30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2" name="Shape 30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저장</a:t>
            </a:r>
          </a:p>
        </p:txBody>
      </p:sp>
      <p:sp>
        <p:nvSpPr>
          <p:cNvPr id="3013" name="Shape 301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9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1" name="Shape 3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저장고에 있는 자원은 제한 없이 가지고 올 수 있습니다</a:t>
            </a:r>
          </a:p>
        </p:txBody>
      </p:sp>
      <p:sp>
        <p:nvSpPr>
          <p:cNvPr id="3142" name="Shape 314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연맹요새 개발 진행 시 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05.png"/><Relationship Id="rId10" Type="http://schemas.openxmlformats.org/officeDocument/2006/relationships/image" Target="../media/image06.png"/><Relationship Id="rId13" Type="http://schemas.openxmlformats.org/officeDocument/2006/relationships/image" Target="../media/image08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00.png"/><Relationship Id="rId9" Type="http://schemas.openxmlformats.org/officeDocument/2006/relationships/image" Target="../media/image09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7" Type="http://schemas.openxmlformats.org/officeDocument/2006/relationships/image" Target="../media/image14.png"/><Relationship Id="rId16" Type="http://schemas.openxmlformats.org/officeDocument/2006/relationships/image" Target="../media/image15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Relationship Id="rId7" Type="http://schemas.openxmlformats.org/officeDocument/2006/relationships/image" Target="../media/image01.png"/><Relationship Id="rId8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08.png"/><Relationship Id="rId7" Type="http://schemas.openxmlformats.org/officeDocument/2006/relationships/image" Target="../media/image20.png"/><Relationship Id="rId8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Relationship Id="rId7" Type="http://schemas.openxmlformats.org/officeDocument/2006/relationships/image" Target="../media/image42.png"/><Relationship Id="rId8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Relationship Id="rId5" Type="http://schemas.openxmlformats.org/officeDocument/2006/relationships/image" Target="../media/image31.png"/><Relationship Id="rId6" Type="http://schemas.openxmlformats.org/officeDocument/2006/relationships/image" Target="../media/image45.png"/><Relationship Id="rId7" Type="http://schemas.openxmlformats.org/officeDocument/2006/relationships/image" Target="../media/image40.png"/><Relationship Id="rId8" Type="http://schemas.openxmlformats.org/officeDocument/2006/relationships/image" Target="../media/image08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46.png"/><Relationship Id="rId12" Type="http://schemas.openxmlformats.org/officeDocument/2006/relationships/image" Target="../media/image0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3.png"/><Relationship Id="rId5" Type="http://schemas.openxmlformats.org/officeDocument/2006/relationships/image" Target="../media/image31.png"/><Relationship Id="rId6" Type="http://schemas.openxmlformats.org/officeDocument/2006/relationships/image" Target="../media/image45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41.png"/><Relationship Id="rId5" Type="http://schemas.openxmlformats.org/officeDocument/2006/relationships/image" Target="../media/image34.png"/><Relationship Id="rId6" Type="http://schemas.openxmlformats.org/officeDocument/2006/relationships/image" Target="../media/image45.png"/><Relationship Id="rId7" Type="http://schemas.openxmlformats.org/officeDocument/2006/relationships/image" Target="../media/image40.png"/><Relationship Id="rId8" Type="http://schemas.openxmlformats.org/officeDocument/2006/relationships/image" Target="../media/image0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Relationship Id="rId5" Type="http://schemas.openxmlformats.org/officeDocument/2006/relationships/image" Target="../media/image31.png"/><Relationship Id="rId6" Type="http://schemas.openxmlformats.org/officeDocument/2006/relationships/image" Target="../media/image48.png"/><Relationship Id="rId7" Type="http://schemas.openxmlformats.org/officeDocument/2006/relationships/image" Target="../media/image30.png"/><Relationship Id="rId8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5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41.png"/><Relationship Id="rId7" Type="http://schemas.openxmlformats.org/officeDocument/2006/relationships/image" Target="../media/image40.png"/><Relationship Id="rId8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40.png"/><Relationship Id="rId7" Type="http://schemas.openxmlformats.org/officeDocument/2006/relationships/image" Target="../media/image50.png"/><Relationship Id="rId8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4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4.png"/><Relationship Id="rId5" Type="http://schemas.openxmlformats.org/officeDocument/2006/relationships/image" Target="../media/image31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Relationship Id="rId8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40.png"/><Relationship Id="rId13" Type="http://schemas.openxmlformats.org/officeDocument/2006/relationships/image" Target="../media/image52.jp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4.png"/><Relationship Id="rId5" Type="http://schemas.openxmlformats.org/officeDocument/2006/relationships/image" Target="../media/image31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Relationship Id="rId8" Type="http://schemas.openxmlformats.org/officeDocument/2006/relationships/image" Target="../media/image46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0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02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00.png"/><Relationship Id="rId8" Type="http://schemas.openxmlformats.org/officeDocument/2006/relationships/image" Target="../media/image0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40.png"/><Relationship Id="rId7" Type="http://schemas.openxmlformats.org/officeDocument/2006/relationships/image" Target="../media/image5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31.png"/><Relationship Id="rId7" Type="http://schemas.openxmlformats.org/officeDocument/2006/relationships/image" Target="../media/image40.png"/><Relationship Id="rId8" Type="http://schemas.openxmlformats.org/officeDocument/2006/relationships/image" Target="../media/image55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43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55.png"/><Relationship Id="rId5" Type="http://schemas.openxmlformats.org/officeDocument/2006/relationships/image" Target="../media/image39.png"/><Relationship Id="rId6" Type="http://schemas.openxmlformats.org/officeDocument/2006/relationships/image" Target="../media/image31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01.png"/><Relationship Id="rId10" Type="http://schemas.openxmlformats.org/officeDocument/2006/relationships/image" Target="../media/image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04.png"/><Relationship Id="rId5" Type="http://schemas.openxmlformats.org/officeDocument/2006/relationships/image" Target="../media/image39.png"/><Relationship Id="rId6" Type="http://schemas.openxmlformats.org/officeDocument/2006/relationships/image" Target="../media/image31.png"/><Relationship Id="rId7" Type="http://schemas.openxmlformats.org/officeDocument/2006/relationships/image" Target="../media/image36.png"/><Relationship Id="rId8" Type="http://schemas.openxmlformats.org/officeDocument/2006/relationships/image" Target="../media/image0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41.png"/><Relationship Id="rId7" Type="http://schemas.openxmlformats.org/officeDocument/2006/relationships/image" Target="../media/image40.png"/><Relationship Id="rId8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40.png"/><Relationship Id="rId7" Type="http://schemas.openxmlformats.org/officeDocument/2006/relationships/image" Target="../media/image38.png"/><Relationship Id="rId8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49.png"/><Relationship Id="rId13" Type="http://schemas.openxmlformats.org/officeDocument/2006/relationships/image" Target="../media/image54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41.png"/><Relationship Id="rId7" Type="http://schemas.openxmlformats.org/officeDocument/2006/relationships/image" Target="../media/image40.png"/><Relationship Id="rId8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Relationship Id="rId7" Type="http://schemas.openxmlformats.org/officeDocument/2006/relationships/image" Target="../media/image49.png"/><Relationship Id="rId8" Type="http://schemas.openxmlformats.org/officeDocument/2006/relationships/image" Target="../media/image47.png"/></Relationships>
</file>

<file path=ppt/slides/_rels/slide5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Relationship Id="rId7" Type="http://schemas.openxmlformats.org/officeDocument/2006/relationships/image" Target="../media/image49.png"/><Relationship Id="rId8" Type="http://schemas.openxmlformats.org/officeDocument/2006/relationships/image" Target="../media/image4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연맹영지 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1013629" y="667910"/>
            <a:ext cx="11178369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화살탑을 건설 하기 위해서는 연맹요새를 건설 하여야 하는 필수 조건이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연맹 요새 건설 개수에 따라 화살탑 건설 개수도 상승 하게 되어집니다.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연맹 영지 조건 테이블 정의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최대 XXX 까지 건설이 가능 합니다.(이 부분은 체크 필요)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건물은 동시에 1개 이상 건설 할 수 없습니다.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 동시에 여러 개의 연맹 요새 건설이 불가능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건설은 RANK5, RANK4 권한을 보유 하고 있는 연맹원만 사용할 수 있는 기능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 하기 위해서는 시간이 필요 합니다(건축 속도는 병사수량 및 병사 등급에 따라 변경 되어집니다)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연맹원들이 건물에 병사를 지원하여 건축 속도를 줄일 수 있습니다(모든 연맹원이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건설을 모두 진행이 완료 하면 병사는 자동으로 회군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 시 건설 속도는 틀리게 데이터 테이블에 정의 하도록 합니다.(화살탑 1 : 20일 걸림 , 화살탑 2 : 40일 걸림)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철거는 RANK5, RANK4 권한을 가진 연맹원이 철거를 할 수 있습니다.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연맹 화살탑을 철거 하게 되어지면 바로 철거가 진행 됩니다.(철거 시간은 존재 하지 않습니다)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화살탑을 철거 시 화살탑 해당 효과는 받을 수 없습니다.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파괴 되어지면 화살탑도 파괴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화살탑은 같은 연맹 영역안에 여러 개를 지을 수 있으나, 사거리가 겹치지 않도록만 지을 수 있습니다.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013629" y="667910"/>
            <a:ext cx="1117836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공격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화살탑은 적군을 공격 하는 건물로 적군이 연맹원을 공격 시 발동 되어지게 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내 연맹원이 위치 하지 않더라도 화살탑 사정거리 안에 있다면 적군을 공격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화살탑 배치가 사정 거리 안에 두 개를 배치 할 수 없기 때문에 동시 화살탑이 발동 하지는 않습니다.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화살탑 공격은 타일 하나에 공격력 XXXX 를 XXX 화살 개수로 공격을 진행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화살탑 영역에 5번 들어 왔다면 5번의 공격을 진행 하게 되어집니다.(타일 한번에 한번에 공격 진행)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화살탑 공격은 등급이 낮은 병사 기준으로 공격을 진행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등급이 동일 시 석궁병 &gt; 궁병 &gt; 궁기병 &gt; 기병 &gt; 창병 &gt; 검병 &gt; 공성병기 순서로 공격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화살탑 공격은 타일 개수 반경으로 처리 하며, 화살탑 건설 위치를 포함 한 10X10 칸으로 우선 정의 하도록 합니다.(밸런스 하면서 변동 진행)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자신의 연맹원이 공격을 받지 않는 경우 발동 하지 않습니다.(다른 연맹원을 공격 하여 지나 가는 경우)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2043948" y="4078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{143C0FA0-196C-4926-B86A-76D4DF6CEB89}</a:tableStyleId>
              </a:tblPr>
              <a:tblGrid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</a:tblGrid>
              <a:tr h="25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2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4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5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6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7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8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10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2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4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5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6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7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8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10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>
            <a:off x="5960605" y="5925783"/>
            <a:ext cx="763837" cy="205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 rot="1646001">
            <a:off x="4826202" y="5464408"/>
            <a:ext cx="474977" cy="3259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081316" y="5876675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165" name="Shape 165"/>
          <p:cNvSpPr/>
          <p:nvPr/>
        </p:nvSpPr>
        <p:spPr>
          <a:xfrm>
            <a:off x="5969571" y="6359326"/>
            <a:ext cx="763837" cy="205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081316" y="6310217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공격범위</a:t>
            </a:r>
          </a:p>
        </p:txBody>
      </p:sp>
      <p:sp>
        <p:nvSpPr>
          <p:cNvPr id="167" name="Shape 167"/>
          <p:cNvSpPr/>
          <p:nvPr/>
        </p:nvSpPr>
        <p:spPr>
          <a:xfrm>
            <a:off x="7013270" y="6359326"/>
            <a:ext cx="763837" cy="205955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709020" y="6274357"/>
            <a:ext cx="346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013629" y="345175"/>
            <a:ext cx="10819782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자원고를 건설 하기 위해서는 연맹요새를 건설 하여야 하는 필수 조건이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자원고는 한 개의 건물만 건설 할 수 있습니다.(기능이 한 개 받게 없기 때문에 여러 개의 건물이 추가 되지 않습니다)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건물은 동시에 1개 이상 건설 할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건물을 건설을 진행 하게 되어지면 연맹 자원고에 자원을 저장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자원은 4개의 자원을 저장 할 수 있습니다(식량, 목재, 철광, 미스릴)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 건설은 RANK5, RANK4 권한을 보유 하고 있는 연맹원만 사용할 수 있는 기능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 건설 하기 위해서는 시간이 필요 합니다(건축 속도는 병사수량 및 병사 등급에 따라 변경 되어집니다)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자원고는 연맹원들이 건물에 병사를 지원하여 건축 속도를 줄일 수 있습니다(모든 연맹원이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 자원고 건설을 모두 진행이 완료 하면 병사는 자동으로 회군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자원고에 저장 할 수 있는 기능은 두 개로 정의 합니다(매일 저장량, 최대 MAX 량)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 저장량 : 매일 저장 량은 하루에 저장 할 수 있는 량을 의미 합니다.(국내 서버 기준 00시 초기화 되어져 사용 가능)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MAX 저장량 : MAX 저장량을 초과 시 더 이상 자원을 연맹 자원고에 보관 할 수 없습니다.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매일 저장량 , 최대 MAX 저장량은 영주 레벨 레벨이 상승 시 상승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철거는 RANK5, RANK4 권한을 가진 연맹원이 철거를 할 수 있습니다.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연맹 자원고를 철거 하게 되어지면 바로 철거가 진행 됩니다.(철거 시간은 존재 하지 않습니다)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자원고를 철거 하게 되어지면 자원고에 있는 자원은 모두 즉시 연맹원에게 지급 되어지게 됩니다.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자신이 연맹 자원고에 저장한 자원만 복구 하게 되어집니다.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길드 탈퇴, 길드 해체 , 길드 강퇴 시 자신이 저장한 자원고에 있는 자원은 모두 지급 되어지게 됩니다.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파괴 되어지면 연맹 자원고도 파괴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자원고에 자원을 보내면 병사는 보내지 않고 행동 슬롯을 한 개만 사용하여 자원을 저장 하고 빼 올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※연맹 자원고 저장하기 , 빼오기 시간은 동일 하며, 거리에 따라 시간이 변경 되어집니다.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90464" y="65129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83" name="Shape 183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86" name="Shape 186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87" name="Shape 1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89" name="Shape 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90" name="Shape 1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91" name="Shape 1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94" name="Shape 1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96" name="Shape 1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99" name="Shape 199"/>
          <p:cNvPicPr preferRelativeResize="0"/>
          <p:nvPr/>
        </p:nvPicPr>
        <p:blipFill/>
        <p:spPr>
          <a:xfrm>
            <a:off x="6572440" y="5970844"/>
            <a:ext cx="301239" cy="35527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201" name="Shape 201"/>
          <p:cNvPicPr preferRelativeResize="0"/>
          <p:nvPr/>
        </p:nvPicPr>
        <p:blipFill rotWithShape="1">
          <a:blip r:embed="rId10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202" name="Shape 202"/>
          <p:cNvPicPr preferRelativeResize="0"/>
          <p:nvPr/>
        </p:nvPicPr>
        <p:blipFill/>
        <p:spPr>
          <a:xfrm>
            <a:off x="7299234" y="5973871"/>
            <a:ext cx="301239" cy="35527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204" name="Shape 20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212" name="Shape 212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213" name="Shape 213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214" name="Shape 214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215" name="Shape 215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216" name="Shape 216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16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24" name="Shape 224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길드 창설 이후 확인이 가능 한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영지를 클릭 하여 연맹영지 화면으로 이동 할 수 있습니다.</a:t>
            </a:r>
          </a:p>
        </p:txBody>
      </p:sp>
      <p:sp>
        <p:nvSpPr>
          <p:cNvPr id="226" name="Shape 226"/>
          <p:cNvSpPr/>
          <p:nvPr/>
        </p:nvSpPr>
        <p:spPr>
          <a:xfrm>
            <a:off x="215538" y="142595"/>
            <a:ext cx="2055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</a:t>
            </a:r>
          </a:p>
        </p:txBody>
      </p:sp>
      <p:sp>
        <p:nvSpPr>
          <p:cNvPr id="227" name="Shape 227"/>
          <p:cNvSpPr/>
          <p:nvPr/>
        </p:nvSpPr>
        <p:spPr>
          <a:xfrm rot="-3458165">
            <a:off x="5369146" y="2669471"/>
            <a:ext cx="412721" cy="63305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234" name="Shape 234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235" name="Shape 235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236" name="Shape 236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237" name="Shape 237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238" name="Shape 238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9" name="Shape 239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240" name="Shape 240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242" name="Shape 242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243" name="Shape 243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245" name="Shape 245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246" name="Shape 246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47" name="Shape 247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48" name="Shape 248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250" name="Shape 250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251" name="Shape 251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253" name="Shape 253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254" name="Shape 254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55" name="Shape 255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30" y="130220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603" y="1329200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978" y="340509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064" y="3427551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 TAP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영지를 선택 시 나오는 화면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TAP 기능을 사용 하여 요새, 광산, 화살탑, 자원고를 선택 할 수 있습니다.</a:t>
            </a:r>
          </a:p>
        </p:txBody>
      </p:sp>
      <p:sp>
        <p:nvSpPr>
          <p:cNvPr id="261" name="Shape 261"/>
          <p:cNvSpPr/>
          <p:nvPr/>
        </p:nvSpPr>
        <p:spPr>
          <a:xfrm>
            <a:off x="215538" y="142595"/>
            <a:ext cx="2812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영지_TAP 기능_공통</a:t>
            </a: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 flipH="1">
            <a:off x="7934892" y="674758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8044157" y="1106270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기능을 사용 하여 요새, 광산, 화살탑, 자원고를 선택 할 수 있습니다.</a:t>
            </a:r>
          </a:p>
        </p:txBody>
      </p:sp>
      <p:sp>
        <p:nvSpPr>
          <p:cNvPr id="268" name="Shape 268"/>
          <p:cNvSpPr/>
          <p:nvPr/>
        </p:nvSpPr>
        <p:spPr>
          <a:xfrm flipH="1">
            <a:off x="7904568" y="6032891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8067514" y="5304594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요새에 대한 팁 내용 입니다.</a:t>
            </a:r>
          </a:p>
        </p:txBody>
      </p:sp>
      <p:sp>
        <p:nvSpPr>
          <p:cNvPr id="270" name="Shape 270"/>
          <p:cNvSpPr/>
          <p:nvPr/>
        </p:nvSpPr>
        <p:spPr>
          <a:xfrm>
            <a:off x="3378705" y="6065889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45821" y="5304594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뒤로가 가기 버튼을 클릭 하여 연맹 메인 UI 화면으로 복귀 할 수 있습니다.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278" name="Shape 278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279" name="Shape 279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280" name="Shape 280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281" name="Shape 281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282" name="Shape 282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3" name="Shape 283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284" name="Shape 284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286" name="Shape 286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287" name="Shape 287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289" name="Shape 289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290" name="Shape 290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91" name="Shape 291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92" name="Shape 292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294" name="Shape 294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295" name="Shape 295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297" name="Shape 297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298" name="Shape 298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99" name="Shape 299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30" y="130220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603" y="1329200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978" y="340509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064" y="3427551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 배치 불가 공통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요새, 광산, 화살탑, 자원고를 선택 하여 배치가 가능 한 상태에서 배치를 진행 시 에러 내용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RANK5 ,RANK4 인원만 건물 배치를 진행 할 수 있습니다.</a:t>
            </a:r>
          </a:p>
        </p:txBody>
      </p:sp>
      <p:sp>
        <p:nvSpPr>
          <p:cNvPr id="305" name="Shape 305"/>
          <p:cNvSpPr/>
          <p:nvPr/>
        </p:nvSpPr>
        <p:spPr>
          <a:xfrm>
            <a:off x="215538" y="142595"/>
            <a:ext cx="2920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영지_배치 불가(공통)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4346578" y="239645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336028" y="3057078"/>
            <a:ext cx="3527555" cy="51193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FBE4D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RANK5, RANK4 계급만 해당 기능을 사용 할 수 있습니다.</a:t>
            </a:r>
          </a:p>
        </p:txBody>
      </p:sp>
      <p:sp>
        <p:nvSpPr>
          <p:cNvPr id="312" name="Shape 312"/>
          <p:cNvSpPr/>
          <p:nvPr/>
        </p:nvSpPr>
        <p:spPr>
          <a:xfrm>
            <a:off x="7942786" y="3645796"/>
            <a:ext cx="3962341" cy="1858531"/>
          </a:xfrm>
          <a:prstGeom prst="roundRect">
            <a:avLst>
              <a:gd fmla="val 897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버튼을 클릭 시 등급이 RANK5, RANK4 연맹원이 아닌 경우 나오는 내용 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RANK5, RANK4 계급만 해당 기능을 사용 할 수 있습니다. 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배치가 불가능 연맹원의 경우 배치 버튼이 비활성화 처리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배치가 가능한 연맹원의 경우 배치 버튼이 활성화 처리</a:t>
            </a:r>
          </a:p>
        </p:txBody>
      </p:sp>
      <p:sp>
        <p:nvSpPr>
          <p:cNvPr id="313" name="Shape 313"/>
          <p:cNvSpPr/>
          <p:nvPr/>
        </p:nvSpPr>
        <p:spPr>
          <a:xfrm>
            <a:off x="8080821" y="319749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6043" y="3847689"/>
            <a:ext cx="245723" cy="22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321" name="Shape 321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322" name="Shape 322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323" name="Shape 323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324" name="Shape 324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325" name="Shape 325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26" name="Shape 326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327" name="Shape 327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329" name="Shape 329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</a:t>
            </a:r>
          </a:p>
        </p:txBody>
      </p:sp>
      <p:sp>
        <p:nvSpPr>
          <p:cNvPr id="330" name="Shape 330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332" name="Shape 332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333" name="Shape 333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가능</a:t>
            </a:r>
          </a:p>
        </p:txBody>
      </p:sp>
      <p:sp>
        <p:nvSpPr>
          <p:cNvPr id="334" name="Shape 334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335" name="Shape 335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337" name="Shape 337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338" name="Shape 338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340" name="Shape 340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341" name="Shape 341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342" name="Shape 342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30" y="130220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0603" y="1329200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978" y="340509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064" y="3427551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584420" y="667910"/>
            <a:ext cx="332510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요새는 화면에 최대 5개 까지 나올 수 있어서 스크롤 가능 하게 제작 필요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만족 하면 배치 가능, 불가능 한 경우 배치 불가로 표기 해주도록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만족 하면 “ 조건 달성 완료 “ 표시를 해주며, 조건이 만족 하지 못한 경우는 “ 조건 달성 필요“ 표시를 해줍니다.</a:t>
            </a:r>
          </a:p>
        </p:txBody>
      </p:sp>
      <p:sp>
        <p:nvSpPr>
          <p:cNvPr id="348" name="Shape 348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 기능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7751128" y="4424646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7929196" y="1075763"/>
            <a:ext cx="3975931" cy="1650849"/>
          </a:xfrm>
          <a:prstGeom prst="roundRect">
            <a:avLst>
              <a:gd fmla="val 563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만족 하지 못하는 경우 배치 불가 상태로 보여집니다 (배치 불가 상태에서는 버튼 비활성화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비활성화 처리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조건을 달성 하게 되어지면 배치 가능으로 표기 되어집니다. (배치 가능 상태에서는 버튼 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활성화 처리</a:t>
            </a:r>
          </a:p>
        </p:txBody>
      </p:sp>
      <p:sp>
        <p:nvSpPr>
          <p:cNvPr id="355" name="Shape 355"/>
          <p:cNvSpPr/>
          <p:nvPr/>
        </p:nvSpPr>
        <p:spPr>
          <a:xfrm>
            <a:off x="7958249" y="4829789"/>
            <a:ext cx="3975931" cy="1650849"/>
          </a:xfrm>
          <a:prstGeom prst="roundRect">
            <a:avLst>
              <a:gd fmla="val 563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달성이 안되어 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조건 달성 필요 “ 텍스트 처리 하며, 색상은 하얀색으로 표기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달성을 완료 한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</a:t>
            </a:r>
            <a:r>
              <a:rPr lang="en-U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텍스트 처리 하며, 색상은 파란색으로 표기 해주도록 합니다.</a:t>
            </a:r>
          </a:p>
        </p:txBody>
      </p:sp>
      <p:sp>
        <p:nvSpPr>
          <p:cNvPr id="356" name="Shape 356"/>
          <p:cNvSpPr/>
          <p:nvPr/>
        </p:nvSpPr>
        <p:spPr>
          <a:xfrm>
            <a:off x="7760661" y="2745768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584420" y="667910"/>
            <a:ext cx="332510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화면에서 “ 물음표 “ 버튼을 클릭 시 해당 하는 화면이 나오게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조건을 만족 하여야 건설이 가능 하며, 연명 요새 마다 조건이 틀립니다.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 조건</a:t>
            </a:r>
          </a:p>
        </p:txBody>
      </p:sp>
      <p:sp>
        <p:nvSpPr>
          <p:cNvPr id="363" name="Shape 363"/>
          <p:cNvSpPr/>
          <p:nvPr/>
        </p:nvSpPr>
        <p:spPr>
          <a:xfrm>
            <a:off x="7956896" y="3305439"/>
            <a:ext cx="4037880" cy="1982387"/>
          </a:xfrm>
          <a:prstGeom prst="roundRect">
            <a:avLst>
              <a:gd fmla="val 7623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물음표 표시를 클릭 시 해당 요새 오픈 조건이 보여지게 되어집니다.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지금 현재 달성 / 최대 MAX로 게이지를 표기 해주도록 합니다.(최대 MAX/ 진행 상태)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최대 3가지 조건을 가집니다.(조건이 늘어 날 수 있는 부분을 대비 하여 스크롤 가능 하게 처리 부탁드립니다</a:t>
            </a:r>
          </a:p>
        </p:txBody>
      </p:sp>
      <p:sp>
        <p:nvSpPr>
          <p:cNvPr id="364" name="Shape 364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366" name="Shape 366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367" name="Shape 367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368" name="Shape 368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369" name="Shape 369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370" name="Shape 370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71" name="Shape 371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372" name="Shape 372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374" name="Shape 374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375" name="Shape 375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377" name="Shape 377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378" name="Shape 378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379" name="Shape 379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380" name="Shape 380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382" name="Shape 382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383" name="Shape 383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385" name="Shape 385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386" name="Shape 386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387" name="Shape 387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30" y="130220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603" y="1329200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978" y="340509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064" y="3427551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4336028" y="250519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4623458" y="1141320"/>
            <a:ext cx="3041362" cy="3672725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Shape 398"/>
          <p:cNvCxnSpPr/>
          <p:nvPr/>
        </p:nvCxnSpPr>
        <p:spPr>
          <a:xfrm>
            <a:off x="4703242" y="147128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9" name="Shape 399"/>
          <p:cNvSpPr/>
          <p:nvPr/>
        </p:nvSpPr>
        <p:spPr>
          <a:xfrm>
            <a:off x="5647671" y="1173163"/>
            <a:ext cx="93968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연맹타워 1</a:t>
            </a:r>
          </a:p>
        </p:txBody>
      </p:sp>
      <p:sp>
        <p:nvSpPr>
          <p:cNvPr id="400" name="Shape 400"/>
          <p:cNvSpPr/>
          <p:nvPr/>
        </p:nvSpPr>
        <p:spPr>
          <a:xfrm>
            <a:off x="4727875" y="1501150"/>
            <a:ext cx="284382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모든 조건을 만족하면 해당 연맹요새를 건설할 수 있습니다</a:t>
            </a:r>
          </a:p>
        </p:txBody>
      </p:sp>
      <p:sp>
        <p:nvSpPr>
          <p:cNvPr id="401" name="Shape 401"/>
          <p:cNvSpPr/>
          <p:nvPr/>
        </p:nvSpPr>
        <p:spPr>
          <a:xfrm>
            <a:off x="4727875" y="2016475"/>
            <a:ext cx="2843828" cy="6603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4751780" y="2030602"/>
            <a:ext cx="656902" cy="61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3708" y="2058830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5475405" y="2096851"/>
            <a:ext cx="136447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인원 40명 달성</a:t>
            </a:r>
          </a:p>
        </p:txBody>
      </p:sp>
      <p:sp>
        <p:nvSpPr>
          <p:cNvPr id="405" name="Shape 405"/>
          <p:cNvSpPr/>
          <p:nvPr/>
        </p:nvSpPr>
        <p:spPr>
          <a:xfrm>
            <a:off x="5592162" y="2405899"/>
            <a:ext cx="1692000" cy="16729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1/40</a:t>
            </a:r>
          </a:p>
        </p:txBody>
      </p:sp>
      <p:sp>
        <p:nvSpPr>
          <p:cNvPr id="406" name="Shape 406"/>
          <p:cNvSpPr/>
          <p:nvPr/>
        </p:nvSpPr>
        <p:spPr>
          <a:xfrm>
            <a:off x="5588812" y="2405615"/>
            <a:ext cx="468000" cy="163394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4739289" y="2752906"/>
            <a:ext cx="2843828" cy="6603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763194" y="2767033"/>
            <a:ext cx="656902" cy="61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5123" y="2795259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/>
          <p:nvPr/>
        </p:nvSpPr>
        <p:spPr>
          <a:xfrm>
            <a:off x="5486819" y="2833282"/>
            <a:ext cx="168507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총 전투력 5000 달성</a:t>
            </a:r>
          </a:p>
        </p:txBody>
      </p:sp>
      <p:sp>
        <p:nvSpPr>
          <p:cNvPr id="411" name="Shape 411"/>
          <p:cNvSpPr/>
          <p:nvPr/>
        </p:nvSpPr>
        <p:spPr>
          <a:xfrm>
            <a:off x="5603578" y="3142328"/>
            <a:ext cx="1692000" cy="16729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1000/5000</a:t>
            </a:r>
          </a:p>
        </p:txBody>
      </p:sp>
      <p:sp>
        <p:nvSpPr>
          <p:cNvPr id="412" name="Shape 412"/>
          <p:cNvSpPr/>
          <p:nvPr/>
        </p:nvSpPr>
        <p:spPr>
          <a:xfrm>
            <a:off x="5600226" y="3142044"/>
            <a:ext cx="468000" cy="163394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739291" y="3496978"/>
            <a:ext cx="2843828" cy="6603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763196" y="3511105"/>
            <a:ext cx="656902" cy="61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5125" y="3539332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5486821" y="3577355"/>
            <a:ext cx="15375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60 달성</a:t>
            </a:r>
          </a:p>
        </p:txBody>
      </p:sp>
      <p:sp>
        <p:nvSpPr>
          <p:cNvPr id="417" name="Shape 417"/>
          <p:cNvSpPr/>
          <p:nvPr/>
        </p:nvSpPr>
        <p:spPr>
          <a:xfrm>
            <a:off x="5603578" y="3886401"/>
            <a:ext cx="1692000" cy="16729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20/60</a:t>
            </a:r>
          </a:p>
        </p:txBody>
      </p:sp>
      <p:sp>
        <p:nvSpPr>
          <p:cNvPr id="418" name="Shape 418"/>
          <p:cNvSpPr/>
          <p:nvPr/>
        </p:nvSpPr>
        <p:spPr>
          <a:xfrm>
            <a:off x="5600228" y="3886117"/>
            <a:ext cx="468000" cy="163394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Shape 4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6380" y="3867789"/>
            <a:ext cx="267591" cy="269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nitedteach.com/assets/people-icon-17a98255a47fa3723a771aed932867ef.png" id="420" name="Shape 4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6776" y="3152357"/>
            <a:ext cx="311483" cy="23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09551" y="2319990"/>
            <a:ext cx="415788" cy="37633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/>
          <p:nvPr/>
        </p:nvSpPr>
        <p:spPr>
          <a:xfrm>
            <a:off x="7604150" y="3046131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430" name="Shape 430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431" name="Shape 431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432" name="Shape 432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433" name="Shape 433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434" name="Shape 434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35" name="Shape 435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436" name="Shape 436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438" name="Shape 438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441" name="Shape 441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443" name="Shape 443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444" name="Shape 444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446" name="Shape 446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449" name="Shape 449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451" name="Shape 451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167" y="1310629"/>
            <a:ext cx="1019396" cy="10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641" y="1337623"/>
            <a:ext cx="1019396" cy="10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016" y="3413521"/>
            <a:ext cx="1019396" cy="10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101" y="3435973"/>
            <a:ext cx="1019396" cy="101939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 완료 시 변경 되어지는 UI 부분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기능 &gt; 좌표 이동으로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설명 &gt; 건물에 대한 수치 정보로 변경</a:t>
            </a:r>
          </a:p>
        </p:txBody>
      </p:sp>
      <p:sp>
        <p:nvSpPr>
          <p:cNvPr id="457" name="Shape 457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 건설</a:t>
            </a:r>
          </a:p>
        </p:txBody>
      </p:sp>
      <p:sp>
        <p:nvSpPr>
          <p:cNvPr id="458" name="Shape 458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7929197" y="717174"/>
            <a:ext cx="3792069" cy="2101400"/>
          </a:xfrm>
          <a:prstGeom prst="roundRect">
            <a:avLst>
              <a:gd fmla="val 5992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건물 수치를 확인 할 수 있습니다.(건물에 내구도 정보입니다.)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건설 진행 중 건설 시간에 비례 하여 건물 수치(내구도)가 상승 하게 보여지도록 처리 합니다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해당 건물이 건설 되어있는 좌표를 보여줍니다.(해당 버튼을 클릭 시 오픈 월드 건물로 이동 하게 되어집니다)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오픈월드로 이동 시 건물을 클릭 했을 때 나오는 UI가 나오도록 처리 합니다.</a:t>
            </a: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4067" y="2826481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2939" y="2826918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5103" y="4951117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223" y="4960082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/>
          <p:nvPr/>
        </p:nvSpPr>
        <p:spPr>
          <a:xfrm>
            <a:off x="4589719" y="2438367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465" name="Shape 465"/>
          <p:cNvSpPr/>
          <p:nvPr/>
        </p:nvSpPr>
        <p:spPr>
          <a:xfrm>
            <a:off x="6319908" y="2456296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466" name="Shape 466"/>
          <p:cNvSpPr/>
          <p:nvPr/>
        </p:nvSpPr>
        <p:spPr>
          <a:xfrm>
            <a:off x="4616612" y="4589896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467" name="Shape 467"/>
          <p:cNvSpPr/>
          <p:nvPr/>
        </p:nvSpPr>
        <p:spPr>
          <a:xfrm>
            <a:off x="6284051" y="4580932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468" name="Shape 468"/>
          <p:cNvSpPr/>
          <p:nvPr/>
        </p:nvSpPr>
        <p:spPr>
          <a:xfrm>
            <a:off x="6442971" y="2186093"/>
            <a:ext cx="11079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진행 중 ….</a:t>
            </a:r>
          </a:p>
        </p:txBody>
      </p:sp>
      <p:sp>
        <p:nvSpPr>
          <p:cNvPr id="469" name="Shape 469"/>
          <p:cNvSpPr/>
          <p:nvPr/>
        </p:nvSpPr>
        <p:spPr>
          <a:xfrm>
            <a:off x="6477823" y="4330157"/>
            <a:ext cx="10317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470" name="Shape 470"/>
          <p:cNvSpPr/>
          <p:nvPr/>
        </p:nvSpPr>
        <p:spPr>
          <a:xfrm>
            <a:off x="4787432" y="4330157"/>
            <a:ext cx="10317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병사 미 주둔</a:t>
            </a:r>
          </a:p>
        </p:txBody>
      </p:sp>
      <p:sp>
        <p:nvSpPr>
          <p:cNvPr id="471" name="Shape 471"/>
          <p:cNvSpPr/>
          <p:nvPr/>
        </p:nvSpPr>
        <p:spPr>
          <a:xfrm>
            <a:off x="4757373" y="221607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미 완료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479" name="Shape 479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480" name="Shape 480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481" name="Shape 481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482" name="Shape 482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483" name="Shape 483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84" name="Shape 484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485" name="Shape 485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487" name="Shape 487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489" name="Shape 489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491" name="Shape 491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923" y="1331250"/>
            <a:ext cx="1019396" cy="101939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건설 상태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건설이 진행 중 상태, 건설이 완료 되어진 상태에서 변경 되는 UI 내용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미완료, 건설 진행 중, 주둔 중, 미 주둔, 파괴 됨 5가지 표기가 존재 합니다.</a:t>
            </a:r>
          </a:p>
        </p:txBody>
      </p:sp>
      <p:sp>
        <p:nvSpPr>
          <p:cNvPr id="495" name="Shape 495"/>
          <p:cNvSpPr/>
          <p:nvPr/>
        </p:nvSpPr>
        <p:spPr>
          <a:xfrm>
            <a:off x="215538" y="142595"/>
            <a:ext cx="2836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 건설 상태</a:t>
            </a:r>
          </a:p>
        </p:txBody>
      </p:sp>
      <p:sp>
        <p:nvSpPr>
          <p:cNvPr id="496" name="Shape 496"/>
          <p:cNvSpPr/>
          <p:nvPr/>
        </p:nvSpPr>
        <p:spPr>
          <a:xfrm flipH="1">
            <a:off x="7887065" y="2212989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996332" y="2632380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건설을 진행 중 인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진행 중 상태 파란색으로 표기.</a:t>
            </a:r>
          </a:p>
        </p:txBody>
      </p:sp>
      <p:sp>
        <p:nvSpPr>
          <p:cNvPr id="498" name="Shape 498"/>
          <p:cNvSpPr/>
          <p:nvPr/>
        </p:nvSpPr>
        <p:spPr>
          <a:xfrm flipH="1">
            <a:off x="7887064" y="4332701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8067514" y="4721885"/>
            <a:ext cx="3792069" cy="8810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건설 완료 상태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병사가 주둔 중 인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병사 주둔 중 상태 파란색으로 표기.</a:t>
            </a:r>
          </a:p>
        </p:txBody>
      </p:sp>
      <p:sp>
        <p:nvSpPr>
          <p:cNvPr id="500" name="Shape 500"/>
          <p:cNvSpPr/>
          <p:nvPr/>
        </p:nvSpPr>
        <p:spPr>
          <a:xfrm>
            <a:off x="3537489" y="4326948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455691" y="4762066"/>
            <a:ext cx="3792069" cy="94845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건설 완료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미 주둔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병사 미 주둔 상태 빨간색으로 표기.</a:t>
            </a:r>
          </a:p>
        </p:txBody>
      </p:sp>
      <p:sp>
        <p:nvSpPr>
          <p:cNvPr id="502" name="Shape 502"/>
          <p:cNvSpPr/>
          <p:nvPr/>
        </p:nvSpPr>
        <p:spPr>
          <a:xfrm>
            <a:off x="4425991" y="2464413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6143273" y="2466133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4476932" y="27926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505" name="Shape 505"/>
          <p:cNvSpPr/>
          <p:nvPr/>
        </p:nvSpPr>
        <p:spPr>
          <a:xfrm>
            <a:off x="6215644" y="27970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506" name="Shape 506"/>
          <p:cNvSpPr/>
          <p:nvPr/>
        </p:nvSpPr>
        <p:spPr>
          <a:xfrm>
            <a:off x="4421985" y="460080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139269" y="4602528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472926" y="4929012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509" name="Shape 509"/>
          <p:cNvSpPr/>
          <p:nvPr/>
        </p:nvSpPr>
        <p:spPr>
          <a:xfrm>
            <a:off x="6211639" y="4933405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4067" y="2853375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2939" y="2853814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5103" y="4978012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223" y="4986976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/>
          <p:nvPr/>
        </p:nvSpPr>
        <p:spPr>
          <a:xfrm>
            <a:off x="4589719" y="2465263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515" name="Shape 515"/>
          <p:cNvSpPr/>
          <p:nvPr/>
        </p:nvSpPr>
        <p:spPr>
          <a:xfrm>
            <a:off x="6319908" y="2483191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516" name="Shape 516"/>
          <p:cNvSpPr/>
          <p:nvPr/>
        </p:nvSpPr>
        <p:spPr>
          <a:xfrm>
            <a:off x="4616612" y="4616792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517" name="Shape 517"/>
          <p:cNvSpPr/>
          <p:nvPr/>
        </p:nvSpPr>
        <p:spPr>
          <a:xfrm>
            <a:off x="6284051" y="4607826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518" name="Shape 518"/>
          <p:cNvSpPr/>
          <p:nvPr/>
        </p:nvSpPr>
        <p:spPr>
          <a:xfrm>
            <a:off x="6442971" y="2212989"/>
            <a:ext cx="11079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건설 진행 중 ….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257" y="1331250"/>
            <a:ext cx="1019396" cy="10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553" y="3421669"/>
            <a:ext cx="1019396" cy="10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612" y="3477042"/>
            <a:ext cx="1019396" cy="101939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/>
          <p:nvPr/>
        </p:nvSpPr>
        <p:spPr>
          <a:xfrm>
            <a:off x="6477823" y="4357051"/>
            <a:ext cx="10317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523" name="Shape 523"/>
          <p:cNvSpPr/>
          <p:nvPr/>
        </p:nvSpPr>
        <p:spPr>
          <a:xfrm>
            <a:off x="4787432" y="4357051"/>
            <a:ext cx="10317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병사 미 주둔</a:t>
            </a:r>
          </a:p>
        </p:txBody>
      </p:sp>
      <p:sp>
        <p:nvSpPr>
          <p:cNvPr id="524" name="Shape 524"/>
          <p:cNvSpPr/>
          <p:nvPr/>
        </p:nvSpPr>
        <p:spPr>
          <a:xfrm>
            <a:off x="513722" y="3163727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배치만 하고 병사가 건설 하고 있지 않은 상태.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미 완료 상태 빨간색으로 표기.</a:t>
            </a:r>
          </a:p>
        </p:txBody>
      </p:sp>
      <p:sp>
        <p:nvSpPr>
          <p:cNvPr id="525" name="Shape 525"/>
          <p:cNvSpPr/>
          <p:nvPr/>
        </p:nvSpPr>
        <p:spPr>
          <a:xfrm rot="-1806457">
            <a:off x="3607241" y="2585991"/>
            <a:ext cx="744071" cy="33898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4757373" y="221607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미 완료</a:t>
            </a:r>
          </a:p>
        </p:txBody>
      </p:sp>
      <p:sp>
        <p:nvSpPr>
          <p:cNvPr id="527" name="Shape 527"/>
          <p:cNvSpPr/>
          <p:nvPr/>
        </p:nvSpPr>
        <p:spPr>
          <a:xfrm>
            <a:off x="8067514" y="5763214"/>
            <a:ext cx="3792069" cy="8810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’파괴 됨’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 타워가 공격을 받아 파괴된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파괴 됨 상태 붉은색으로 표기.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2016.03.10 초안 작성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534" name="Shape 534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535" name="Shape 535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536" name="Shape 536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537" name="Shape 537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538" name="Shape 538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39" name="Shape 539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540" name="Shape 540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농지 건설</a:t>
            </a:r>
          </a:p>
        </p:txBody>
      </p:sp>
      <p:sp>
        <p:nvSpPr>
          <p:cNvPr id="542" name="Shape 542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조건달성  완료</a:t>
            </a:r>
          </a:p>
        </p:txBody>
      </p:sp>
      <p:sp>
        <p:nvSpPr>
          <p:cNvPr id="543" name="Shape 543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sp>
        <p:nvSpPr>
          <p:cNvPr id="545" name="Shape 545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546" name="Shape 546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가능</a:t>
            </a:r>
          </a:p>
        </p:txBody>
      </p:sp>
      <p:sp>
        <p:nvSpPr>
          <p:cNvPr id="547" name="Shape 547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548" name="Shape 548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철광석 건설</a:t>
            </a:r>
          </a:p>
        </p:txBody>
      </p:sp>
      <p:sp>
        <p:nvSpPr>
          <p:cNvPr id="550" name="Shape 550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551" name="Shape 551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sp>
        <p:nvSpPr>
          <p:cNvPr id="553" name="Shape 553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554" name="Shape 554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555" name="Shape 555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pic>
        <p:nvPicPr>
          <p:cNvPr id="556" name="Shape 556"/>
          <p:cNvPicPr preferRelativeResize="0"/>
          <p:nvPr/>
        </p:nvPicPr>
        <p:blipFill rotWithShape="1">
          <a:blip r:embed="rId3">
            <a:alphaModFix/>
          </a:blip>
          <a:srcRect b="16624" l="19675" r="20226" t="41028"/>
          <a:stretch/>
        </p:blipFill>
        <p:spPr>
          <a:xfrm>
            <a:off x="4644789" y="1617598"/>
            <a:ext cx="1166247" cy="7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 rotWithShape="1">
          <a:blip r:embed="rId4">
            <a:alphaModFix/>
          </a:blip>
          <a:srcRect b="14693" l="19822" r="15730" t="21769"/>
          <a:stretch/>
        </p:blipFill>
        <p:spPr>
          <a:xfrm>
            <a:off x="6383498" y="1388042"/>
            <a:ext cx="1136941" cy="10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Shape 558"/>
          <p:cNvPicPr preferRelativeResize="0"/>
          <p:nvPr/>
        </p:nvPicPr>
        <p:blipFill rotWithShape="1">
          <a:blip r:embed="rId5">
            <a:alphaModFix/>
          </a:blip>
          <a:srcRect b="20815" l="8867" r="14807" t="18367"/>
          <a:stretch/>
        </p:blipFill>
        <p:spPr>
          <a:xfrm>
            <a:off x="4580660" y="3569010"/>
            <a:ext cx="1253091" cy="99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 rotWithShape="1">
          <a:blip r:embed="rId6">
            <a:alphaModFix/>
          </a:blip>
          <a:srcRect b="19999" l="21849" r="19022" t="29795"/>
          <a:stretch/>
        </p:blipFill>
        <p:spPr>
          <a:xfrm>
            <a:off x="6364117" y="3590132"/>
            <a:ext cx="1147439" cy="906648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 기능</a:t>
            </a:r>
          </a:p>
        </p:txBody>
      </p:sp>
      <p:pic>
        <p:nvPicPr>
          <p:cNvPr id="561" name="Shape 5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Shape 5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Shape 5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/>
        </p:nvSpPr>
        <p:spPr>
          <a:xfrm>
            <a:off x="584420" y="667910"/>
            <a:ext cx="3325104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요새는 화면에 최대 4개 까지 나올 수 있어서 스크롤 가능 하게 제작 필요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만족 하면 “ 조건 달성 완료 “ 표시를 해주며, 조건이 만족 하지 못한 경우는 “ 조건 달성 필요“ 표시를 해줍니다.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연맹 요새를 건설 시 슈퍼광산은 모두 건설이 가능한 상태로 변경 되어집니다.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한 개의 건물을 건설 시 나머지 건물은 모두 배치 불가 상태로 처리 되어집니다.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7929196" y="1210234"/>
            <a:ext cx="3975931" cy="1650849"/>
          </a:xfrm>
          <a:prstGeom prst="roundRect">
            <a:avLst>
              <a:gd fmla="val 563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만족 하지 못하는 경우 배치 불가 상태로 보여집니다 (배치 불가 상태에서는 버튼 비활성화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비활성화 처리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조건을 달성 하게 되어지면 배치 가능으로 표기 되어집니다. (배치 가능 상태에서는 버튼 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활성화 처리</a:t>
            </a:r>
          </a:p>
        </p:txBody>
      </p:sp>
      <p:sp>
        <p:nvSpPr>
          <p:cNvPr id="567" name="Shape 567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574" name="Shape 574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575" name="Shape 575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576" name="Shape 576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577" name="Shape 577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578" name="Shape 578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79" name="Shape 579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580" name="Shape 580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농지 건설</a:t>
            </a:r>
          </a:p>
        </p:txBody>
      </p:sp>
      <p:sp>
        <p:nvSpPr>
          <p:cNvPr id="582" name="Shape 582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조건달성 완료</a:t>
            </a:r>
          </a:p>
        </p:txBody>
      </p:sp>
      <p:sp>
        <p:nvSpPr>
          <p:cNvPr id="583" name="Shape 583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sp>
        <p:nvSpPr>
          <p:cNvPr id="585" name="Shape 585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586" name="Shape 586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587" name="Shape 587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588" name="Shape 588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철광석 건설</a:t>
            </a:r>
          </a:p>
        </p:txBody>
      </p:sp>
      <p:sp>
        <p:nvSpPr>
          <p:cNvPr id="590" name="Shape 590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591" name="Shape 591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sp>
        <p:nvSpPr>
          <p:cNvPr id="593" name="Shape 593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594" name="Shape 594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595" name="Shape 595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pic>
        <p:nvPicPr>
          <p:cNvPr id="596" name="Shape 596"/>
          <p:cNvPicPr preferRelativeResize="0"/>
          <p:nvPr/>
        </p:nvPicPr>
        <p:blipFill rotWithShape="1">
          <a:blip r:embed="rId3">
            <a:alphaModFix/>
          </a:blip>
          <a:srcRect b="16624" l="19675" r="20226" t="41028"/>
          <a:stretch/>
        </p:blipFill>
        <p:spPr>
          <a:xfrm>
            <a:off x="4644789" y="1617598"/>
            <a:ext cx="1166247" cy="7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Shape 597"/>
          <p:cNvPicPr preferRelativeResize="0"/>
          <p:nvPr/>
        </p:nvPicPr>
        <p:blipFill rotWithShape="1">
          <a:blip r:embed="rId4">
            <a:alphaModFix/>
          </a:blip>
          <a:srcRect b="14693" l="19822" r="15730" t="21769"/>
          <a:stretch/>
        </p:blipFill>
        <p:spPr>
          <a:xfrm>
            <a:off x="6383498" y="1388042"/>
            <a:ext cx="1136941" cy="10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Shape 598"/>
          <p:cNvPicPr preferRelativeResize="0"/>
          <p:nvPr/>
        </p:nvPicPr>
        <p:blipFill rotWithShape="1">
          <a:blip r:embed="rId5">
            <a:alphaModFix/>
          </a:blip>
          <a:srcRect b="20815" l="8867" r="14807" t="18367"/>
          <a:stretch/>
        </p:blipFill>
        <p:spPr>
          <a:xfrm>
            <a:off x="4580660" y="3569010"/>
            <a:ext cx="1253091" cy="99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Shape 599"/>
          <p:cNvPicPr preferRelativeResize="0"/>
          <p:nvPr/>
        </p:nvPicPr>
        <p:blipFill rotWithShape="1">
          <a:blip r:embed="rId6">
            <a:alphaModFix/>
          </a:blip>
          <a:srcRect b="19999" l="21849" r="19022" t="29795"/>
          <a:stretch/>
        </p:blipFill>
        <p:spPr>
          <a:xfrm>
            <a:off x="6364117" y="3590132"/>
            <a:ext cx="1147439" cy="90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Shape 6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Shape 6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Shape 6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Shape 6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 물음표 버튼을 클릭 시 지금 현재 상태를 확인 할 수 있습니다.</a:t>
            </a:r>
          </a:p>
        </p:txBody>
      </p:sp>
      <p:sp>
        <p:nvSpPr>
          <p:cNvPr id="605" name="Shape 605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 조건</a:t>
            </a:r>
          </a:p>
        </p:txBody>
      </p:sp>
      <p:sp>
        <p:nvSpPr>
          <p:cNvPr id="606" name="Shape 606"/>
          <p:cNvSpPr/>
          <p:nvPr/>
        </p:nvSpPr>
        <p:spPr>
          <a:xfrm>
            <a:off x="7942786" y="2946548"/>
            <a:ext cx="3792069" cy="2127475"/>
          </a:xfrm>
          <a:prstGeom prst="roundRect">
            <a:avLst>
              <a:gd fmla="val 897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물음표 표시를 클릭 시 해당 요새 오픈 조건이 보여지게 되어집니다.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연맹 요새가 건설이 안되어있는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요새 건설이 필요 합니다. 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 다른 광산이 건설 되어져 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광산은 한 개만 배치 가능 합니다“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슈퍼 광산 건설이 가능 한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슈퍼 광산을 건설 할 수 있는 상태 입니다 “</a:t>
            </a: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7609" y="3019174"/>
            <a:ext cx="245723" cy="22349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/>
          <p:nvPr/>
        </p:nvSpPr>
        <p:spPr>
          <a:xfrm>
            <a:off x="4344994" y="260223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4336028" y="3057078"/>
            <a:ext cx="3527555" cy="51193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FBE4D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 건설이 필요 합니다</a:t>
            </a:r>
          </a:p>
        </p:txBody>
      </p:sp>
      <p:sp>
        <p:nvSpPr>
          <p:cNvPr id="610" name="Shape 610"/>
          <p:cNvSpPr/>
          <p:nvPr/>
        </p:nvSpPr>
        <p:spPr>
          <a:xfrm>
            <a:off x="7827502" y="2585928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617" name="Shape 617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618" name="Shape 618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619" name="Shape 619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620" name="Shape 620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621" name="Shape 621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22" name="Shape 622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623" name="Shape 623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농지 건설</a:t>
            </a:r>
          </a:p>
        </p:txBody>
      </p:sp>
      <p:sp>
        <p:nvSpPr>
          <p:cNvPr id="625" name="Shape 625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sp>
        <p:nvSpPr>
          <p:cNvPr id="627" name="Shape 627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철광석 건설</a:t>
            </a:r>
          </a:p>
        </p:txBody>
      </p:sp>
      <p:sp>
        <p:nvSpPr>
          <p:cNvPr id="629" name="Shape 629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b="16624" l="19675" r="20226" t="41028"/>
          <a:stretch/>
        </p:blipFill>
        <p:spPr>
          <a:xfrm>
            <a:off x="4644789" y="1617598"/>
            <a:ext cx="1166247" cy="7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 rotWithShape="1">
          <a:blip r:embed="rId4">
            <a:alphaModFix/>
          </a:blip>
          <a:srcRect b="14693" l="19822" r="15730" t="21769"/>
          <a:stretch/>
        </p:blipFill>
        <p:spPr>
          <a:xfrm>
            <a:off x="6383498" y="1388042"/>
            <a:ext cx="1136941" cy="10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Shape 633"/>
          <p:cNvPicPr preferRelativeResize="0"/>
          <p:nvPr/>
        </p:nvPicPr>
        <p:blipFill rotWithShape="1">
          <a:blip r:embed="rId5">
            <a:alphaModFix/>
          </a:blip>
          <a:srcRect b="20815" l="8867" r="14807" t="18367"/>
          <a:stretch/>
        </p:blipFill>
        <p:spPr>
          <a:xfrm>
            <a:off x="4580660" y="3569010"/>
            <a:ext cx="1253091" cy="99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 rotWithShape="1">
          <a:blip r:embed="rId6">
            <a:alphaModFix/>
          </a:blip>
          <a:srcRect b="19999" l="21849" r="19022" t="29795"/>
          <a:stretch/>
        </p:blipFill>
        <p:spPr>
          <a:xfrm>
            <a:off x="6364117" y="3590132"/>
            <a:ext cx="1147439" cy="906648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638" name="Shape 638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639" name="Shape 639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644" name="Shape 644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pic>
        <p:nvPicPr>
          <p:cNvPr id="645" name="Shape 6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2939" y="2826918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/>
          <p:nvPr/>
        </p:nvSpPr>
        <p:spPr>
          <a:xfrm>
            <a:off x="4580660" y="2438367"/>
            <a:ext cx="128601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건설 불가</a:t>
            </a:r>
          </a:p>
        </p:txBody>
      </p:sp>
      <p:sp>
        <p:nvSpPr>
          <p:cNvPr id="647" name="Shape 647"/>
          <p:cNvSpPr/>
          <p:nvPr/>
        </p:nvSpPr>
        <p:spPr>
          <a:xfrm>
            <a:off x="6194403" y="2456296"/>
            <a:ext cx="14830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12,159,062</a:t>
            </a:r>
          </a:p>
        </p:txBody>
      </p:sp>
      <p:sp>
        <p:nvSpPr>
          <p:cNvPr id="648" name="Shape 648"/>
          <p:cNvSpPr/>
          <p:nvPr/>
        </p:nvSpPr>
        <p:spPr>
          <a:xfrm>
            <a:off x="4661437" y="4589896"/>
            <a:ext cx="104524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건설 불가</a:t>
            </a:r>
          </a:p>
        </p:txBody>
      </p:sp>
      <p:sp>
        <p:nvSpPr>
          <p:cNvPr id="649" name="Shape 649"/>
          <p:cNvSpPr/>
          <p:nvPr/>
        </p:nvSpPr>
        <p:spPr>
          <a:xfrm>
            <a:off x="6284051" y="4580932"/>
            <a:ext cx="12456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건설 불가</a:t>
            </a:r>
          </a:p>
        </p:txBody>
      </p:sp>
      <p:pic>
        <p:nvPicPr>
          <p:cNvPr id="650" name="Shape 6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Shape 6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Shape 6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 txBox="1"/>
          <p:nvPr/>
        </p:nvSpPr>
        <p:spPr>
          <a:xfrm>
            <a:off x="584420" y="667910"/>
            <a:ext cx="3325104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건설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건설 시 변경 되어지는 UI 부분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기능 &gt; 좌표 이동으로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설명 &gt; 건물에 대한 남은 자원 정보로 변경.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개의 건물을 건설 시 나머지는 “ 건물 건설 불가 “ 로 표기 되어지도록 처리 합니다.</a:t>
            </a:r>
          </a:p>
        </p:txBody>
      </p:sp>
      <p:sp>
        <p:nvSpPr>
          <p:cNvPr id="654" name="Shape 654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7963636" y="643079"/>
            <a:ext cx="3792069" cy="2201332"/>
          </a:xfrm>
          <a:prstGeom prst="roundRect">
            <a:avLst>
              <a:gd fmla="val 5992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건물 자원 정보를 확인 할 수 있습니다.(건물에 남아 있는 자원 정보)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건설 진행 중 건설 시간에 비례 하여 건물 자원이 상승 하게 보여지도록 처리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해당 건물이 건설 되어있는 좌표를 보여줍니다.(해당 버튼을 클릭 시 오픈 월드 건물로 이동 하게 되어집니다)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오픈월드로 이동 시 건물을 클릭 했을 때 나오는 UI가 나오도록 처리 합니다.</a:t>
            </a:r>
          </a:p>
        </p:txBody>
      </p:sp>
      <p:sp>
        <p:nvSpPr>
          <p:cNvPr id="656" name="Shape 656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 건설</a:t>
            </a:r>
          </a:p>
        </p:txBody>
      </p:sp>
      <p:pic>
        <p:nvPicPr>
          <p:cNvPr id="657" name="Shape 657"/>
          <p:cNvPicPr preferRelativeResize="0"/>
          <p:nvPr/>
        </p:nvPicPr>
        <p:blipFill rotWithShape="1">
          <a:blip r:embed="rId9">
            <a:alphaModFix/>
          </a:blip>
          <a:srcRect b="20815" l="8867" r="14807" t="18367"/>
          <a:stretch/>
        </p:blipFill>
        <p:spPr>
          <a:xfrm>
            <a:off x="4598837" y="3425525"/>
            <a:ext cx="1253091" cy="99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Shape 658"/>
          <p:cNvPicPr preferRelativeResize="0"/>
          <p:nvPr/>
        </p:nvPicPr>
        <p:blipFill rotWithShape="1">
          <a:blip r:embed="rId10">
            <a:alphaModFix/>
          </a:blip>
          <a:srcRect b="19999" l="21849" r="19022" t="29795"/>
          <a:stretch/>
        </p:blipFill>
        <p:spPr>
          <a:xfrm>
            <a:off x="6382294" y="3446646"/>
            <a:ext cx="1147439" cy="90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666" name="Shape 666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667" name="Shape 667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668" name="Shape 668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669" name="Shape 669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670" name="Shape 670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71" name="Shape 671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672" name="Shape 672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674" name="Shape 674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676" name="Shape 676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678" name="Shape 678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광산 건설 상태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건설이 진행 중 상태, 건설이 완료 되어진 상태에서 변경 되는 UI 내용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미 완료, 건설 진행 중, 채집 진행 중 , 채집 미 진행 중 4가지 표기가 존재 합니다.</a:t>
            </a:r>
          </a:p>
        </p:txBody>
      </p:sp>
      <p:sp>
        <p:nvSpPr>
          <p:cNvPr id="681" name="Shape 681"/>
          <p:cNvSpPr/>
          <p:nvPr/>
        </p:nvSpPr>
        <p:spPr>
          <a:xfrm>
            <a:off x="215538" y="142595"/>
            <a:ext cx="2836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 건설 상태</a:t>
            </a:r>
          </a:p>
        </p:txBody>
      </p:sp>
      <p:sp>
        <p:nvSpPr>
          <p:cNvPr id="682" name="Shape 682"/>
          <p:cNvSpPr/>
          <p:nvPr/>
        </p:nvSpPr>
        <p:spPr>
          <a:xfrm flipH="1">
            <a:off x="7887065" y="2212989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7996332" y="2632380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건설을 진행 중 인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진행 중 상태 파란색으로 표기.</a:t>
            </a:r>
          </a:p>
        </p:txBody>
      </p:sp>
      <p:sp>
        <p:nvSpPr>
          <p:cNvPr id="684" name="Shape 684"/>
          <p:cNvSpPr/>
          <p:nvPr/>
        </p:nvSpPr>
        <p:spPr>
          <a:xfrm flipH="1">
            <a:off x="7887064" y="4332701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8067514" y="4721885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 진행 중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채집 진행 중 상태 파란색으로 표기.</a:t>
            </a:r>
          </a:p>
        </p:txBody>
      </p:sp>
      <p:sp>
        <p:nvSpPr>
          <p:cNvPr id="686" name="Shape 686"/>
          <p:cNvSpPr/>
          <p:nvPr/>
        </p:nvSpPr>
        <p:spPr>
          <a:xfrm>
            <a:off x="3537489" y="4326948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455691" y="4762066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 미 진행 중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채집 미 진행 중 상태 빨간색으로 표기.</a:t>
            </a:r>
          </a:p>
        </p:txBody>
      </p:sp>
      <p:sp>
        <p:nvSpPr>
          <p:cNvPr id="688" name="Shape 688"/>
          <p:cNvSpPr/>
          <p:nvPr/>
        </p:nvSpPr>
        <p:spPr>
          <a:xfrm>
            <a:off x="4425991" y="2464413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6143273" y="2466133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4476932" y="27926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691" name="Shape 691"/>
          <p:cNvSpPr/>
          <p:nvPr/>
        </p:nvSpPr>
        <p:spPr>
          <a:xfrm>
            <a:off x="6215644" y="27970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692" name="Shape 692"/>
          <p:cNvSpPr/>
          <p:nvPr/>
        </p:nvSpPr>
        <p:spPr>
          <a:xfrm>
            <a:off x="4421985" y="460080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6139269" y="4602528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4472926" y="4929012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695" name="Shape 695"/>
          <p:cNvSpPr/>
          <p:nvPr/>
        </p:nvSpPr>
        <p:spPr>
          <a:xfrm>
            <a:off x="6211639" y="4933405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pic>
        <p:nvPicPr>
          <p:cNvPr id="696" name="Shape 6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67" y="2853375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Shape 6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939" y="2853814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Shape 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103" y="4978012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Shape 6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3223" y="4986976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Shape 700"/>
          <p:cNvSpPr/>
          <p:nvPr/>
        </p:nvSpPr>
        <p:spPr>
          <a:xfrm>
            <a:off x="4518000" y="2465263"/>
            <a:ext cx="14830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12,159,062</a:t>
            </a:r>
          </a:p>
        </p:txBody>
      </p:sp>
      <p:sp>
        <p:nvSpPr>
          <p:cNvPr id="701" name="Shape 701"/>
          <p:cNvSpPr/>
          <p:nvPr/>
        </p:nvSpPr>
        <p:spPr>
          <a:xfrm>
            <a:off x="6239223" y="2483191"/>
            <a:ext cx="14830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12,159,062</a:t>
            </a:r>
          </a:p>
        </p:txBody>
      </p:sp>
      <p:sp>
        <p:nvSpPr>
          <p:cNvPr id="702" name="Shape 702"/>
          <p:cNvSpPr/>
          <p:nvPr/>
        </p:nvSpPr>
        <p:spPr>
          <a:xfrm>
            <a:off x="4500073" y="4616792"/>
            <a:ext cx="14830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12,159,062</a:t>
            </a:r>
          </a:p>
        </p:txBody>
      </p:sp>
      <p:sp>
        <p:nvSpPr>
          <p:cNvPr id="703" name="Shape 703"/>
          <p:cNvSpPr/>
          <p:nvPr/>
        </p:nvSpPr>
        <p:spPr>
          <a:xfrm>
            <a:off x="6221298" y="4607826"/>
            <a:ext cx="14830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12,159,062</a:t>
            </a:r>
          </a:p>
        </p:txBody>
      </p:sp>
      <p:sp>
        <p:nvSpPr>
          <p:cNvPr id="704" name="Shape 704"/>
          <p:cNvSpPr/>
          <p:nvPr/>
        </p:nvSpPr>
        <p:spPr>
          <a:xfrm>
            <a:off x="6442971" y="2212989"/>
            <a:ext cx="11079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건설 진행 중 ….</a:t>
            </a:r>
          </a:p>
        </p:txBody>
      </p:sp>
      <p:sp>
        <p:nvSpPr>
          <p:cNvPr id="705" name="Shape 705"/>
          <p:cNvSpPr/>
          <p:nvPr/>
        </p:nvSpPr>
        <p:spPr>
          <a:xfrm>
            <a:off x="6128632" y="4339121"/>
            <a:ext cx="16224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채집 진행 중 …..</a:t>
            </a:r>
          </a:p>
        </p:txBody>
      </p:sp>
      <p:sp>
        <p:nvSpPr>
          <p:cNvPr id="706" name="Shape 706"/>
          <p:cNvSpPr/>
          <p:nvPr/>
        </p:nvSpPr>
        <p:spPr>
          <a:xfrm>
            <a:off x="4651646" y="4357051"/>
            <a:ext cx="128404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채집 미 진행 중…</a:t>
            </a:r>
          </a:p>
        </p:txBody>
      </p:sp>
      <p:pic>
        <p:nvPicPr>
          <p:cNvPr id="707" name="Shape 707"/>
          <p:cNvPicPr preferRelativeResize="0"/>
          <p:nvPr/>
        </p:nvPicPr>
        <p:blipFill rotWithShape="1">
          <a:blip r:embed="rId4">
            <a:alphaModFix/>
          </a:blip>
          <a:srcRect b="16624" l="19675" r="20226" t="41028"/>
          <a:stretch/>
        </p:blipFill>
        <p:spPr>
          <a:xfrm>
            <a:off x="4745992" y="1630170"/>
            <a:ext cx="963840" cy="6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Shape 708"/>
          <p:cNvPicPr preferRelativeResize="0"/>
          <p:nvPr/>
        </p:nvPicPr>
        <p:blipFill rotWithShape="1">
          <a:blip r:embed="rId5">
            <a:alphaModFix/>
          </a:blip>
          <a:srcRect b="14693" l="19822" r="15730" t="21769"/>
          <a:stretch/>
        </p:blipFill>
        <p:spPr>
          <a:xfrm>
            <a:off x="6482157" y="1424773"/>
            <a:ext cx="939621" cy="86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Shape 709"/>
          <p:cNvPicPr preferRelativeResize="0"/>
          <p:nvPr/>
        </p:nvPicPr>
        <p:blipFill rotWithShape="1">
          <a:blip r:embed="rId6">
            <a:alphaModFix/>
          </a:blip>
          <a:srcRect b="20815" l="8867" r="14807" t="18367"/>
          <a:stretch/>
        </p:blipFill>
        <p:spPr>
          <a:xfrm>
            <a:off x="4707576" y="3583885"/>
            <a:ext cx="1035612" cy="82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Shape 710"/>
          <p:cNvPicPr preferRelativeResize="0"/>
          <p:nvPr/>
        </p:nvPicPr>
        <p:blipFill rotWithShape="1">
          <a:blip r:embed="rId7">
            <a:alphaModFix/>
          </a:blip>
          <a:srcRect b="19999" l="21849" r="19022" t="29795"/>
          <a:stretch/>
        </p:blipFill>
        <p:spPr>
          <a:xfrm>
            <a:off x="6481866" y="3597041"/>
            <a:ext cx="948295" cy="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Shape 711"/>
          <p:cNvSpPr/>
          <p:nvPr/>
        </p:nvSpPr>
        <p:spPr>
          <a:xfrm>
            <a:off x="513722" y="3163727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배치만 하고 병사가 건설 하고 있지 않은 상태.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미 완료 상태 빨간색으로 표기.</a:t>
            </a:r>
          </a:p>
        </p:txBody>
      </p:sp>
      <p:sp>
        <p:nvSpPr>
          <p:cNvPr id="712" name="Shape 712"/>
          <p:cNvSpPr/>
          <p:nvPr/>
        </p:nvSpPr>
        <p:spPr>
          <a:xfrm rot="-1806457">
            <a:off x="3607241" y="2585991"/>
            <a:ext cx="744071" cy="33898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4757373" y="221607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미 완료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720" name="Shape 720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721" name="Shape 721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722" name="Shape 722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723" name="Shape 723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724" name="Shape 724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25" name="Shape 725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726" name="Shape 726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729" name="Shape 729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730" name="Shape 730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733" name="Shape 733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734" name="Shape 734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 기능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584420" y="667910"/>
            <a:ext cx="332510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화살탑은 화면에 최대 11개 까지 나올 수 있어서 스크롤 가능 하게 제작 필요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만족 하면 “ 조건 달성 완료 “ 표시를 해주며, 조건이 만족 하지 못한 경우는 “ 조건 달성 필요“ 표시를 해줍니다.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화살탑은 연맹 요새 건설 개수에 따라 건설 할 수 있는 개수가 늘어나게 되어집니다</a:t>
            </a:r>
          </a:p>
        </p:txBody>
      </p:sp>
      <p:sp>
        <p:nvSpPr>
          <p:cNvPr id="736" name="Shape 736"/>
          <p:cNvSpPr/>
          <p:nvPr/>
        </p:nvSpPr>
        <p:spPr>
          <a:xfrm>
            <a:off x="7929196" y="1210234"/>
            <a:ext cx="3975931" cy="1650849"/>
          </a:xfrm>
          <a:prstGeom prst="roundRect">
            <a:avLst>
              <a:gd fmla="val 563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만족 하지 못하는 경우 배치 불가 상태로 보여집니다 (배치 불가 상태에서는 버튼 비활성화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비활성화 처리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조건을 달성 하게 되어지면 배치 가능으로 표기 되어집니다. (배치 가능 상태에서는 버튼 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활성화 처리</a:t>
            </a:r>
          </a:p>
        </p:txBody>
      </p:sp>
      <p:sp>
        <p:nvSpPr>
          <p:cNvPr id="737" name="Shape 737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</a:t>
            </a:r>
          </a:p>
        </p:txBody>
      </p:sp>
      <p:sp>
        <p:nvSpPr>
          <p:cNvPr id="739" name="Shape 739"/>
          <p:cNvSpPr/>
          <p:nvPr/>
        </p:nvSpPr>
        <p:spPr>
          <a:xfrm>
            <a:off x="4425991" y="245471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</a:t>
            </a:r>
          </a:p>
        </p:txBody>
      </p:sp>
      <p:sp>
        <p:nvSpPr>
          <p:cNvPr id="740" name="Shape 740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</a:t>
            </a:r>
          </a:p>
        </p:txBody>
      </p:sp>
      <p:sp>
        <p:nvSpPr>
          <p:cNvPr id="741" name="Shape 741"/>
          <p:cNvSpPr/>
          <p:nvPr/>
        </p:nvSpPr>
        <p:spPr>
          <a:xfrm>
            <a:off x="6125344" y="245643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742" name="Shape 7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760" y="1429725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Shape 7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9890" y="1420407"/>
            <a:ext cx="757614" cy="997117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Shape 744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III</a:t>
            </a:r>
          </a:p>
        </p:txBody>
      </p:sp>
      <p:sp>
        <p:nvSpPr>
          <p:cNvPr id="745" name="Shape 745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746" name="Shape 746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IV</a:t>
            </a:r>
          </a:p>
        </p:txBody>
      </p:sp>
      <p:sp>
        <p:nvSpPr>
          <p:cNvPr id="747" name="Shape 747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748" name="Shape 7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7755" y="3566119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Shape 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5885" y="3556801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Shape 7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8514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Shape 7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Shape 7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9382" y="4587828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Shape 7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4838" y="4577782"/>
            <a:ext cx="270295" cy="24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 물음표 버튼을 클릭 시 지금 현재 상태를 확인 할 수 있습니다.</a:t>
            </a:r>
          </a:p>
        </p:txBody>
      </p:sp>
      <p:sp>
        <p:nvSpPr>
          <p:cNvPr id="759" name="Shape 759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 조건</a:t>
            </a:r>
          </a:p>
        </p:txBody>
      </p:sp>
      <p:sp>
        <p:nvSpPr>
          <p:cNvPr id="760" name="Shape 760"/>
          <p:cNvSpPr/>
          <p:nvPr/>
        </p:nvSpPr>
        <p:spPr>
          <a:xfrm>
            <a:off x="7942785" y="2946549"/>
            <a:ext cx="4016130" cy="1910431"/>
          </a:xfrm>
          <a:prstGeom prst="roundRect">
            <a:avLst>
              <a:gd fmla="val 897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물음표 표시를 클릭 시 해당 요새 오픈 조건이 보여지게 되어집니다.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연맹 요새가 건설이 하나도 안되어있는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요새 건설이 필요 합니다. 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 연맹 요새 건설이 더 필요 한 상태(요새 건설로 인한 조건이 안 맞는 경우)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요새를 더 많이 건설 하여야 건설이 가능 합니다.“</a:t>
            </a:r>
          </a:p>
        </p:txBody>
      </p:sp>
      <p:pic>
        <p:nvPicPr>
          <p:cNvPr id="761" name="Shape 7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1957" y="3068655"/>
            <a:ext cx="245723" cy="22349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Shape 762"/>
          <p:cNvSpPr/>
          <p:nvPr/>
        </p:nvSpPr>
        <p:spPr>
          <a:xfrm>
            <a:off x="7827502" y="2585928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765" name="Shape 765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766" name="Shape 766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767" name="Shape 767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768" name="Shape 768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769" name="Shape 769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70" name="Shape 770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771" name="Shape 771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774" name="Shape 774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775" name="Shape 775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778" name="Shape 778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779" name="Shape 779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</a:t>
            </a:r>
          </a:p>
        </p:txBody>
      </p:sp>
      <p:sp>
        <p:nvSpPr>
          <p:cNvPr id="780" name="Shape 780"/>
          <p:cNvSpPr/>
          <p:nvPr/>
        </p:nvSpPr>
        <p:spPr>
          <a:xfrm>
            <a:off x="4425991" y="245471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</a:t>
            </a:r>
          </a:p>
        </p:txBody>
      </p:sp>
      <p:sp>
        <p:nvSpPr>
          <p:cNvPr id="781" name="Shape 781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</a:t>
            </a:r>
          </a:p>
        </p:txBody>
      </p:sp>
      <p:sp>
        <p:nvSpPr>
          <p:cNvPr id="782" name="Shape 782"/>
          <p:cNvSpPr/>
          <p:nvPr/>
        </p:nvSpPr>
        <p:spPr>
          <a:xfrm>
            <a:off x="6125344" y="245643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783" name="Shape 7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1760" y="1429725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Shape 7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9890" y="1420407"/>
            <a:ext cx="757614" cy="997117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Shape 785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III</a:t>
            </a:r>
          </a:p>
        </p:txBody>
      </p:sp>
      <p:sp>
        <p:nvSpPr>
          <p:cNvPr id="786" name="Shape 786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787" name="Shape 787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IV</a:t>
            </a:r>
          </a:p>
        </p:txBody>
      </p:sp>
      <p:sp>
        <p:nvSpPr>
          <p:cNvPr id="788" name="Shape 788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789" name="Shape 7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7755" y="3566119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Shape 7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5885" y="3556801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Shape 7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555" y="248514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Shape 7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Shape 793"/>
          <p:cNvSpPr/>
          <p:nvPr/>
        </p:nvSpPr>
        <p:spPr>
          <a:xfrm>
            <a:off x="4326937" y="250517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4336028" y="3111377"/>
            <a:ext cx="3527555" cy="51193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FBE4D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요새를 더 많이 건설 하여야 건설이 가능 합니다.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801" name="Shape 801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802" name="Shape 802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803" name="Shape 803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804" name="Shape 804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805" name="Shape 805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06" name="Shape 806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807" name="Shape 807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814" name="Shape 814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815" name="Shape 815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818" name="Shape 818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pic>
        <p:nvPicPr>
          <p:cNvPr id="819" name="Shape 8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67" y="2826481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Shape 820"/>
          <p:cNvSpPr/>
          <p:nvPr/>
        </p:nvSpPr>
        <p:spPr>
          <a:xfrm>
            <a:off x="4616612" y="2438367"/>
            <a:ext cx="14167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공격력 : 200,0000</a:t>
            </a:r>
          </a:p>
        </p:txBody>
      </p:sp>
      <p:sp>
        <p:nvSpPr>
          <p:cNvPr id="821" name="Shape 821"/>
          <p:cNvSpPr/>
          <p:nvPr/>
        </p:nvSpPr>
        <p:spPr>
          <a:xfrm>
            <a:off x="6275085" y="2456296"/>
            <a:ext cx="129112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822" name="Shape 822"/>
          <p:cNvSpPr/>
          <p:nvPr/>
        </p:nvSpPr>
        <p:spPr>
          <a:xfrm>
            <a:off x="4616612" y="4589896"/>
            <a:ext cx="104524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sp>
        <p:nvSpPr>
          <p:cNvPr id="823" name="Shape 823"/>
          <p:cNvSpPr/>
          <p:nvPr/>
        </p:nvSpPr>
        <p:spPr>
          <a:xfrm>
            <a:off x="6284051" y="4580932"/>
            <a:ext cx="9669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pic>
        <p:nvPicPr>
          <p:cNvPr id="824" name="Shape 8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Shape 8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Shape 8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Shape 827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건설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건설 시 변경 되어지는 UI 부분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기능 &gt; 좌표 이동으로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설명 &gt; 건물에 대한 공격력을 보여 주도록 합니다.</a:t>
            </a:r>
          </a:p>
        </p:txBody>
      </p:sp>
      <p:sp>
        <p:nvSpPr>
          <p:cNvPr id="828" name="Shape 828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7929197" y="667910"/>
            <a:ext cx="3792069" cy="2162377"/>
          </a:xfrm>
          <a:prstGeom prst="roundRect">
            <a:avLst>
              <a:gd fmla="val 5992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건물 공격 정보를 확인 할 수 있습니다.</a:t>
            </a:r>
            <a:r>
              <a:rPr lang="en-U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(건물에 공격 정보 입니다 이 수치는 정확히 확인 불가)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건설 진행 중 건설 시간에 비례 하여 건물 공격력 수치가 상승 하게 보여지도록 처리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해당 건물이 건설 되어있는 좌표를 보여줍니다.(해당 버튼을 클릭 시 오픈 월드 건물로 이동 하게 되어집니다)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오픈월드로 이동 시 건물을 클릭 했을 때 나오는 UI가 나오도록 처리 합니다.</a:t>
            </a:r>
          </a:p>
        </p:txBody>
      </p:sp>
      <p:sp>
        <p:nvSpPr>
          <p:cNvPr id="830" name="Shape 830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 건설</a:t>
            </a:r>
          </a:p>
        </p:txBody>
      </p:sp>
      <p:sp>
        <p:nvSpPr>
          <p:cNvPr id="831" name="Shape 831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</a:t>
            </a:r>
          </a:p>
        </p:txBody>
      </p:sp>
      <p:sp>
        <p:nvSpPr>
          <p:cNvPr id="832" name="Shape 832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</a:t>
            </a:r>
          </a:p>
        </p:txBody>
      </p:sp>
      <p:pic>
        <p:nvPicPr>
          <p:cNvPr id="833" name="Shape 8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1760" y="1429725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Shape 8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9890" y="1420407"/>
            <a:ext cx="757614" cy="997117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Shape 835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III</a:t>
            </a:r>
          </a:p>
        </p:txBody>
      </p:sp>
      <p:sp>
        <p:nvSpPr>
          <p:cNvPr id="836" name="Shape 836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837" name="Shape 837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IV</a:t>
            </a:r>
          </a:p>
        </p:txBody>
      </p:sp>
      <p:sp>
        <p:nvSpPr>
          <p:cNvPr id="838" name="Shape 838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839" name="Shape 8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7755" y="3566119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Shape 8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5885" y="3556801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Shape 8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Shape 8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5378" y="4601266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Shape 8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832" y="4591221"/>
            <a:ext cx="270295" cy="24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851" name="Shape 851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852" name="Shape 852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853" name="Shape 853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854" name="Shape 854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855" name="Shape 855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56" name="Shape 856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857" name="Shape 857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 상태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건설이 진행 중 상태, 건설이 완료 되어진 상태에서 변경 되는 UI 내용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미 완료 , 건설 진행 중 , 방어 진행 중 , 3가지 표기가 존재 합니다.</a:t>
            </a:r>
          </a:p>
        </p:txBody>
      </p:sp>
      <p:sp>
        <p:nvSpPr>
          <p:cNvPr id="858" name="Shape 858"/>
          <p:cNvSpPr/>
          <p:nvPr/>
        </p:nvSpPr>
        <p:spPr>
          <a:xfrm>
            <a:off x="215538" y="142595"/>
            <a:ext cx="3066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 건설 상태</a:t>
            </a:r>
          </a:p>
        </p:txBody>
      </p:sp>
      <p:sp>
        <p:nvSpPr>
          <p:cNvPr id="859" name="Shape 859"/>
          <p:cNvSpPr/>
          <p:nvPr/>
        </p:nvSpPr>
        <p:spPr>
          <a:xfrm flipH="1">
            <a:off x="7887065" y="2212989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7996332" y="2632380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건설을 진행 중 인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진행 중 상태 파란색으로 표기.</a:t>
            </a:r>
          </a:p>
        </p:txBody>
      </p:sp>
      <p:sp>
        <p:nvSpPr>
          <p:cNvPr id="861" name="Shape 861"/>
          <p:cNvSpPr/>
          <p:nvPr/>
        </p:nvSpPr>
        <p:spPr>
          <a:xfrm flipH="1">
            <a:off x="7887064" y="4332701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8067514" y="4721885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방어 진행 중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방어 진행 중 상태 파란색으로 표기.</a:t>
            </a:r>
          </a:p>
        </p:txBody>
      </p:sp>
      <p:sp>
        <p:nvSpPr>
          <p:cNvPr id="863" name="Shape 863"/>
          <p:cNvSpPr/>
          <p:nvPr/>
        </p:nvSpPr>
        <p:spPr>
          <a:xfrm>
            <a:off x="3537489" y="4326948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455691" y="4762066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 탑은 병사를 보내는 부분이 없어서 무조건 방어 진행 중 상태만 있습니다.</a:t>
            </a:r>
          </a:p>
        </p:txBody>
      </p:sp>
      <p:sp>
        <p:nvSpPr>
          <p:cNvPr id="865" name="Shape 865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872" name="Shape 872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873" name="Shape 873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876" name="Shape 876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pic>
        <p:nvPicPr>
          <p:cNvPr id="877" name="Shape 8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67" y="2826481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Shape 8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939" y="2826918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Shape 8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103" y="4951117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Shape 8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3223" y="4960082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Shape 881"/>
          <p:cNvSpPr/>
          <p:nvPr/>
        </p:nvSpPr>
        <p:spPr>
          <a:xfrm>
            <a:off x="4706260" y="2438367"/>
            <a:ext cx="1140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공격력 : 200,000</a:t>
            </a:r>
          </a:p>
        </p:txBody>
      </p:sp>
      <p:sp>
        <p:nvSpPr>
          <p:cNvPr id="882" name="Shape 882"/>
          <p:cNvSpPr/>
          <p:nvPr/>
        </p:nvSpPr>
        <p:spPr>
          <a:xfrm>
            <a:off x="6364732" y="2456296"/>
            <a:ext cx="1140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공격력 : 200,000</a:t>
            </a:r>
          </a:p>
        </p:txBody>
      </p:sp>
      <p:sp>
        <p:nvSpPr>
          <p:cNvPr id="883" name="Shape 883"/>
          <p:cNvSpPr/>
          <p:nvPr/>
        </p:nvSpPr>
        <p:spPr>
          <a:xfrm>
            <a:off x="4616612" y="4589896"/>
            <a:ext cx="104524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sp>
        <p:nvSpPr>
          <p:cNvPr id="884" name="Shape 884"/>
          <p:cNvSpPr/>
          <p:nvPr/>
        </p:nvSpPr>
        <p:spPr>
          <a:xfrm>
            <a:off x="6284051" y="4580932"/>
            <a:ext cx="9669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pic>
        <p:nvPicPr>
          <p:cNvPr id="885" name="Shape 8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Shape 8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Shape 887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</a:t>
            </a:r>
          </a:p>
        </p:txBody>
      </p:sp>
      <p:sp>
        <p:nvSpPr>
          <p:cNvPr id="888" name="Shape 888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</a:t>
            </a:r>
          </a:p>
        </p:txBody>
      </p:sp>
      <p:pic>
        <p:nvPicPr>
          <p:cNvPr id="889" name="Shape 8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7503" y="1444533"/>
            <a:ext cx="626127" cy="82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Shape 8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5634" y="1435215"/>
            <a:ext cx="626127" cy="824064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Shape 891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III</a:t>
            </a:r>
          </a:p>
        </p:txBody>
      </p:sp>
      <p:sp>
        <p:nvSpPr>
          <p:cNvPr id="892" name="Shape 892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공격력 : 200,000</a:t>
            </a:r>
          </a:p>
        </p:txBody>
      </p:sp>
      <p:sp>
        <p:nvSpPr>
          <p:cNvPr id="893" name="Shape 893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IV</a:t>
            </a:r>
          </a:p>
        </p:txBody>
      </p:sp>
      <p:sp>
        <p:nvSpPr>
          <p:cNvPr id="894" name="Shape 894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공격력 : 200,000</a:t>
            </a:r>
          </a:p>
        </p:txBody>
      </p:sp>
      <p:pic>
        <p:nvPicPr>
          <p:cNvPr id="895" name="Shape 8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3498" y="3580928"/>
            <a:ext cx="626127" cy="82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Shape 8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1628" y="3571608"/>
            <a:ext cx="626127" cy="824064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Shape 897"/>
          <p:cNvSpPr/>
          <p:nvPr/>
        </p:nvSpPr>
        <p:spPr>
          <a:xfrm>
            <a:off x="6442971" y="2212989"/>
            <a:ext cx="11079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건설 진행 중 ….</a:t>
            </a:r>
          </a:p>
        </p:txBody>
      </p:sp>
      <p:sp>
        <p:nvSpPr>
          <p:cNvPr id="898" name="Shape 898"/>
          <p:cNvSpPr/>
          <p:nvPr/>
        </p:nvSpPr>
        <p:spPr>
          <a:xfrm>
            <a:off x="6128632" y="4339121"/>
            <a:ext cx="16224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방어 진행 중 …..</a:t>
            </a:r>
          </a:p>
        </p:txBody>
      </p:sp>
      <p:sp>
        <p:nvSpPr>
          <p:cNvPr id="899" name="Shape 899"/>
          <p:cNvSpPr/>
          <p:nvPr/>
        </p:nvSpPr>
        <p:spPr>
          <a:xfrm>
            <a:off x="4606821" y="4357051"/>
            <a:ext cx="128404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방어 진행 중 …..</a:t>
            </a:r>
          </a:p>
        </p:txBody>
      </p:sp>
      <p:sp>
        <p:nvSpPr>
          <p:cNvPr id="900" name="Shape 900"/>
          <p:cNvSpPr/>
          <p:nvPr/>
        </p:nvSpPr>
        <p:spPr>
          <a:xfrm>
            <a:off x="513722" y="3163727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배치만 하고 병사가 건설 하고 있지 않은 상태.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미 완료 상태 빨간색으로 표기.</a:t>
            </a:r>
          </a:p>
        </p:txBody>
      </p:sp>
      <p:sp>
        <p:nvSpPr>
          <p:cNvPr id="901" name="Shape 901"/>
          <p:cNvSpPr/>
          <p:nvPr/>
        </p:nvSpPr>
        <p:spPr>
          <a:xfrm rot="-1806457">
            <a:off x="3607241" y="2585991"/>
            <a:ext cx="744071" cy="33898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4757373" y="221607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미 완료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909" name="Shape 909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910" name="Shape 910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911" name="Shape 911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912" name="Shape 912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913" name="Shape 913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14" name="Shape 914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915" name="Shape 915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918" name="Shape 918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19" name="Shape 919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22" name="Shape 922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23" name="Shape 923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 기능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584420" y="667910"/>
            <a:ext cx="3325104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자원고는 화면에 최대 1개 까지 나올 수 있어서 스크롤 기능은 없어도 되지만 동일 하게 제작 하도록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만족 하면 “ 조건 달성 완료 “ 표시를 해주며, 조건이 만족 하지 못한 경우는 “ 조건 달성 필요“ 표시를 해줍니다.</a:t>
            </a:r>
          </a:p>
        </p:txBody>
      </p:sp>
      <p:sp>
        <p:nvSpPr>
          <p:cNvPr id="925" name="Shape 925"/>
          <p:cNvSpPr/>
          <p:nvPr/>
        </p:nvSpPr>
        <p:spPr>
          <a:xfrm>
            <a:off x="7929196" y="1210234"/>
            <a:ext cx="3975931" cy="1650849"/>
          </a:xfrm>
          <a:prstGeom prst="roundRect">
            <a:avLst>
              <a:gd fmla="val 563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만족 하지 못하는 경우 배치 불가 상태로 보여집니다 (배치 불가 상태에서는 버튼 비활성화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비활성화 처리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조건을 달성 하게 되어지면 배치 가능으로 표기 되어집니다. (배치 가능 상태에서는 버튼 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활성화 처리</a:t>
            </a:r>
          </a:p>
        </p:txBody>
      </p:sp>
      <p:sp>
        <p:nvSpPr>
          <p:cNvPr id="926" name="Shape 926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28" name="Shape 928"/>
          <p:cNvSpPr/>
          <p:nvPr/>
        </p:nvSpPr>
        <p:spPr>
          <a:xfrm>
            <a:off x="4425991" y="245471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</a:t>
            </a:r>
          </a:p>
        </p:txBody>
      </p:sp>
      <p:sp>
        <p:nvSpPr>
          <p:cNvPr id="929" name="Shape 929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30" name="Shape 930"/>
          <p:cNvSpPr/>
          <p:nvPr/>
        </p:nvSpPr>
        <p:spPr>
          <a:xfrm>
            <a:off x="6125344" y="245643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931" name="Shape 931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32" name="Shape 932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933" name="Shape 933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34" name="Shape 934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935" name="Shape 9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555" y="248514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Shape 9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382" y="4587828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Shape 9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4838" y="4577782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Shape 939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4578857" y="1366866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Shape 940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6316248" y="1379020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Shape 941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4609328" y="3522894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Shape 942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6298544" y="3525789"/>
            <a:ext cx="1262183" cy="99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 물음표 버튼을 클릭 시 지금 현재 상태를 확인 할 수 있습니다.</a:t>
            </a:r>
          </a:p>
        </p:txBody>
      </p:sp>
      <p:sp>
        <p:nvSpPr>
          <p:cNvPr id="948" name="Shape 948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 조건</a:t>
            </a:r>
          </a:p>
        </p:txBody>
      </p:sp>
      <p:sp>
        <p:nvSpPr>
          <p:cNvPr id="949" name="Shape 949"/>
          <p:cNvSpPr/>
          <p:nvPr/>
        </p:nvSpPr>
        <p:spPr>
          <a:xfrm>
            <a:off x="7942785" y="2946549"/>
            <a:ext cx="4016130" cy="1239968"/>
          </a:xfrm>
          <a:prstGeom prst="roundRect">
            <a:avLst>
              <a:gd fmla="val 897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물음표 표시를 클릭 시 해당 요새 오픈 조건이 보여지게 되어집니다.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연맹 요새가 건설이 하나도 안되어있는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요새 건설이 필요 합니다. “</a:t>
            </a:r>
          </a:p>
        </p:txBody>
      </p:sp>
      <p:pic>
        <p:nvPicPr>
          <p:cNvPr id="950" name="Shape 9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4027" y="3086584"/>
            <a:ext cx="245723" cy="22349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Shape 951"/>
          <p:cNvSpPr/>
          <p:nvPr/>
        </p:nvSpPr>
        <p:spPr>
          <a:xfrm>
            <a:off x="7827502" y="2585928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Shape 953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954" name="Shape 954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955" name="Shape 955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956" name="Shape 956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957" name="Shape 957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958" name="Shape 958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59" name="Shape 959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960" name="Shape 960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Shape 961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963" name="Shape 963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64" name="Shape 964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67" name="Shape 967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68" name="Shape 968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69" name="Shape 969"/>
          <p:cNvSpPr/>
          <p:nvPr/>
        </p:nvSpPr>
        <p:spPr>
          <a:xfrm>
            <a:off x="4425991" y="245471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</a:t>
            </a:r>
          </a:p>
        </p:txBody>
      </p:sp>
      <p:sp>
        <p:nvSpPr>
          <p:cNvPr id="970" name="Shape 970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71" name="Shape 971"/>
          <p:cNvSpPr/>
          <p:nvPr/>
        </p:nvSpPr>
        <p:spPr>
          <a:xfrm>
            <a:off x="6125344" y="245643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972" name="Shape 972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III</a:t>
            </a:r>
          </a:p>
        </p:txBody>
      </p:sp>
      <p:sp>
        <p:nvSpPr>
          <p:cNvPr id="973" name="Shape 973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974" name="Shape 974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IV</a:t>
            </a:r>
          </a:p>
        </p:txBody>
      </p:sp>
      <p:sp>
        <p:nvSpPr>
          <p:cNvPr id="975" name="Shape 975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976" name="Shape 9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555" y="248514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Shape 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Shape 978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4578857" y="1366866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Shape 979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6316248" y="1379020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Shape 980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4609328" y="3522894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Shape 981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6298544" y="3525789"/>
            <a:ext cx="1262183" cy="997313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/>
          <p:nvPr/>
        </p:nvSpPr>
        <p:spPr>
          <a:xfrm>
            <a:off x="4336028" y="250517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4336028" y="3111377"/>
            <a:ext cx="3527555" cy="51193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FBE4D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 건설이 필요 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90464" y="289248"/>
            <a:ext cx="2589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정의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연맹영지는 자신의 영지를 구축 하고 건물을 건설 하여 연맹을 발전 시켜 가게 되어집니다.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요새는 연맹 영지를 만들어 주는 역할을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건설 하게 되어지면 나의 연맹 영지가 생기게 되어집니다.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광산은 연맹원들이 손쉽게 자원을 획득 할 수 있게 해주는 역할을 하게 되어집니다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광산을 건설 하게 되어지면 연맹원들이 슈퍼 광산에서 채집을 진행할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연맹 영지에 화살탑을 배치 하여 연맹원을 공격 하는 적군을 방어 해주는 역학을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화살탑을 건설 하게 되어지면 적군이 연맹원을 공격 시 공격을 막아주게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자원고는 연맹원들이 적군에 공격을 받았을 때 자원을 모두 잃는 것을 방지 하기 위한 역할을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자원고를 건설 하게 되어지면 연맹원들이 연맹 자원고에 자원을 보관 할 수 있습니다.(적군 자원 약탈 불가)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Shape 989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990" name="Shape 990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991" name="Shape 991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992" name="Shape 992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993" name="Shape 993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994" name="Shape 994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95" name="Shape 995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996" name="Shape 996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Shape 1001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1003" name="Shape 1003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1004" name="Shape 1004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Shape 1005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Shape 1006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1007" name="Shape 1007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67" y="2826481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/>
          <p:nvPr/>
        </p:nvSpPr>
        <p:spPr>
          <a:xfrm>
            <a:off x="4616612" y="2438367"/>
            <a:ext cx="14167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자원 : 200,000</a:t>
            </a:r>
          </a:p>
        </p:txBody>
      </p:sp>
      <p:sp>
        <p:nvSpPr>
          <p:cNvPr id="1010" name="Shape 1010"/>
          <p:cNvSpPr/>
          <p:nvPr/>
        </p:nvSpPr>
        <p:spPr>
          <a:xfrm>
            <a:off x="6275085" y="2456296"/>
            <a:ext cx="129112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1011" name="Shape 1011"/>
          <p:cNvSpPr/>
          <p:nvPr/>
        </p:nvSpPr>
        <p:spPr>
          <a:xfrm>
            <a:off x="4616612" y="4589896"/>
            <a:ext cx="104524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sp>
        <p:nvSpPr>
          <p:cNvPr id="1012" name="Shape 1012"/>
          <p:cNvSpPr/>
          <p:nvPr/>
        </p:nvSpPr>
        <p:spPr>
          <a:xfrm>
            <a:off x="6284051" y="4580932"/>
            <a:ext cx="9669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pic>
        <p:nvPicPr>
          <p:cNvPr id="1013" name="Shape 10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Shape 10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Shape 10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Shape 1016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건설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건설 시 변경 되어지는 UI 부분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기능 &gt; 좌표 이동으로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설명 &gt; 자원고에 저장 되어있는 저장량.</a:t>
            </a:r>
          </a:p>
        </p:txBody>
      </p:sp>
      <p:sp>
        <p:nvSpPr>
          <p:cNvPr id="1017" name="Shape 1017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Shape 1018"/>
          <p:cNvSpPr/>
          <p:nvPr/>
        </p:nvSpPr>
        <p:spPr>
          <a:xfrm>
            <a:off x="7929197" y="667910"/>
            <a:ext cx="3792069" cy="2162377"/>
          </a:xfrm>
          <a:prstGeom prst="roundRect">
            <a:avLst>
              <a:gd fmla="val 5992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건물에 지금 현재 저장한 자원 정보를 확인 할 수 있습니다.</a:t>
            </a:r>
            <a:r>
              <a:rPr lang="en-U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(연매원이 저장한 자원 량 입니다)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건설 진행 상태에서는 자원 량이 없기 때문에 자원 량은 0으로 표기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해당 건물이 건설 되어있는 좌표를 보여줍니다.(해당 버튼을 클릭 시 오픈 월드 건물로 이동 하게 되어집니다)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오픈월드로 이동 시 건물을 클릭 했을 때 나오는 UI가 나오도록 처리 합니다.</a:t>
            </a:r>
          </a:p>
        </p:txBody>
      </p:sp>
      <p:sp>
        <p:nvSpPr>
          <p:cNvPr id="1019" name="Shape 1019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 건설</a:t>
            </a:r>
          </a:p>
        </p:txBody>
      </p:sp>
      <p:sp>
        <p:nvSpPr>
          <p:cNvPr id="1020" name="Shape 1020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21" name="Shape 1021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22" name="Shape 1022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23" name="Shape 1023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1024" name="Shape 1024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25" name="Shape 1025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1026" name="Shape 10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Shape 10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5378" y="4601266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Shape 10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832" y="4591221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Shape 1029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4578857" y="1366866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Shape 1030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6316248" y="1379020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Shape 1031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4609328" y="3522894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Shape 1032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6298544" y="3525789"/>
            <a:ext cx="1262183" cy="99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040" name="Shape 1040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1041" name="Shape 1041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1042" name="Shape 1042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1043" name="Shape 1043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1044" name="Shape 1044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45" name="Shape 1045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 건설 상태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건설이 진행 중 상태, 건설이 완료 되어진 상태에서 변경 되는 UI 내용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미 완료 , 건설 진행 중 , 자원 미 저장, 자원 저장 중.. 4가지 표기가 존재 합니다.</a:t>
            </a:r>
          </a:p>
        </p:txBody>
      </p:sp>
      <p:sp>
        <p:nvSpPr>
          <p:cNvPr id="1047" name="Shape 1047"/>
          <p:cNvSpPr/>
          <p:nvPr/>
        </p:nvSpPr>
        <p:spPr>
          <a:xfrm>
            <a:off x="215538" y="142595"/>
            <a:ext cx="3066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 건설 상태</a:t>
            </a:r>
          </a:p>
        </p:txBody>
      </p:sp>
      <p:sp>
        <p:nvSpPr>
          <p:cNvPr id="1048" name="Shape 1048"/>
          <p:cNvSpPr/>
          <p:nvPr/>
        </p:nvSpPr>
        <p:spPr>
          <a:xfrm flipH="1">
            <a:off x="7887065" y="2212989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7996332" y="2632380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건설을 진행 중 인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진행 중 상태 파란색으로 표기.</a:t>
            </a:r>
          </a:p>
        </p:txBody>
      </p:sp>
      <p:sp>
        <p:nvSpPr>
          <p:cNvPr id="1050" name="Shape 1050"/>
          <p:cNvSpPr/>
          <p:nvPr/>
        </p:nvSpPr>
        <p:spPr>
          <a:xfrm flipH="1">
            <a:off x="7887064" y="4332701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Shape 1051"/>
          <p:cNvSpPr/>
          <p:nvPr/>
        </p:nvSpPr>
        <p:spPr>
          <a:xfrm>
            <a:off x="8067514" y="4721885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자원이 저장이 되어 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 저장 중 .. 상태 파란색으로 표기.</a:t>
            </a:r>
          </a:p>
        </p:txBody>
      </p:sp>
      <p:sp>
        <p:nvSpPr>
          <p:cNvPr id="1052" name="Shape 1052"/>
          <p:cNvSpPr/>
          <p:nvPr/>
        </p:nvSpPr>
        <p:spPr>
          <a:xfrm>
            <a:off x="3537489" y="4326948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Shape 1053"/>
          <p:cNvSpPr/>
          <p:nvPr/>
        </p:nvSpPr>
        <p:spPr>
          <a:xfrm>
            <a:off x="455691" y="4762066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자원이 저장이 되어있지 않은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 미 저장 상태 빨간색으로 표기.</a:t>
            </a:r>
          </a:p>
        </p:txBody>
      </p:sp>
      <p:sp>
        <p:nvSpPr>
          <p:cNvPr id="1054" name="Shape 1054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Shape 1055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1061" name="Shape 1061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1062" name="Shape 1062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Shape 1064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1065" name="Shape 1065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pic>
        <p:nvPicPr>
          <p:cNvPr id="1066" name="Shape 10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67" y="2826481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Shape 10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939" y="2826918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Shape 10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103" y="4951117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Shape 10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3223" y="4960082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Shape 1070"/>
          <p:cNvSpPr/>
          <p:nvPr/>
        </p:nvSpPr>
        <p:spPr>
          <a:xfrm>
            <a:off x="4625578" y="2438367"/>
            <a:ext cx="13131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자원 : 200,000</a:t>
            </a:r>
          </a:p>
        </p:txBody>
      </p:sp>
      <p:sp>
        <p:nvSpPr>
          <p:cNvPr id="1071" name="Shape 1071"/>
          <p:cNvSpPr/>
          <p:nvPr/>
        </p:nvSpPr>
        <p:spPr>
          <a:xfrm>
            <a:off x="6301978" y="2456296"/>
            <a:ext cx="13131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자원 : 200,000</a:t>
            </a:r>
          </a:p>
        </p:txBody>
      </p:sp>
      <p:sp>
        <p:nvSpPr>
          <p:cNvPr id="1072" name="Shape 1072"/>
          <p:cNvSpPr/>
          <p:nvPr/>
        </p:nvSpPr>
        <p:spPr>
          <a:xfrm>
            <a:off x="4616612" y="4589896"/>
            <a:ext cx="104524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sp>
        <p:nvSpPr>
          <p:cNvPr id="1073" name="Shape 1073"/>
          <p:cNvSpPr/>
          <p:nvPr/>
        </p:nvSpPr>
        <p:spPr>
          <a:xfrm>
            <a:off x="6284051" y="4580932"/>
            <a:ext cx="9669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pic>
        <p:nvPicPr>
          <p:cNvPr id="1074" name="Shape 10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Shape 10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Shape 1076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77" name="Shape 1077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78" name="Shape 1078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79" name="Shape 1079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자원 : 200,000</a:t>
            </a:r>
          </a:p>
        </p:txBody>
      </p:sp>
      <p:sp>
        <p:nvSpPr>
          <p:cNvPr id="1080" name="Shape 1080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81" name="Shape 1081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자원 : 200,000</a:t>
            </a:r>
          </a:p>
        </p:txBody>
      </p:sp>
      <p:sp>
        <p:nvSpPr>
          <p:cNvPr id="1082" name="Shape 1082"/>
          <p:cNvSpPr/>
          <p:nvPr/>
        </p:nvSpPr>
        <p:spPr>
          <a:xfrm>
            <a:off x="6442971" y="2212989"/>
            <a:ext cx="11079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건설 진행 중 ….</a:t>
            </a:r>
          </a:p>
        </p:txBody>
      </p:sp>
      <p:sp>
        <p:nvSpPr>
          <p:cNvPr id="1083" name="Shape 1083"/>
          <p:cNvSpPr/>
          <p:nvPr/>
        </p:nvSpPr>
        <p:spPr>
          <a:xfrm>
            <a:off x="6128632" y="4339121"/>
            <a:ext cx="16224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자원 저장 중….</a:t>
            </a:r>
          </a:p>
        </p:txBody>
      </p:sp>
      <p:sp>
        <p:nvSpPr>
          <p:cNvPr id="1084" name="Shape 1084"/>
          <p:cNvSpPr/>
          <p:nvPr/>
        </p:nvSpPr>
        <p:spPr>
          <a:xfrm>
            <a:off x="4606821" y="4357051"/>
            <a:ext cx="128404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자원 미 저장</a:t>
            </a:r>
          </a:p>
        </p:txBody>
      </p:sp>
      <p:sp>
        <p:nvSpPr>
          <p:cNvPr id="1085" name="Shape 1085"/>
          <p:cNvSpPr/>
          <p:nvPr/>
        </p:nvSpPr>
        <p:spPr>
          <a:xfrm>
            <a:off x="513722" y="3163727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배치만 하고 병사가 건설 하고 있지 않은 상태.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미 완료 상태 빨간색으로 표기.</a:t>
            </a:r>
          </a:p>
        </p:txBody>
      </p:sp>
      <p:sp>
        <p:nvSpPr>
          <p:cNvPr id="1086" name="Shape 1086"/>
          <p:cNvSpPr/>
          <p:nvPr/>
        </p:nvSpPr>
        <p:spPr>
          <a:xfrm rot="-1806457">
            <a:off x="3607241" y="2585991"/>
            <a:ext cx="744071" cy="33898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Shape 1087"/>
          <p:cNvSpPr/>
          <p:nvPr/>
        </p:nvSpPr>
        <p:spPr>
          <a:xfrm>
            <a:off x="4757373" y="221607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미 완료</a:t>
            </a:r>
          </a:p>
        </p:txBody>
      </p:sp>
      <p:pic>
        <p:nvPicPr>
          <p:cNvPr id="1088" name="Shape 1088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4636230" y="1375624"/>
            <a:ext cx="1147439" cy="90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Shape 1089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6373619" y="1387778"/>
            <a:ext cx="1147439" cy="90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Shape 1090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4666700" y="3531651"/>
            <a:ext cx="1147439" cy="90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Shape 1091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6355917" y="3534546"/>
            <a:ext cx="1147439" cy="90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Shape 10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Shape 1098"/>
          <p:cNvSpPr txBox="1"/>
          <p:nvPr/>
        </p:nvSpPr>
        <p:spPr>
          <a:xfrm>
            <a:off x="584420" y="667910"/>
            <a:ext cx="3325104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영지(연맹 요새, 연맹 광산, 연맹 화살탑, 연맹 자원고) 배치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UI에서 배치 버튼을 클릭 시 오픈 월드로 이동 하며, 모든 건물이 동일한 UI 구성으로 건물을 건설 할 수 있습니다.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오픈월드 이동 시 연맹 영지 내 건설이 가능한 부분으로 이동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월드에서 배치 버튼을 클릭 시 건물이 건설이 가능 지역이면 건설이 진행 되어지게 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월드에서 취소 버튼을 클릭 시 건물 건설 UI는 취소 되어집니다.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배치가 불가능 한 지역에 배치 버튼을 클릭 시 “ 건물을 건설 할 수 없는 상태 입니다“ 3초간 알림 팝업 호출</a:t>
            </a:r>
          </a:p>
        </p:txBody>
      </p:sp>
      <p:sp>
        <p:nvSpPr>
          <p:cNvPr id="1099" name="Shape 1099"/>
          <p:cNvSpPr/>
          <p:nvPr/>
        </p:nvSpPr>
        <p:spPr>
          <a:xfrm>
            <a:off x="215538" y="142595"/>
            <a:ext cx="2699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영지_배치(공통 UI)</a:t>
            </a:r>
          </a:p>
        </p:txBody>
      </p:sp>
      <p:sp>
        <p:nvSpPr>
          <p:cNvPr id="1100" name="Shape 1100"/>
          <p:cNvSpPr/>
          <p:nvPr/>
        </p:nvSpPr>
        <p:spPr>
          <a:xfrm rot="-2987198">
            <a:off x="5544225" y="3398210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Shape 1101"/>
          <p:cNvSpPr/>
          <p:nvPr/>
        </p:nvSpPr>
        <p:spPr>
          <a:xfrm rot="-2987198">
            <a:off x="5981625" y="3748585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Shape 1102"/>
          <p:cNvSpPr/>
          <p:nvPr/>
        </p:nvSpPr>
        <p:spPr>
          <a:xfrm rot="-2987198">
            <a:off x="5951741" y="2941009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Shape 1103"/>
          <p:cNvSpPr/>
          <p:nvPr/>
        </p:nvSpPr>
        <p:spPr>
          <a:xfrm rot="-2987198">
            <a:off x="6389141" y="3300349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Shape 1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1885" y="2644816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Shape 1105"/>
          <p:cNvSpPr/>
          <p:nvPr/>
        </p:nvSpPr>
        <p:spPr>
          <a:xfrm>
            <a:off x="5207671" y="4440712"/>
            <a:ext cx="2079812" cy="451128"/>
          </a:xfrm>
          <a:prstGeom prst="roundRect">
            <a:avLst>
              <a:gd fmla="val 16667" name="adj"/>
            </a:avLst>
          </a:prstGeom>
          <a:solidFill>
            <a:srgbClr val="EDEDED">
              <a:alpha val="3686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Shape 1106"/>
          <p:cNvSpPr/>
          <p:nvPr/>
        </p:nvSpPr>
        <p:spPr>
          <a:xfrm>
            <a:off x="5383801" y="4522698"/>
            <a:ext cx="769078" cy="2740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107" name="Shape 1107"/>
          <p:cNvSpPr/>
          <p:nvPr/>
        </p:nvSpPr>
        <p:spPr>
          <a:xfrm>
            <a:off x="6354539" y="4522698"/>
            <a:ext cx="769078" cy="27405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pic>
        <p:nvPicPr>
          <p:cNvPr id="1108" name="Shape 1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9339" y="485262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Shape 1109"/>
          <p:cNvSpPr/>
          <p:nvPr/>
        </p:nvSpPr>
        <p:spPr>
          <a:xfrm rot="-2987198">
            <a:off x="9231700" y="3427540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Shape 1110"/>
          <p:cNvSpPr/>
          <p:nvPr/>
        </p:nvSpPr>
        <p:spPr>
          <a:xfrm rot="-2987198">
            <a:off x="9669100" y="3777915"/>
            <a:ext cx="573741" cy="52203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Shape 1111"/>
          <p:cNvSpPr/>
          <p:nvPr/>
        </p:nvSpPr>
        <p:spPr>
          <a:xfrm rot="-2987198">
            <a:off x="9639218" y="2970338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Shape 1112"/>
          <p:cNvSpPr/>
          <p:nvPr/>
        </p:nvSpPr>
        <p:spPr>
          <a:xfrm rot="-2987198">
            <a:off x="10076618" y="3329679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3" name="Shape 1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9361" y="2674147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Shape 1114"/>
          <p:cNvSpPr/>
          <p:nvPr/>
        </p:nvSpPr>
        <p:spPr>
          <a:xfrm>
            <a:off x="8895146" y="4470042"/>
            <a:ext cx="2079812" cy="451128"/>
          </a:xfrm>
          <a:prstGeom prst="roundRect">
            <a:avLst>
              <a:gd fmla="val 16667" name="adj"/>
            </a:avLst>
          </a:prstGeom>
          <a:solidFill>
            <a:srgbClr val="EDEDED">
              <a:alpha val="3686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Shape 1115"/>
          <p:cNvSpPr/>
          <p:nvPr/>
        </p:nvSpPr>
        <p:spPr>
          <a:xfrm>
            <a:off x="9071278" y="4552028"/>
            <a:ext cx="769078" cy="2740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116" name="Shape 1116"/>
          <p:cNvSpPr/>
          <p:nvPr/>
        </p:nvSpPr>
        <p:spPr>
          <a:xfrm>
            <a:off x="10042015" y="4552028"/>
            <a:ext cx="769078" cy="2740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1117" name="Shape 1117"/>
          <p:cNvSpPr/>
          <p:nvPr/>
        </p:nvSpPr>
        <p:spPr>
          <a:xfrm>
            <a:off x="9011913" y="6499166"/>
            <a:ext cx="157927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불가 영역 상태</a:t>
            </a:r>
          </a:p>
        </p:txBody>
      </p:sp>
      <p:sp>
        <p:nvSpPr>
          <p:cNvPr id="1118" name="Shape 1118"/>
          <p:cNvSpPr/>
          <p:nvPr/>
        </p:nvSpPr>
        <p:spPr>
          <a:xfrm>
            <a:off x="5325107" y="6483394"/>
            <a:ext cx="16337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가능 영역 상태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/>
        </p:nvSpPr>
        <p:spPr>
          <a:xfrm>
            <a:off x="584420" y="667910"/>
            <a:ext cx="332510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영지(연맹 요새, 연맹 광산, 연맹 화살탑, 연맹 자원고) 건설 진행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건물을 건설 하기 위해서 병사를 보내야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건설이 안되어 있는 상태에서 건물을 선택 시 나오는 UI 화면으로 건설 버튼을 통해서 병사를 보낼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파병 버튼을 클릭 시 병력 선택 화면으로 이동 하며, 병력을 선택 하여 연맹 타워로 병사를 보내면 이후 행군 하여 연맹 타워 도착 시 건설을 진행 하게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상세정보, 기능 보기는 건물 마다 틀린 UI 구성을 가지고 있기 때문에 공통 UI 구성을 사용 하지 않습니다</a:t>
            </a:r>
          </a:p>
        </p:txBody>
      </p:sp>
      <p:sp>
        <p:nvSpPr>
          <p:cNvPr id="1125" name="Shape 1125"/>
          <p:cNvSpPr/>
          <p:nvPr/>
        </p:nvSpPr>
        <p:spPr>
          <a:xfrm>
            <a:off x="215538" y="142595"/>
            <a:ext cx="3324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영지_건설 하기 (공통 UI)</a:t>
            </a:r>
          </a:p>
        </p:txBody>
      </p:sp>
      <p:pic>
        <p:nvPicPr>
          <p:cNvPr id="1126" name="Shape 1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Shape 1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803" y="2353024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Shape 1128"/>
          <p:cNvSpPr/>
          <p:nvPr/>
        </p:nvSpPr>
        <p:spPr>
          <a:xfrm>
            <a:off x="5276430" y="3600137"/>
            <a:ext cx="160813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pic>
        <p:nvPicPr>
          <p:cNvPr id="1129" name="Shape 1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9648" y="31381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Shape 1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7571" y="326657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Shape 1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3789" y="2914008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Shape 1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9716" y="32905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Shape 11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6280" y="32905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Shape 1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3882" y="3093302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Shape 1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3458" y="2716784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Shape 1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151127" y="2833325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Shape 11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1233" y="3269650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Shape 1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6876" y="3254599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Shape 11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5378" y="2724551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Shape 11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7401" y="2847476"/>
            <a:ext cx="463579" cy="301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Shape 1141"/>
          <p:cNvSpPr/>
          <p:nvPr/>
        </p:nvSpPr>
        <p:spPr>
          <a:xfrm>
            <a:off x="5247151" y="2424532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5501392" y="3845523"/>
            <a:ext cx="1164132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</a:t>
            </a:r>
          </a:p>
        </p:txBody>
      </p:sp>
      <p:cxnSp>
        <p:nvCxnSpPr>
          <p:cNvPr id="1143" name="Shape 1143"/>
          <p:cNvCxnSpPr/>
          <p:nvPr/>
        </p:nvCxnSpPr>
        <p:spPr>
          <a:xfrm>
            <a:off x="5673873" y="4017683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44" name="Shape 1144"/>
          <p:cNvSpPr/>
          <p:nvPr/>
        </p:nvSpPr>
        <p:spPr>
          <a:xfrm>
            <a:off x="5786844" y="203803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6657703" y="304159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5014073" y="3047300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5618901" y="4047294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5682160" y="4004614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149" name="Shape 1149"/>
          <p:cNvSpPr/>
          <p:nvPr/>
        </p:nvSpPr>
        <p:spPr>
          <a:xfrm>
            <a:off x="6510451" y="4036355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6532808" y="4062626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1" name="Shape 11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49684">
            <a:off x="5444044" y="4002777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Shape 1152"/>
          <p:cNvSpPr/>
          <p:nvPr/>
        </p:nvSpPr>
        <p:spPr>
          <a:xfrm>
            <a:off x="5781212" y="2514940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5762551" y="247958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1154" name="Shape 1154"/>
          <p:cNvCxnSpPr/>
          <p:nvPr/>
        </p:nvCxnSpPr>
        <p:spPr>
          <a:xfrm>
            <a:off x="5670769" y="3845525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55" name="Shape 1155"/>
          <p:cNvCxnSpPr/>
          <p:nvPr/>
        </p:nvCxnSpPr>
        <p:spPr>
          <a:xfrm>
            <a:off x="5771010" y="250923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56" name="Shape 1156"/>
          <p:cNvCxnSpPr/>
          <p:nvPr/>
        </p:nvCxnSpPr>
        <p:spPr>
          <a:xfrm>
            <a:off x="5783442" y="267096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57" name="Shape 1157"/>
          <p:cNvSpPr/>
          <p:nvPr/>
        </p:nvSpPr>
        <p:spPr>
          <a:xfrm>
            <a:off x="6642739" y="3527830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8" name="Shape 1158"/>
          <p:cNvCxnSpPr/>
          <p:nvPr/>
        </p:nvCxnSpPr>
        <p:spPr>
          <a:xfrm>
            <a:off x="6632538" y="352212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59" name="Shape 1159"/>
          <p:cNvCxnSpPr/>
          <p:nvPr/>
        </p:nvCxnSpPr>
        <p:spPr>
          <a:xfrm>
            <a:off x="6635642" y="366519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60" name="Shape 1160"/>
          <p:cNvSpPr/>
          <p:nvPr/>
        </p:nvSpPr>
        <p:spPr>
          <a:xfrm>
            <a:off x="4999110" y="3533532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1" name="Shape 1161"/>
          <p:cNvCxnSpPr/>
          <p:nvPr/>
        </p:nvCxnSpPr>
        <p:spPr>
          <a:xfrm>
            <a:off x="4988908" y="3527830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62" name="Shape 1162"/>
          <p:cNvCxnSpPr/>
          <p:nvPr/>
        </p:nvCxnSpPr>
        <p:spPr>
          <a:xfrm>
            <a:off x="4992014" y="3680230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63" name="Shape 1163"/>
          <p:cNvSpPr/>
          <p:nvPr/>
        </p:nvSpPr>
        <p:spPr>
          <a:xfrm>
            <a:off x="4965696" y="348578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164" name="Shape 1164"/>
          <p:cNvSpPr/>
          <p:nvPr/>
        </p:nvSpPr>
        <p:spPr>
          <a:xfrm>
            <a:off x="6622575" y="3475166"/>
            <a:ext cx="578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</a:t>
            </a:r>
          </a:p>
        </p:txBody>
      </p:sp>
      <p:pic>
        <p:nvPicPr>
          <p:cNvPr id="1165" name="Shape 1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2359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Shape 1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0300" y="2353024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Shape 1167"/>
          <p:cNvSpPr/>
          <p:nvPr/>
        </p:nvSpPr>
        <p:spPr>
          <a:xfrm>
            <a:off x="8956927" y="3600137"/>
            <a:ext cx="160813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pic>
        <p:nvPicPr>
          <p:cNvPr id="1168" name="Shape 1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0143" y="31381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Shape 1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18067" y="326657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Shape 1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4285" y="2914008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Shape 11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0211" y="32905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Shape 1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6777" y="32905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Shape 1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4378" y="3093302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Shape 1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63954" y="2716784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Shape 1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831623" y="2833325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Shape 11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1729" y="3269650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Shape 11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37371" y="3254599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Shape 11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5874" y="2724551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Shape 11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67897" y="2847476"/>
            <a:ext cx="463579" cy="301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Shape 1180"/>
          <p:cNvSpPr/>
          <p:nvPr/>
        </p:nvSpPr>
        <p:spPr>
          <a:xfrm>
            <a:off x="8927647" y="2424532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9181888" y="3845523"/>
            <a:ext cx="1164132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</a:t>
            </a:r>
          </a:p>
        </p:txBody>
      </p:sp>
      <p:cxnSp>
        <p:nvCxnSpPr>
          <p:cNvPr id="1182" name="Shape 1182"/>
          <p:cNvCxnSpPr/>
          <p:nvPr/>
        </p:nvCxnSpPr>
        <p:spPr>
          <a:xfrm>
            <a:off x="9354370" y="4017683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83" name="Shape 1183"/>
          <p:cNvSpPr/>
          <p:nvPr/>
        </p:nvSpPr>
        <p:spPr>
          <a:xfrm>
            <a:off x="9467340" y="203803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Shape 1184"/>
          <p:cNvSpPr/>
          <p:nvPr/>
        </p:nvSpPr>
        <p:spPr>
          <a:xfrm>
            <a:off x="10338199" y="304159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8694570" y="3047300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9299396" y="4047294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Shape 1187"/>
          <p:cNvSpPr/>
          <p:nvPr/>
        </p:nvSpPr>
        <p:spPr>
          <a:xfrm>
            <a:off x="9362657" y="4004614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188" name="Shape 1188"/>
          <p:cNvSpPr/>
          <p:nvPr/>
        </p:nvSpPr>
        <p:spPr>
          <a:xfrm>
            <a:off x="10190947" y="4036355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Shape 1189"/>
          <p:cNvSpPr/>
          <p:nvPr/>
        </p:nvSpPr>
        <p:spPr>
          <a:xfrm>
            <a:off x="10213304" y="4062626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0" name="Shape 11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49684">
            <a:off x="9124539" y="4002777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Shape 1191"/>
          <p:cNvSpPr/>
          <p:nvPr/>
        </p:nvSpPr>
        <p:spPr>
          <a:xfrm>
            <a:off x="9461709" y="2514940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Shape 1192"/>
          <p:cNvSpPr/>
          <p:nvPr/>
        </p:nvSpPr>
        <p:spPr>
          <a:xfrm>
            <a:off x="9443046" y="247958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1193" name="Shape 1193"/>
          <p:cNvCxnSpPr/>
          <p:nvPr/>
        </p:nvCxnSpPr>
        <p:spPr>
          <a:xfrm>
            <a:off x="9351264" y="3845525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94" name="Shape 1194"/>
          <p:cNvCxnSpPr/>
          <p:nvPr/>
        </p:nvCxnSpPr>
        <p:spPr>
          <a:xfrm>
            <a:off x="9451507" y="250923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95" name="Shape 1195"/>
          <p:cNvCxnSpPr/>
          <p:nvPr/>
        </p:nvCxnSpPr>
        <p:spPr>
          <a:xfrm>
            <a:off x="9463938" y="267096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96" name="Shape 1196"/>
          <p:cNvSpPr/>
          <p:nvPr/>
        </p:nvSpPr>
        <p:spPr>
          <a:xfrm>
            <a:off x="10323235" y="3527830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7" name="Shape 1197"/>
          <p:cNvCxnSpPr/>
          <p:nvPr/>
        </p:nvCxnSpPr>
        <p:spPr>
          <a:xfrm>
            <a:off x="10313034" y="352212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98" name="Shape 1198"/>
          <p:cNvCxnSpPr/>
          <p:nvPr/>
        </p:nvCxnSpPr>
        <p:spPr>
          <a:xfrm>
            <a:off x="10316139" y="366519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99" name="Shape 1199"/>
          <p:cNvSpPr/>
          <p:nvPr/>
        </p:nvSpPr>
        <p:spPr>
          <a:xfrm>
            <a:off x="8679607" y="3533532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0" name="Shape 1200"/>
          <p:cNvCxnSpPr/>
          <p:nvPr/>
        </p:nvCxnSpPr>
        <p:spPr>
          <a:xfrm>
            <a:off x="8669404" y="3527830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01" name="Shape 1201"/>
          <p:cNvCxnSpPr/>
          <p:nvPr/>
        </p:nvCxnSpPr>
        <p:spPr>
          <a:xfrm>
            <a:off x="8672510" y="3680230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02" name="Shape 1202"/>
          <p:cNvSpPr/>
          <p:nvPr/>
        </p:nvSpPr>
        <p:spPr>
          <a:xfrm>
            <a:off x="8646192" y="348578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203" name="Shape 1203"/>
          <p:cNvSpPr/>
          <p:nvPr/>
        </p:nvSpPr>
        <p:spPr>
          <a:xfrm>
            <a:off x="10303071" y="3475166"/>
            <a:ext cx="578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</a:t>
            </a:r>
          </a:p>
        </p:txBody>
      </p:sp>
      <p:sp>
        <p:nvSpPr>
          <p:cNvPr id="1204" name="Shape 1204"/>
          <p:cNvSpPr/>
          <p:nvPr/>
        </p:nvSpPr>
        <p:spPr>
          <a:xfrm rot="3441937">
            <a:off x="10932592" y="2699880"/>
            <a:ext cx="274634" cy="68458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Shape 1205"/>
          <p:cNvSpPr/>
          <p:nvPr/>
        </p:nvSpPr>
        <p:spPr>
          <a:xfrm>
            <a:off x="8147285" y="2039833"/>
            <a:ext cx="3236258" cy="2018081"/>
          </a:xfrm>
          <a:prstGeom prst="roundRect">
            <a:avLst>
              <a:gd fmla="val 289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6" name="Shape 12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75864" y="2068525"/>
            <a:ext cx="3207272" cy="373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Shape 1207"/>
          <p:cNvSpPr/>
          <p:nvPr/>
        </p:nvSpPr>
        <p:spPr>
          <a:xfrm>
            <a:off x="8175456" y="2104284"/>
            <a:ext cx="320768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sp>
        <p:nvSpPr>
          <p:cNvPr id="1208" name="Shape 1208"/>
          <p:cNvSpPr/>
          <p:nvPr/>
        </p:nvSpPr>
        <p:spPr>
          <a:xfrm>
            <a:off x="9191807" y="2514784"/>
            <a:ext cx="12170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부대 용량</a:t>
            </a:r>
          </a:p>
        </p:txBody>
      </p:sp>
      <p:sp>
        <p:nvSpPr>
          <p:cNvPr id="1209" name="Shape 1209"/>
          <p:cNvSpPr/>
          <p:nvPr/>
        </p:nvSpPr>
        <p:spPr>
          <a:xfrm>
            <a:off x="8310272" y="2892191"/>
            <a:ext cx="2976283" cy="2510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5/177,601</a:t>
            </a:r>
          </a:p>
        </p:txBody>
      </p:sp>
      <p:sp>
        <p:nvSpPr>
          <p:cNvPr id="1210" name="Shape 1210"/>
          <p:cNvSpPr/>
          <p:nvPr/>
        </p:nvSpPr>
        <p:spPr>
          <a:xfrm>
            <a:off x="8822095" y="3222998"/>
            <a:ext cx="2031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병사를 파견하여 연맹 타워 진입</a:t>
            </a:r>
          </a:p>
        </p:txBody>
      </p:sp>
      <p:sp>
        <p:nvSpPr>
          <p:cNvPr id="1211" name="Shape 1211"/>
          <p:cNvSpPr/>
          <p:nvPr/>
        </p:nvSpPr>
        <p:spPr>
          <a:xfrm>
            <a:off x="8310272" y="3681087"/>
            <a:ext cx="1407458" cy="280043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212" name="Shape 1212"/>
          <p:cNvSpPr/>
          <p:nvPr/>
        </p:nvSpPr>
        <p:spPr>
          <a:xfrm>
            <a:off x="9846909" y="3681087"/>
            <a:ext cx="1407458" cy="280043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파병</a:t>
            </a:r>
          </a:p>
        </p:txBody>
      </p:sp>
      <p:sp>
        <p:nvSpPr>
          <p:cNvPr id="1213" name="Shape 1213"/>
          <p:cNvSpPr/>
          <p:nvPr/>
        </p:nvSpPr>
        <p:spPr>
          <a:xfrm>
            <a:off x="7189104" y="3298191"/>
            <a:ext cx="967069" cy="3579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Shape 1214"/>
          <p:cNvSpPr/>
          <p:nvPr/>
        </p:nvSpPr>
        <p:spPr>
          <a:xfrm>
            <a:off x="6831614" y="2255358"/>
            <a:ext cx="492550" cy="837944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 txBox="1"/>
          <p:nvPr/>
        </p:nvSpPr>
        <p:spPr>
          <a:xfrm>
            <a:off x="584420" y="667910"/>
            <a:ext cx="3325104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영지(연맹 요새, 연맹 광산, 연맹 화살탑, 연맹 자원고) 배치 완료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건물을 건설 시 2가지 타입이 존재 하게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건물을 건설 하고 있는 상태(병사를 보낸 경우)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건물을 건설 하고 있는 상태에서는 병사들이 건물 주위에 건설 하는 모습을 보여주도록 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건물을 건설 하지 않고 있는 상태(병사를 보내지 않은 상태)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건물이 건설 되어있지 않은 상태는 다른 변하는 없음</a:t>
            </a:r>
          </a:p>
        </p:txBody>
      </p:sp>
      <p:sp>
        <p:nvSpPr>
          <p:cNvPr id="1221" name="Shape 1221"/>
          <p:cNvSpPr/>
          <p:nvPr/>
        </p:nvSpPr>
        <p:spPr>
          <a:xfrm>
            <a:off x="215538" y="142595"/>
            <a:ext cx="3324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영지_건설 상태 (공통 UI)</a:t>
            </a:r>
          </a:p>
        </p:txBody>
      </p:sp>
      <p:pic>
        <p:nvPicPr>
          <p:cNvPr id="1222" name="Shape 1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Shape 1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8428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Shape 1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6717" y="2337880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Shape 1225"/>
          <p:cNvSpPr/>
          <p:nvPr/>
        </p:nvSpPr>
        <p:spPr>
          <a:xfrm>
            <a:off x="8821499" y="3584994"/>
            <a:ext cx="160813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(KOR)연맹타워1(미완료)</a:t>
            </a:r>
          </a:p>
        </p:txBody>
      </p:sp>
      <p:pic>
        <p:nvPicPr>
          <p:cNvPr id="1226" name="Shape 1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0151" y="2337880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Shape 1227"/>
          <p:cNvSpPr/>
          <p:nvPr/>
        </p:nvSpPr>
        <p:spPr>
          <a:xfrm>
            <a:off x="5136778" y="3584994"/>
            <a:ext cx="160813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pic>
        <p:nvPicPr>
          <p:cNvPr id="1228" name="Shape 12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9996" y="3122983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Shape 1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7919" y="3251433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Shape 12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4137" y="2898864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Shape 12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0064" y="3275383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2" name="Shape 12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6628" y="3275383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Shape 12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4230" y="3078158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Shape 12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807" y="2701641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Shape 12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011475" y="2818182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Shape 12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1582" y="3254507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Shape 12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7223" y="3239455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Shape 12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5726" y="2709408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Shape 12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47750" y="2832333"/>
            <a:ext cx="463579" cy="30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/>
          <p:nvPr/>
        </p:nvSpPr>
        <p:spPr>
          <a:xfrm>
            <a:off x="215538" y="142595"/>
            <a:ext cx="3868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영지_건물 상태 정보 (공통 UI)</a:t>
            </a:r>
          </a:p>
        </p:txBody>
      </p:sp>
      <p:pic>
        <p:nvPicPr>
          <p:cNvPr id="1246" name="Shape 1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031" y="827933"/>
            <a:ext cx="2619194" cy="452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Shape 1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369" y="827933"/>
            <a:ext cx="2619194" cy="452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Shape 1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407" y="827933"/>
            <a:ext cx="2619194" cy="452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Shape 1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745" y="827933"/>
            <a:ext cx="2619194" cy="452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Shape 1250"/>
          <p:cNvSpPr/>
          <p:nvPr/>
        </p:nvSpPr>
        <p:spPr>
          <a:xfrm>
            <a:off x="911274" y="3511905"/>
            <a:ext cx="1549461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cxnSp>
        <p:nvCxnSpPr>
          <p:cNvPr id="1251" name="Shape 1251"/>
          <p:cNvCxnSpPr/>
          <p:nvPr/>
        </p:nvCxnSpPr>
        <p:spPr>
          <a:xfrm>
            <a:off x="1108699" y="3684066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52" name="Shape 1252"/>
          <p:cNvSpPr/>
          <p:nvPr/>
        </p:nvSpPr>
        <p:spPr>
          <a:xfrm>
            <a:off x="1221446" y="3702869"/>
            <a:ext cx="945322" cy="2462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1284707" y="375167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254" name="Shape 1254"/>
          <p:cNvSpPr/>
          <p:nvPr/>
        </p:nvSpPr>
        <p:spPr>
          <a:xfrm>
            <a:off x="2112998" y="3765491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2135351" y="379176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6" name="Shape 1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017035" y="3709527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7" name="Shape 1257"/>
          <p:cNvCxnSpPr/>
          <p:nvPr/>
        </p:nvCxnSpPr>
        <p:spPr>
          <a:xfrm>
            <a:off x="1132488" y="3511907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58" name="Shape 1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4121" y="2299911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Shape 1259"/>
          <p:cNvPicPr preferRelativeResize="0"/>
          <p:nvPr/>
        </p:nvPicPr>
        <p:blipFill rotWithShape="1">
          <a:blip r:embed="rId6">
            <a:alphaModFix/>
          </a:blip>
          <a:srcRect b="16624" l="19675" r="20226" t="41028"/>
          <a:stretch/>
        </p:blipFill>
        <p:spPr>
          <a:xfrm>
            <a:off x="4012842" y="2747153"/>
            <a:ext cx="1166247" cy="76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Shape 1260"/>
          <p:cNvSpPr/>
          <p:nvPr/>
        </p:nvSpPr>
        <p:spPr>
          <a:xfrm>
            <a:off x="3847507" y="3511905"/>
            <a:ext cx="1549461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(KOR)연맹농지(채집중)</a:t>
            </a:r>
          </a:p>
        </p:txBody>
      </p:sp>
      <p:cxnSp>
        <p:nvCxnSpPr>
          <p:cNvPr id="1261" name="Shape 1261"/>
          <p:cNvCxnSpPr/>
          <p:nvPr/>
        </p:nvCxnSpPr>
        <p:spPr>
          <a:xfrm>
            <a:off x="3939025" y="3676346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2" name="Shape 1262"/>
          <p:cNvSpPr/>
          <p:nvPr/>
        </p:nvSpPr>
        <p:spPr>
          <a:xfrm>
            <a:off x="4157680" y="3702869"/>
            <a:ext cx="945322" cy="2462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4220939" y="375167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264" name="Shape 1264"/>
          <p:cNvSpPr/>
          <p:nvPr/>
        </p:nvSpPr>
        <p:spPr>
          <a:xfrm>
            <a:off x="5049230" y="3765491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Shape 1265"/>
          <p:cNvSpPr/>
          <p:nvPr/>
        </p:nvSpPr>
        <p:spPr>
          <a:xfrm>
            <a:off x="5071585" y="379176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6" name="Shape 1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3953267" y="3709527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7" name="Shape 1267"/>
          <p:cNvCxnSpPr/>
          <p:nvPr/>
        </p:nvCxnSpPr>
        <p:spPr>
          <a:xfrm>
            <a:off x="4068721" y="3511907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8" name="Shape 1268"/>
          <p:cNvSpPr/>
          <p:nvPr/>
        </p:nvSpPr>
        <p:spPr>
          <a:xfrm>
            <a:off x="6723889" y="3511905"/>
            <a:ext cx="1408600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(KOR)화살탑1(방어중)</a:t>
            </a:r>
          </a:p>
        </p:txBody>
      </p:sp>
      <p:cxnSp>
        <p:nvCxnSpPr>
          <p:cNvPr id="1269" name="Shape 1269"/>
          <p:cNvCxnSpPr/>
          <p:nvPr/>
        </p:nvCxnSpPr>
        <p:spPr>
          <a:xfrm>
            <a:off x="6850885" y="3684066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0" name="Shape 1270"/>
          <p:cNvSpPr/>
          <p:nvPr/>
        </p:nvSpPr>
        <p:spPr>
          <a:xfrm>
            <a:off x="6963632" y="3702869"/>
            <a:ext cx="945322" cy="2462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/>
          <p:nvPr/>
        </p:nvSpPr>
        <p:spPr>
          <a:xfrm>
            <a:off x="7026892" y="375167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272" name="Shape 1272"/>
          <p:cNvSpPr/>
          <p:nvPr/>
        </p:nvSpPr>
        <p:spPr>
          <a:xfrm>
            <a:off x="7855184" y="3765491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7877538" y="379176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4" name="Shape 1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6759220" y="3709527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5" name="Shape 1275"/>
          <p:cNvCxnSpPr/>
          <p:nvPr/>
        </p:nvCxnSpPr>
        <p:spPr>
          <a:xfrm>
            <a:off x="6874675" y="3511907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6" name="Shape 1276"/>
          <p:cNvSpPr/>
          <p:nvPr/>
        </p:nvSpPr>
        <p:spPr>
          <a:xfrm>
            <a:off x="9588128" y="3511905"/>
            <a:ext cx="1704407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(KOR)연맹저장고(저장중)</a:t>
            </a:r>
          </a:p>
        </p:txBody>
      </p:sp>
      <p:cxnSp>
        <p:nvCxnSpPr>
          <p:cNvPr id="1277" name="Shape 1277"/>
          <p:cNvCxnSpPr/>
          <p:nvPr/>
        </p:nvCxnSpPr>
        <p:spPr>
          <a:xfrm>
            <a:off x="9863025" y="3684066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8" name="Shape 1278"/>
          <p:cNvSpPr/>
          <p:nvPr/>
        </p:nvSpPr>
        <p:spPr>
          <a:xfrm>
            <a:off x="9975774" y="3702869"/>
            <a:ext cx="945322" cy="2462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Shape 1279"/>
          <p:cNvSpPr/>
          <p:nvPr/>
        </p:nvSpPr>
        <p:spPr>
          <a:xfrm>
            <a:off x="10039034" y="375167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280" name="Shape 1280"/>
          <p:cNvSpPr/>
          <p:nvPr/>
        </p:nvSpPr>
        <p:spPr>
          <a:xfrm>
            <a:off x="10867325" y="3765491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Shape 1281"/>
          <p:cNvSpPr/>
          <p:nvPr/>
        </p:nvSpPr>
        <p:spPr>
          <a:xfrm>
            <a:off x="10889678" y="379176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2" name="Shape 12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9771362" y="3709527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3" name="Shape 1283"/>
          <p:cNvCxnSpPr/>
          <p:nvPr/>
        </p:nvCxnSpPr>
        <p:spPr>
          <a:xfrm>
            <a:off x="9886815" y="3511907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84" name="Shape 12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5907" y="3702691"/>
            <a:ext cx="147720" cy="14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Shape 1285"/>
          <p:cNvSpPr/>
          <p:nvPr/>
        </p:nvSpPr>
        <p:spPr>
          <a:xfrm>
            <a:off x="4370621" y="3656712"/>
            <a:ext cx="6222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1,233,333</a:t>
            </a:r>
          </a:p>
        </p:txBody>
      </p:sp>
      <p:pic>
        <p:nvPicPr>
          <p:cNvPr id="1286" name="Shape 12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900" y="3685764"/>
            <a:ext cx="151262" cy="149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Shape 1287"/>
          <p:cNvSpPr/>
          <p:nvPr/>
        </p:nvSpPr>
        <p:spPr>
          <a:xfrm>
            <a:off x="1421233" y="3647746"/>
            <a:ext cx="6222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1,233,333</a:t>
            </a:r>
          </a:p>
        </p:txBody>
      </p:sp>
      <p:sp>
        <p:nvSpPr>
          <p:cNvPr id="1288" name="Shape 1288"/>
          <p:cNvSpPr/>
          <p:nvPr/>
        </p:nvSpPr>
        <p:spPr>
          <a:xfrm>
            <a:off x="7176389" y="3655221"/>
            <a:ext cx="6222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1,233,333</a:t>
            </a:r>
          </a:p>
        </p:txBody>
      </p:sp>
      <p:sp>
        <p:nvSpPr>
          <p:cNvPr id="1289" name="Shape 1289"/>
          <p:cNvSpPr/>
          <p:nvPr/>
        </p:nvSpPr>
        <p:spPr>
          <a:xfrm>
            <a:off x="10206639" y="3665675"/>
            <a:ext cx="6222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1,233,333</a:t>
            </a:r>
          </a:p>
        </p:txBody>
      </p:sp>
      <p:pic>
        <p:nvPicPr>
          <p:cNvPr id="1290" name="Shape 12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63603" y="3676748"/>
            <a:ext cx="151262" cy="14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Shape 12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09585" y="3686112"/>
            <a:ext cx="151262" cy="14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Shape 129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68342" y="2369927"/>
            <a:ext cx="1547999" cy="1183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Shape 12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04985" y="2619566"/>
            <a:ext cx="688740" cy="906471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Shape 1294"/>
          <p:cNvSpPr/>
          <p:nvPr/>
        </p:nvSpPr>
        <p:spPr>
          <a:xfrm>
            <a:off x="353744" y="5524091"/>
            <a:ext cx="990710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(KOR) &gt; 맹주 약어 정보(맹주 권한으로 설정 가능)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건물 이름 &gt; 연맹타워1 / 연맹농지 / 화살탑1 / 연맹자원고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건물 상태 정보 : 건설중 , 방어중, 미 주둔 등 건물에 따라 상태 정보가 틀립니다.(이 부분은 해당 건물 기획 내용 참고)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건물 수치 : 건물에 내구도, 남은 자원정보 등 건물에 따라 상태가 정보가 틀려집니다. (이 부분은 해당 건물 기획 내용 참고)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" name="Shape 1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1" name="Shape 1301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1302" name="Shape 1302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303" name="Shape 1303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305" name="Shape 1305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06" name="Shape 1306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Shape 1307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Shape 1308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13" name="Shape 13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4" name="Shape 1314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316" name="Shape 1316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17" name="Shape 1317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18" name="Shape 1318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19" name="Shape 1319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20" name="Shape 1320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21" name="Shape 1321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22" name="Shape 1322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23" name="Shape 1323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24" name="Shape 1324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25" name="Shape 1325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327" name="Shape 13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8" name="Shape 1328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요새에 병사를 보내서 건물을 지킬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병사를 보내면 병사가 행군을 하게 되어지고 도착 시 병사가 주둔을 하게 되어집니다.</a:t>
            </a:r>
          </a:p>
        </p:txBody>
      </p:sp>
      <p:sp>
        <p:nvSpPr>
          <p:cNvPr id="1329" name="Shape 1329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영지_요새(상세정보)_연맹원</a:t>
            </a:r>
          </a:p>
        </p:txBody>
      </p:sp>
      <p:sp>
        <p:nvSpPr>
          <p:cNvPr id="1330" name="Shape 1330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/>
          <p:nvPr/>
        </p:nvSpPr>
        <p:spPr>
          <a:xfrm>
            <a:off x="1405508" y="415279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Shape 1332"/>
          <p:cNvSpPr/>
          <p:nvPr/>
        </p:nvSpPr>
        <p:spPr>
          <a:xfrm>
            <a:off x="1659749" y="5573787"/>
            <a:ext cx="1164132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</a:t>
            </a:r>
          </a:p>
        </p:txBody>
      </p:sp>
      <p:cxnSp>
        <p:nvCxnSpPr>
          <p:cNvPr id="1333" name="Shape 1333"/>
          <p:cNvCxnSpPr/>
          <p:nvPr/>
        </p:nvCxnSpPr>
        <p:spPr>
          <a:xfrm>
            <a:off x="1832231" y="574594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34" name="Shape 1334"/>
          <p:cNvSpPr/>
          <p:nvPr/>
        </p:nvSpPr>
        <p:spPr>
          <a:xfrm>
            <a:off x="1945201" y="3766303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Shape 1335"/>
          <p:cNvSpPr/>
          <p:nvPr/>
        </p:nvSpPr>
        <p:spPr>
          <a:xfrm>
            <a:off x="2816059" y="4769862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Shape 1336"/>
          <p:cNvSpPr/>
          <p:nvPr/>
        </p:nvSpPr>
        <p:spPr>
          <a:xfrm>
            <a:off x="1172430" y="477556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Shape 1337"/>
          <p:cNvSpPr/>
          <p:nvPr/>
        </p:nvSpPr>
        <p:spPr>
          <a:xfrm>
            <a:off x="1777258" y="5775558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Shape 1338"/>
          <p:cNvSpPr/>
          <p:nvPr/>
        </p:nvSpPr>
        <p:spPr>
          <a:xfrm>
            <a:off x="1840517" y="573287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339" name="Shape 1339"/>
          <p:cNvSpPr/>
          <p:nvPr/>
        </p:nvSpPr>
        <p:spPr>
          <a:xfrm>
            <a:off x="2668808" y="576461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Shape 1340"/>
          <p:cNvSpPr/>
          <p:nvPr/>
        </p:nvSpPr>
        <p:spPr>
          <a:xfrm>
            <a:off x="2691166" y="5790891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1" name="Shape 1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602401" y="5731042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Shape 1342"/>
          <p:cNvSpPr/>
          <p:nvPr/>
        </p:nvSpPr>
        <p:spPr>
          <a:xfrm>
            <a:off x="1939569" y="4243203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Shape 1343"/>
          <p:cNvSpPr/>
          <p:nvPr/>
        </p:nvSpPr>
        <p:spPr>
          <a:xfrm>
            <a:off x="1920908" y="420785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1344" name="Shape 1344"/>
          <p:cNvCxnSpPr/>
          <p:nvPr/>
        </p:nvCxnSpPr>
        <p:spPr>
          <a:xfrm>
            <a:off x="1829125" y="554689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45" name="Shape 1345"/>
          <p:cNvCxnSpPr/>
          <p:nvPr/>
        </p:nvCxnSpPr>
        <p:spPr>
          <a:xfrm>
            <a:off x="1929367" y="4237501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46" name="Shape 1346"/>
          <p:cNvCxnSpPr/>
          <p:nvPr/>
        </p:nvCxnSpPr>
        <p:spPr>
          <a:xfrm>
            <a:off x="1941799" y="4399230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47" name="Shape 1347"/>
          <p:cNvSpPr/>
          <p:nvPr/>
        </p:nvSpPr>
        <p:spPr>
          <a:xfrm>
            <a:off x="2801097" y="5256094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8" name="Shape 1348"/>
          <p:cNvCxnSpPr/>
          <p:nvPr/>
        </p:nvCxnSpPr>
        <p:spPr>
          <a:xfrm>
            <a:off x="2790894" y="525039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49" name="Shape 1349"/>
          <p:cNvCxnSpPr/>
          <p:nvPr/>
        </p:nvCxnSpPr>
        <p:spPr>
          <a:xfrm>
            <a:off x="2794000" y="539346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50" name="Shape 1350"/>
          <p:cNvSpPr/>
          <p:nvPr/>
        </p:nvSpPr>
        <p:spPr>
          <a:xfrm>
            <a:off x="1157467" y="526179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1" name="Shape 1351"/>
          <p:cNvCxnSpPr/>
          <p:nvPr/>
        </p:nvCxnSpPr>
        <p:spPr>
          <a:xfrm>
            <a:off x="1147266" y="525609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52" name="Shape 1352"/>
          <p:cNvCxnSpPr/>
          <p:nvPr/>
        </p:nvCxnSpPr>
        <p:spPr>
          <a:xfrm>
            <a:off x="1150370" y="540849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53" name="Shape 1353"/>
          <p:cNvSpPr/>
          <p:nvPr/>
        </p:nvSpPr>
        <p:spPr>
          <a:xfrm>
            <a:off x="1124054" y="521405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354" name="Shape 1354"/>
          <p:cNvSpPr/>
          <p:nvPr/>
        </p:nvSpPr>
        <p:spPr>
          <a:xfrm>
            <a:off x="2780933" y="5203430"/>
            <a:ext cx="578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주둔</a:t>
            </a:r>
          </a:p>
        </p:txBody>
      </p:sp>
      <p:pic>
        <p:nvPicPr>
          <p:cNvPr id="1355" name="Shape 13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9933" y="4361794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Shape 1356"/>
          <p:cNvSpPr/>
          <p:nvPr/>
        </p:nvSpPr>
        <p:spPr>
          <a:xfrm rot="-2576127">
            <a:off x="769764" y="4307317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8" name="Shape 13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7169" y="875479"/>
            <a:ext cx="1545755" cy="126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Shape 1359"/>
          <p:cNvSpPr/>
          <p:nvPr/>
        </p:nvSpPr>
        <p:spPr>
          <a:xfrm>
            <a:off x="5964160" y="940473"/>
            <a:ext cx="61427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미 주둔</a:t>
            </a:r>
          </a:p>
        </p:txBody>
      </p:sp>
      <p:sp>
        <p:nvSpPr>
          <p:cNvPr id="1360" name="Shape 1360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1361" name="Shape 1361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 1</a:t>
            </a:r>
          </a:p>
        </p:txBody>
      </p:sp>
      <p:sp>
        <p:nvSpPr>
          <p:cNvPr id="1362" name="Shape 1362"/>
          <p:cNvSpPr/>
          <p:nvPr/>
        </p:nvSpPr>
        <p:spPr>
          <a:xfrm>
            <a:off x="5956975" y="1567065"/>
            <a:ext cx="1043875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주둔 부대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20000/200000</a:t>
            </a:r>
          </a:p>
        </p:txBody>
      </p:sp>
      <p:sp>
        <p:nvSpPr>
          <p:cNvPr id="1363" name="Shape 1363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4715869" y="2159600"/>
            <a:ext cx="203292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파견한 병사는 연맹 타워에 주둔 합니다.</a:t>
            </a:r>
          </a:p>
        </p:txBody>
      </p:sp>
      <p:pic>
        <p:nvPicPr>
          <p:cNvPr id="1365" name="Shape 13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6" name="Shape 1366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67" name="Shape 1367"/>
          <p:cNvSpPr/>
          <p:nvPr/>
        </p:nvSpPr>
        <p:spPr>
          <a:xfrm>
            <a:off x="4497169" y="3935069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클릭하여 연맹요새를 방어 할 수 있습니다.</a:t>
            </a:r>
          </a:p>
        </p:txBody>
      </p:sp>
      <p:sp>
        <p:nvSpPr>
          <p:cNvPr id="1368" name="Shape 1368"/>
          <p:cNvSpPr/>
          <p:nvPr/>
        </p:nvSpPr>
        <p:spPr>
          <a:xfrm>
            <a:off x="4551405" y="4053253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Shape 1369"/>
          <p:cNvSpPr/>
          <p:nvPr/>
        </p:nvSpPr>
        <p:spPr>
          <a:xfrm>
            <a:off x="4587017" y="4086128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Shape 1370"/>
          <p:cNvSpPr/>
          <p:nvPr/>
        </p:nvSpPr>
        <p:spPr>
          <a:xfrm>
            <a:off x="4497169" y="4563796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연맹 과학 기술연구로 더 많은 방어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을 증가 시킬 수 있습니다</a:t>
            </a:r>
          </a:p>
        </p:txBody>
      </p:sp>
      <p:sp>
        <p:nvSpPr>
          <p:cNvPr id="1371" name="Shape 1371"/>
          <p:cNvSpPr/>
          <p:nvPr/>
        </p:nvSpPr>
        <p:spPr>
          <a:xfrm>
            <a:off x="4551405" y="4681982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2" name="Shape 13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82091" y="4704994"/>
            <a:ext cx="323785" cy="3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Shape 1373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5" name="Shape 1375"/>
          <p:cNvPicPr preferRelativeResize="0"/>
          <p:nvPr/>
        </p:nvPicPr>
        <p:blipFill rotWithShape="1">
          <a:blip r:embed="rId9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Shape 1376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행군중</a:t>
            </a:r>
          </a:p>
        </p:txBody>
      </p:sp>
      <p:sp>
        <p:nvSpPr>
          <p:cNvPr id="1377" name="Shape 1377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Shape 1379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380" name="Shape 1380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Shape 1381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3" name="Shape 1383"/>
          <p:cNvPicPr preferRelativeResize="0"/>
          <p:nvPr/>
        </p:nvPicPr>
        <p:blipFill rotWithShape="1">
          <a:blip r:embed="rId9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Shape 1384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주둔중</a:t>
            </a:r>
          </a:p>
        </p:txBody>
      </p:sp>
      <p:sp>
        <p:nvSpPr>
          <p:cNvPr id="1385" name="Shape 1385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388" name="Shape 1388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Shape 1389"/>
          <p:cNvSpPr/>
          <p:nvPr/>
        </p:nvSpPr>
        <p:spPr>
          <a:xfrm>
            <a:off x="8060635" y="1907760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병사가 행군중 상태를 보여주게 되어집니다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 버튼을 클릭 시 병사에 세부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(닉네임 정보 / 부대 수량 정보를 보여줍니다)</a:t>
            </a:r>
          </a:p>
        </p:txBody>
      </p:sp>
      <p:sp>
        <p:nvSpPr>
          <p:cNvPr id="1390" name="Shape 1390"/>
          <p:cNvSpPr/>
          <p:nvPr/>
        </p:nvSpPr>
        <p:spPr>
          <a:xfrm>
            <a:off x="8058517" y="2932843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병사가 주둔중 상태를 보여주게 되어집니다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 버튼을 클릭 시 병사에 세부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(닉네임 정보 / 부대 수량 정보를 보여줍니다)</a:t>
            </a:r>
          </a:p>
        </p:txBody>
      </p:sp>
      <p:sp>
        <p:nvSpPr>
          <p:cNvPr id="1391" name="Shape 1391"/>
          <p:cNvSpPr/>
          <p:nvPr/>
        </p:nvSpPr>
        <p:spPr>
          <a:xfrm>
            <a:off x="7998890" y="393437"/>
            <a:ext cx="3792069" cy="139507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미 주둔 : 병사가 주둔 하지 않았다는 정보 입니다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주둔 하고 있으면 주둔 상태로 변경 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연맹 요새의 건물 수치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주둔 부대 수량 : 연맹 지금 현재 총 주둔 부대를 보여줍니다</a:t>
            </a:r>
          </a:p>
        </p:txBody>
      </p:sp>
      <p:cxnSp>
        <p:nvCxnSpPr>
          <p:cNvPr id="1392" name="Shape 1392"/>
          <p:cNvCxnSpPr>
            <a:stCxn id="1391" idx="1"/>
          </p:cNvCxnSpPr>
          <p:nvPr/>
        </p:nvCxnSpPr>
        <p:spPr>
          <a:xfrm flipH="1">
            <a:off x="7625690" y="1090972"/>
            <a:ext cx="373200" cy="654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93" name="Shape 1393"/>
          <p:cNvSpPr/>
          <p:nvPr/>
        </p:nvSpPr>
        <p:spPr>
          <a:xfrm>
            <a:off x="8096663" y="3981932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클릭 하여 병사를 보낼 수 있습니다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클릭 시 병력 선택 화면으로 이동 합니다.</a:t>
            </a:r>
          </a:p>
        </p:txBody>
      </p:sp>
      <p:cxnSp>
        <p:nvCxnSpPr>
          <p:cNvPr id="1394" name="Shape 1394"/>
          <p:cNvCxnSpPr>
            <a:stCxn id="1393" idx="1"/>
            <a:endCxn id="1367" idx="3"/>
          </p:cNvCxnSpPr>
          <p:nvPr/>
        </p:nvCxnSpPr>
        <p:spPr>
          <a:xfrm rot="10800000">
            <a:off x="7732163" y="4232347"/>
            <a:ext cx="364500" cy="18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95" name="Shape 1395"/>
          <p:cNvSpPr/>
          <p:nvPr/>
        </p:nvSpPr>
        <p:spPr>
          <a:xfrm>
            <a:off x="8087697" y="4878403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클릭 하여 연맹 과학 연구 화면으로 바로 이동 할 수 있습니다.</a:t>
            </a:r>
          </a:p>
        </p:txBody>
      </p:sp>
      <p:cxnSp>
        <p:nvCxnSpPr>
          <p:cNvPr id="1396" name="Shape 1396"/>
          <p:cNvCxnSpPr>
            <a:stCxn id="1395" idx="1"/>
          </p:cNvCxnSpPr>
          <p:nvPr/>
        </p:nvCxnSpPr>
        <p:spPr>
          <a:xfrm rot="10800000">
            <a:off x="7723197" y="5128818"/>
            <a:ext cx="364500" cy="18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97" name="Shape 1397"/>
          <p:cNvSpPr/>
          <p:nvPr/>
        </p:nvSpPr>
        <p:spPr>
          <a:xfrm>
            <a:off x="497737" y="2559159"/>
            <a:ext cx="3561859" cy="1006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설명 TEXT 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건물 수치가 떨어진 상태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건물 수리를 위해 병사를 파병 해주세요. 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건물 수치가 떨어지지 않은 상태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파견한 병사는 연맹 타워에 주둔 합니다. “</a:t>
            </a:r>
          </a:p>
        </p:txBody>
      </p:sp>
      <p:cxnSp>
        <p:nvCxnSpPr>
          <p:cNvPr id="1398" name="Shape 1398"/>
          <p:cNvCxnSpPr>
            <a:stCxn id="1397" idx="3"/>
            <a:endCxn id="1365" idx="1"/>
          </p:cNvCxnSpPr>
          <p:nvPr/>
        </p:nvCxnSpPr>
        <p:spPr>
          <a:xfrm flipH="1" rot="10800000">
            <a:off x="4059596" y="2311015"/>
            <a:ext cx="411900" cy="751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99" name="Shape 1399"/>
          <p:cNvCxnSpPr>
            <a:stCxn id="1389" idx="1"/>
            <a:endCxn id="1373" idx="3"/>
          </p:cNvCxnSpPr>
          <p:nvPr/>
        </p:nvCxnSpPr>
        <p:spPr>
          <a:xfrm flipH="1">
            <a:off x="7732435" y="2340875"/>
            <a:ext cx="328200" cy="51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00" name="Shape 1400"/>
          <p:cNvCxnSpPr>
            <a:stCxn id="1390" idx="1"/>
          </p:cNvCxnSpPr>
          <p:nvPr/>
        </p:nvCxnSpPr>
        <p:spPr>
          <a:xfrm flipH="1">
            <a:off x="7698517" y="3365958"/>
            <a:ext cx="360000" cy="306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01" name="Shape 1401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Shape 1402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1403" name="Shape 140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" name="Shape 1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0" name="Shape 1410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1411" name="Shape 1411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412" name="Shape 1412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414" name="Shape 1414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15" name="Shape 1415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22" name="Shape 14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3" name="Shape 1423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425" name="Shape 1425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26" name="Shape 1426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27" name="Shape 1427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28" name="Shape 1428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29" name="Shape 1429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30" name="Shape 1430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31" name="Shape 1431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32" name="Shape 1432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33" name="Shape 1433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34" name="Shape 1434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436" name="Shape 14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7" name="Shape 1437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화살표 버튼을 클릭 하여 연맹 타워 주둔 중인 병사 , 행군중인 병사의 정보를 상세 하게 볼 수 있습니다</a:t>
            </a:r>
          </a:p>
        </p:txBody>
      </p:sp>
      <p:sp>
        <p:nvSpPr>
          <p:cNvPr id="1438" name="Shape 1438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영지_요새(상세정보)_연맹원</a:t>
            </a:r>
          </a:p>
        </p:txBody>
      </p:sp>
      <p:sp>
        <p:nvSpPr>
          <p:cNvPr id="1439" name="Shape 1439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0" name="Shape 14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7169" y="875479"/>
            <a:ext cx="1545755" cy="126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Shape 1441"/>
          <p:cNvSpPr/>
          <p:nvPr/>
        </p:nvSpPr>
        <p:spPr>
          <a:xfrm>
            <a:off x="5964160" y="940473"/>
            <a:ext cx="61427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미 주둔</a:t>
            </a:r>
          </a:p>
        </p:txBody>
      </p:sp>
      <p:sp>
        <p:nvSpPr>
          <p:cNvPr id="1442" name="Shape 1442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1443" name="Shape 1443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 1</a:t>
            </a:r>
          </a:p>
        </p:txBody>
      </p:sp>
      <p:sp>
        <p:nvSpPr>
          <p:cNvPr id="1444" name="Shape 1444"/>
          <p:cNvSpPr/>
          <p:nvPr/>
        </p:nvSpPr>
        <p:spPr>
          <a:xfrm>
            <a:off x="5956975" y="1567065"/>
            <a:ext cx="1043875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주둔 부대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20000/200000</a:t>
            </a:r>
          </a:p>
        </p:txBody>
      </p:sp>
      <p:sp>
        <p:nvSpPr>
          <p:cNvPr id="1445" name="Shape 1445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Shape 1446"/>
          <p:cNvSpPr/>
          <p:nvPr/>
        </p:nvSpPr>
        <p:spPr>
          <a:xfrm>
            <a:off x="4715869" y="2159600"/>
            <a:ext cx="203292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파견한 병사는 연맹 타워에 주둔 합니다.</a:t>
            </a:r>
          </a:p>
        </p:txBody>
      </p:sp>
      <p:pic>
        <p:nvPicPr>
          <p:cNvPr id="1447" name="Shape 14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8" name="Shape 1448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49" name="Shape 1449"/>
          <p:cNvSpPr/>
          <p:nvPr/>
        </p:nvSpPr>
        <p:spPr>
          <a:xfrm>
            <a:off x="4501369" y="2548743"/>
            <a:ext cx="3230921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Shape 1450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1" name="Shape 1451"/>
          <p:cNvPicPr preferRelativeResize="0"/>
          <p:nvPr/>
        </p:nvPicPr>
        <p:blipFill rotWithShape="1">
          <a:blip r:embed="rId8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Shape 1452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주둔중</a:t>
            </a:r>
          </a:p>
        </p:txBody>
      </p:sp>
      <p:sp>
        <p:nvSpPr>
          <p:cNvPr id="1453" name="Shape 1453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Shape 1454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Shape 1455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456" name="Shape 1456"/>
          <p:cNvSpPr/>
          <p:nvPr/>
        </p:nvSpPr>
        <p:spPr>
          <a:xfrm>
            <a:off x="4533082" y="3194083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7" name="Shape 14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37142" y="3180717"/>
            <a:ext cx="369817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Shape 1458"/>
          <p:cNvSpPr/>
          <p:nvPr/>
        </p:nvSpPr>
        <p:spPr>
          <a:xfrm>
            <a:off x="4562794" y="3580678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1459" name="Shape 1459"/>
          <p:cNvSpPr/>
          <p:nvPr/>
        </p:nvSpPr>
        <p:spPr>
          <a:xfrm>
            <a:off x="4812444" y="326932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1460" name="Shape 1460"/>
          <p:cNvSpPr/>
          <p:nvPr/>
        </p:nvSpPr>
        <p:spPr>
          <a:xfrm flipH="1" rot="10800000"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Shape 1461"/>
          <p:cNvSpPr/>
          <p:nvPr/>
        </p:nvSpPr>
        <p:spPr>
          <a:xfrm>
            <a:off x="5599887" y="3194081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Shape 1462"/>
          <p:cNvSpPr/>
          <p:nvPr/>
        </p:nvSpPr>
        <p:spPr>
          <a:xfrm>
            <a:off x="5879248" y="3269319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1463" name="Shape 1463"/>
          <p:cNvSpPr/>
          <p:nvPr/>
        </p:nvSpPr>
        <p:spPr>
          <a:xfrm>
            <a:off x="6675653" y="3194082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Shape 1464"/>
          <p:cNvSpPr/>
          <p:nvPr/>
        </p:nvSpPr>
        <p:spPr>
          <a:xfrm>
            <a:off x="6955014" y="3269321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1465" name="Shape 14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6077" y="3170488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Shape 146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4751" y="3193589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Shape 1467"/>
          <p:cNvSpPr/>
          <p:nvPr/>
        </p:nvSpPr>
        <p:spPr>
          <a:xfrm>
            <a:off x="5629598" y="3580676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1468" name="Shape 1468"/>
          <p:cNvSpPr/>
          <p:nvPr/>
        </p:nvSpPr>
        <p:spPr>
          <a:xfrm>
            <a:off x="6705364" y="3580676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1469" name="Shape 1469"/>
          <p:cNvSpPr/>
          <p:nvPr/>
        </p:nvSpPr>
        <p:spPr>
          <a:xfrm>
            <a:off x="4497169" y="3935069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클릭하여 연맹요새를 방어 할 수 있습니다.</a:t>
            </a:r>
          </a:p>
        </p:txBody>
      </p:sp>
      <p:sp>
        <p:nvSpPr>
          <p:cNvPr id="1470" name="Shape 1470"/>
          <p:cNvSpPr/>
          <p:nvPr/>
        </p:nvSpPr>
        <p:spPr>
          <a:xfrm>
            <a:off x="4551405" y="4053253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Shape 1471"/>
          <p:cNvSpPr/>
          <p:nvPr/>
        </p:nvSpPr>
        <p:spPr>
          <a:xfrm>
            <a:off x="4587017" y="4086128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Shape 1472"/>
          <p:cNvSpPr/>
          <p:nvPr/>
        </p:nvSpPr>
        <p:spPr>
          <a:xfrm>
            <a:off x="4497169" y="4563796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연맹 과학 기술연구로 더 많은 방어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을 증가 시킬 수 있습니다</a:t>
            </a:r>
          </a:p>
        </p:txBody>
      </p:sp>
      <p:sp>
        <p:nvSpPr>
          <p:cNvPr id="1473" name="Shape 1473"/>
          <p:cNvSpPr/>
          <p:nvPr/>
        </p:nvSpPr>
        <p:spPr>
          <a:xfrm>
            <a:off x="4551405" y="4681982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4" name="Shape 147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82091" y="4704994"/>
            <a:ext cx="323785" cy="3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Shape 1475"/>
          <p:cNvSpPr/>
          <p:nvPr/>
        </p:nvSpPr>
        <p:spPr>
          <a:xfrm>
            <a:off x="8375631" y="1931556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화살표를 눌러 부대 정보를 확인 할 수 있습니다. 부대 정보는 모든 병사를 보여줄 수 있기 때문에 병사 종류 하다고 동일 합니다.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화살표를 다시 누르면 상세 부대 정보는 보여지지 않도록 처리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이미지 , 병사 등급 , 병사 이름 , 부대수를 표기 해줍니다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6" name="Shape 1476"/>
          <p:cNvCxnSpPr>
            <a:endCxn id="1475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477" name="Shape 1477"/>
          <p:cNvGrpSpPr/>
          <p:nvPr/>
        </p:nvGrpSpPr>
        <p:grpSpPr>
          <a:xfrm>
            <a:off x="914400" y="3658726"/>
            <a:ext cx="2605790" cy="2585687"/>
            <a:chOff x="914400" y="3658726"/>
            <a:chExt cx="2605790" cy="2585687"/>
          </a:xfrm>
        </p:grpSpPr>
        <p:sp>
          <p:nvSpPr>
            <p:cNvPr id="1478" name="Shape 1478"/>
            <p:cNvSpPr/>
            <p:nvPr/>
          </p:nvSpPr>
          <p:spPr>
            <a:xfrm>
              <a:off x="914400" y="3658726"/>
              <a:ext cx="2605790" cy="2585687"/>
            </a:xfrm>
            <a:prstGeom prst="roundRect">
              <a:avLst>
                <a:gd fmla="val 6568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405508" y="4152796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659749" y="5573787"/>
              <a:ext cx="1164132" cy="164441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(KOR)연맹타워1</a:t>
              </a:r>
            </a:p>
          </p:txBody>
        </p:sp>
        <p:cxnSp>
          <p:nvCxnSpPr>
            <p:cNvPr id="1481" name="Shape 1481"/>
            <p:cNvCxnSpPr/>
            <p:nvPr/>
          </p:nvCxnSpPr>
          <p:spPr>
            <a:xfrm>
              <a:off x="1832231" y="5745948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482" name="Shape 1482"/>
            <p:cNvSpPr/>
            <p:nvPr/>
          </p:nvSpPr>
          <p:spPr>
            <a:xfrm>
              <a:off x="1945201" y="3766303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2816059" y="476986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172430" y="4775564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777258" y="5775558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840517" y="5732878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2668808" y="5764619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691166" y="5790891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9" name="Shape 14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02401" y="5731042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0" name="Shape 1490"/>
            <p:cNvSpPr/>
            <p:nvPr/>
          </p:nvSpPr>
          <p:spPr>
            <a:xfrm>
              <a:off x="1939569" y="4243203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920908" y="42078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기능보기</a:t>
              </a:r>
            </a:p>
          </p:txBody>
        </p:sp>
        <p:cxnSp>
          <p:nvCxnSpPr>
            <p:cNvPr id="1492" name="Shape 1492"/>
            <p:cNvCxnSpPr/>
            <p:nvPr/>
          </p:nvCxnSpPr>
          <p:spPr>
            <a:xfrm>
              <a:off x="1829125" y="554689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93" name="Shape 1493"/>
            <p:cNvCxnSpPr/>
            <p:nvPr/>
          </p:nvCxnSpPr>
          <p:spPr>
            <a:xfrm>
              <a:off x="1929367" y="4237501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94" name="Shape 1494"/>
            <p:cNvCxnSpPr/>
            <p:nvPr/>
          </p:nvCxnSpPr>
          <p:spPr>
            <a:xfrm>
              <a:off x="1941799" y="439923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495" name="Shape 1495"/>
            <p:cNvSpPr/>
            <p:nvPr/>
          </p:nvSpPr>
          <p:spPr>
            <a:xfrm>
              <a:off x="2801097" y="525609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6" name="Shape 1496"/>
            <p:cNvCxnSpPr/>
            <p:nvPr/>
          </p:nvCxnSpPr>
          <p:spPr>
            <a:xfrm>
              <a:off x="2790894" y="525039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97" name="Shape 1497"/>
            <p:cNvCxnSpPr/>
            <p:nvPr/>
          </p:nvCxnSpPr>
          <p:spPr>
            <a:xfrm>
              <a:off x="2794000" y="539346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498" name="Shape 1498"/>
            <p:cNvSpPr/>
            <p:nvPr/>
          </p:nvSpPr>
          <p:spPr>
            <a:xfrm>
              <a:off x="1157467" y="5261796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9" name="Shape 1499"/>
            <p:cNvCxnSpPr/>
            <p:nvPr/>
          </p:nvCxnSpPr>
          <p:spPr>
            <a:xfrm>
              <a:off x="1147266" y="52560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00" name="Shape 1500"/>
            <p:cNvCxnSpPr/>
            <p:nvPr/>
          </p:nvCxnSpPr>
          <p:spPr>
            <a:xfrm>
              <a:off x="1150370" y="54084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01" name="Shape 1501"/>
            <p:cNvSpPr/>
            <p:nvPr/>
          </p:nvSpPr>
          <p:spPr>
            <a:xfrm>
              <a:off x="1124054" y="52140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780933" y="5203430"/>
              <a:ext cx="57855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주둔</a:t>
              </a:r>
            </a:p>
          </p:txBody>
        </p:sp>
        <p:pic>
          <p:nvPicPr>
            <p:cNvPr id="1503" name="Shape 15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99933" y="4361794"/>
              <a:ext cx="1233471" cy="12334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4" name="Shape 1504"/>
          <p:cNvSpPr/>
          <p:nvPr/>
        </p:nvSpPr>
        <p:spPr>
          <a:xfrm rot="-2576127">
            <a:off x="769764" y="4307317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Shape 150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Shape 1506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1507" name="Shape 150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3" name="Shape 15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4" name="Shape 15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0364" y="2491974"/>
            <a:ext cx="1492500" cy="149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5" name="Shape 1515"/>
          <p:cNvGrpSpPr/>
          <p:nvPr/>
        </p:nvGrpSpPr>
        <p:grpSpPr>
          <a:xfrm>
            <a:off x="5030955" y="2214230"/>
            <a:ext cx="2251129" cy="2126624"/>
            <a:chOff x="6712139" y="2416632"/>
            <a:chExt cx="2251129" cy="2126624"/>
          </a:xfrm>
        </p:grpSpPr>
        <p:sp>
          <p:nvSpPr>
            <p:cNvPr id="1516" name="Shape 1516"/>
            <p:cNvSpPr/>
            <p:nvPr/>
          </p:nvSpPr>
          <p:spPr>
            <a:xfrm>
              <a:off x="6993595" y="263673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7391271" y="4030828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루피</a:t>
              </a:r>
            </a:p>
          </p:txBody>
        </p:sp>
        <p:cxnSp>
          <p:nvCxnSpPr>
            <p:cNvPr id="1518" name="Shape 1518"/>
            <p:cNvCxnSpPr/>
            <p:nvPr/>
          </p:nvCxnSpPr>
          <p:spPr>
            <a:xfrm>
              <a:off x="7420317" y="4229882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19" name="Shape 1519"/>
            <p:cNvSpPr/>
            <p:nvPr/>
          </p:nvSpPr>
          <p:spPr>
            <a:xfrm>
              <a:off x="7094756" y="241663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8037139" y="2418189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8404146" y="3319114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6760517" y="332481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7365343" y="4259494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7428603" y="421681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8256895" y="4248553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8279252" y="4274826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7" name="Shape 15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649684">
              <a:off x="7190487" y="4214977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8" name="Shape 1528"/>
            <p:cNvSpPr/>
            <p:nvPr/>
          </p:nvSpPr>
          <p:spPr>
            <a:xfrm>
              <a:off x="8022177" y="2904421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8003514" y="286906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선전포고</a:t>
              </a:r>
            </a:p>
          </p:txBody>
        </p:sp>
        <p:cxnSp>
          <p:nvCxnSpPr>
            <p:cNvPr id="1530" name="Shape 1530"/>
            <p:cNvCxnSpPr/>
            <p:nvPr/>
          </p:nvCxnSpPr>
          <p:spPr>
            <a:xfrm>
              <a:off x="7417211" y="4030828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31" name="Shape 1531"/>
            <p:cNvSpPr/>
            <p:nvPr/>
          </p:nvSpPr>
          <p:spPr>
            <a:xfrm>
              <a:off x="7079792" y="290286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2" name="Shape 1532"/>
            <p:cNvCxnSpPr/>
            <p:nvPr/>
          </p:nvCxnSpPr>
          <p:spPr>
            <a:xfrm>
              <a:off x="7069590" y="2897161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33" name="Shape 1533"/>
            <p:cNvCxnSpPr/>
            <p:nvPr/>
          </p:nvCxnSpPr>
          <p:spPr>
            <a:xfrm>
              <a:off x="7072700" y="30495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34" name="Shape 1534"/>
            <p:cNvCxnSpPr/>
            <p:nvPr/>
          </p:nvCxnSpPr>
          <p:spPr>
            <a:xfrm>
              <a:off x="8011975" y="289871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35" name="Shape 1535"/>
            <p:cNvCxnSpPr/>
            <p:nvPr/>
          </p:nvCxnSpPr>
          <p:spPr>
            <a:xfrm>
              <a:off x="8024406" y="3060449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36" name="Shape 1536"/>
            <p:cNvSpPr/>
            <p:nvPr/>
          </p:nvSpPr>
          <p:spPr>
            <a:xfrm>
              <a:off x="8389182" y="3805346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7" name="Shape 1537"/>
            <p:cNvCxnSpPr/>
            <p:nvPr/>
          </p:nvCxnSpPr>
          <p:spPr>
            <a:xfrm>
              <a:off x="8378981" y="379964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38" name="Shape 1538"/>
            <p:cNvCxnSpPr/>
            <p:nvPr/>
          </p:nvCxnSpPr>
          <p:spPr>
            <a:xfrm>
              <a:off x="8382085" y="394271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39" name="Shape 1539"/>
            <p:cNvSpPr/>
            <p:nvPr/>
          </p:nvSpPr>
          <p:spPr>
            <a:xfrm>
              <a:off x="6745553" y="3811048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0" name="Shape 1540"/>
            <p:cNvCxnSpPr/>
            <p:nvPr/>
          </p:nvCxnSpPr>
          <p:spPr>
            <a:xfrm>
              <a:off x="6735352" y="380534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41" name="Shape 1541"/>
            <p:cNvCxnSpPr/>
            <p:nvPr/>
          </p:nvCxnSpPr>
          <p:spPr>
            <a:xfrm>
              <a:off x="6738457" y="395774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42" name="Shape 1542"/>
            <p:cNvSpPr/>
            <p:nvPr/>
          </p:nvSpPr>
          <p:spPr>
            <a:xfrm>
              <a:off x="7159874" y="2852943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정찰</a:t>
              </a: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6712139" y="376330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490317" y="3752682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공격</a:t>
              </a:r>
            </a:p>
          </p:txBody>
        </p:sp>
      </p:grpSp>
      <p:sp>
        <p:nvSpPr>
          <p:cNvPr id="1545" name="Shape 1545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Shape 1546"/>
          <p:cNvSpPr txBox="1"/>
          <p:nvPr/>
        </p:nvSpPr>
        <p:spPr>
          <a:xfrm>
            <a:off x="584420" y="667910"/>
            <a:ext cx="332510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상세 정보(적군이 보는 상태)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적군이 연맹 요새를 선택 하여 상세 정보를 확인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현재 주둔 하고 있는 병사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정찰, 선전포고, 공격은 전투 부분에 공통 적인 부분으로 이 문서에서는 따로 정의 하지 않습니다</a:t>
            </a:r>
          </a:p>
        </p:txBody>
      </p:sp>
      <p:sp>
        <p:nvSpPr>
          <p:cNvPr id="1547" name="Shape 1547"/>
          <p:cNvSpPr/>
          <p:nvPr/>
        </p:nvSpPr>
        <p:spPr>
          <a:xfrm>
            <a:off x="215538" y="142595"/>
            <a:ext cx="339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영지_요새(상세정보)_적군</a:t>
            </a:r>
          </a:p>
        </p:txBody>
      </p:sp>
      <p:pic>
        <p:nvPicPr>
          <p:cNvPr id="1548" name="Shape 15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5033" y="4133169"/>
            <a:ext cx="1492500" cy="149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Shape 1549"/>
          <p:cNvGrpSpPr/>
          <p:nvPr/>
        </p:nvGrpSpPr>
        <p:grpSpPr>
          <a:xfrm>
            <a:off x="1105623" y="3855425"/>
            <a:ext cx="2251129" cy="2126624"/>
            <a:chOff x="6712139" y="2416632"/>
            <a:chExt cx="2251129" cy="2126624"/>
          </a:xfrm>
        </p:grpSpPr>
        <p:sp>
          <p:nvSpPr>
            <p:cNvPr id="1550" name="Shape 1550"/>
            <p:cNvSpPr/>
            <p:nvPr/>
          </p:nvSpPr>
          <p:spPr>
            <a:xfrm>
              <a:off x="6993595" y="263673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7391271" y="4030828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루피</a:t>
              </a:r>
            </a:p>
          </p:txBody>
        </p:sp>
        <p:cxnSp>
          <p:nvCxnSpPr>
            <p:cNvPr id="1552" name="Shape 1552"/>
            <p:cNvCxnSpPr/>
            <p:nvPr/>
          </p:nvCxnSpPr>
          <p:spPr>
            <a:xfrm>
              <a:off x="7420317" y="4229882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53" name="Shape 1553"/>
            <p:cNvSpPr/>
            <p:nvPr/>
          </p:nvSpPr>
          <p:spPr>
            <a:xfrm>
              <a:off x="7094756" y="241663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8037139" y="2418189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8404146" y="3319114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6760517" y="332481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7365343" y="4259494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7428603" y="421681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8256895" y="4248553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8279252" y="4274826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1" name="Shape 15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649684">
              <a:off x="7190487" y="4214977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2" name="Shape 1562"/>
            <p:cNvSpPr/>
            <p:nvPr/>
          </p:nvSpPr>
          <p:spPr>
            <a:xfrm>
              <a:off x="8022177" y="2904421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8003514" y="286906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선전포고</a:t>
              </a:r>
            </a:p>
          </p:txBody>
        </p:sp>
        <p:cxnSp>
          <p:nvCxnSpPr>
            <p:cNvPr id="1564" name="Shape 1564"/>
            <p:cNvCxnSpPr/>
            <p:nvPr/>
          </p:nvCxnSpPr>
          <p:spPr>
            <a:xfrm>
              <a:off x="7417211" y="4030828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65" name="Shape 1565"/>
            <p:cNvSpPr/>
            <p:nvPr/>
          </p:nvSpPr>
          <p:spPr>
            <a:xfrm>
              <a:off x="7079792" y="290286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6" name="Shape 1566"/>
            <p:cNvCxnSpPr/>
            <p:nvPr/>
          </p:nvCxnSpPr>
          <p:spPr>
            <a:xfrm>
              <a:off x="7069590" y="2897161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67" name="Shape 1567"/>
            <p:cNvCxnSpPr/>
            <p:nvPr/>
          </p:nvCxnSpPr>
          <p:spPr>
            <a:xfrm>
              <a:off x="7072700" y="30495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68" name="Shape 1568"/>
            <p:cNvCxnSpPr/>
            <p:nvPr/>
          </p:nvCxnSpPr>
          <p:spPr>
            <a:xfrm>
              <a:off x="8011975" y="289871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69" name="Shape 1569"/>
            <p:cNvCxnSpPr/>
            <p:nvPr/>
          </p:nvCxnSpPr>
          <p:spPr>
            <a:xfrm>
              <a:off x="8024406" y="3060449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70" name="Shape 1570"/>
            <p:cNvSpPr/>
            <p:nvPr/>
          </p:nvSpPr>
          <p:spPr>
            <a:xfrm>
              <a:off x="8389182" y="3805346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1" name="Shape 1571"/>
            <p:cNvCxnSpPr/>
            <p:nvPr/>
          </p:nvCxnSpPr>
          <p:spPr>
            <a:xfrm>
              <a:off x="8378981" y="379964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72" name="Shape 1572"/>
            <p:cNvCxnSpPr/>
            <p:nvPr/>
          </p:nvCxnSpPr>
          <p:spPr>
            <a:xfrm>
              <a:off x="8382085" y="394271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73" name="Shape 1573"/>
            <p:cNvSpPr/>
            <p:nvPr/>
          </p:nvSpPr>
          <p:spPr>
            <a:xfrm>
              <a:off x="6745553" y="3811048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4" name="Shape 1574"/>
            <p:cNvCxnSpPr/>
            <p:nvPr/>
          </p:nvCxnSpPr>
          <p:spPr>
            <a:xfrm>
              <a:off x="6735352" y="380534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75" name="Shape 1575"/>
            <p:cNvCxnSpPr/>
            <p:nvPr/>
          </p:nvCxnSpPr>
          <p:spPr>
            <a:xfrm>
              <a:off x="6738457" y="395774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76" name="Shape 1576"/>
            <p:cNvSpPr/>
            <p:nvPr/>
          </p:nvSpPr>
          <p:spPr>
            <a:xfrm>
              <a:off x="7159874" y="2852943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정찰</a:t>
              </a: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6712139" y="376330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8490317" y="3752682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공격</a:t>
              </a:r>
            </a:p>
          </p:txBody>
        </p:sp>
      </p:grpSp>
      <p:pic>
        <p:nvPicPr>
          <p:cNvPr id="1579" name="Shape 1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0" name="Shape 1580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1581" name="Shape 1581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582" name="Shape 1582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Shape 1583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584" name="Shape 1584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585" name="Shape 1585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Shape 1586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Shape 1587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Shape 1588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Shape 1589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590" name="Shape 1590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Shape 1591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92" name="Shape 159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3" name="Shape 1593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Shape 1594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595" name="Shape 1595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96" name="Shape 1596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97" name="Shape 1597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598" name="Shape 1598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99" name="Shape 1599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00" name="Shape 1600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601" name="Shape 1601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02" name="Shape 1602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03" name="Shape 1603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604" name="Shape 1604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605" name="Shape 1605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606" name="Shape 160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7" name="Shape 1607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8" name="Shape 16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7169" y="875479"/>
            <a:ext cx="1545755" cy="126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Shape 1609"/>
          <p:cNvSpPr/>
          <p:nvPr/>
        </p:nvSpPr>
        <p:spPr>
          <a:xfrm>
            <a:off x="5964160" y="940473"/>
            <a:ext cx="61427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미 주둔</a:t>
            </a:r>
          </a:p>
        </p:txBody>
      </p:sp>
      <p:sp>
        <p:nvSpPr>
          <p:cNvPr id="1610" name="Shape 1610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1611" name="Shape 1611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 1</a:t>
            </a:r>
          </a:p>
        </p:txBody>
      </p:sp>
      <p:sp>
        <p:nvSpPr>
          <p:cNvPr id="1612" name="Shape 1612"/>
          <p:cNvSpPr/>
          <p:nvPr/>
        </p:nvSpPr>
        <p:spPr>
          <a:xfrm>
            <a:off x="5956975" y="1567065"/>
            <a:ext cx="1043875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주둔 부대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20000/200000</a:t>
            </a:r>
          </a:p>
        </p:txBody>
      </p:sp>
      <p:sp>
        <p:nvSpPr>
          <p:cNvPr id="1613" name="Shape 1613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Shape 1614"/>
          <p:cNvSpPr/>
          <p:nvPr/>
        </p:nvSpPr>
        <p:spPr>
          <a:xfrm>
            <a:off x="4715869" y="2159600"/>
            <a:ext cx="203292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파견한 병사는 연맹 타워에 주둔 합니다.</a:t>
            </a:r>
          </a:p>
        </p:txBody>
      </p:sp>
      <p:pic>
        <p:nvPicPr>
          <p:cNvPr id="1615" name="Shape 16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6" name="Shape 1616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17" name="Shape 1617"/>
          <p:cNvSpPr/>
          <p:nvPr/>
        </p:nvSpPr>
        <p:spPr>
          <a:xfrm>
            <a:off x="4497169" y="3935069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클릭하여 연맹요새를 방어 할 수 있습니다.</a:t>
            </a:r>
          </a:p>
        </p:txBody>
      </p:sp>
      <p:sp>
        <p:nvSpPr>
          <p:cNvPr id="1618" name="Shape 1618"/>
          <p:cNvSpPr/>
          <p:nvPr/>
        </p:nvSpPr>
        <p:spPr>
          <a:xfrm>
            <a:off x="4551405" y="4053253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Shape 1619"/>
          <p:cNvSpPr/>
          <p:nvPr/>
        </p:nvSpPr>
        <p:spPr>
          <a:xfrm>
            <a:off x="4587017" y="4086128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Shape 1620"/>
          <p:cNvSpPr/>
          <p:nvPr/>
        </p:nvSpPr>
        <p:spPr>
          <a:xfrm>
            <a:off x="4497169" y="4563796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연맹 과학 기술연구로 더 많은 방어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을 증가 시킬 수 있습니다</a:t>
            </a:r>
          </a:p>
        </p:txBody>
      </p:sp>
      <p:sp>
        <p:nvSpPr>
          <p:cNvPr id="1621" name="Shape 1621"/>
          <p:cNvSpPr/>
          <p:nvPr/>
        </p:nvSpPr>
        <p:spPr>
          <a:xfrm>
            <a:off x="4551405" y="4681982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2" name="Shape 16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82091" y="4704994"/>
            <a:ext cx="323785" cy="3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Shape 1623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Shape 1624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5" name="Shape 1625"/>
          <p:cNvPicPr preferRelativeResize="0"/>
          <p:nvPr/>
        </p:nvPicPr>
        <p:blipFill rotWithShape="1">
          <a:blip r:embed="rId9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Shape 1626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행군중</a:t>
            </a:r>
          </a:p>
        </p:txBody>
      </p:sp>
      <p:sp>
        <p:nvSpPr>
          <p:cNvPr id="1627" name="Shape 1627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Shape 1628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Shape 1629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630" name="Shape 1630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Shape 1631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Shape 1632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3" name="Shape 1633"/>
          <p:cNvPicPr preferRelativeResize="0"/>
          <p:nvPr/>
        </p:nvPicPr>
        <p:blipFill rotWithShape="1">
          <a:blip r:embed="rId9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Shape 1634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파괴중</a:t>
            </a:r>
          </a:p>
        </p:txBody>
      </p:sp>
      <p:sp>
        <p:nvSpPr>
          <p:cNvPr id="1635" name="Shape 1635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Shape 1636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Shape 1637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638" name="Shape 1638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Shape 1639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Shape 1640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1641" name="Shape 164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642" name="Shape 1642"/>
          <p:cNvSpPr/>
          <p:nvPr/>
        </p:nvSpPr>
        <p:spPr>
          <a:xfrm rot="-3148743">
            <a:off x="774732" y="4387790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Shape 1643"/>
          <p:cNvSpPr/>
          <p:nvPr/>
        </p:nvSpPr>
        <p:spPr>
          <a:xfrm>
            <a:off x="8189714" y="1755107"/>
            <a:ext cx="3441613" cy="1230464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적군이 연맹 요새를 공격 시 2가지 타입이 존재 합니다.(행군중 , 파괴중)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행군 중 상태의 경우는 병사가 이동 중 상태 이며, 파괴중 상태의 경우는 병사가 도착 하여 건물을 파괴 하고 있는 상태 입니다.</a:t>
            </a:r>
          </a:p>
        </p:txBody>
      </p:sp>
      <p:cxnSp>
        <p:nvCxnSpPr>
          <p:cNvPr id="1644" name="Shape 1644"/>
          <p:cNvCxnSpPr>
            <a:stCxn id="1643" idx="1"/>
            <a:endCxn id="1631" idx="3"/>
          </p:cNvCxnSpPr>
          <p:nvPr/>
        </p:nvCxnSpPr>
        <p:spPr>
          <a:xfrm flipH="1">
            <a:off x="7750214" y="2370339"/>
            <a:ext cx="439500" cy="1188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45" name="Shape 1645"/>
          <p:cNvSpPr/>
          <p:nvPr/>
        </p:nvSpPr>
        <p:spPr>
          <a:xfrm>
            <a:off x="524650" y="6301298"/>
            <a:ext cx="348524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연맹원이 나의 연맹원을 선택 시 나오는 UI</a:t>
            </a:r>
          </a:p>
        </p:txBody>
      </p:sp>
      <p:sp>
        <p:nvSpPr>
          <p:cNvPr id="1646" name="Shape 1646"/>
          <p:cNvSpPr/>
          <p:nvPr/>
        </p:nvSpPr>
        <p:spPr>
          <a:xfrm>
            <a:off x="8551210" y="3670801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7" name="Shape 16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1842" y="4145244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Shape 1648"/>
          <p:cNvSpPr/>
          <p:nvPr/>
        </p:nvSpPr>
        <p:spPr>
          <a:xfrm>
            <a:off x="9023889" y="4087598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Shape 1649"/>
          <p:cNvSpPr/>
          <p:nvPr/>
        </p:nvSpPr>
        <p:spPr>
          <a:xfrm>
            <a:off x="9421564" y="5481696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루피</a:t>
            </a:r>
          </a:p>
        </p:txBody>
      </p:sp>
      <p:cxnSp>
        <p:nvCxnSpPr>
          <p:cNvPr id="1650" name="Shape 1650"/>
          <p:cNvCxnSpPr/>
          <p:nvPr/>
        </p:nvCxnSpPr>
        <p:spPr>
          <a:xfrm>
            <a:off x="9450610" y="5680751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51" name="Shape 1651"/>
          <p:cNvSpPr/>
          <p:nvPr/>
        </p:nvSpPr>
        <p:spPr>
          <a:xfrm>
            <a:off x="10434439" y="4769982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Shape 1652"/>
          <p:cNvSpPr/>
          <p:nvPr/>
        </p:nvSpPr>
        <p:spPr>
          <a:xfrm>
            <a:off x="8790810" y="477568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Shape 1653"/>
          <p:cNvSpPr/>
          <p:nvPr/>
        </p:nvSpPr>
        <p:spPr>
          <a:xfrm>
            <a:off x="9395638" y="5710362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Shape 1654"/>
          <p:cNvSpPr/>
          <p:nvPr/>
        </p:nvSpPr>
        <p:spPr>
          <a:xfrm>
            <a:off x="9458897" y="5667682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655" name="Shape 1655"/>
          <p:cNvSpPr/>
          <p:nvPr/>
        </p:nvSpPr>
        <p:spPr>
          <a:xfrm>
            <a:off x="10287189" y="5699421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Shape 1656"/>
          <p:cNvSpPr/>
          <p:nvPr/>
        </p:nvSpPr>
        <p:spPr>
          <a:xfrm>
            <a:off x="10309546" y="5725694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7" name="Shape 16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49684">
            <a:off x="9220781" y="5665845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8" name="Shape 1658"/>
          <p:cNvCxnSpPr/>
          <p:nvPr/>
        </p:nvCxnSpPr>
        <p:spPr>
          <a:xfrm>
            <a:off x="9447506" y="5481696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59" name="Shape 1659"/>
          <p:cNvSpPr/>
          <p:nvPr/>
        </p:nvSpPr>
        <p:spPr>
          <a:xfrm>
            <a:off x="10419477" y="5256214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0" name="Shape 1660"/>
          <p:cNvCxnSpPr/>
          <p:nvPr/>
        </p:nvCxnSpPr>
        <p:spPr>
          <a:xfrm>
            <a:off x="10409275" y="52505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61" name="Shape 1661"/>
          <p:cNvCxnSpPr/>
          <p:nvPr/>
        </p:nvCxnSpPr>
        <p:spPr>
          <a:xfrm>
            <a:off x="10412379" y="539358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62" name="Shape 1662"/>
          <p:cNvSpPr/>
          <p:nvPr/>
        </p:nvSpPr>
        <p:spPr>
          <a:xfrm>
            <a:off x="8775847" y="526191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3" name="Shape 1663"/>
          <p:cNvCxnSpPr/>
          <p:nvPr/>
        </p:nvCxnSpPr>
        <p:spPr>
          <a:xfrm>
            <a:off x="8765646" y="525621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64" name="Shape 1664"/>
          <p:cNvCxnSpPr/>
          <p:nvPr/>
        </p:nvCxnSpPr>
        <p:spPr>
          <a:xfrm>
            <a:off x="8768750" y="540861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65" name="Shape 1665"/>
          <p:cNvSpPr/>
          <p:nvPr/>
        </p:nvSpPr>
        <p:spPr>
          <a:xfrm>
            <a:off x="8742434" y="521416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666" name="Shape 1666"/>
          <p:cNvSpPr/>
          <p:nvPr/>
        </p:nvSpPr>
        <p:spPr>
          <a:xfrm>
            <a:off x="10520611" y="5203550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귀환</a:t>
            </a:r>
          </a:p>
        </p:txBody>
      </p:sp>
      <p:sp>
        <p:nvSpPr>
          <p:cNvPr id="1667" name="Shape 1667"/>
          <p:cNvSpPr/>
          <p:nvPr/>
        </p:nvSpPr>
        <p:spPr>
          <a:xfrm>
            <a:off x="8432386" y="6290435"/>
            <a:ext cx="323966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연맹 요새를 공격 하고 있는 상태 UI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Shape 1673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상세 정보 기능(주둔 상태)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요새에 병사가 주둔 하고 있는 경우 ＂귀환” 버튼을 추가로 구성 되어집니다.(나의 병사가 주둔 한 상태의 경우만 나오는 버튼 입니다)</a:t>
            </a:r>
          </a:p>
        </p:txBody>
      </p:sp>
      <p:sp>
        <p:nvSpPr>
          <p:cNvPr id="1674" name="Shape 1674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영지_요새(상세정보)_연맹원</a:t>
            </a:r>
          </a:p>
        </p:txBody>
      </p:sp>
      <p:sp>
        <p:nvSpPr>
          <p:cNvPr id="1675" name="Shape 1675"/>
          <p:cNvSpPr/>
          <p:nvPr/>
        </p:nvSpPr>
        <p:spPr>
          <a:xfrm>
            <a:off x="1126075" y="2547103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Shape 1676"/>
          <p:cNvSpPr/>
          <p:nvPr/>
        </p:nvSpPr>
        <p:spPr>
          <a:xfrm>
            <a:off x="1617183" y="3041173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Shape 1677"/>
          <p:cNvSpPr/>
          <p:nvPr/>
        </p:nvSpPr>
        <p:spPr>
          <a:xfrm>
            <a:off x="1871424" y="4462164"/>
            <a:ext cx="1164132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</a:t>
            </a:r>
          </a:p>
        </p:txBody>
      </p:sp>
      <p:cxnSp>
        <p:nvCxnSpPr>
          <p:cNvPr id="1678" name="Shape 1678"/>
          <p:cNvCxnSpPr/>
          <p:nvPr/>
        </p:nvCxnSpPr>
        <p:spPr>
          <a:xfrm>
            <a:off x="2043906" y="4634325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79" name="Shape 1679"/>
          <p:cNvSpPr/>
          <p:nvPr/>
        </p:nvSpPr>
        <p:spPr>
          <a:xfrm>
            <a:off x="2156876" y="2654680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Shape 1680"/>
          <p:cNvSpPr/>
          <p:nvPr/>
        </p:nvSpPr>
        <p:spPr>
          <a:xfrm>
            <a:off x="3027734" y="365823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Shape 1681"/>
          <p:cNvSpPr/>
          <p:nvPr/>
        </p:nvSpPr>
        <p:spPr>
          <a:xfrm>
            <a:off x="1384105" y="3663942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Shape 1682"/>
          <p:cNvSpPr/>
          <p:nvPr/>
        </p:nvSpPr>
        <p:spPr>
          <a:xfrm>
            <a:off x="1988933" y="4663935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Shape 1683"/>
          <p:cNvSpPr/>
          <p:nvPr/>
        </p:nvSpPr>
        <p:spPr>
          <a:xfrm>
            <a:off x="2052192" y="4621255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684" name="Shape 1684"/>
          <p:cNvSpPr/>
          <p:nvPr/>
        </p:nvSpPr>
        <p:spPr>
          <a:xfrm>
            <a:off x="2880483" y="4652996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Shape 1685"/>
          <p:cNvSpPr/>
          <p:nvPr/>
        </p:nvSpPr>
        <p:spPr>
          <a:xfrm>
            <a:off x="2902841" y="4679267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6" name="Shape 16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49684">
            <a:off x="1814076" y="4619418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Shape 1687"/>
          <p:cNvSpPr/>
          <p:nvPr/>
        </p:nvSpPr>
        <p:spPr>
          <a:xfrm>
            <a:off x="2151244" y="3131581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Shape 1688"/>
          <p:cNvSpPr/>
          <p:nvPr/>
        </p:nvSpPr>
        <p:spPr>
          <a:xfrm>
            <a:off x="2132583" y="309622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1689" name="Shape 1689"/>
          <p:cNvCxnSpPr/>
          <p:nvPr/>
        </p:nvCxnSpPr>
        <p:spPr>
          <a:xfrm>
            <a:off x="2040800" y="4435271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90" name="Shape 1690"/>
          <p:cNvCxnSpPr/>
          <p:nvPr/>
        </p:nvCxnSpPr>
        <p:spPr>
          <a:xfrm>
            <a:off x="2141042" y="31258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91" name="Shape 1691"/>
          <p:cNvCxnSpPr/>
          <p:nvPr/>
        </p:nvCxnSpPr>
        <p:spPr>
          <a:xfrm>
            <a:off x="2153474" y="3287607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92" name="Shape 1692"/>
          <p:cNvSpPr/>
          <p:nvPr/>
        </p:nvSpPr>
        <p:spPr>
          <a:xfrm>
            <a:off x="3012772" y="4144471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3" name="Shape 1693"/>
          <p:cNvCxnSpPr/>
          <p:nvPr/>
        </p:nvCxnSpPr>
        <p:spPr>
          <a:xfrm>
            <a:off x="3002569" y="4138769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94" name="Shape 1694"/>
          <p:cNvCxnSpPr/>
          <p:nvPr/>
        </p:nvCxnSpPr>
        <p:spPr>
          <a:xfrm>
            <a:off x="3005675" y="4281839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95" name="Shape 1695"/>
          <p:cNvSpPr/>
          <p:nvPr/>
        </p:nvSpPr>
        <p:spPr>
          <a:xfrm>
            <a:off x="1369142" y="4150173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6" name="Shape 1696"/>
          <p:cNvCxnSpPr/>
          <p:nvPr/>
        </p:nvCxnSpPr>
        <p:spPr>
          <a:xfrm>
            <a:off x="1358941" y="4144471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97" name="Shape 1697"/>
          <p:cNvCxnSpPr/>
          <p:nvPr/>
        </p:nvCxnSpPr>
        <p:spPr>
          <a:xfrm>
            <a:off x="1362045" y="4296871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98" name="Shape 1698"/>
          <p:cNvSpPr/>
          <p:nvPr/>
        </p:nvSpPr>
        <p:spPr>
          <a:xfrm>
            <a:off x="1335729" y="410242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699" name="Shape 1699"/>
          <p:cNvSpPr/>
          <p:nvPr/>
        </p:nvSpPr>
        <p:spPr>
          <a:xfrm>
            <a:off x="2992608" y="4091807"/>
            <a:ext cx="578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주둔</a:t>
            </a:r>
          </a:p>
        </p:txBody>
      </p:sp>
      <p:pic>
        <p:nvPicPr>
          <p:cNvPr id="1700" name="Shape 17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1608" y="3250171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Shape 1701"/>
          <p:cNvSpPr/>
          <p:nvPr/>
        </p:nvSpPr>
        <p:spPr>
          <a:xfrm>
            <a:off x="4817853" y="2547103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Shape 1702"/>
          <p:cNvSpPr/>
          <p:nvPr/>
        </p:nvSpPr>
        <p:spPr>
          <a:xfrm>
            <a:off x="5308962" y="3041173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Shape 1703"/>
          <p:cNvSpPr/>
          <p:nvPr/>
        </p:nvSpPr>
        <p:spPr>
          <a:xfrm>
            <a:off x="5563201" y="4462164"/>
            <a:ext cx="1164132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</a:t>
            </a:r>
          </a:p>
        </p:txBody>
      </p:sp>
      <p:cxnSp>
        <p:nvCxnSpPr>
          <p:cNvPr id="1704" name="Shape 1704"/>
          <p:cNvCxnSpPr/>
          <p:nvPr/>
        </p:nvCxnSpPr>
        <p:spPr>
          <a:xfrm>
            <a:off x="5735683" y="4634325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05" name="Shape 1705"/>
          <p:cNvSpPr/>
          <p:nvPr/>
        </p:nvSpPr>
        <p:spPr>
          <a:xfrm>
            <a:off x="5373526" y="2654680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Shape 1706"/>
          <p:cNvSpPr/>
          <p:nvPr/>
        </p:nvSpPr>
        <p:spPr>
          <a:xfrm>
            <a:off x="6719513" y="365823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Shape 1707"/>
          <p:cNvSpPr/>
          <p:nvPr/>
        </p:nvSpPr>
        <p:spPr>
          <a:xfrm>
            <a:off x="5075883" y="3663942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Shape 1708"/>
          <p:cNvSpPr/>
          <p:nvPr/>
        </p:nvSpPr>
        <p:spPr>
          <a:xfrm>
            <a:off x="5680710" y="4663935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Shape 1709"/>
          <p:cNvSpPr/>
          <p:nvPr/>
        </p:nvSpPr>
        <p:spPr>
          <a:xfrm>
            <a:off x="5743971" y="4621255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710" name="Shape 1710"/>
          <p:cNvSpPr/>
          <p:nvPr/>
        </p:nvSpPr>
        <p:spPr>
          <a:xfrm>
            <a:off x="6572261" y="4652996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Shape 1711"/>
          <p:cNvSpPr/>
          <p:nvPr/>
        </p:nvSpPr>
        <p:spPr>
          <a:xfrm>
            <a:off x="6594618" y="4679267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2" name="Shape 17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49684">
            <a:off x="5505854" y="4619418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3" name="Shape 1713"/>
          <p:cNvSpPr/>
          <p:nvPr/>
        </p:nvSpPr>
        <p:spPr>
          <a:xfrm>
            <a:off x="5367894" y="3131581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Shape 1714"/>
          <p:cNvSpPr/>
          <p:nvPr/>
        </p:nvSpPr>
        <p:spPr>
          <a:xfrm>
            <a:off x="5349232" y="309622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1715" name="Shape 1715"/>
          <p:cNvCxnSpPr/>
          <p:nvPr/>
        </p:nvCxnSpPr>
        <p:spPr>
          <a:xfrm>
            <a:off x="5732578" y="4435271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16" name="Shape 1716"/>
          <p:cNvCxnSpPr/>
          <p:nvPr/>
        </p:nvCxnSpPr>
        <p:spPr>
          <a:xfrm>
            <a:off x="5357692" y="31258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17" name="Shape 1717"/>
          <p:cNvCxnSpPr/>
          <p:nvPr/>
        </p:nvCxnSpPr>
        <p:spPr>
          <a:xfrm>
            <a:off x="5370123" y="3287607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18" name="Shape 1718"/>
          <p:cNvSpPr/>
          <p:nvPr/>
        </p:nvSpPr>
        <p:spPr>
          <a:xfrm>
            <a:off x="6704550" y="4144471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9" name="Shape 1719"/>
          <p:cNvCxnSpPr/>
          <p:nvPr/>
        </p:nvCxnSpPr>
        <p:spPr>
          <a:xfrm>
            <a:off x="6694347" y="4138769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20" name="Shape 1720"/>
          <p:cNvCxnSpPr/>
          <p:nvPr/>
        </p:nvCxnSpPr>
        <p:spPr>
          <a:xfrm>
            <a:off x="6697453" y="4281839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21" name="Shape 1721"/>
          <p:cNvSpPr/>
          <p:nvPr/>
        </p:nvSpPr>
        <p:spPr>
          <a:xfrm>
            <a:off x="5060921" y="4150173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2" name="Shape 1722"/>
          <p:cNvCxnSpPr/>
          <p:nvPr/>
        </p:nvCxnSpPr>
        <p:spPr>
          <a:xfrm>
            <a:off x="5050719" y="4144471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23" name="Shape 1723"/>
          <p:cNvCxnSpPr/>
          <p:nvPr/>
        </p:nvCxnSpPr>
        <p:spPr>
          <a:xfrm>
            <a:off x="5053823" y="4296871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24" name="Shape 1724"/>
          <p:cNvSpPr/>
          <p:nvPr/>
        </p:nvSpPr>
        <p:spPr>
          <a:xfrm>
            <a:off x="5027507" y="410242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725" name="Shape 1725"/>
          <p:cNvSpPr/>
          <p:nvPr/>
        </p:nvSpPr>
        <p:spPr>
          <a:xfrm>
            <a:off x="6684385" y="4091807"/>
            <a:ext cx="578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귀환</a:t>
            </a:r>
          </a:p>
        </p:txBody>
      </p:sp>
      <p:pic>
        <p:nvPicPr>
          <p:cNvPr id="1726" name="Shape 17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385" y="3250171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Shape 1727"/>
          <p:cNvSpPr/>
          <p:nvPr/>
        </p:nvSpPr>
        <p:spPr>
          <a:xfrm>
            <a:off x="3971364" y="3594846"/>
            <a:ext cx="546846" cy="54392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Shape 1728"/>
          <p:cNvSpPr/>
          <p:nvPr/>
        </p:nvSpPr>
        <p:spPr>
          <a:xfrm>
            <a:off x="6422396" y="2654680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Shape 1729"/>
          <p:cNvSpPr/>
          <p:nvPr/>
        </p:nvSpPr>
        <p:spPr>
          <a:xfrm>
            <a:off x="6416764" y="3131581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Shape 1730"/>
          <p:cNvSpPr/>
          <p:nvPr/>
        </p:nvSpPr>
        <p:spPr>
          <a:xfrm>
            <a:off x="6398103" y="3096226"/>
            <a:ext cx="5718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주둔</a:t>
            </a:r>
          </a:p>
        </p:txBody>
      </p:sp>
      <p:cxnSp>
        <p:nvCxnSpPr>
          <p:cNvPr id="1731" name="Shape 1731"/>
          <p:cNvCxnSpPr/>
          <p:nvPr/>
        </p:nvCxnSpPr>
        <p:spPr>
          <a:xfrm>
            <a:off x="6406562" y="31258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32" name="Shape 1732"/>
          <p:cNvCxnSpPr/>
          <p:nvPr/>
        </p:nvCxnSpPr>
        <p:spPr>
          <a:xfrm>
            <a:off x="6418994" y="3287607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33" name="Shape 1733"/>
          <p:cNvSpPr/>
          <p:nvPr/>
        </p:nvSpPr>
        <p:spPr>
          <a:xfrm>
            <a:off x="1738649" y="5200651"/>
            <a:ext cx="147989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요새(미 주둔)</a:t>
            </a:r>
          </a:p>
        </p:txBody>
      </p:sp>
      <p:sp>
        <p:nvSpPr>
          <p:cNvPr id="1734" name="Shape 1734"/>
          <p:cNvSpPr/>
          <p:nvPr/>
        </p:nvSpPr>
        <p:spPr>
          <a:xfrm>
            <a:off x="5523185" y="5200651"/>
            <a:ext cx="147989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요새(주둔 중)</a:t>
            </a:r>
          </a:p>
        </p:txBody>
      </p:sp>
      <p:sp>
        <p:nvSpPr>
          <p:cNvPr id="1735" name="Shape 1735"/>
          <p:cNvSpPr/>
          <p:nvPr/>
        </p:nvSpPr>
        <p:spPr>
          <a:xfrm rot="-1901762">
            <a:off x="7360740" y="3489506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Shape 1736"/>
          <p:cNvSpPr/>
          <p:nvPr/>
        </p:nvSpPr>
        <p:spPr>
          <a:xfrm>
            <a:off x="8030899" y="3208702"/>
            <a:ext cx="3441613" cy="608054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귀환 버튼을 클릭 시 나의 도시로 병력이 복귀 하게 되어집니다.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013629" y="667910"/>
            <a:ext cx="10667382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기본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영지에 연맹원이 도시를 이동 하게 되어지면 특수한 버프를 보유 하게 되어집니다.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자원 보호고 상한 XX% 증가 하게 되어집니다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자원 생산량이 XX% 증가 하게 되어집니다.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자원 채집속도 XX% 증가 하게 되어집니다.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적군의 도시 불타는 속도 추가 XXXX% 증가 하게 되어집니다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영지에 도시가 없는 경우는 버프를 획득 하지 못하게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 내 건물 4칸이 모두 들어가야 버프를 획득 합니다.(반만 걸쳐 있다면 버프 획득이 불가능 합니다)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자원 보호고, 자원 생산량의 경우는 자신의 도시에도 적용 되는 버프 입니다.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자원 채집 속도는 연맹 영지에 적용 되는 버프로 영지 내 없는 자원 지는 채집속도가 증가 하지 않습니다.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도시에 반이 걸려 있는 자원도 도시 자원지로 구분 처리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내 건설 비용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 건설 시 비용은 발생 하지 않습니다.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건설 시 시간만 존재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철거 시 시간은 존재 하지 않습니다.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" name="Shape 17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Shape 1743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1744" name="Shape 1744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745" name="Shape 1745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Shape 1746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747" name="Shape 1747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48" name="Shape 1748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Shape 1749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Shape 1750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Shape 1751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Shape 1752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753" name="Shape 1753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Shape 1754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55" name="Shape 175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6" name="Shape 1756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Shape 1757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758" name="Shape 1758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59" name="Shape 1759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60" name="Shape 1760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61" name="Shape 1761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2" name="Shape 1762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63" name="Shape 1763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64" name="Shape 1764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5" name="Shape 1765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66" name="Shape 1766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67" name="Shape 1767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768" name="Shape 1768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769" name="Shape 17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0" name="Shape 1770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기능보기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보기 기능은 연맹요새 타워에 버프 정보를 확인 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요새가 건설 상태인 경우는 아이콘을 활성화 처리 해주며, 요새를 건설 진행 중인 경우는 비활성화 처리 해주도록 합니다. </a:t>
            </a:r>
          </a:p>
        </p:txBody>
      </p:sp>
      <p:sp>
        <p:nvSpPr>
          <p:cNvPr id="1771" name="Shape 1771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영지_요새(기능보기)_연맹원</a:t>
            </a:r>
          </a:p>
        </p:txBody>
      </p:sp>
      <p:cxnSp>
        <p:nvCxnSpPr>
          <p:cNvPr id="1772" name="Shape 1772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73" name="Shape 1773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Shape 1774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기능</a:t>
            </a:r>
          </a:p>
        </p:txBody>
      </p:sp>
      <p:sp>
        <p:nvSpPr>
          <p:cNvPr id="1775" name="Shape 1775"/>
          <p:cNvSpPr/>
          <p:nvPr/>
        </p:nvSpPr>
        <p:spPr>
          <a:xfrm>
            <a:off x="4478848" y="884863"/>
            <a:ext cx="3271369" cy="630931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요새의 주위가 연맹의 영지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요새가 건설이 되지 않으면 해당 효과는 받을 수 없습니다.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영지 내 슈퍼광산, 화살탑, 자원고 건설이 가능 합니다</a:t>
            </a:r>
          </a:p>
        </p:txBody>
      </p:sp>
      <p:sp>
        <p:nvSpPr>
          <p:cNvPr id="1776" name="Shape 1776"/>
          <p:cNvSpPr/>
          <p:nvPr/>
        </p:nvSpPr>
        <p:spPr>
          <a:xfrm>
            <a:off x="4497169" y="1565558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연맹연소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적군의 도시 불타는 속도 추가 300%</a:t>
            </a:r>
          </a:p>
        </p:txBody>
      </p:sp>
      <p:pic>
        <p:nvPicPr>
          <p:cNvPr id="1777" name="Shape 17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1032" y="1509095"/>
            <a:ext cx="765887" cy="765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ipartbest.com/cliparts/yTo/M4r/yToM4rELc.png" id="1778" name="Shape 17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2612" y="1851576"/>
            <a:ext cx="256393" cy="281010"/>
          </a:xfrm>
          <a:prstGeom prst="rect">
            <a:avLst/>
          </a:prstGeom>
          <a:noFill/>
          <a:ln>
            <a:noFill/>
          </a:ln>
        </p:spPr>
      </p:pic>
      <p:sp>
        <p:nvSpPr>
          <p:cNvPr id="1779" name="Shape 1779"/>
          <p:cNvSpPr/>
          <p:nvPr/>
        </p:nvSpPr>
        <p:spPr>
          <a:xfrm>
            <a:off x="4506133" y="2283875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자원 보호고 보호 량 20% 증가</a:t>
            </a:r>
          </a:p>
        </p:txBody>
      </p:sp>
      <p:sp>
        <p:nvSpPr>
          <p:cNvPr id="1780" name="Shape 1780"/>
          <p:cNvSpPr/>
          <p:nvPr/>
        </p:nvSpPr>
        <p:spPr>
          <a:xfrm>
            <a:off x="4507667" y="3017627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연맹생산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자원 생산 속도 30% 증가</a:t>
            </a:r>
          </a:p>
        </p:txBody>
      </p:sp>
      <p:sp>
        <p:nvSpPr>
          <p:cNvPr id="1781" name="Shape 1781"/>
          <p:cNvSpPr/>
          <p:nvPr/>
        </p:nvSpPr>
        <p:spPr>
          <a:xfrm>
            <a:off x="4515096" y="3743982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연맹채집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채집 속도 15% 증가</a:t>
            </a:r>
          </a:p>
        </p:txBody>
      </p:sp>
      <p:sp>
        <p:nvSpPr>
          <p:cNvPr id="1782" name="Shape 1782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783" name="Shape 1783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영지 범위 내에서만 해당 효과가 발동 되어집니다.</a:t>
            </a:r>
          </a:p>
        </p:txBody>
      </p:sp>
      <p:pic>
        <p:nvPicPr>
          <p:cNvPr id="1784" name="Shape 1784"/>
          <p:cNvPicPr preferRelativeResize="0"/>
          <p:nvPr/>
        </p:nvPicPr>
        <p:blipFill rotWithShape="1">
          <a:blip r:embed="rId7">
            <a:alphaModFix/>
          </a:blip>
          <a:srcRect b="19999" l="21849" r="19022" t="29795"/>
          <a:stretch/>
        </p:blipFill>
        <p:spPr>
          <a:xfrm>
            <a:off x="4585253" y="2406606"/>
            <a:ext cx="535286" cy="422957"/>
          </a:xfrm>
          <a:prstGeom prst="rect">
            <a:avLst/>
          </a:prstGeom>
          <a:noFill/>
          <a:ln>
            <a:noFill/>
          </a:ln>
        </p:spPr>
      </p:pic>
      <p:sp>
        <p:nvSpPr>
          <p:cNvPr id="1785" name="Shape 1785"/>
          <p:cNvSpPr/>
          <p:nvPr/>
        </p:nvSpPr>
        <p:spPr>
          <a:xfrm>
            <a:off x="4552728" y="2678236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6" name="Shape 17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62858" y="3308221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Shape 17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8430" y="3180698"/>
            <a:ext cx="336598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Shape 178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93830" y="3161576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Shape 178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49635" y="3308221"/>
            <a:ext cx="287866" cy="2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Shape 1790"/>
          <p:cNvSpPr/>
          <p:nvPr/>
        </p:nvSpPr>
        <p:spPr>
          <a:xfrm>
            <a:off x="4552617" y="3395646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1" name="Shape 17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54857" y="4024787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Shape 179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0430" y="3897262"/>
            <a:ext cx="336598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Shape 17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85828" y="3878142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Shape 179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41635" y="4024787"/>
            <a:ext cx="287866" cy="2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5" name="Shape 1795"/>
          <p:cNvSpPr/>
          <p:nvPr/>
        </p:nvSpPr>
        <p:spPr>
          <a:xfrm>
            <a:off x="4544616" y="4112210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6" name="Shape 1796"/>
          <p:cNvGrpSpPr/>
          <p:nvPr/>
        </p:nvGrpSpPr>
        <p:grpSpPr>
          <a:xfrm>
            <a:off x="914400" y="3658726"/>
            <a:ext cx="2605790" cy="2585687"/>
            <a:chOff x="914400" y="3658726"/>
            <a:chExt cx="2605790" cy="2585687"/>
          </a:xfrm>
        </p:grpSpPr>
        <p:sp>
          <p:nvSpPr>
            <p:cNvPr id="1797" name="Shape 1797"/>
            <p:cNvSpPr/>
            <p:nvPr/>
          </p:nvSpPr>
          <p:spPr>
            <a:xfrm>
              <a:off x="914400" y="3658726"/>
              <a:ext cx="2605790" cy="2585687"/>
            </a:xfrm>
            <a:prstGeom prst="roundRect">
              <a:avLst>
                <a:gd fmla="val 6568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1405508" y="4152796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659749" y="5573787"/>
              <a:ext cx="1164132" cy="164441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(KOR)연맹타워1</a:t>
              </a:r>
            </a:p>
          </p:txBody>
        </p:sp>
        <p:cxnSp>
          <p:nvCxnSpPr>
            <p:cNvPr id="1800" name="Shape 1800"/>
            <p:cNvCxnSpPr/>
            <p:nvPr/>
          </p:nvCxnSpPr>
          <p:spPr>
            <a:xfrm>
              <a:off x="1832231" y="5745948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801" name="Shape 1801"/>
            <p:cNvSpPr/>
            <p:nvPr/>
          </p:nvSpPr>
          <p:spPr>
            <a:xfrm>
              <a:off x="1945201" y="3766303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2816059" y="476986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1172430" y="4775564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1777258" y="5775558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840517" y="5732878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668808" y="5764619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691166" y="5790891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8" name="Shape 18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02401" y="5731042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9" name="Shape 1809"/>
            <p:cNvSpPr/>
            <p:nvPr/>
          </p:nvSpPr>
          <p:spPr>
            <a:xfrm>
              <a:off x="1939569" y="4243203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920908" y="42078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기능보기</a:t>
              </a:r>
            </a:p>
          </p:txBody>
        </p:sp>
        <p:cxnSp>
          <p:nvCxnSpPr>
            <p:cNvPr id="1811" name="Shape 1811"/>
            <p:cNvCxnSpPr/>
            <p:nvPr/>
          </p:nvCxnSpPr>
          <p:spPr>
            <a:xfrm>
              <a:off x="1829125" y="554689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2" name="Shape 1812"/>
            <p:cNvCxnSpPr/>
            <p:nvPr/>
          </p:nvCxnSpPr>
          <p:spPr>
            <a:xfrm>
              <a:off x="1929367" y="4237501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3" name="Shape 1813"/>
            <p:cNvCxnSpPr/>
            <p:nvPr/>
          </p:nvCxnSpPr>
          <p:spPr>
            <a:xfrm>
              <a:off x="1941799" y="439923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814" name="Shape 1814"/>
            <p:cNvSpPr/>
            <p:nvPr/>
          </p:nvSpPr>
          <p:spPr>
            <a:xfrm>
              <a:off x="2801097" y="525609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5" name="Shape 1815"/>
            <p:cNvCxnSpPr/>
            <p:nvPr/>
          </p:nvCxnSpPr>
          <p:spPr>
            <a:xfrm>
              <a:off x="2790894" y="525039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6" name="Shape 1816"/>
            <p:cNvCxnSpPr/>
            <p:nvPr/>
          </p:nvCxnSpPr>
          <p:spPr>
            <a:xfrm>
              <a:off x="2794000" y="539346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817" name="Shape 1817"/>
            <p:cNvSpPr/>
            <p:nvPr/>
          </p:nvSpPr>
          <p:spPr>
            <a:xfrm>
              <a:off x="1157467" y="5261796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8" name="Shape 1818"/>
            <p:cNvCxnSpPr/>
            <p:nvPr/>
          </p:nvCxnSpPr>
          <p:spPr>
            <a:xfrm>
              <a:off x="1147266" y="52560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9" name="Shape 1819"/>
            <p:cNvCxnSpPr/>
            <p:nvPr/>
          </p:nvCxnSpPr>
          <p:spPr>
            <a:xfrm>
              <a:off x="1150370" y="54084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820" name="Shape 1820"/>
            <p:cNvSpPr/>
            <p:nvPr/>
          </p:nvSpPr>
          <p:spPr>
            <a:xfrm>
              <a:off x="1124054" y="52140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2780933" y="5203430"/>
              <a:ext cx="57855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주둔</a:t>
              </a:r>
            </a:p>
          </p:txBody>
        </p:sp>
        <p:pic>
          <p:nvPicPr>
            <p:cNvPr id="1822" name="Shape 18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99933" y="4361794"/>
              <a:ext cx="1233471" cy="12334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3" name="Shape 1823"/>
          <p:cNvSpPr/>
          <p:nvPr/>
        </p:nvSpPr>
        <p:spPr>
          <a:xfrm rot="-2576127">
            <a:off x="1499840" y="3329860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4" name="Shape 18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243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Shape 1825"/>
          <p:cNvGrpSpPr/>
          <p:nvPr/>
        </p:nvGrpSpPr>
        <p:grpSpPr>
          <a:xfrm>
            <a:off x="8756425" y="2008697"/>
            <a:ext cx="2251129" cy="2293018"/>
            <a:chOff x="5026044" y="2008697"/>
            <a:chExt cx="2251129" cy="2293018"/>
          </a:xfrm>
        </p:grpSpPr>
        <p:grpSp>
          <p:nvGrpSpPr>
            <p:cNvPr id="1826" name="Shape 1826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827" name="Shape 1827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Shape 1828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829" name="Shape 1829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30" name="Shape 1830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Shape 1831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Shape 1832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Shape 1833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Shape 1834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835" name="Shape 1835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Shape 1836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37" name="Shape 18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8" name="Shape 1838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Shape 1839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840" name="Shape 1840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41" name="Shape 1841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42" name="Shape 1842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43" name="Shape 1843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4" name="Shape 1844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45" name="Shape 1845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46" name="Shape 1846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7" name="Shape 1847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48" name="Shape 1848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49" name="Shape 1849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850" name="Shape 1850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851" name="Shape 18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2" name="Shape 1852"/>
          <p:cNvSpPr/>
          <p:nvPr/>
        </p:nvSpPr>
        <p:spPr>
          <a:xfrm>
            <a:off x="8066410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Shape 1853"/>
          <p:cNvSpPr/>
          <p:nvPr/>
        </p:nvSpPr>
        <p:spPr>
          <a:xfrm>
            <a:off x="8200654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기능</a:t>
            </a:r>
          </a:p>
        </p:txBody>
      </p:sp>
      <p:sp>
        <p:nvSpPr>
          <p:cNvPr id="1854" name="Shape 1854"/>
          <p:cNvSpPr/>
          <p:nvPr/>
        </p:nvSpPr>
        <p:spPr>
          <a:xfrm>
            <a:off x="8209229" y="884863"/>
            <a:ext cx="3271369" cy="630931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요새의 주위가 연맹의 영지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요새가 건설이 되지 않으면 해당 효과는 받을 수 없습니다.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영지 내 슈퍼광산, 화살탑, 자원고 건설이 가능 합니다</a:t>
            </a:r>
          </a:p>
        </p:txBody>
      </p:sp>
      <p:sp>
        <p:nvSpPr>
          <p:cNvPr id="1855" name="Shape 1855"/>
          <p:cNvSpPr/>
          <p:nvPr/>
        </p:nvSpPr>
        <p:spPr>
          <a:xfrm>
            <a:off x="8227550" y="1565558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연맹연소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적군의 도시 불타는 속도 추가 300%</a:t>
            </a:r>
          </a:p>
        </p:txBody>
      </p:sp>
      <p:pic>
        <p:nvPicPr>
          <p:cNvPr id="1856" name="Shape 18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1413" y="1509095"/>
            <a:ext cx="765887" cy="765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ipartbest.com/cliparts/yTo/M4r/yToM4rELc.png" id="1857" name="Shape 18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72993" y="1851576"/>
            <a:ext cx="256393" cy="281010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Shape 1858"/>
          <p:cNvSpPr/>
          <p:nvPr/>
        </p:nvSpPr>
        <p:spPr>
          <a:xfrm>
            <a:off x="8236514" y="2283875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자원 보호고 보호 량 20% 증가</a:t>
            </a:r>
          </a:p>
        </p:txBody>
      </p:sp>
      <p:sp>
        <p:nvSpPr>
          <p:cNvPr id="1859" name="Shape 1859"/>
          <p:cNvSpPr/>
          <p:nvPr/>
        </p:nvSpPr>
        <p:spPr>
          <a:xfrm>
            <a:off x="8238047" y="3017627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연맹생산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자원 생산 속도 30% 증가</a:t>
            </a:r>
          </a:p>
        </p:txBody>
      </p:sp>
      <p:sp>
        <p:nvSpPr>
          <p:cNvPr id="1860" name="Shape 1860"/>
          <p:cNvSpPr/>
          <p:nvPr/>
        </p:nvSpPr>
        <p:spPr>
          <a:xfrm>
            <a:off x="8245478" y="3743982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연맹채집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채집 속도 15% 증가</a:t>
            </a:r>
          </a:p>
        </p:txBody>
      </p:sp>
      <p:sp>
        <p:nvSpPr>
          <p:cNvPr id="1861" name="Shape 1861"/>
          <p:cNvSpPr/>
          <p:nvPr/>
        </p:nvSpPr>
        <p:spPr>
          <a:xfrm>
            <a:off x="8114150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62" name="Shape 1862"/>
          <p:cNvSpPr/>
          <p:nvPr/>
        </p:nvSpPr>
        <p:spPr>
          <a:xfrm>
            <a:off x="8559054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영지 범위 내에서만 해당 효과가 발동 되어집니다.</a:t>
            </a:r>
          </a:p>
        </p:txBody>
      </p:sp>
      <p:pic>
        <p:nvPicPr>
          <p:cNvPr id="1863" name="Shape 1863"/>
          <p:cNvPicPr preferRelativeResize="0"/>
          <p:nvPr/>
        </p:nvPicPr>
        <p:blipFill rotWithShape="1">
          <a:blip r:embed="rId7">
            <a:alphaModFix/>
          </a:blip>
          <a:srcRect b="19999" l="21849" r="19022" t="29795"/>
          <a:stretch/>
        </p:blipFill>
        <p:spPr>
          <a:xfrm>
            <a:off x="8315635" y="2406606"/>
            <a:ext cx="535286" cy="422957"/>
          </a:xfrm>
          <a:prstGeom prst="rect">
            <a:avLst/>
          </a:prstGeom>
          <a:noFill/>
          <a:ln>
            <a:noFill/>
          </a:ln>
        </p:spPr>
      </p:pic>
      <p:sp>
        <p:nvSpPr>
          <p:cNvPr id="1864" name="Shape 1864"/>
          <p:cNvSpPr/>
          <p:nvPr/>
        </p:nvSpPr>
        <p:spPr>
          <a:xfrm>
            <a:off x="8283110" y="2678236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5" name="Shape 18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93239" y="3308221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Shape 18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08811" y="3180698"/>
            <a:ext cx="336598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Shape 18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24210" y="3161576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Shape 186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80017" y="3308221"/>
            <a:ext cx="287866" cy="2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9" name="Shape 1869"/>
          <p:cNvSpPr/>
          <p:nvPr/>
        </p:nvSpPr>
        <p:spPr>
          <a:xfrm>
            <a:off x="8282997" y="3395646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0" name="Shape 18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85239" y="4024787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1" name="Shape 18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00810" y="3897262"/>
            <a:ext cx="336598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2" name="Shape 18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16210" y="3878142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3" name="Shape 18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72015" y="4024787"/>
            <a:ext cx="287866" cy="2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Shape 1874"/>
          <p:cNvSpPr/>
          <p:nvPr/>
        </p:nvSpPr>
        <p:spPr>
          <a:xfrm>
            <a:off x="8274996" y="4112210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Shape 1875"/>
          <p:cNvSpPr/>
          <p:nvPr/>
        </p:nvSpPr>
        <p:spPr>
          <a:xfrm>
            <a:off x="5407410" y="6497778"/>
            <a:ext cx="157927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 완료</a:t>
            </a:r>
          </a:p>
        </p:txBody>
      </p:sp>
      <p:sp>
        <p:nvSpPr>
          <p:cNvPr id="1876" name="Shape 1876"/>
          <p:cNvSpPr/>
          <p:nvPr/>
        </p:nvSpPr>
        <p:spPr>
          <a:xfrm>
            <a:off x="8957435" y="6497776"/>
            <a:ext cx="178766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 진행 중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3" name="Shape 18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4" name="Shape 1884"/>
          <p:cNvSpPr txBox="1"/>
          <p:nvPr/>
        </p:nvSpPr>
        <p:spPr>
          <a:xfrm>
            <a:off x="584420" y="667910"/>
            <a:ext cx="332510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주둔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&gt; 주둔 버튼을 클릭 하여 병사를 파병 보낼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파병 팝업 창에서 지금 현재 파병 인원 및 최대 파병 인원을 확인할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파병 버튼을 클릭 시 병력 선택 화면으로 이동 하게 되어집니다.</a:t>
            </a:r>
          </a:p>
        </p:txBody>
      </p:sp>
      <p:sp>
        <p:nvSpPr>
          <p:cNvPr id="1885" name="Shape 1885"/>
          <p:cNvSpPr/>
          <p:nvPr/>
        </p:nvSpPr>
        <p:spPr>
          <a:xfrm>
            <a:off x="215538" y="142595"/>
            <a:ext cx="3167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영지_요새(주둔)_연맹원</a:t>
            </a:r>
          </a:p>
        </p:txBody>
      </p:sp>
      <p:cxnSp>
        <p:nvCxnSpPr>
          <p:cNvPr id="1886" name="Shape 1886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887" name="Shape 1887"/>
          <p:cNvGrpSpPr/>
          <p:nvPr/>
        </p:nvGrpSpPr>
        <p:grpSpPr>
          <a:xfrm>
            <a:off x="1124053" y="3766303"/>
            <a:ext cx="2251129" cy="2293018"/>
            <a:chOff x="5026044" y="2008697"/>
            <a:chExt cx="2251129" cy="2293018"/>
          </a:xfrm>
        </p:grpSpPr>
        <p:grpSp>
          <p:nvGrpSpPr>
            <p:cNvPr id="1888" name="Shape 1888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889" name="Shape 1889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Shape 1890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891" name="Shape 1891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92" name="Shape 1892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Shape 1893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Shape 1894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Shape 1895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Shape 1896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897" name="Shape 1897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Shape 1898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99" name="Shape 18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0" name="Shape 1900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Shape 1901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902" name="Shape 1902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03" name="Shape 1903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04" name="Shape 1904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05" name="Shape 1905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06" name="Shape 1906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07" name="Shape 1907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08" name="Shape 1908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09" name="Shape 1909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10" name="Shape 1910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11" name="Shape 1911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912" name="Shape 1912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913" name="Shape 19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4" name="Shape 1914"/>
          <p:cNvSpPr/>
          <p:nvPr/>
        </p:nvSpPr>
        <p:spPr>
          <a:xfrm rot="3346094">
            <a:off x="3292283" y="4451186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Shape 1915"/>
          <p:cNvSpPr/>
          <p:nvPr/>
        </p:nvSpPr>
        <p:spPr>
          <a:xfrm>
            <a:off x="4498660" y="2231498"/>
            <a:ext cx="3236258" cy="2018081"/>
          </a:xfrm>
          <a:prstGeom prst="roundRect">
            <a:avLst>
              <a:gd fmla="val 289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6" name="Shape 19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7237" y="2260190"/>
            <a:ext cx="3207272" cy="373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Shape 1917"/>
          <p:cNvSpPr/>
          <p:nvPr/>
        </p:nvSpPr>
        <p:spPr>
          <a:xfrm>
            <a:off x="4526830" y="2295950"/>
            <a:ext cx="320768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sp>
        <p:nvSpPr>
          <p:cNvPr id="1918" name="Shape 1918"/>
          <p:cNvSpPr/>
          <p:nvPr/>
        </p:nvSpPr>
        <p:spPr>
          <a:xfrm>
            <a:off x="5543182" y="2706450"/>
            <a:ext cx="12170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부대 용량</a:t>
            </a:r>
          </a:p>
        </p:txBody>
      </p:sp>
      <p:sp>
        <p:nvSpPr>
          <p:cNvPr id="1919" name="Shape 1919"/>
          <p:cNvSpPr/>
          <p:nvPr/>
        </p:nvSpPr>
        <p:spPr>
          <a:xfrm>
            <a:off x="4661646" y="3083856"/>
            <a:ext cx="2976283" cy="2510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5/177,601</a:t>
            </a:r>
          </a:p>
        </p:txBody>
      </p:sp>
      <p:sp>
        <p:nvSpPr>
          <p:cNvPr id="1920" name="Shape 1920"/>
          <p:cNvSpPr/>
          <p:nvPr/>
        </p:nvSpPr>
        <p:spPr>
          <a:xfrm>
            <a:off x="5173469" y="3414662"/>
            <a:ext cx="2031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병사를 파견하여 연맹 타워 진입</a:t>
            </a:r>
          </a:p>
        </p:txBody>
      </p:sp>
      <p:sp>
        <p:nvSpPr>
          <p:cNvPr id="1921" name="Shape 1921"/>
          <p:cNvSpPr/>
          <p:nvPr/>
        </p:nvSpPr>
        <p:spPr>
          <a:xfrm>
            <a:off x="4661646" y="3872753"/>
            <a:ext cx="1407458" cy="280043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922" name="Shape 1922"/>
          <p:cNvSpPr/>
          <p:nvPr/>
        </p:nvSpPr>
        <p:spPr>
          <a:xfrm>
            <a:off x="6198282" y="3872753"/>
            <a:ext cx="1407458" cy="280043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파병</a:t>
            </a:r>
          </a:p>
        </p:txBody>
      </p:sp>
      <p:pic>
        <p:nvPicPr>
          <p:cNvPr id="1923" name="Shape 19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31818" y="458806"/>
            <a:ext cx="3477815" cy="601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Shape 1924"/>
          <p:cNvSpPr/>
          <p:nvPr/>
        </p:nvSpPr>
        <p:spPr>
          <a:xfrm>
            <a:off x="7785545" y="3815314"/>
            <a:ext cx="514805" cy="39253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0" name="Shape 19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1" name="Shape 1931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1932" name="Shape 1932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933" name="Shape 1933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Shape 1934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935" name="Shape 1935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36" name="Shape 1936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Shape 1937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Shape 1938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Shape 1939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Shape 1940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941" name="Shape 1941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Shape 1942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43" name="Shape 19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4" name="Shape 1944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Shape 1945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946" name="Shape 1946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47" name="Shape 1947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48" name="Shape 1948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49" name="Shape 1949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50" name="Shape 1950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51" name="Shape 1951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52" name="Shape 1952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53" name="Shape 1953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54" name="Shape 1954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55" name="Shape 1955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956" name="Shape 1956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957" name="Shape 19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8" name="Shape 1958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광산에 병사를 자원을 채집 할 수 있습니다(식량, 목재, 철광, 미스릴)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4가지 건물은 동일 한 기능을 가지고 자원만 틀리게 획득 되어집니다.</a:t>
            </a:r>
          </a:p>
        </p:txBody>
      </p:sp>
      <p:sp>
        <p:nvSpPr>
          <p:cNvPr id="1959" name="Shape 1959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영지_광산(상세정보)_연맹원</a:t>
            </a:r>
          </a:p>
        </p:txBody>
      </p:sp>
      <p:sp>
        <p:nvSpPr>
          <p:cNvPr id="1960" name="Shape 1960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Shape 1961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Shape 1962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3" name="Shape 1963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Shape 1964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행군중</a:t>
            </a:r>
          </a:p>
        </p:txBody>
      </p:sp>
      <p:sp>
        <p:nvSpPr>
          <p:cNvPr id="1965" name="Shape 1965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Shape 1966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Shape 1967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968" name="Shape 1968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Shape 1969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Shape 1970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1" name="Shape 1971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Shape 1972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채집중</a:t>
            </a:r>
          </a:p>
        </p:txBody>
      </p:sp>
      <p:sp>
        <p:nvSpPr>
          <p:cNvPr id="1973" name="Shape 1973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Shape 1974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Shape 1975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976" name="Shape 1976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Shape 1977"/>
          <p:cNvSpPr/>
          <p:nvPr/>
        </p:nvSpPr>
        <p:spPr>
          <a:xfrm>
            <a:off x="8060635" y="1907760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병사가 행군중 상태를 보여주게 되어집니다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 버튼을 클릭 시 병사에 세부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(닉네임 정보 / 부대 수량 정보를 보여줍니다)</a:t>
            </a:r>
          </a:p>
        </p:txBody>
      </p:sp>
      <p:sp>
        <p:nvSpPr>
          <p:cNvPr id="1978" name="Shape 1978"/>
          <p:cNvSpPr/>
          <p:nvPr/>
        </p:nvSpPr>
        <p:spPr>
          <a:xfrm>
            <a:off x="8058517" y="2932843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병사가 채집중 상태를 보여주게 되어집니다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 버튼을 클릭 시 병사에 세부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(닉네임 정보 / 부대 수량 정보를 보여줍니다)</a:t>
            </a:r>
          </a:p>
        </p:txBody>
      </p:sp>
      <p:sp>
        <p:nvSpPr>
          <p:cNvPr id="1979" name="Shape 1979"/>
          <p:cNvSpPr/>
          <p:nvPr/>
        </p:nvSpPr>
        <p:spPr>
          <a:xfrm>
            <a:off x="7998889" y="393437"/>
            <a:ext cx="4067602" cy="1395070"/>
          </a:xfrm>
          <a:prstGeom prst="roundRect">
            <a:avLst>
              <a:gd fmla="val 10884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채집중: 채집을 진행 하고 있는 상태 확인을 할 수 있습니다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채집을 진행 하지 않으면 “미 채집”으로 표기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해당 건물에 남은 자원을 표기 해줍니다.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채집속도 : 채집 진행 시 시간을 표기 해줍니다.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 채집: 병사를 보내 채집한 량을 보여줍니다.</a:t>
            </a:r>
          </a:p>
        </p:txBody>
      </p:sp>
      <p:cxnSp>
        <p:nvCxnSpPr>
          <p:cNvPr id="1980" name="Shape 1980"/>
          <p:cNvCxnSpPr>
            <a:stCxn id="1979" idx="1"/>
          </p:cNvCxnSpPr>
          <p:nvPr/>
        </p:nvCxnSpPr>
        <p:spPr>
          <a:xfrm flipH="1">
            <a:off x="7625689" y="1090972"/>
            <a:ext cx="373200" cy="654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1" name="Shape 1981"/>
          <p:cNvSpPr/>
          <p:nvPr/>
        </p:nvSpPr>
        <p:spPr>
          <a:xfrm>
            <a:off x="497737" y="2559159"/>
            <a:ext cx="3561859" cy="1006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설명 TEXT &gt; 기능 설명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광산을 채집 시 채집속도 버프 효과가 있습니다.” </a:t>
            </a:r>
          </a:p>
        </p:txBody>
      </p:sp>
      <p:cxnSp>
        <p:nvCxnSpPr>
          <p:cNvPr id="1982" name="Shape 1982"/>
          <p:cNvCxnSpPr>
            <a:stCxn id="1981" idx="3"/>
          </p:cNvCxnSpPr>
          <p:nvPr/>
        </p:nvCxnSpPr>
        <p:spPr>
          <a:xfrm flipH="1" rot="10800000">
            <a:off x="4059596" y="2311015"/>
            <a:ext cx="411900" cy="751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83" name="Shape 1983"/>
          <p:cNvCxnSpPr>
            <a:stCxn id="1977" idx="1"/>
            <a:endCxn id="1961" idx="3"/>
          </p:cNvCxnSpPr>
          <p:nvPr/>
        </p:nvCxnSpPr>
        <p:spPr>
          <a:xfrm flipH="1">
            <a:off x="7732435" y="2340875"/>
            <a:ext cx="328200" cy="51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84" name="Shape 1984"/>
          <p:cNvCxnSpPr>
            <a:stCxn id="1978" idx="1"/>
          </p:cNvCxnSpPr>
          <p:nvPr/>
        </p:nvCxnSpPr>
        <p:spPr>
          <a:xfrm flipH="1">
            <a:off x="7698517" y="3365958"/>
            <a:ext cx="360000" cy="306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5" name="Shape 198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Shape 1986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1987" name="Shape 198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88" name="Shape 1988"/>
          <p:cNvSpPr/>
          <p:nvPr/>
        </p:nvSpPr>
        <p:spPr>
          <a:xfrm>
            <a:off x="5964160" y="895648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채집중</a:t>
            </a:r>
          </a:p>
        </p:txBody>
      </p:sp>
      <p:sp>
        <p:nvSpPr>
          <p:cNvPr id="1989" name="Shape 1989"/>
          <p:cNvSpPr/>
          <p:nvPr/>
        </p:nvSpPr>
        <p:spPr>
          <a:xfrm>
            <a:off x="5955871" y="1056944"/>
            <a:ext cx="877162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남은 자원: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350,644,321</a:t>
            </a:r>
          </a:p>
        </p:txBody>
      </p:sp>
      <p:sp>
        <p:nvSpPr>
          <p:cNvPr id="1990" name="Shape 1990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농지</a:t>
            </a:r>
          </a:p>
        </p:txBody>
      </p:sp>
      <p:sp>
        <p:nvSpPr>
          <p:cNvPr id="1991" name="Shape 1991"/>
          <p:cNvSpPr/>
          <p:nvPr/>
        </p:nvSpPr>
        <p:spPr>
          <a:xfrm>
            <a:off x="5956975" y="1432591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채집속도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02:30:30</a:t>
            </a:r>
          </a:p>
        </p:txBody>
      </p:sp>
      <p:sp>
        <p:nvSpPr>
          <p:cNvPr id="1992" name="Shape 1992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Shape 1993"/>
          <p:cNvSpPr/>
          <p:nvPr/>
        </p:nvSpPr>
        <p:spPr>
          <a:xfrm>
            <a:off x="4715869" y="2159600"/>
            <a:ext cx="259718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광산을 채집 시 채집속도 버프 효과가 있습니다.</a:t>
            </a:r>
          </a:p>
        </p:txBody>
      </p:sp>
      <p:pic>
        <p:nvPicPr>
          <p:cNvPr id="1994" name="Shape 19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5" name="Shape 1995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996" name="Shape 19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02564" y="905337"/>
            <a:ext cx="1463385" cy="1246908"/>
          </a:xfrm>
          <a:prstGeom prst="rect">
            <a:avLst/>
          </a:prstGeom>
          <a:noFill/>
          <a:ln>
            <a:noFill/>
          </a:ln>
        </p:spPr>
      </p:pic>
      <p:sp>
        <p:nvSpPr>
          <p:cNvPr id="1997" name="Shape 1997"/>
          <p:cNvSpPr/>
          <p:nvPr/>
        </p:nvSpPr>
        <p:spPr>
          <a:xfrm>
            <a:off x="5956976" y="1755323"/>
            <a:ext cx="74251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이미 채집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123,212</a:t>
            </a:r>
          </a:p>
        </p:txBody>
      </p:sp>
      <p:sp>
        <p:nvSpPr>
          <p:cNvPr id="1998" name="Shape 1998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Shape 1999"/>
          <p:cNvSpPr/>
          <p:nvPr/>
        </p:nvSpPr>
        <p:spPr>
          <a:xfrm rot="-2199120">
            <a:off x="747261" y="4341055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Shape 2000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1" name="Shape 2001"/>
          <p:cNvPicPr preferRelativeResize="0"/>
          <p:nvPr/>
        </p:nvPicPr>
        <p:blipFill rotWithShape="1">
          <a:blip r:embed="rId9">
            <a:alphaModFix/>
          </a:blip>
          <a:srcRect b="16624" l="19675" r="20226" t="41028"/>
          <a:stretch/>
        </p:blipFill>
        <p:spPr>
          <a:xfrm>
            <a:off x="1673689" y="4710530"/>
            <a:ext cx="1166247" cy="764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2" name="Shape 2002"/>
          <p:cNvGrpSpPr/>
          <p:nvPr/>
        </p:nvGrpSpPr>
        <p:grpSpPr>
          <a:xfrm>
            <a:off x="1091731" y="4197346"/>
            <a:ext cx="2251128" cy="1906525"/>
            <a:chOff x="1186107" y="2488361"/>
            <a:chExt cx="2251128" cy="1906525"/>
          </a:xfrm>
        </p:grpSpPr>
        <p:sp>
          <p:nvSpPr>
            <p:cNvPr id="2003" name="Shape 2003"/>
            <p:cNvSpPr/>
            <p:nvPr/>
          </p:nvSpPr>
          <p:spPr>
            <a:xfrm>
              <a:off x="1467562" y="248836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1865238" y="3882460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연맹농지</a:t>
              </a:r>
            </a:p>
          </p:txBody>
        </p:sp>
        <p:cxnSp>
          <p:nvCxnSpPr>
            <p:cNvPr id="2005" name="Shape 2005"/>
            <p:cNvCxnSpPr/>
            <p:nvPr/>
          </p:nvCxnSpPr>
          <p:spPr>
            <a:xfrm>
              <a:off x="1894283" y="408151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06" name="Shape 2006"/>
            <p:cNvSpPr/>
            <p:nvPr/>
          </p:nvSpPr>
          <p:spPr>
            <a:xfrm>
              <a:off x="2878113" y="3105428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1234483" y="3111131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1839310" y="4111125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902571" y="406844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2730861" y="4100185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2753218" y="4126457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2" name="Shape 20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64453" y="4066608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13" name="Shape 2013"/>
            <p:cNvCxnSpPr/>
            <p:nvPr/>
          </p:nvCxnSpPr>
          <p:spPr>
            <a:xfrm>
              <a:off x="1891178" y="3882460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14" name="Shape 2014"/>
            <p:cNvSpPr/>
            <p:nvPr/>
          </p:nvSpPr>
          <p:spPr>
            <a:xfrm>
              <a:off x="2863150" y="3591660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5" name="Shape 2015"/>
            <p:cNvCxnSpPr/>
            <p:nvPr/>
          </p:nvCxnSpPr>
          <p:spPr>
            <a:xfrm>
              <a:off x="2852948" y="358595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16" name="Shape 2016"/>
            <p:cNvCxnSpPr/>
            <p:nvPr/>
          </p:nvCxnSpPr>
          <p:spPr>
            <a:xfrm>
              <a:off x="2856052" y="372902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17" name="Shape 2017"/>
            <p:cNvSpPr/>
            <p:nvPr/>
          </p:nvSpPr>
          <p:spPr>
            <a:xfrm>
              <a:off x="1219520" y="3597362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8" name="Shape 2018"/>
            <p:cNvCxnSpPr/>
            <p:nvPr/>
          </p:nvCxnSpPr>
          <p:spPr>
            <a:xfrm>
              <a:off x="1209319" y="35916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19" name="Shape 2019"/>
            <p:cNvCxnSpPr/>
            <p:nvPr/>
          </p:nvCxnSpPr>
          <p:spPr>
            <a:xfrm>
              <a:off x="1212424" y="37440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20" name="Shape 2020"/>
            <p:cNvSpPr/>
            <p:nvPr/>
          </p:nvSpPr>
          <p:spPr>
            <a:xfrm>
              <a:off x="1186107" y="35496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2842984" y="3538996"/>
              <a:ext cx="59114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채집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" name="Shape 20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8" name="Shape 2028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영지_광산(상세정보)_연맹원</a:t>
            </a:r>
          </a:p>
        </p:txBody>
      </p:sp>
      <p:sp>
        <p:nvSpPr>
          <p:cNvPr id="2029" name="Shape 2029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광산에서는 연맹원들이 채집 하고 있는 정보를 확인 할 수 있습니다</a:t>
            </a:r>
          </a:p>
        </p:txBody>
      </p:sp>
      <p:sp>
        <p:nvSpPr>
          <p:cNvPr id="2030" name="Shape 2030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Shape 2031"/>
          <p:cNvSpPr/>
          <p:nvPr/>
        </p:nvSpPr>
        <p:spPr>
          <a:xfrm rot="-2576127">
            <a:off x="830006" y="4272706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Shape 2032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Shape 20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4" name="Shape 2034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035" name="Shape 2035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036" name="Shape 2036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7" name="Shape 2037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038" name="Shape 2038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39" name="Shape 2039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Shape 2040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Shape 2041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Shape 2042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Shape 2043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044" name="Shape 2044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Shape 2045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46" name="Shape 20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7" name="Shape 2047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Shape 2048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049" name="Shape 2049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50" name="Shape 2050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51" name="Shape 2051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52" name="Shape 2052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53" name="Shape 2053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54" name="Shape 2054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55" name="Shape 2055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56" name="Shape 2056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57" name="Shape 2057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58" name="Shape 2058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059" name="Shape 2059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060" name="Shape 20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1" name="Shape 2061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Shape 2062"/>
          <p:cNvSpPr/>
          <p:nvPr/>
        </p:nvSpPr>
        <p:spPr>
          <a:xfrm>
            <a:off x="5964160" y="895648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채집중</a:t>
            </a:r>
          </a:p>
        </p:txBody>
      </p:sp>
      <p:sp>
        <p:nvSpPr>
          <p:cNvPr id="2063" name="Shape 2063"/>
          <p:cNvSpPr/>
          <p:nvPr/>
        </p:nvSpPr>
        <p:spPr>
          <a:xfrm>
            <a:off x="5955871" y="1056944"/>
            <a:ext cx="877162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남은 자원: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350,644,321</a:t>
            </a:r>
          </a:p>
        </p:txBody>
      </p:sp>
      <p:sp>
        <p:nvSpPr>
          <p:cNvPr id="2064" name="Shape 2064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농지</a:t>
            </a:r>
          </a:p>
        </p:txBody>
      </p:sp>
      <p:sp>
        <p:nvSpPr>
          <p:cNvPr id="2065" name="Shape 2065"/>
          <p:cNvSpPr/>
          <p:nvPr/>
        </p:nvSpPr>
        <p:spPr>
          <a:xfrm>
            <a:off x="5956975" y="1432591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채집속도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02:30:30</a:t>
            </a:r>
          </a:p>
        </p:txBody>
      </p:sp>
      <p:sp>
        <p:nvSpPr>
          <p:cNvPr id="2066" name="Shape 2066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Shape 2067"/>
          <p:cNvSpPr/>
          <p:nvPr/>
        </p:nvSpPr>
        <p:spPr>
          <a:xfrm>
            <a:off x="4715869" y="2159600"/>
            <a:ext cx="259718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광산을 채집 시 채집속도 버프 효과가 있습니다.</a:t>
            </a:r>
          </a:p>
        </p:txBody>
      </p:sp>
      <p:pic>
        <p:nvPicPr>
          <p:cNvPr id="2068" name="Shape 20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9" name="Shape 2069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70" name="Shape 2070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Shape 2071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072" name="Shape 207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73" name="Shape 2073"/>
          <p:cNvSpPr/>
          <p:nvPr/>
        </p:nvSpPr>
        <p:spPr>
          <a:xfrm>
            <a:off x="4794096" y="2653677"/>
            <a:ext cx="274466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채집을 진행 중인 연맹원이 없습니다.</a:t>
            </a:r>
          </a:p>
        </p:txBody>
      </p:sp>
      <p:sp>
        <p:nvSpPr>
          <p:cNvPr id="2074" name="Shape 2074"/>
          <p:cNvSpPr/>
          <p:nvPr/>
        </p:nvSpPr>
        <p:spPr>
          <a:xfrm rot="-1901762">
            <a:off x="7360740" y="3489506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Shape 2075"/>
          <p:cNvSpPr/>
          <p:nvPr/>
        </p:nvSpPr>
        <p:spPr>
          <a:xfrm>
            <a:off x="8030899" y="3083858"/>
            <a:ext cx="3441613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광산 채집 진행 중인 연맹원이 없는 경우 이와 같이 표기를 지행 하도록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“채집을 진행 중인 연맹원이 없습니다.” </a:t>
            </a:r>
          </a:p>
        </p:txBody>
      </p:sp>
      <p:sp>
        <p:nvSpPr>
          <p:cNvPr id="2076" name="Shape 2076"/>
          <p:cNvSpPr/>
          <p:nvPr/>
        </p:nvSpPr>
        <p:spPr>
          <a:xfrm rot="-1901762">
            <a:off x="6922951" y="5867017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Shape 2077"/>
          <p:cNvSpPr/>
          <p:nvPr/>
        </p:nvSpPr>
        <p:spPr>
          <a:xfrm>
            <a:off x="7593110" y="5461369"/>
            <a:ext cx="3756208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RANK5, RANK4 권한을 가진 연맹원만 가능 한 기능으로 해당 권한이 없는 연맹원은 버튼 비활성화 </a:t>
            </a:r>
          </a:p>
        </p:txBody>
      </p:sp>
      <p:pic>
        <p:nvPicPr>
          <p:cNvPr id="2078" name="Shape 20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02564" y="905337"/>
            <a:ext cx="1463385" cy="1246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9" name="Shape 2079"/>
          <p:cNvPicPr preferRelativeResize="0"/>
          <p:nvPr/>
        </p:nvPicPr>
        <p:blipFill rotWithShape="1">
          <a:blip r:embed="rId8">
            <a:alphaModFix/>
          </a:blip>
          <a:srcRect b="16624" l="19675" r="20226" t="41028"/>
          <a:stretch/>
        </p:blipFill>
        <p:spPr>
          <a:xfrm>
            <a:off x="1673689" y="4710530"/>
            <a:ext cx="1166247" cy="764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0" name="Shape 2080"/>
          <p:cNvGrpSpPr/>
          <p:nvPr/>
        </p:nvGrpSpPr>
        <p:grpSpPr>
          <a:xfrm>
            <a:off x="1091731" y="4197346"/>
            <a:ext cx="2251128" cy="1906525"/>
            <a:chOff x="1186107" y="2488361"/>
            <a:chExt cx="2251128" cy="1906525"/>
          </a:xfrm>
        </p:grpSpPr>
        <p:sp>
          <p:nvSpPr>
            <p:cNvPr id="2081" name="Shape 2081"/>
            <p:cNvSpPr/>
            <p:nvPr/>
          </p:nvSpPr>
          <p:spPr>
            <a:xfrm>
              <a:off x="1467562" y="248836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1865238" y="3882460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연맹농지</a:t>
              </a:r>
            </a:p>
          </p:txBody>
        </p:sp>
        <p:cxnSp>
          <p:nvCxnSpPr>
            <p:cNvPr id="2083" name="Shape 2083"/>
            <p:cNvCxnSpPr/>
            <p:nvPr/>
          </p:nvCxnSpPr>
          <p:spPr>
            <a:xfrm>
              <a:off x="1894283" y="408151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84" name="Shape 2084"/>
            <p:cNvSpPr/>
            <p:nvPr/>
          </p:nvSpPr>
          <p:spPr>
            <a:xfrm>
              <a:off x="2878113" y="3105428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1234483" y="3111131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1839310" y="4111125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1902571" y="406844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2730861" y="4100185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753218" y="4126457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0" name="Shape 20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64453" y="4066608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91" name="Shape 2091"/>
            <p:cNvCxnSpPr/>
            <p:nvPr/>
          </p:nvCxnSpPr>
          <p:spPr>
            <a:xfrm>
              <a:off x="1891178" y="3882460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92" name="Shape 2092"/>
            <p:cNvSpPr/>
            <p:nvPr/>
          </p:nvSpPr>
          <p:spPr>
            <a:xfrm>
              <a:off x="2863150" y="3591660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3" name="Shape 2093"/>
            <p:cNvCxnSpPr/>
            <p:nvPr/>
          </p:nvCxnSpPr>
          <p:spPr>
            <a:xfrm>
              <a:off x="2852948" y="358595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94" name="Shape 2094"/>
            <p:cNvCxnSpPr/>
            <p:nvPr/>
          </p:nvCxnSpPr>
          <p:spPr>
            <a:xfrm>
              <a:off x="2856052" y="372902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95" name="Shape 2095"/>
            <p:cNvSpPr/>
            <p:nvPr/>
          </p:nvSpPr>
          <p:spPr>
            <a:xfrm>
              <a:off x="1219520" y="3597362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6" name="Shape 2096"/>
            <p:cNvCxnSpPr/>
            <p:nvPr/>
          </p:nvCxnSpPr>
          <p:spPr>
            <a:xfrm>
              <a:off x="1209319" y="35916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97" name="Shape 2097"/>
            <p:cNvCxnSpPr/>
            <p:nvPr/>
          </p:nvCxnSpPr>
          <p:spPr>
            <a:xfrm>
              <a:off x="1212424" y="37440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98" name="Shape 2098"/>
            <p:cNvSpPr/>
            <p:nvPr/>
          </p:nvSpPr>
          <p:spPr>
            <a:xfrm>
              <a:off x="1186107" y="35496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842984" y="3538996"/>
              <a:ext cx="59114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채집</a:t>
              </a:r>
            </a:p>
          </p:txBody>
        </p:sp>
      </p:grpSp>
      <p:sp>
        <p:nvSpPr>
          <p:cNvPr id="2100" name="Shape 2100"/>
          <p:cNvSpPr/>
          <p:nvPr/>
        </p:nvSpPr>
        <p:spPr>
          <a:xfrm>
            <a:off x="5956976" y="1755323"/>
            <a:ext cx="74251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이미 채집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123,212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5" name="Shape 2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6" name="Shape 2106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영지_광산(상세정보)_연맹원</a:t>
            </a:r>
          </a:p>
        </p:txBody>
      </p:sp>
      <p:sp>
        <p:nvSpPr>
          <p:cNvPr id="2107" name="Shape 2107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광산에서는 채집 하고 있는 병사의 세부 정보를 확인 할 수 있습니다</a:t>
            </a:r>
          </a:p>
        </p:txBody>
      </p:sp>
      <p:pic>
        <p:nvPicPr>
          <p:cNvPr id="2108" name="Shape 2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9" name="Shape 2109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110" name="Shape 2110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111" name="Shape 2111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Shape 2112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113" name="Shape 2113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14" name="Shape 2114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Shape 2115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Shape 2116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Shape 2117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Shape 2118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119" name="Shape 2119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Shape 2120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21" name="Shape 21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22" name="Shape 2122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Shape 2123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124" name="Shape 2124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25" name="Shape 2125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26" name="Shape 2126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27" name="Shape 2127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28" name="Shape 2128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29" name="Shape 2129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30" name="Shape 2130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31" name="Shape 2131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32" name="Shape 2132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33" name="Shape 2133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134" name="Shape 2134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135" name="Shape 21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6" name="Shape 2136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Shape 2137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농지</a:t>
            </a:r>
          </a:p>
        </p:txBody>
      </p:sp>
      <p:sp>
        <p:nvSpPr>
          <p:cNvPr id="2138" name="Shape 2138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Shape 2139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0" name="Shape 2140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141" name="Shape 2141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142" name="Shape 2142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Shape 2143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Shape 2144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145" name="Shape 2145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Shape 2146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Shape 2147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8" name="Shape 2148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149" name="Shape 2149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150" name="Shape 2150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Shape 2151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Shape 2152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153" name="Shape 2153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Shape 2154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Shape 2155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156" name="Shape 215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157" name="Shape 2157"/>
          <p:cNvSpPr/>
          <p:nvPr/>
        </p:nvSpPr>
        <p:spPr>
          <a:xfrm>
            <a:off x="4501369" y="3929305"/>
            <a:ext cx="3230921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Shape 2158"/>
          <p:cNvSpPr/>
          <p:nvPr/>
        </p:nvSpPr>
        <p:spPr>
          <a:xfrm>
            <a:off x="4560457" y="3983700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9" name="Shape 2159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3950733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Shape 2160"/>
          <p:cNvSpPr/>
          <p:nvPr/>
        </p:nvSpPr>
        <p:spPr>
          <a:xfrm>
            <a:off x="6725714" y="4000296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161" name="Shape 2161"/>
          <p:cNvSpPr/>
          <p:nvPr/>
        </p:nvSpPr>
        <p:spPr>
          <a:xfrm>
            <a:off x="5129558" y="3992819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Shape 2162"/>
          <p:cNvSpPr/>
          <p:nvPr/>
        </p:nvSpPr>
        <p:spPr>
          <a:xfrm>
            <a:off x="5129558" y="4258962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Shape 2163"/>
          <p:cNvSpPr/>
          <p:nvPr/>
        </p:nvSpPr>
        <p:spPr>
          <a:xfrm>
            <a:off x="5108326" y="3987658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164" name="Shape 2164"/>
          <p:cNvSpPr/>
          <p:nvPr/>
        </p:nvSpPr>
        <p:spPr>
          <a:xfrm>
            <a:off x="4533082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5" name="Shape 21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37142" y="4561280"/>
            <a:ext cx="369817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Shape 2166"/>
          <p:cNvSpPr/>
          <p:nvPr/>
        </p:nvSpPr>
        <p:spPr>
          <a:xfrm>
            <a:off x="456279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167" name="Shape 2167"/>
          <p:cNvSpPr/>
          <p:nvPr/>
        </p:nvSpPr>
        <p:spPr>
          <a:xfrm>
            <a:off x="4812444" y="4649883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168" name="Shape 2168"/>
          <p:cNvSpPr/>
          <p:nvPr/>
        </p:nvSpPr>
        <p:spPr>
          <a:xfrm flipH="1" rot="10800000">
            <a:off x="7477779" y="4049508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Shape 2169"/>
          <p:cNvSpPr/>
          <p:nvPr/>
        </p:nvSpPr>
        <p:spPr>
          <a:xfrm>
            <a:off x="5599887" y="4574642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Shape 2170"/>
          <p:cNvSpPr/>
          <p:nvPr/>
        </p:nvSpPr>
        <p:spPr>
          <a:xfrm>
            <a:off x="5879248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171" name="Shape 2171"/>
          <p:cNvSpPr/>
          <p:nvPr/>
        </p:nvSpPr>
        <p:spPr>
          <a:xfrm>
            <a:off x="6675653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Shape 2172"/>
          <p:cNvSpPr/>
          <p:nvPr/>
        </p:nvSpPr>
        <p:spPr>
          <a:xfrm>
            <a:off x="6955014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2173" name="Shape 21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76077" y="4551050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Shape 217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64751" y="4574151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175" name="Shape 2175"/>
          <p:cNvSpPr/>
          <p:nvPr/>
        </p:nvSpPr>
        <p:spPr>
          <a:xfrm>
            <a:off x="5629598" y="4961237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176" name="Shape 2176"/>
          <p:cNvSpPr/>
          <p:nvPr/>
        </p:nvSpPr>
        <p:spPr>
          <a:xfrm>
            <a:off x="670536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177" name="Shape 2177"/>
          <p:cNvSpPr/>
          <p:nvPr/>
        </p:nvSpPr>
        <p:spPr>
          <a:xfrm>
            <a:off x="8375631" y="1931556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화살표를 눌러 부대 정보를 확인 할 수 있습니다. 부대 정보는 모든 병사를 보여줄 수 있기 때문에 병사 종류 하다고 동일 합니다.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화살표를 다시 누르면 상세 부대 정보는 보여지지 않도록 처리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이미지 , 병사 등급 , 병사 이름 , 부대수를 표기 해줍니다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사망한 정보만 기록을 진행 합니다.</a:t>
            </a:r>
          </a:p>
        </p:txBody>
      </p:sp>
      <p:cxnSp>
        <p:nvCxnSpPr>
          <p:cNvPr id="2178" name="Shape 2178"/>
          <p:cNvCxnSpPr>
            <a:endCxn id="2177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9" name="Shape 2179"/>
          <p:cNvSpPr/>
          <p:nvPr/>
        </p:nvSpPr>
        <p:spPr>
          <a:xfrm>
            <a:off x="5964160" y="895648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채집중</a:t>
            </a:r>
          </a:p>
        </p:txBody>
      </p:sp>
      <p:sp>
        <p:nvSpPr>
          <p:cNvPr id="2180" name="Shape 2180"/>
          <p:cNvSpPr/>
          <p:nvPr/>
        </p:nvSpPr>
        <p:spPr>
          <a:xfrm>
            <a:off x="5955871" y="1056944"/>
            <a:ext cx="877162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남은 자원: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350,644,321</a:t>
            </a:r>
          </a:p>
        </p:txBody>
      </p:sp>
      <p:sp>
        <p:nvSpPr>
          <p:cNvPr id="2181" name="Shape 2181"/>
          <p:cNvSpPr/>
          <p:nvPr/>
        </p:nvSpPr>
        <p:spPr>
          <a:xfrm>
            <a:off x="5956975" y="1432591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채집속도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02:30:30</a:t>
            </a:r>
          </a:p>
        </p:txBody>
      </p:sp>
      <p:sp>
        <p:nvSpPr>
          <p:cNvPr id="2182" name="Shape 2182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Shape 2183"/>
          <p:cNvSpPr/>
          <p:nvPr/>
        </p:nvSpPr>
        <p:spPr>
          <a:xfrm>
            <a:off x="4715869" y="2159600"/>
            <a:ext cx="259718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광산을 채집 시 채집속도 버프 효과가 있습니다.</a:t>
            </a:r>
          </a:p>
        </p:txBody>
      </p:sp>
      <p:pic>
        <p:nvPicPr>
          <p:cNvPr id="2184" name="Shape 218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5" name="Shape 2185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86" name="Shape 218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02564" y="905337"/>
            <a:ext cx="1463385" cy="1246908"/>
          </a:xfrm>
          <a:prstGeom prst="rect">
            <a:avLst/>
          </a:prstGeom>
          <a:noFill/>
          <a:ln>
            <a:noFill/>
          </a:ln>
        </p:spPr>
      </p:pic>
      <p:sp>
        <p:nvSpPr>
          <p:cNvPr id="2187" name="Shape 2187"/>
          <p:cNvSpPr/>
          <p:nvPr/>
        </p:nvSpPr>
        <p:spPr>
          <a:xfrm>
            <a:off x="5956976" y="1755323"/>
            <a:ext cx="74251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이미 채집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123,212</a:t>
            </a:r>
          </a:p>
        </p:txBody>
      </p:sp>
      <p:sp>
        <p:nvSpPr>
          <p:cNvPr id="2188" name="Shape 2188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Shape 2189"/>
          <p:cNvSpPr/>
          <p:nvPr/>
        </p:nvSpPr>
        <p:spPr>
          <a:xfrm rot="-2576127">
            <a:off x="830006" y="4272706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Shape 2190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1" name="Shape 2191"/>
          <p:cNvPicPr preferRelativeResize="0"/>
          <p:nvPr/>
        </p:nvPicPr>
        <p:blipFill rotWithShape="1">
          <a:blip r:embed="rId12">
            <a:alphaModFix/>
          </a:blip>
          <a:srcRect b="16624" l="19675" r="20226" t="41028"/>
          <a:stretch/>
        </p:blipFill>
        <p:spPr>
          <a:xfrm>
            <a:off x="1673689" y="4710530"/>
            <a:ext cx="1166247" cy="764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2" name="Shape 2192"/>
          <p:cNvGrpSpPr/>
          <p:nvPr/>
        </p:nvGrpSpPr>
        <p:grpSpPr>
          <a:xfrm>
            <a:off x="1091731" y="4197346"/>
            <a:ext cx="2251128" cy="1906525"/>
            <a:chOff x="1186107" y="2488361"/>
            <a:chExt cx="2251128" cy="1906525"/>
          </a:xfrm>
        </p:grpSpPr>
        <p:sp>
          <p:nvSpPr>
            <p:cNvPr id="2193" name="Shape 2193"/>
            <p:cNvSpPr/>
            <p:nvPr/>
          </p:nvSpPr>
          <p:spPr>
            <a:xfrm>
              <a:off x="1467562" y="248836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1865238" y="3882460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연맹농지</a:t>
              </a:r>
            </a:p>
          </p:txBody>
        </p:sp>
        <p:cxnSp>
          <p:nvCxnSpPr>
            <p:cNvPr id="2195" name="Shape 2195"/>
            <p:cNvCxnSpPr/>
            <p:nvPr/>
          </p:nvCxnSpPr>
          <p:spPr>
            <a:xfrm>
              <a:off x="1894283" y="408151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196" name="Shape 2196"/>
            <p:cNvSpPr/>
            <p:nvPr/>
          </p:nvSpPr>
          <p:spPr>
            <a:xfrm>
              <a:off x="2878113" y="3105428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1234483" y="3111131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1839310" y="4111125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1902571" y="406844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2730861" y="4100185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2753218" y="4126457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2" name="Shape 22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64453" y="4066608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03" name="Shape 2203"/>
            <p:cNvCxnSpPr/>
            <p:nvPr/>
          </p:nvCxnSpPr>
          <p:spPr>
            <a:xfrm>
              <a:off x="1891178" y="3882460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204" name="Shape 2204"/>
            <p:cNvSpPr/>
            <p:nvPr/>
          </p:nvSpPr>
          <p:spPr>
            <a:xfrm>
              <a:off x="2863150" y="3591660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5" name="Shape 2205"/>
            <p:cNvCxnSpPr/>
            <p:nvPr/>
          </p:nvCxnSpPr>
          <p:spPr>
            <a:xfrm>
              <a:off x="2852948" y="358595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06" name="Shape 2206"/>
            <p:cNvCxnSpPr/>
            <p:nvPr/>
          </p:nvCxnSpPr>
          <p:spPr>
            <a:xfrm>
              <a:off x="2856052" y="372902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207" name="Shape 2207"/>
            <p:cNvSpPr/>
            <p:nvPr/>
          </p:nvSpPr>
          <p:spPr>
            <a:xfrm>
              <a:off x="1219520" y="3597362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8" name="Shape 2208"/>
            <p:cNvCxnSpPr/>
            <p:nvPr/>
          </p:nvCxnSpPr>
          <p:spPr>
            <a:xfrm>
              <a:off x="1209319" y="35916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09" name="Shape 2209"/>
            <p:cNvCxnSpPr/>
            <p:nvPr/>
          </p:nvCxnSpPr>
          <p:spPr>
            <a:xfrm>
              <a:off x="1212424" y="37440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210" name="Shape 2210"/>
            <p:cNvSpPr/>
            <p:nvPr/>
          </p:nvSpPr>
          <p:spPr>
            <a:xfrm>
              <a:off x="1186107" y="35496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2842984" y="3538996"/>
              <a:ext cx="59114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채집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6" name="Shape 2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7" name="Shape 2217"/>
          <p:cNvSpPr/>
          <p:nvPr/>
        </p:nvSpPr>
        <p:spPr>
          <a:xfrm>
            <a:off x="215538" y="142595"/>
            <a:ext cx="3167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영지_광산(채집)_연맹원</a:t>
            </a:r>
          </a:p>
        </p:txBody>
      </p:sp>
      <p:sp>
        <p:nvSpPr>
          <p:cNvPr id="2218" name="Shape 2218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채집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광산을 선택 하여 채집 버튼을 누르면 병사를 선택 할 수 있는 UI 화면으로 이동 하게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광산으로 병력을 보내서 병력이 도착 시 채집을 진행 하게 되어집니다.</a:t>
            </a:r>
          </a:p>
        </p:txBody>
      </p:sp>
      <p:pic>
        <p:nvPicPr>
          <p:cNvPr id="2219" name="Shape 2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0" name="Shape 2220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221" name="Shape 2221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222" name="Shape 2222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Shape 2223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224" name="Shape 2224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25" name="Shape 2225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Shape 2226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Shape 2227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Shape 2228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Shape 2229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230" name="Shape 2230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Shape 2231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32" name="Shape 22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3" name="Shape 2233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Shape 2234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235" name="Shape 2235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36" name="Shape 2236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37" name="Shape 2237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38" name="Shape 2238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9" name="Shape 2239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40" name="Shape 2240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41" name="Shape 2241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42" name="Shape 2242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43" name="Shape 2243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44" name="Shape 2244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245" name="Shape 2245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246" name="Shape 22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7" name="Shape 2247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Shape 2248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농지</a:t>
            </a:r>
          </a:p>
        </p:txBody>
      </p:sp>
      <p:sp>
        <p:nvSpPr>
          <p:cNvPr id="2249" name="Shape 2249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Shape 2250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1" name="Shape 2251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252" name="Shape 2252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253" name="Shape 2253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Shape 2254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Shape 2255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256" name="Shape 2256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7" name="Shape 2257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Shape 2258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9" name="Shape 2259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260" name="Shape 2260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261" name="Shape 2261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Shape 2262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Shape 2263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264" name="Shape 2264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Shape 226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Shape 2266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267" name="Shape 226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268" name="Shape 2268"/>
          <p:cNvSpPr/>
          <p:nvPr/>
        </p:nvSpPr>
        <p:spPr>
          <a:xfrm>
            <a:off x="4501369" y="3929305"/>
            <a:ext cx="3230921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Shape 2269"/>
          <p:cNvSpPr/>
          <p:nvPr/>
        </p:nvSpPr>
        <p:spPr>
          <a:xfrm>
            <a:off x="4560457" y="3983700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0" name="Shape 2270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3950733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271" name="Shape 2271"/>
          <p:cNvSpPr/>
          <p:nvPr/>
        </p:nvSpPr>
        <p:spPr>
          <a:xfrm>
            <a:off x="6725714" y="4000296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272" name="Shape 2272"/>
          <p:cNvSpPr/>
          <p:nvPr/>
        </p:nvSpPr>
        <p:spPr>
          <a:xfrm>
            <a:off x="5129558" y="3992819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Shape 2273"/>
          <p:cNvSpPr/>
          <p:nvPr/>
        </p:nvSpPr>
        <p:spPr>
          <a:xfrm>
            <a:off x="5129558" y="4258962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4" name="Shape 2274"/>
          <p:cNvSpPr/>
          <p:nvPr/>
        </p:nvSpPr>
        <p:spPr>
          <a:xfrm>
            <a:off x="5108326" y="3987658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275" name="Shape 2275"/>
          <p:cNvSpPr/>
          <p:nvPr/>
        </p:nvSpPr>
        <p:spPr>
          <a:xfrm>
            <a:off x="4533082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6" name="Shape 22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37142" y="4561280"/>
            <a:ext cx="369817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277" name="Shape 2277"/>
          <p:cNvSpPr/>
          <p:nvPr/>
        </p:nvSpPr>
        <p:spPr>
          <a:xfrm>
            <a:off x="456279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278" name="Shape 2278"/>
          <p:cNvSpPr/>
          <p:nvPr/>
        </p:nvSpPr>
        <p:spPr>
          <a:xfrm>
            <a:off x="4812444" y="4649883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279" name="Shape 2279"/>
          <p:cNvSpPr/>
          <p:nvPr/>
        </p:nvSpPr>
        <p:spPr>
          <a:xfrm flipH="1" rot="10800000">
            <a:off x="7477779" y="4049508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Shape 2280"/>
          <p:cNvSpPr/>
          <p:nvPr/>
        </p:nvSpPr>
        <p:spPr>
          <a:xfrm>
            <a:off x="5599887" y="4574642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Shape 2281"/>
          <p:cNvSpPr/>
          <p:nvPr/>
        </p:nvSpPr>
        <p:spPr>
          <a:xfrm>
            <a:off x="5879248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282" name="Shape 2282"/>
          <p:cNvSpPr/>
          <p:nvPr/>
        </p:nvSpPr>
        <p:spPr>
          <a:xfrm>
            <a:off x="6675653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Shape 2283"/>
          <p:cNvSpPr/>
          <p:nvPr/>
        </p:nvSpPr>
        <p:spPr>
          <a:xfrm>
            <a:off x="6955014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2284" name="Shape 22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76077" y="4551050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5" name="Shape 22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64751" y="4574151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286" name="Shape 2286"/>
          <p:cNvSpPr/>
          <p:nvPr/>
        </p:nvSpPr>
        <p:spPr>
          <a:xfrm>
            <a:off x="5629598" y="4961237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287" name="Shape 2287"/>
          <p:cNvSpPr/>
          <p:nvPr/>
        </p:nvSpPr>
        <p:spPr>
          <a:xfrm>
            <a:off x="670536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288" name="Shape 2288"/>
          <p:cNvSpPr/>
          <p:nvPr/>
        </p:nvSpPr>
        <p:spPr>
          <a:xfrm>
            <a:off x="8375631" y="2491501"/>
            <a:ext cx="3441613" cy="97927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병력을 선택 하는 UI 화면 구성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병력 선택 화면 구성 및 기능은 모두 동일 하여 설명은 생략 합니다.</a:t>
            </a:r>
          </a:p>
        </p:txBody>
      </p:sp>
      <p:cxnSp>
        <p:nvCxnSpPr>
          <p:cNvPr id="2289" name="Shape 2289"/>
          <p:cNvCxnSpPr>
            <a:endCxn id="2288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0" name="Shape 2290"/>
          <p:cNvSpPr/>
          <p:nvPr/>
        </p:nvSpPr>
        <p:spPr>
          <a:xfrm>
            <a:off x="5964160" y="895648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채집중</a:t>
            </a:r>
          </a:p>
        </p:txBody>
      </p:sp>
      <p:sp>
        <p:nvSpPr>
          <p:cNvPr id="2291" name="Shape 2291"/>
          <p:cNvSpPr/>
          <p:nvPr/>
        </p:nvSpPr>
        <p:spPr>
          <a:xfrm>
            <a:off x="5955871" y="1056944"/>
            <a:ext cx="877162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남은 자원: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350,644,321</a:t>
            </a:r>
          </a:p>
        </p:txBody>
      </p:sp>
      <p:sp>
        <p:nvSpPr>
          <p:cNvPr id="2292" name="Shape 2292"/>
          <p:cNvSpPr/>
          <p:nvPr/>
        </p:nvSpPr>
        <p:spPr>
          <a:xfrm>
            <a:off x="5956975" y="1432591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채집속도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02:30:30</a:t>
            </a:r>
          </a:p>
        </p:txBody>
      </p:sp>
      <p:sp>
        <p:nvSpPr>
          <p:cNvPr id="2293" name="Shape 2293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Shape 2294"/>
          <p:cNvSpPr/>
          <p:nvPr/>
        </p:nvSpPr>
        <p:spPr>
          <a:xfrm>
            <a:off x="4715869" y="2159600"/>
            <a:ext cx="259718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광산을 채집 시 채집속도 버프 효과가 있습니다.</a:t>
            </a:r>
          </a:p>
        </p:txBody>
      </p:sp>
      <p:pic>
        <p:nvPicPr>
          <p:cNvPr id="2295" name="Shape 22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6" name="Shape 2296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297" name="Shape 229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02564" y="905337"/>
            <a:ext cx="1463385" cy="1246908"/>
          </a:xfrm>
          <a:prstGeom prst="rect">
            <a:avLst/>
          </a:prstGeom>
          <a:noFill/>
          <a:ln>
            <a:noFill/>
          </a:ln>
        </p:spPr>
      </p:pic>
      <p:sp>
        <p:nvSpPr>
          <p:cNvPr id="2298" name="Shape 2298"/>
          <p:cNvSpPr/>
          <p:nvPr/>
        </p:nvSpPr>
        <p:spPr>
          <a:xfrm>
            <a:off x="5956976" y="1755323"/>
            <a:ext cx="74251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이미 채집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123,212</a:t>
            </a:r>
          </a:p>
        </p:txBody>
      </p:sp>
      <p:sp>
        <p:nvSpPr>
          <p:cNvPr id="2299" name="Shape 2299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Shape 2300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1" name="Shape 2301"/>
          <p:cNvPicPr preferRelativeResize="0"/>
          <p:nvPr/>
        </p:nvPicPr>
        <p:blipFill rotWithShape="1">
          <a:blip r:embed="rId12">
            <a:alphaModFix/>
          </a:blip>
          <a:srcRect b="16624" l="19675" r="20226" t="41028"/>
          <a:stretch/>
        </p:blipFill>
        <p:spPr>
          <a:xfrm>
            <a:off x="1673689" y="4710530"/>
            <a:ext cx="1166247" cy="764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2" name="Shape 2302"/>
          <p:cNvGrpSpPr/>
          <p:nvPr/>
        </p:nvGrpSpPr>
        <p:grpSpPr>
          <a:xfrm>
            <a:off x="1091731" y="4197346"/>
            <a:ext cx="2251128" cy="1906525"/>
            <a:chOff x="1186107" y="2488361"/>
            <a:chExt cx="2251128" cy="1906525"/>
          </a:xfrm>
        </p:grpSpPr>
        <p:sp>
          <p:nvSpPr>
            <p:cNvPr id="2303" name="Shape 2303"/>
            <p:cNvSpPr/>
            <p:nvPr/>
          </p:nvSpPr>
          <p:spPr>
            <a:xfrm>
              <a:off x="1467562" y="248836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1865238" y="3882460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연맹농지</a:t>
              </a:r>
            </a:p>
          </p:txBody>
        </p:sp>
        <p:cxnSp>
          <p:nvCxnSpPr>
            <p:cNvPr id="2305" name="Shape 2305"/>
            <p:cNvCxnSpPr/>
            <p:nvPr/>
          </p:nvCxnSpPr>
          <p:spPr>
            <a:xfrm>
              <a:off x="1894283" y="408151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06" name="Shape 2306"/>
            <p:cNvSpPr/>
            <p:nvPr/>
          </p:nvSpPr>
          <p:spPr>
            <a:xfrm>
              <a:off x="2878113" y="3105428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1234483" y="3111131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1839310" y="4111125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1902571" y="406844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2730861" y="4100185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2753218" y="4126457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12" name="Shape 23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64453" y="4066608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3" name="Shape 2313"/>
            <p:cNvCxnSpPr/>
            <p:nvPr/>
          </p:nvCxnSpPr>
          <p:spPr>
            <a:xfrm>
              <a:off x="1891178" y="3882460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14" name="Shape 2314"/>
            <p:cNvSpPr/>
            <p:nvPr/>
          </p:nvSpPr>
          <p:spPr>
            <a:xfrm>
              <a:off x="2863150" y="3591660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5" name="Shape 2315"/>
            <p:cNvCxnSpPr/>
            <p:nvPr/>
          </p:nvCxnSpPr>
          <p:spPr>
            <a:xfrm>
              <a:off x="2852948" y="358595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16" name="Shape 2316"/>
            <p:cNvCxnSpPr/>
            <p:nvPr/>
          </p:nvCxnSpPr>
          <p:spPr>
            <a:xfrm>
              <a:off x="2856052" y="372902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17" name="Shape 2317"/>
            <p:cNvSpPr/>
            <p:nvPr/>
          </p:nvSpPr>
          <p:spPr>
            <a:xfrm>
              <a:off x="1219520" y="3597362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8" name="Shape 2318"/>
            <p:cNvCxnSpPr/>
            <p:nvPr/>
          </p:nvCxnSpPr>
          <p:spPr>
            <a:xfrm>
              <a:off x="1209319" y="35916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19" name="Shape 2319"/>
            <p:cNvCxnSpPr/>
            <p:nvPr/>
          </p:nvCxnSpPr>
          <p:spPr>
            <a:xfrm>
              <a:off x="1212424" y="37440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20" name="Shape 2320"/>
            <p:cNvSpPr/>
            <p:nvPr/>
          </p:nvSpPr>
          <p:spPr>
            <a:xfrm>
              <a:off x="1186107" y="35496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2842984" y="3538996"/>
              <a:ext cx="59114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채집</a:t>
              </a:r>
            </a:p>
          </p:txBody>
        </p:sp>
      </p:grpSp>
      <p:sp>
        <p:nvSpPr>
          <p:cNvPr id="2322" name="Shape 2322"/>
          <p:cNvSpPr/>
          <p:nvPr/>
        </p:nvSpPr>
        <p:spPr>
          <a:xfrm rot="-2576127">
            <a:off x="2581407" y="4344785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3" name="Shape 23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60912" y="462102"/>
            <a:ext cx="3477815" cy="601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9" name="Shape 2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0" name="Shape 2330"/>
          <p:cNvSpPr/>
          <p:nvPr/>
        </p:nvSpPr>
        <p:spPr>
          <a:xfrm>
            <a:off x="215538" y="142595"/>
            <a:ext cx="339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영지_광산(기능보기)_적군</a:t>
            </a:r>
          </a:p>
        </p:txBody>
      </p:sp>
      <p:sp>
        <p:nvSpPr>
          <p:cNvPr id="2331" name="Shape 2331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기능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적군의 연맹 광산 기능 보기를 클릭 하여 적군의 연맹 광산 정보 및 해당 길드 정보를 확인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연맹농지, 연맹 벌목장, 연맹 광산, 연맹 미스를 건물은 모두 동일 한 UI 구성을 가집니다.</a:t>
            </a:r>
          </a:p>
        </p:txBody>
      </p:sp>
      <p:pic>
        <p:nvPicPr>
          <p:cNvPr id="2332" name="Shape 2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3" name="Shape 2333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334" name="Shape 2334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335" name="Shape 2335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Shape 2336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337" name="Shape 2337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338" name="Shape 2338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Shape 2339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Shape 2340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Shape 2341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Shape 2342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343" name="Shape 2343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Shape 2344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45" name="Shape 23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6" name="Shape 2346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Shape 2347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348" name="Shape 2348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49" name="Shape 2349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50" name="Shape 2350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351" name="Shape 2351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2" name="Shape 2352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53" name="Shape 2353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354" name="Shape 2354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5" name="Shape 2355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56" name="Shape 2356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357" name="Shape 2357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358" name="Shape 2358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359" name="Shape 23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0" name="Shape 2360"/>
          <p:cNvSpPr/>
          <p:nvPr/>
        </p:nvSpPr>
        <p:spPr>
          <a:xfrm>
            <a:off x="4498660" y="2231498"/>
            <a:ext cx="3236258" cy="2018081"/>
          </a:xfrm>
          <a:prstGeom prst="roundRect">
            <a:avLst>
              <a:gd fmla="val 289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1" name="Shape 23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7237" y="2260190"/>
            <a:ext cx="3207272" cy="373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62" name="Shape 2362"/>
          <p:cNvSpPr/>
          <p:nvPr/>
        </p:nvSpPr>
        <p:spPr>
          <a:xfrm>
            <a:off x="4526830" y="2295950"/>
            <a:ext cx="320768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농지</a:t>
            </a:r>
          </a:p>
        </p:txBody>
      </p:sp>
      <p:sp>
        <p:nvSpPr>
          <p:cNvPr id="2363" name="Shape 2363"/>
          <p:cNvSpPr/>
          <p:nvPr/>
        </p:nvSpPr>
        <p:spPr>
          <a:xfrm>
            <a:off x="4644551" y="3038143"/>
            <a:ext cx="2883772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슈퍼 광산을 채집하여 더 빠른 자원획득이 가능 합니다. 연맹 슈퍼 광산을 채집하는 부대는 공격을 받지 않습니다.</a:t>
            </a:r>
          </a:p>
        </p:txBody>
      </p:sp>
      <p:sp>
        <p:nvSpPr>
          <p:cNvPr id="2364" name="Shape 2364"/>
          <p:cNvSpPr/>
          <p:nvPr/>
        </p:nvSpPr>
        <p:spPr>
          <a:xfrm>
            <a:off x="5418350" y="3872753"/>
            <a:ext cx="1407458" cy="280043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</a:t>
            </a:r>
          </a:p>
        </p:txBody>
      </p:sp>
      <p:sp>
        <p:nvSpPr>
          <p:cNvPr id="2365" name="Shape 2365"/>
          <p:cNvSpPr/>
          <p:nvPr/>
        </p:nvSpPr>
        <p:spPr>
          <a:xfrm>
            <a:off x="8109900" y="480814"/>
            <a:ext cx="3520799" cy="5994918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Shape 2366"/>
          <p:cNvSpPr/>
          <p:nvPr/>
        </p:nvSpPr>
        <p:spPr>
          <a:xfrm>
            <a:off x="8109900" y="480814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2367" name="Shape 2367"/>
          <p:cNvSpPr/>
          <p:nvPr/>
        </p:nvSpPr>
        <p:spPr>
          <a:xfrm>
            <a:off x="8109900" y="5966976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8" name="Shape 2368"/>
          <p:cNvSpPr/>
          <p:nvPr/>
        </p:nvSpPr>
        <p:spPr>
          <a:xfrm>
            <a:off x="8157640" y="6027226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69" name="Shape 2369"/>
          <p:cNvSpPr/>
          <p:nvPr/>
        </p:nvSpPr>
        <p:spPr>
          <a:xfrm>
            <a:off x="8159664" y="883244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0" name="Shape 2370"/>
          <p:cNvSpPr/>
          <p:nvPr/>
        </p:nvSpPr>
        <p:spPr>
          <a:xfrm>
            <a:off x="9574849" y="924308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2371" name="Shape 23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71779" y="1723983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372" name="Shape 23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67524" y="1759500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373" name="Shape 23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92157" y="2025752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374" name="Shape 237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93546" y="1009836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375" name="Shape 2375"/>
          <p:cNvSpPr/>
          <p:nvPr/>
        </p:nvSpPr>
        <p:spPr>
          <a:xfrm>
            <a:off x="8174885" y="2908180"/>
            <a:ext cx="3390047" cy="3019503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Shape 2376"/>
          <p:cNvSpPr/>
          <p:nvPr/>
        </p:nvSpPr>
        <p:spPr>
          <a:xfrm>
            <a:off x="8154464" y="2924117"/>
            <a:ext cx="35028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</p:txBody>
      </p:sp>
      <p:sp>
        <p:nvSpPr>
          <p:cNvPr id="2377" name="Shape 2377"/>
          <p:cNvSpPr/>
          <p:nvPr/>
        </p:nvSpPr>
        <p:spPr>
          <a:xfrm>
            <a:off x="8157453" y="2484883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2378" name="Shape 2378"/>
          <p:cNvSpPr/>
          <p:nvPr/>
        </p:nvSpPr>
        <p:spPr>
          <a:xfrm>
            <a:off x="9314492" y="2487651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2379" name="Shape 2379"/>
          <p:cNvSpPr/>
          <p:nvPr/>
        </p:nvSpPr>
        <p:spPr>
          <a:xfrm>
            <a:off x="10462202" y="2487651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2380" name="Shape 2380"/>
          <p:cNvSpPr/>
          <p:nvPr/>
        </p:nvSpPr>
        <p:spPr>
          <a:xfrm>
            <a:off x="7503357" y="3834260"/>
            <a:ext cx="513016" cy="41920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Shape 2381"/>
          <p:cNvSpPr/>
          <p:nvPr/>
        </p:nvSpPr>
        <p:spPr>
          <a:xfrm>
            <a:off x="8586057" y="6089187"/>
            <a:ext cx="297389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관련 정보를 확인 하실 수 있습니다</a:t>
            </a:r>
          </a:p>
        </p:txBody>
      </p:sp>
      <p:sp>
        <p:nvSpPr>
          <p:cNvPr id="2382" name="Shape 2382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Shape 2383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4" name="Shape 2384"/>
          <p:cNvPicPr preferRelativeResize="0"/>
          <p:nvPr/>
        </p:nvPicPr>
        <p:blipFill rotWithShape="1">
          <a:blip r:embed="rId11">
            <a:alphaModFix/>
          </a:blip>
          <a:srcRect b="16624" l="19675" r="20226" t="41028"/>
          <a:stretch/>
        </p:blipFill>
        <p:spPr>
          <a:xfrm>
            <a:off x="1673689" y="4710530"/>
            <a:ext cx="1166247" cy="764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5" name="Shape 2385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Shape 2386"/>
          <p:cNvSpPr/>
          <p:nvPr/>
        </p:nvSpPr>
        <p:spPr>
          <a:xfrm>
            <a:off x="1827608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연맹농지</a:t>
            </a:r>
          </a:p>
        </p:txBody>
      </p:sp>
      <p:cxnSp>
        <p:nvCxnSpPr>
          <p:cNvPr id="2387" name="Shape 2387"/>
          <p:cNvCxnSpPr/>
          <p:nvPr/>
        </p:nvCxnSpPr>
        <p:spPr>
          <a:xfrm>
            <a:off x="1856653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88" name="Shape 2388"/>
          <p:cNvSpPr/>
          <p:nvPr/>
        </p:nvSpPr>
        <p:spPr>
          <a:xfrm>
            <a:off x="1969625" y="3810853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Shape 2389"/>
          <p:cNvSpPr/>
          <p:nvPr/>
        </p:nvSpPr>
        <p:spPr>
          <a:xfrm>
            <a:off x="1801681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Shape 2390"/>
          <p:cNvSpPr/>
          <p:nvPr/>
        </p:nvSpPr>
        <p:spPr>
          <a:xfrm>
            <a:off x="1864941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391" name="Shape 2391"/>
          <p:cNvSpPr/>
          <p:nvPr/>
        </p:nvSpPr>
        <p:spPr>
          <a:xfrm>
            <a:off x="2693232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Shape 2392"/>
          <p:cNvSpPr/>
          <p:nvPr/>
        </p:nvSpPr>
        <p:spPr>
          <a:xfrm>
            <a:off x="2715589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3" name="Shape 23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626824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394" name="Shape 2394"/>
          <p:cNvSpPr/>
          <p:nvPr/>
        </p:nvSpPr>
        <p:spPr>
          <a:xfrm>
            <a:off x="1963992" y="4287755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Shape 2395"/>
          <p:cNvSpPr/>
          <p:nvPr/>
        </p:nvSpPr>
        <p:spPr>
          <a:xfrm>
            <a:off x="1945331" y="4252401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2396" name="Shape 2396"/>
          <p:cNvCxnSpPr/>
          <p:nvPr/>
        </p:nvCxnSpPr>
        <p:spPr>
          <a:xfrm>
            <a:off x="1853549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97" name="Shape 2397"/>
          <p:cNvCxnSpPr/>
          <p:nvPr/>
        </p:nvCxnSpPr>
        <p:spPr>
          <a:xfrm>
            <a:off x="1953791" y="428205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98" name="Shape 2398"/>
          <p:cNvCxnSpPr/>
          <p:nvPr/>
        </p:nvCxnSpPr>
        <p:spPr>
          <a:xfrm>
            <a:off x="1966222" y="44437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Shape 2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Shape 2405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406" name="Shape 2406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407" name="Shape 2407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Shape 2408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409" name="Shape 2409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410" name="Shape 2410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Shape 2411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Shape 2412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Shape 2413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Shape 2414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415" name="Shape 2415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Shape 2416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17" name="Shape 24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8" name="Shape 2418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Shape 2419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420" name="Shape 2420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21" name="Shape 2421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22" name="Shape 2422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423" name="Shape 2423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24" name="Shape 2424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25" name="Shape 2425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426" name="Shape 2426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27" name="Shape 2427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28" name="Shape 2428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429" name="Shape 2429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430" name="Shape 2430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431" name="Shape 24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2" name="Shape 2432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화살탑은 모두 건설이 완료 되어지면 자동으로 적군을 공격 하게 되어집니다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적군이 우리 연맹원을 공격 시 작동 합니다</a:t>
            </a:r>
          </a:p>
        </p:txBody>
      </p:sp>
      <p:sp>
        <p:nvSpPr>
          <p:cNvPr id="2433" name="Shape 2433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영지_화살탑(상세정보)_연맹원</a:t>
            </a:r>
          </a:p>
        </p:txBody>
      </p:sp>
      <p:grpSp>
        <p:nvGrpSpPr>
          <p:cNvPr id="2434" name="Shape 2434"/>
          <p:cNvGrpSpPr/>
          <p:nvPr/>
        </p:nvGrpSpPr>
        <p:grpSpPr>
          <a:xfrm>
            <a:off x="914400" y="3658726"/>
            <a:ext cx="2605790" cy="2585687"/>
            <a:chOff x="914400" y="3658726"/>
            <a:chExt cx="2605790" cy="2585687"/>
          </a:xfrm>
        </p:grpSpPr>
        <p:sp>
          <p:nvSpPr>
            <p:cNvPr id="2435" name="Shape 2435"/>
            <p:cNvSpPr/>
            <p:nvPr/>
          </p:nvSpPr>
          <p:spPr>
            <a:xfrm>
              <a:off x="914400" y="3658726"/>
              <a:ext cx="2605790" cy="2585687"/>
            </a:xfrm>
            <a:prstGeom prst="roundRect">
              <a:avLst>
                <a:gd fmla="val 6568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1405508" y="4152796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1659749" y="5573787"/>
              <a:ext cx="1164132" cy="164441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(KOR)연맹타워1</a:t>
              </a:r>
            </a:p>
          </p:txBody>
        </p:sp>
        <p:cxnSp>
          <p:nvCxnSpPr>
            <p:cNvPr id="2438" name="Shape 2438"/>
            <p:cNvCxnSpPr/>
            <p:nvPr/>
          </p:nvCxnSpPr>
          <p:spPr>
            <a:xfrm>
              <a:off x="1832231" y="5745948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39" name="Shape 2439"/>
            <p:cNvSpPr/>
            <p:nvPr/>
          </p:nvSpPr>
          <p:spPr>
            <a:xfrm>
              <a:off x="1945201" y="3766303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2816059" y="476986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1172430" y="4775564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1777258" y="5775558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1840517" y="5732878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2668808" y="5764619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2691166" y="5790891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46" name="Shape 24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02401" y="5731042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7" name="Shape 2447"/>
            <p:cNvSpPr/>
            <p:nvPr/>
          </p:nvSpPr>
          <p:spPr>
            <a:xfrm>
              <a:off x="1939569" y="4243203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1920908" y="42078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기능보기</a:t>
              </a:r>
            </a:p>
          </p:txBody>
        </p:sp>
        <p:cxnSp>
          <p:nvCxnSpPr>
            <p:cNvPr id="2449" name="Shape 2449"/>
            <p:cNvCxnSpPr/>
            <p:nvPr/>
          </p:nvCxnSpPr>
          <p:spPr>
            <a:xfrm>
              <a:off x="1829125" y="554689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50" name="Shape 2450"/>
            <p:cNvCxnSpPr/>
            <p:nvPr/>
          </p:nvCxnSpPr>
          <p:spPr>
            <a:xfrm>
              <a:off x="1929367" y="4237501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51" name="Shape 2451"/>
            <p:cNvCxnSpPr/>
            <p:nvPr/>
          </p:nvCxnSpPr>
          <p:spPr>
            <a:xfrm>
              <a:off x="1941799" y="439923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52" name="Shape 2452"/>
            <p:cNvSpPr/>
            <p:nvPr/>
          </p:nvSpPr>
          <p:spPr>
            <a:xfrm>
              <a:off x="2801097" y="525609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3" name="Shape 2453"/>
            <p:cNvCxnSpPr/>
            <p:nvPr/>
          </p:nvCxnSpPr>
          <p:spPr>
            <a:xfrm>
              <a:off x="2790894" y="525039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54" name="Shape 2454"/>
            <p:cNvCxnSpPr/>
            <p:nvPr/>
          </p:nvCxnSpPr>
          <p:spPr>
            <a:xfrm>
              <a:off x="2794000" y="539346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55" name="Shape 2455"/>
            <p:cNvSpPr/>
            <p:nvPr/>
          </p:nvSpPr>
          <p:spPr>
            <a:xfrm>
              <a:off x="1157467" y="5261796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6" name="Shape 2456"/>
            <p:cNvCxnSpPr/>
            <p:nvPr/>
          </p:nvCxnSpPr>
          <p:spPr>
            <a:xfrm>
              <a:off x="1147266" y="52560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57" name="Shape 2457"/>
            <p:cNvCxnSpPr/>
            <p:nvPr/>
          </p:nvCxnSpPr>
          <p:spPr>
            <a:xfrm>
              <a:off x="1150370" y="54084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58" name="Shape 2458"/>
            <p:cNvSpPr/>
            <p:nvPr/>
          </p:nvSpPr>
          <p:spPr>
            <a:xfrm>
              <a:off x="1124054" y="52140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2780933" y="5203430"/>
              <a:ext cx="57855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주둔</a:t>
              </a:r>
            </a:p>
          </p:txBody>
        </p:sp>
        <p:pic>
          <p:nvPicPr>
            <p:cNvPr id="2460" name="Shape 24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99933" y="4361794"/>
              <a:ext cx="1233471" cy="12334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1" name="Shape 2461"/>
          <p:cNvSpPr/>
          <p:nvPr/>
        </p:nvSpPr>
        <p:spPr>
          <a:xfrm rot="-2576127">
            <a:off x="769764" y="4307317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Shape 2462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Shape 2463"/>
          <p:cNvSpPr/>
          <p:nvPr/>
        </p:nvSpPr>
        <p:spPr>
          <a:xfrm>
            <a:off x="5964160" y="940473"/>
            <a:ext cx="61427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미 주둔</a:t>
            </a:r>
          </a:p>
        </p:txBody>
      </p:sp>
      <p:sp>
        <p:nvSpPr>
          <p:cNvPr id="2464" name="Shape 2464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2465" name="Shape 2465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 1</a:t>
            </a:r>
          </a:p>
        </p:txBody>
      </p:sp>
      <p:sp>
        <p:nvSpPr>
          <p:cNvPr id="2466" name="Shape 2466"/>
          <p:cNvSpPr/>
          <p:nvPr/>
        </p:nvSpPr>
        <p:spPr>
          <a:xfrm>
            <a:off x="5956975" y="1567065"/>
            <a:ext cx="95891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적군 Kill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467" name="Shape 2467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Shape 2468"/>
          <p:cNvSpPr/>
          <p:nvPr/>
        </p:nvSpPr>
        <p:spPr>
          <a:xfrm>
            <a:off x="4715869" y="2159600"/>
            <a:ext cx="231024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화살탑은 자동으로 적군 Kill 가능 합니다.</a:t>
            </a:r>
          </a:p>
        </p:txBody>
      </p:sp>
      <p:pic>
        <p:nvPicPr>
          <p:cNvPr id="2469" name="Shape 24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0" name="Shape 2470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71" name="Shape 2471"/>
          <p:cNvSpPr/>
          <p:nvPr/>
        </p:nvSpPr>
        <p:spPr>
          <a:xfrm>
            <a:off x="8002234" y="1983541"/>
            <a:ext cx="4067602" cy="1395070"/>
          </a:xfrm>
          <a:prstGeom prst="roundRect">
            <a:avLst>
              <a:gd fmla="val 10884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방어중 : 건물이 건설이 완료 되어진 상태.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건물이 건설 되어있지 않은 상태는 미 건설 상태로 보여짐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화살탑에 내구도 수치 정보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적군 Kill 수량 : 적군을 공격하여 Kill 한 정보</a:t>
            </a:r>
          </a:p>
        </p:txBody>
      </p:sp>
      <p:cxnSp>
        <p:nvCxnSpPr>
          <p:cNvPr id="2472" name="Shape 2472"/>
          <p:cNvCxnSpPr>
            <a:stCxn id="2471" idx="1"/>
          </p:cNvCxnSpPr>
          <p:nvPr/>
        </p:nvCxnSpPr>
        <p:spPr>
          <a:xfrm rot="10800000">
            <a:off x="7357834" y="1821276"/>
            <a:ext cx="644400" cy="85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3" name="Shape 2473"/>
          <p:cNvSpPr/>
          <p:nvPr/>
        </p:nvSpPr>
        <p:spPr>
          <a:xfrm>
            <a:off x="497737" y="2559159"/>
            <a:ext cx="3561859" cy="1006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설명 TEXT &gt; 기능 설명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화살탑은 자동으로 적군 Kill 가능 합니다.”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4" name="Shape 2474"/>
          <p:cNvCxnSpPr>
            <a:stCxn id="2473" idx="3"/>
            <a:endCxn id="2469" idx="1"/>
          </p:cNvCxnSpPr>
          <p:nvPr/>
        </p:nvCxnSpPr>
        <p:spPr>
          <a:xfrm flipH="1" rot="10800000">
            <a:off x="4059596" y="2311015"/>
            <a:ext cx="411900" cy="751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5" name="Shape 247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Shape 2476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477" name="Shape 247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id="2478" name="Shape 24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83621" y="862213"/>
            <a:ext cx="1503533" cy="131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4" name="Shape 2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5" name="Shape 2485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영지_화살탑(상세정보)_연맹원</a:t>
            </a:r>
          </a:p>
        </p:txBody>
      </p:sp>
      <p:sp>
        <p:nvSpPr>
          <p:cNvPr id="2486" name="Shape 2486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상세 정보를 클릭 하여 지금까지 화살탑 공격으로 죽은 적군의 kill 정보를 확인할 수 있습니다.</a:t>
            </a:r>
          </a:p>
        </p:txBody>
      </p:sp>
      <p:sp>
        <p:nvSpPr>
          <p:cNvPr id="2487" name="Shape 2487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Shape 2488"/>
          <p:cNvSpPr/>
          <p:nvPr/>
        </p:nvSpPr>
        <p:spPr>
          <a:xfrm rot="-2576127">
            <a:off x="1499840" y="3329860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Shape 2489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Shape 2490"/>
          <p:cNvSpPr/>
          <p:nvPr/>
        </p:nvSpPr>
        <p:spPr>
          <a:xfrm>
            <a:off x="1827608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cxnSp>
        <p:nvCxnSpPr>
          <p:cNvPr id="2491" name="Shape 2491"/>
          <p:cNvCxnSpPr/>
          <p:nvPr/>
        </p:nvCxnSpPr>
        <p:spPr>
          <a:xfrm>
            <a:off x="1856653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92" name="Shape 2492"/>
          <p:cNvSpPr/>
          <p:nvPr/>
        </p:nvSpPr>
        <p:spPr>
          <a:xfrm>
            <a:off x="1969625" y="3810853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Shape 2493"/>
          <p:cNvSpPr/>
          <p:nvPr/>
        </p:nvSpPr>
        <p:spPr>
          <a:xfrm>
            <a:off x="1801681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Shape 2494"/>
          <p:cNvSpPr/>
          <p:nvPr/>
        </p:nvSpPr>
        <p:spPr>
          <a:xfrm>
            <a:off x="1864941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495" name="Shape 2495"/>
          <p:cNvSpPr/>
          <p:nvPr/>
        </p:nvSpPr>
        <p:spPr>
          <a:xfrm>
            <a:off x="2693232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Shape 2496"/>
          <p:cNvSpPr/>
          <p:nvPr/>
        </p:nvSpPr>
        <p:spPr>
          <a:xfrm>
            <a:off x="2715589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7" name="Shape 24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626824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8" name="Shape 2498"/>
          <p:cNvSpPr/>
          <p:nvPr/>
        </p:nvSpPr>
        <p:spPr>
          <a:xfrm>
            <a:off x="1963992" y="4287755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1945331" y="4252401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</a:p>
        </p:txBody>
      </p:sp>
      <p:cxnSp>
        <p:nvCxnSpPr>
          <p:cNvPr id="2500" name="Shape 2500"/>
          <p:cNvCxnSpPr/>
          <p:nvPr/>
        </p:nvCxnSpPr>
        <p:spPr>
          <a:xfrm>
            <a:off x="1853549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01" name="Shape 2501"/>
          <p:cNvCxnSpPr/>
          <p:nvPr/>
        </p:nvCxnSpPr>
        <p:spPr>
          <a:xfrm>
            <a:off x="1953791" y="428205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02" name="Shape 2502"/>
          <p:cNvCxnSpPr/>
          <p:nvPr/>
        </p:nvCxnSpPr>
        <p:spPr>
          <a:xfrm>
            <a:off x="1966222" y="44437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03" name="Shape 25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3033" y="4456517"/>
            <a:ext cx="833377" cy="109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Shape 2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5" name="Shape 2505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506" name="Shape 2506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507" name="Shape 2507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Shape 2508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509" name="Shape 2509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10" name="Shape 2510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Shape 2511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Shape 2512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Shape 2513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4" name="Shape 2514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515" name="Shape 2515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Shape 2516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17" name="Shape 25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18" name="Shape 2518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Shape 2519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520" name="Shape 2520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21" name="Shape 2521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22" name="Shape 2522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23" name="Shape 2523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24" name="Shape 2524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25" name="Shape 2525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26" name="Shape 2526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27" name="Shape 2527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28" name="Shape 2528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29" name="Shape 2529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530" name="Shape 2530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531" name="Shape 25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2" name="Shape 2532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Shape 2533"/>
          <p:cNvSpPr/>
          <p:nvPr/>
        </p:nvSpPr>
        <p:spPr>
          <a:xfrm>
            <a:off x="5964160" y="940473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방어중</a:t>
            </a:r>
          </a:p>
        </p:txBody>
      </p:sp>
      <p:sp>
        <p:nvSpPr>
          <p:cNvPr id="2534" name="Shape 2534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2535" name="Shape 2535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화살타워1</a:t>
            </a:r>
          </a:p>
        </p:txBody>
      </p:sp>
      <p:sp>
        <p:nvSpPr>
          <p:cNvPr id="2536" name="Shape 2536"/>
          <p:cNvSpPr/>
          <p:nvPr/>
        </p:nvSpPr>
        <p:spPr>
          <a:xfrm>
            <a:off x="5956975" y="1567065"/>
            <a:ext cx="95891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적군 Kill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537" name="Shape 2537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8" name="Shape 2538"/>
          <p:cNvSpPr/>
          <p:nvPr/>
        </p:nvSpPr>
        <p:spPr>
          <a:xfrm>
            <a:off x="4715869" y="2159600"/>
            <a:ext cx="231024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화살탑은 자동으로 적군 Kill 가능 합니다.</a:t>
            </a:r>
          </a:p>
        </p:txBody>
      </p:sp>
      <p:pic>
        <p:nvPicPr>
          <p:cNvPr id="2539" name="Shape 25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0" name="Shape 2540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41" name="Shape 2541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Shape 2542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543" name="Shape 254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id="2544" name="Shape 25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3621" y="862213"/>
            <a:ext cx="1503533" cy="131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545" name="Shape 2545"/>
          <p:cNvSpPr/>
          <p:nvPr/>
        </p:nvSpPr>
        <p:spPr>
          <a:xfrm>
            <a:off x="4874780" y="2653677"/>
            <a:ext cx="244329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화살탑 kill 정보가 없습니다</a:t>
            </a:r>
          </a:p>
        </p:txBody>
      </p:sp>
      <p:sp>
        <p:nvSpPr>
          <p:cNvPr id="2546" name="Shape 2546"/>
          <p:cNvSpPr/>
          <p:nvPr/>
        </p:nvSpPr>
        <p:spPr>
          <a:xfrm rot="-1901762">
            <a:off x="7360740" y="3489506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Shape 2547"/>
          <p:cNvSpPr/>
          <p:nvPr/>
        </p:nvSpPr>
        <p:spPr>
          <a:xfrm>
            <a:off x="8030899" y="3083858"/>
            <a:ext cx="3441613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 탑에 kill 정보가 없는 경우 이와 같이 표기를 지행 하도록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“연맹 화살탑 kill 정보가 없습니다” </a:t>
            </a:r>
          </a:p>
        </p:txBody>
      </p:sp>
      <p:sp>
        <p:nvSpPr>
          <p:cNvPr id="2548" name="Shape 2548"/>
          <p:cNvSpPr/>
          <p:nvPr/>
        </p:nvSpPr>
        <p:spPr>
          <a:xfrm rot="-1901762">
            <a:off x="6922951" y="5867017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9" name="Shape 2549"/>
          <p:cNvSpPr/>
          <p:nvPr/>
        </p:nvSpPr>
        <p:spPr>
          <a:xfrm>
            <a:off x="7593110" y="5461369"/>
            <a:ext cx="3756208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RANK5, RANK4 권한을 가진 연맹원만 가능 한 기능으로 해당 권한이 없는 연맹원은 버튼 비활성화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4" name="Shape 25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5" name="Shape 2555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영지_화살탑(상세정보)_연맹원</a:t>
            </a:r>
          </a:p>
        </p:txBody>
      </p:sp>
      <p:sp>
        <p:nvSpPr>
          <p:cNvPr id="2556" name="Shape 2556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공격으로 죽은 세부정보를 확인 할 수 있습니다.</a:t>
            </a:r>
          </a:p>
        </p:txBody>
      </p:sp>
      <p:sp>
        <p:nvSpPr>
          <p:cNvPr id="2557" name="Shape 2557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8" name="Shape 2558"/>
          <p:cNvSpPr/>
          <p:nvPr/>
        </p:nvSpPr>
        <p:spPr>
          <a:xfrm rot="-2576127">
            <a:off x="1499840" y="3329860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9" name="Shape 2559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0" name="Shape 2560"/>
          <p:cNvSpPr/>
          <p:nvPr/>
        </p:nvSpPr>
        <p:spPr>
          <a:xfrm>
            <a:off x="1827608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cxnSp>
        <p:nvCxnSpPr>
          <p:cNvPr id="2561" name="Shape 2561"/>
          <p:cNvCxnSpPr/>
          <p:nvPr/>
        </p:nvCxnSpPr>
        <p:spPr>
          <a:xfrm>
            <a:off x="1856653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62" name="Shape 2562"/>
          <p:cNvSpPr/>
          <p:nvPr/>
        </p:nvSpPr>
        <p:spPr>
          <a:xfrm>
            <a:off x="1969625" y="3810853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3" name="Shape 2563"/>
          <p:cNvSpPr/>
          <p:nvPr/>
        </p:nvSpPr>
        <p:spPr>
          <a:xfrm>
            <a:off x="1801681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Shape 2564"/>
          <p:cNvSpPr/>
          <p:nvPr/>
        </p:nvSpPr>
        <p:spPr>
          <a:xfrm>
            <a:off x="1864941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565" name="Shape 2565"/>
          <p:cNvSpPr/>
          <p:nvPr/>
        </p:nvSpPr>
        <p:spPr>
          <a:xfrm>
            <a:off x="2693232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6" name="Shape 2566"/>
          <p:cNvSpPr/>
          <p:nvPr/>
        </p:nvSpPr>
        <p:spPr>
          <a:xfrm>
            <a:off x="2715589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7" name="Shape 25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626824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568" name="Shape 2568"/>
          <p:cNvSpPr/>
          <p:nvPr/>
        </p:nvSpPr>
        <p:spPr>
          <a:xfrm>
            <a:off x="1963992" y="4287755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9" name="Shape 2569"/>
          <p:cNvSpPr/>
          <p:nvPr/>
        </p:nvSpPr>
        <p:spPr>
          <a:xfrm>
            <a:off x="1945331" y="4252401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</a:p>
        </p:txBody>
      </p:sp>
      <p:cxnSp>
        <p:nvCxnSpPr>
          <p:cNvPr id="2570" name="Shape 2570"/>
          <p:cNvCxnSpPr/>
          <p:nvPr/>
        </p:nvCxnSpPr>
        <p:spPr>
          <a:xfrm>
            <a:off x="1853549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71" name="Shape 2571"/>
          <p:cNvCxnSpPr/>
          <p:nvPr/>
        </p:nvCxnSpPr>
        <p:spPr>
          <a:xfrm>
            <a:off x="1953791" y="428205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72" name="Shape 2572"/>
          <p:cNvCxnSpPr/>
          <p:nvPr/>
        </p:nvCxnSpPr>
        <p:spPr>
          <a:xfrm>
            <a:off x="1966222" y="44437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73" name="Shape 25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3033" y="4456517"/>
            <a:ext cx="833377" cy="109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4" name="Shape 25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5" name="Shape 2575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576" name="Shape 2576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577" name="Shape 2577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Shape 2578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579" name="Shape 2579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80" name="Shape 2580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Shape 2581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Shape 2582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Shape 2583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Shape 2584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585" name="Shape 2585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Shape 2586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87" name="Shape 25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8" name="Shape 2588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Shape 2589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590" name="Shape 2590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91" name="Shape 2591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92" name="Shape 2592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93" name="Shape 2593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94" name="Shape 2594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95" name="Shape 2595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96" name="Shape 2596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97" name="Shape 2597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98" name="Shape 2598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99" name="Shape 2599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600" name="Shape 2600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601" name="Shape 26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2" name="Shape 2602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3" name="Shape 2603"/>
          <p:cNvSpPr/>
          <p:nvPr/>
        </p:nvSpPr>
        <p:spPr>
          <a:xfrm>
            <a:off x="5964160" y="940473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방어중</a:t>
            </a:r>
          </a:p>
        </p:txBody>
      </p:sp>
      <p:sp>
        <p:nvSpPr>
          <p:cNvPr id="2604" name="Shape 2604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2605" name="Shape 2605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화살타워1</a:t>
            </a:r>
          </a:p>
        </p:txBody>
      </p:sp>
      <p:sp>
        <p:nvSpPr>
          <p:cNvPr id="2606" name="Shape 2606"/>
          <p:cNvSpPr/>
          <p:nvPr/>
        </p:nvSpPr>
        <p:spPr>
          <a:xfrm>
            <a:off x="5956975" y="1567065"/>
            <a:ext cx="95891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적군 Kill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607" name="Shape 2607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8" name="Shape 2608"/>
          <p:cNvSpPr/>
          <p:nvPr/>
        </p:nvSpPr>
        <p:spPr>
          <a:xfrm>
            <a:off x="4715869" y="2159600"/>
            <a:ext cx="231024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화살탑은 자동으로 적군 Kill 가능 합니다.</a:t>
            </a:r>
          </a:p>
        </p:txBody>
      </p:sp>
      <p:pic>
        <p:nvPicPr>
          <p:cNvPr id="2609" name="Shape 26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0" name="Shape 2610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11" name="Shape 2611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2" name="Shape 2612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3" name="Shape 2613"/>
          <p:cNvPicPr preferRelativeResize="0"/>
          <p:nvPr/>
        </p:nvPicPr>
        <p:blipFill rotWithShape="1">
          <a:blip r:embed="rId8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614" name="Shape 2614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615" name="Shape 2615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Shape 2616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Shape 2617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618" name="Shape 2618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Shape 2619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0" name="Shape 2620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1" name="Shape 2621"/>
          <p:cNvPicPr preferRelativeResize="0"/>
          <p:nvPr/>
        </p:nvPicPr>
        <p:blipFill rotWithShape="1">
          <a:blip r:embed="rId8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622" name="Shape 2622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623" name="Shape 2623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Shape 2624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Shape 2625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626" name="Shape 2626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7" name="Shape 2627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8" name="Shape 2628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629" name="Shape 262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id="2630" name="Shape 26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3621" y="862213"/>
            <a:ext cx="1503533" cy="131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631" name="Shape 2631"/>
          <p:cNvSpPr/>
          <p:nvPr/>
        </p:nvSpPr>
        <p:spPr>
          <a:xfrm>
            <a:off x="4501369" y="3929305"/>
            <a:ext cx="3230921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2" name="Shape 2632"/>
          <p:cNvSpPr/>
          <p:nvPr/>
        </p:nvSpPr>
        <p:spPr>
          <a:xfrm>
            <a:off x="4560457" y="3983700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3" name="Shape 2633"/>
          <p:cNvPicPr preferRelativeResize="0"/>
          <p:nvPr/>
        </p:nvPicPr>
        <p:blipFill rotWithShape="1">
          <a:blip r:embed="rId8">
            <a:alphaModFix/>
          </a:blip>
          <a:srcRect b="47054" l="1" r="31546" t="2606"/>
          <a:stretch/>
        </p:blipFill>
        <p:spPr>
          <a:xfrm>
            <a:off x="4440796" y="3950733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634" name="Shape 2634"/>
          <p:cNvSpPr/>
          <p:nvPr/>
        </p:nvSpPr>
        <p:spPr>
          <a:xfrm>
            <a:off x="6725714" y="4000296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129558" y="3992819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6" name="Shape 2636"/>
          <p:cNvSpPr/>
          <p:nvPr/>
        </p:nvSpPr>
        <p:spPr>
          <a:xfrm>
            <a:off x="5129558" y="4258962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7" name="Shape 2637"/>
          <p:cNvSpPr/>
          <p:nvPr/>
        </p:nvSpPr>
        <p:spPr>
          <a:xfrm>
            <a:off x="5108326" y="3987658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638" name="Shape 2638"/>
          <p:cNvSpPr/>
          <p:nvPr/>
        </p:nvSpPr>
        <p:spPr>
          <a:xfrm>
            <a:off x="4533082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9" name="Shape 26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37142" y="4561280"/>
            <a:ext cx="369817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40" name="Shape 2640"/>
          <p:cNvSpPr/>
          <p:nvPr/>
        </p:nvSpPr>
        <p:spPr>
          <a:xfrm>
            <a:off x="456279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812444" y="4649883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642" name="Shape 2642"/>
          <p:cNvSpPr/>
          <p:nvPr/>
        </p:nvSpPr>
        <p:spPr>
          <a:xfrm flipH="1" rot="10800000">
            <a:off x="7477779" y="4049508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Shape 2643"/>
          <p:cNvSpPr/>
          <p:nvPr/>
        </p:nvSpPr>
        <p:spPr>
          <a:xfrm>
            <a:off x="5599887" y="4574642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Shape 2644"/>
          <p:cNvSpPr/>
          <p:nvPr/>
        </p:nvSpPr>
        <p:spPr>
          <a:xfrm>
            <a:off x="5879248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645" name="Shape 2645"/>
          <p:cNvSpPr/>
          <p:nvPr/>
        </p:nvSpPr>
        <p:spPr>
          <a:xfrm>
            <a:off x="6675653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Shape 2646"/>
          <p:cNvSpPr/>
          <p:nvPr/>
        </p:nvSpPr>
        <p:spPr>
          <a:xfrm>
            <a:off x="6955014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2647" name="Shape 264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76077" y="4551050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8" name="Shape 264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64751" y="4574151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49" name="Shape 2649"/>
          <p:cNvSpPr/>
          <p:nvPr/>
        </p:nvSpPr>
        <p:spPr>
          <a:xfrm>
            <a:off x="5629598" y="4961237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650" name="Shape 2650"/>
          <p:cNvSpPr/>
          <p:nvPr/>
        </p:nvSpPr>
        <p:spPr>
          <a:xfrm>
            <a:off x="670536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651" name="Shape 2651"/>
          <p:cNvSpPr/>
          <p:nvPr/>
        </p:nvSpPr>
        <p:spPr>
          <a:xfrm>
            <a:off x="8375631" y="1931556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화살표를 눌러 Kill 정보를 확인 할 수 있습니다. kill 정보는 모든 병사를 보여줄 수 있기 때문에 병사 종류 하다고 동일 합니다.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화살표를 다시 누르면 상세 kill 정보는 보여지지 않도록 처리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이미지 , 병사 등급 , 병사 이름 , 부대수를 표기 해줍니다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사망한 정보만 기록을 진행 합니다.</a:t>
            </a:r>
          </a:p>
        </p:txBody>
      </p:sp>
      <p:cxnSp>
        <p:nvCxnSpPr>
          <p:cNvPr id="2652" name="Shape 2652"/>
          <p:cNvCxnSpPr>
            <a:endCxn id="2651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013629" y="667910"/>
            <a:ext cx="10667382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연맹영지 건물 건설 진행 시 동시 건물을 건설 할 수 없습니다.(건물을 건설 시 한번에 한 개의 건물만 건설 진행 가능)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건설은 몬스터, 자원, 도시 등 해당 위치에 다른 오브젝트가 있으면 건설 할 수 없습니다.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다른 연맹 하고 겹쳐 서 연맹 영지 지역을 만들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연맹 요새를 건설 시 40개의 타일을 주위에 ~~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슈퍼 광산 건설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 건설은 연맹 영지 내 건설이 가능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다른 지역에는 건설이 불가능 하며, 해당 영역을 조금이라도 벗어나게 되어지면 건설이 불가능 하게 되어집니다.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광산은 몬스터, 자원, 도시 등, 해당 위치에 다른 오브젝트가 있으면 건설 할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 화살탑 광산 건설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건설은 연맹 영지 내 건설이 가능 합니다.(화살탑 두 번째 배치는 화살탑 사정 거리 안에 배치가 불가능 합니다)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다른 지역에는 건설이 불가능 하며, 해당 영역을 조금이라도 벗어나게 되어지면 건설이 불가능 하게 되어집니다.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몬스터, 자원, 도시 등, 해당 위치에 다른 오브젝트가 있으면 건설 할 수 없습니다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.적 연맹 화살탑 하고 겹쳐서  화살탑을 지을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건설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 건설은 연맹 영지 내 건설이 가능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다른 지역에는 건설이 불가능 하며, 해당 영역을 조금이라도 벗어나게 되어지면 건설이 불가능 하게 되어집니다.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자원고는 몬스터, 자원, 도시 등, 해당 위치에 다른 오브젝트가 있으면 건설 할 수 없습니다.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8" name="Shape 2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9" name="Shape 2659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영지_화살탑(기능보기)_적군</a:t>
            </a:r>
          </a:p>
        </p:txBody>
      </p:sp>
      <p:sp>
        <p:nvSpPr>
          <p:cNvPr id="2660" name="Shape 2660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기능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적군의 연맹 화살탑 기능 보기를 클릭 하여 적군의 연맹 화살탑 정보 및 해당 길드 정보를 확인 할 수 있습니다.</a:t>
            </a:r>
          </a:p>
        </p:txBody>
      </p:sp>
      <p:sp>
        <p:nvSpPr>
          <p:cNvPr id="2661" name="Shape 2661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2" name="Shape 2662"/>
          <p:cNvSpPr/>
          <p:nvPr/>
        </p:nvSpPr>
        <p:spPr>
          <a:xfrm rot="-2576127">
            <a:off x="1499840" y="3329860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3" name="Shape 2663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4" name="Shape 2664"/>
          <p:cNvSpPr/>
          <p:nvPr/>
        </p:nvSpPr>
        <p:spPr>
          <a:xfrm>
            <a:off x="1827608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cxnSp>
        <p:nvCxnSpPr>
          <p:cNvPr id="2665" name="Shape 2665"/>
          <p:cNvCxnSpPr/>
          <p:nvPr/>
        </p:nvCxnSpPr>
        <p:spPr>
          <a:xfrm>
            <a:off x="1856653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66" name="Shape 2666"/>
          <p:cNvSpPr/>
          <p:nvPr/>
        </p:nvSpPr>
        <p:spPr>
          <a:xfrm>
            <a:off x="1969625" y="3810853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7" name="Shape 2667"/>
          <p:cNvSpPr/>
          <p:nvPr/>
        </p:nvSpPr>
        <p:spPr>
          <a:xfrm>
            <a:off x="1801681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8" name="Shape 2668"/>
          <p:cNvSpPr/>
          <p:nvPr/>
        </p:nvSpPr>
        <p:spPr>
          <a:xfrm>
            <a:off x="1864941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669" name="Shape 2669"/>
          <p:cNvSpPr/>
          <p:nvPr/>
        </p:nvSpPr>
        <p:spPr>
          <a:xfrm>
            <a:off x="2693232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0" name="Shape 2670"/>
          <p:cNvSpPr/>
          <p:nvPr/>
        </p:nvSpPr>
        <p:spPr>
          <a:xfrm>
            <a:off x="2715589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1" name="Shape 26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626824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672" name="Shape 2672"/>
          <p:cNvSpPr/>
          <p:nvPr/>
        </p:nvSpPr>
        <p:spPr>
          <a:xfrm>
            <a:off x="1963992" y="4287755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3" name="Shape 2673"/>
          <p:cNvSpPr/>
          <p:nvPr/>
        </p:nvSpPr>
        <p:spPr>
          <a:xfrm>
            <a:off x="1945331" y="4252401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2674" name="Shape 2674"/>
          <p:cNvCxnSpPr/>
          <p:nvPr/>
        </p:nvCxnSpPr>
        <p:spPr>
          <a:xfrm>
            <a:off x="1853549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75" name="Shape 2675"/>
          <p:cNvCxnSpPr/>
          <p:nvPr/>
        </p:nvCxnSpPr>
        <p:spPr>
          <a:xfrm>
            <a:off x="1953791" y="428205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76" name="Shape 2676"/>
          <p:cNvCxnSpPr/>
          <p:nvPr/>
        </p:nvCxnSpPr>
        <p:spPr>
          <a:xfrm>
            <a:off x="1966222" y="44437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677" name="Shape 26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3033" y="4456517"/>
            <a:ext cx="833377" cy="109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Shape 2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9" name="Shape 2679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680" name="Shape 2680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681" name="Shape 2681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Shape 2682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683" name="Shape 2683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84" name="Shape 2684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Shape 2685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Shape 2686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Shape 2687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Shape 2688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689" name="Shape 2689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Shape 2690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91" name="Shape 269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2" name="Shape 2692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Shape 2693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694" name="Shape 2694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95" name="Shape 2695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96" name="Shape 2696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97" name="Shape 2697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98" name="Shape 2698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99" name="Shape 2699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00" name="Shape 2700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01" name="Shape 2701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02" name="Shape 2702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03" name="Shape 2703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704" name="Shape 2704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705" name="Shape 27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6" name="Shape 2706"/>
          <p:cNvSpPr/>
          <p:nvPr/>
        </p:nvSpPr>
        <p:spPr>
          <a:xfrm>
            <a:off x="4498660" y="2231498"/>
            <a:ext cx="3236258" cy="2018081"/>
          </a:xfrm>
          <a:prstGeom prst="roundRect">
            <a:avLst>
              <a:gd fmla="val 289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7" name="Shape 27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7237" y="2260190"/>
            <a:ext cx="3207272" cy="3736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8" name="Shape 2708"/>
          <p:cNvSpPr/>
          <p:nvPr/>
        </p:nvSpPr>
        <p:spPr>
          <a:xfrm>
            <a:off x="4526830" y="2295950"/>
            <a:ext cx="320768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화살탑</a:t>
            </a:r>
          </a:p>
        </p:txBody>
      </p:sp>
      <p:sp>
        <p:nvSpPr>
          <p:cNvPr id="2709" name="Shape 2709"/>
          <p:cNvSpPr/>
          <p:nvPr/>
        </p:nvSpPr>
        <p:spPr>
          <a:xfrm>
            <a:off x="4644551" y="3038143"/>
            <a:ext cx="2883772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연맹화살탑은 침입 하는 적군을 공격합니다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연맹화살탑 사이에 일정한 거리를 두시기 바랍니다</a:t>
            </a:r>
          </a:p>
        </p:txBody>
      </p:sp>
      <p:sp>
        <p:nvSpPr>
          <p:cNvPr id="2710" name="Shape 2710"/>
          <p:cNvSpPr/>
          <p:nvPr/>
        </p:nvSpPr>
        <p:spPr>
          <a:xfrm>
            <a:off x="5418350" y="3872753"/>
            <a:ext cx="1407458" cy="280043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</a:t>
            </a:r>
          </a:p>
        </p:txBody>
      </p:sp>
      <p:sp>
        <p:nvSpPr>
          <p:cNvPr id="2711" name="Shape 2711"/>
          <p:cNvSpPr/>
          <p:nvPr/>
        </p:nvSpPr>
        <p:spPr>
          <a:xfrm>
            <a:off x="8109900" y="480814"/>
            <a:ext cx="3520799" cy="5994918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2" name="Shape 2712"/>
          <p:cNvSpPr/>
          <p:nvPr/>
        </p:nvSpPr>
        <p:spPr>
          <a:xfrm>
            <a:off x="8109900" y="480814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2713" name="Shape 2713"/>
          <p:cNvSpPr/>
          <p:nvPr/>
        </p:nvSpPr>
        <p:spPr>
          <a:xfrm>
            <a:off x="8109900" y="5966976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4" name="Shape 2714"/>
          <p:cNvSpPr/>
          <p:nvPr/>
        </p:nvSpPr>
        <p:spPr>
          <a:xfrm>
            <a:off x="8157640" y="6027226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715" name="Shape 2715"/>
          <p:cNvSpPr/>
          <p:nvPr/>
        </p:nvSpPr>
        <p:spPr>
          <a:xfrm>
            <a:off x="8159664" y="883244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6" name="Shape 2716"/>
          <p:cNvSpPr/>
          <p:nvPr/>
        </p:nvSpPr>
        <p:spPr>
          <a:xfrm>
            <a:off x="9574849" y="924308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2717" name="Shape 27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71779" y="1723983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718" name="Shape 27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67524" y="1759500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719" name="Shape 27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92157" y="2025752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720" name="Shape 27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93546" y="1009836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721" name="Shape 2721"/>
          <p:cNvSpPr/>
          <p:nvPr/>
        </p:nvSpPr>
        <p:spPr>
          <a:xfrm>
            <a:off x="8174885" y="2908180"/>
            <a:ext cx="3390047" cy="3019503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2" name="Shape 2722"/>
          <p:cNvSpPr/>
          <p:nvPr/>
        </p:nvSpPr>
        <p:spPr>
          <a:xfrm>
            <a:off x="8154464" y="2924117"/>
            <a:ext cx="35028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</p:txBody>
      </p:sp>
      <p:sp>
        <p:nvSpPr>
          <p:cNvPr id="2723" name="Shape 2723"/>
          <p:cNvSpPr/>
          <p:nvPr/>
        </p:nvSpPr>
        <p:spPr>
          <a:xfrm>
            <a:off x="8157453" y="2484883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2724" name="Shape 2724"/>
          <p:cNvSpPr/>
          <p:nvPr/>
        </p:nvSpPr>
        <p:spPr>
          <a:xfrm>
            <a:off x="9314492" y="2487651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2725" name="Shape 2725"/>
          <p:cNvSpPr/>
          <p:nvPr/>
        </p:nvSpPr>
        <p:spPr>
          <a:xfrm>
            <a:off x="10462202" y="2487651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2726" name="Shape 2726"/>
          <p:cNvSpPr/>
          <p:nvPr/>
        </p:nvSpPr>
        <p:spPr>
          <a:xfrm>
            <a:off x="7503357" y="3834260"/>
            <a:ext cx="513016" cy="41920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7" name="Shape 2727"/>
          <p:cNvSpPr/>
          <p:nvPr/>
        </p:nvSpPr>
        <p:spPr>
          <a:xfrm>
            <a:off x="8586057" y="6089187"/>
            <a:ext cx="297389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관련 정보를 확인 하실 수 있습니다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3" name="Shape 27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4" name="Shape 2734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735" name="Shape 2735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736" name="Shape 2736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Shape 2737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738" name="Shape 2738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39" name="Shape 2739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Shape 2740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Shape 2741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Shape 2742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Shape 2743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744" name="Shape 2744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Shape 2745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46" name="Shape 27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7" name="Shape 2747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Shape 2748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749" name="Shape 2749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50" name="Shape 2750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51" name="Shape 2751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52" name="Shape 2752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53" name="Shape 2753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54" name="Shape 2754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55" name="Shape 2755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56" name="Shape 2756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57" name="Shape 2757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58" name="Shape 2758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759" name="Shape 2759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760" name="Shape 27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1" name="Shape 2761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자원고에 자원을 저장 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자원고에 4가지 자원을 저장 할 수 있습니다 (식량, 목재, 철광, 미스릴)</a:t>
            </a:r>
          </a:p>
        </p:txBody>
      </p:sp>
      <p:sp>
        <p:nvSpPr>
          <p:cNvPr id="2762" name="Shape 2762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영지_자원고(상세정보)_연맹원</a:t>
            </a:r>
          </a:p>
        </p:txBody>
      </p:sp>
      <p:sp>
        <p:nvSpPr>
          <p:cNvPr id="2763" name="Shape 2763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4" name="Shape 2764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5" name="Shape 2765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6" name="Shape 2766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767" name="Shape 2767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768" name="Shape 2768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0" name="Shape 2770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자원저장량 : 6,706K</a:t>
            </a:r>
          </a:p>
        </p:txBody>
      </p:sp>
      <p:sp>
        <p:nvSpPr>
          <p:cNvPr id="2771" name="Shape 2771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2" name="Shape 2772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3" name="Shape 2773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4" name="Shape 2774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775" name="Shape 2775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776" name="Shape 2776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7" name="Shape 2777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8" name="Shape 2778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자원저장량 : 6,706K</a:t>
            </a:r>
          </a:p>
        </p:txBody>
      </p:sp>
      <p:sp>
        <p:nvSpPr>
          <p:cNvPr id="2779" name="Shape 2779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Shape 2780"/>
          <p:cNvSpPr/>
          <p:nvPr/>
        </p:nvSpPr>
        <p:spPr>
          <a:xfrm>
            <a:off x="8058517" y="2932843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자원을 저장하고 있는 상태를 보여주게 되어집니다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 버튼을 클릭 시 자원 세부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(닉네임 정보 / 자원저장량 정보를 보여줍니다)</a:t>
            </a:r>
          </a:p>
        </p:txBody>
      </p:sp>
      <p:sp>
        <p:nvSpPr>
          <p:cNvPr id="2781" name="Shape 2781"/>
          <p:cNvSpPr/>
          <p:nvPr/>
        </p:nvSpPr>
        <p:spPr>
          <a:xfrm>
            <a:off x="7998889" y="393437"/>
            <a:ext cx="4067602" cy="1395070"/>
          </a:xfrm>
          <a:prstGeom prst="roundRect">
            <a:avLst>
              <a:gd fmla="val 10884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저장중: 자원을 저장 하고 있는 상태 확인을 할 수 있습니다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저장 하고 있지 않으면 “미 저장”으로 표기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자원총저장량 : 해당 건물에 총 저장 자원을 표기 해줍니다.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인원 : 저장고에 자원을 저장 한 인원을 표기 해줍니다.</a:t>
            </a:r>
          </a:p>
        </p:txBody>
      </p:sp>
      <p:cxnSp>
        <p:nvCxnSpPr>
          <p:cNvPr id="2782" name="Shape 2782"/>
          <p:cNvCxnSpPr>
            <a:stCxn id="2781" idx="1"/>
          </p:cNvCxnSpPr>
          <p:nvPr/>
        </p:nvCxnSpPr>
        <p:spPr>
          <a:xfrm flipH="1">
            <a:off x="7625689" y="1090972"/>
            <a:ext cx="373200" cy="654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83" name="Shape 2783"/>
          <p:cNvSpPr/>
          <p:nvPr/>
        </p:nvSpPr>
        <p:spPr>
          <a:xfrm>
            <a:off x="497737" y="2559159"/>
            <a:ext cx="3561859" cy="1006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설명 TEXT &gt; 기능 설명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자원고에 자원은 약탈 당하지 않습니다” </a:t>
            </a:r>
          </a:p>
        </p:txBody>
      </p:sp>
      <p:cxnSp>
        <p:nvCxnSpPr>
          <p:cNvPr id="2784" name="Shape 2784"/>
          <p:cNvCxnSpPr>
            <a:stCxn id="2783" idx="3"/>
          </p:cNvCxnSpPr>
          <p:nvPr/>
        </p:nvCxnSpPr>
        <p:spPr>
          <a:xfrm flipH="1" rot="10800000">
            <a:off x="4059596" y="2311015"/>
            <a:ext cx="411900" cy="751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85" name="Shape 2785"/>
          <p:cNvCxnSpPr>
            <a:stCxn id="2780" idx="1"/>
          </p:cNvCxnSpPr>
          <p:nvPr/>
        </p:nvCxnSpPr>
        <p:spPr>
          <a:xfrm flipH="1">
            <a:off x="7698517" y="3365958"/>
            <a:ext cx="360000" cy="306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86" name="Shape 2786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Shape 2787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789" name="Shape 2789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자원고</a:t>
            </a:r>
          </a:p>
        </p:txBody>
      </p:sp>
      <p:sp>
        <p:nvSpPr>
          <p:cNvPr id="2790" name="Shape 2790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4715869" y="2159600"/>
            <a:ext cx="221567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자원고에 자원은 약탈 당하지 않습니다</a:t>
            </a:r>
          </a:p>
        </p:txBody>
      </p:sp>
      <p:pic>
        <p:nvPicPr>
          <p:cNvPr id="2792" name="Shape 27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3" name="Shape 2793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94" name="Shape 2794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Shape 2795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Shape 2796"/>
          <p:cNvSpPr/>
          <p:nvPr/>
        </p:nvSpPr>
        <p:spPr>
          <a:xfrm>
            <a:off x="1373186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Shape 2797"/>
          <p:cNvSpPr/>
          <p:nvPr/>
        </p:nvSpPr>
        <p:spPr>
          <a:xfrm>
            <a:off x="1770861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연맹자원고</a:t>
            </a:r>
          </a:p>
        </p:txBody>
      </p:sp>
      <p:cxnSp>
        <p:nvCxnSpPr>
          <p:cNvPr id="2798" name="Shape 2798"/>
          <p:cNvCxnSpPr/>
          <p:nvPr/>
        </p:nvCxnSpPr>
        <p:spPr>
          <a:xfrm>
            <a:off x="1799908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99" name="Shape 2799"/>
          <p:cNvSpPr/>
          <p:nvPr/>
        </p:nvSpPr>
        <p:spPr>
          <a:xfrm>
            <a:off x="2783736" y="481441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Shape 2800"/>
          <p:cNvSpPr/>
          <p:nvPr/>
        </p:nvSpPr>
        <p:spPr>
          <a:xfrm>
            <a:off x="1140108" y="4820116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Shape 2801"/>
          <p:cNvSpPr/>
          <p:nvPr/>
        </p:nvSpPr>
        <p:spPr>
          <a:xfrm>
            <a:off x="1744934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Shape 2802"/>
          <p:cNvSpPr/>
          <p:nvPr/>
        </p:nvSpPr>
        <p:spPr>
          <a:xfrm>
            <a:off x="1808194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803" name="Shape 2803"/>
          <p:cNvSpPr/>
          <p:nvPr/>
        </p:nvSpPr>
        <p:spPr>
          <a:xfrm>
            <a:off x="2636485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Shape 2804"/>
          <p:cNvSpPr/>
          <p:nvPr/>
        </p:nvSpPr>
        <p:spPr>
          <a:xfrm>
            <a:off x="2658842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5" name="Shape 28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570077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6" name="Shape 2806"/>
          <p:cNvCxnSpPr/>
          <p:nvPr/>
        </p:nvCxnSpPr>
        <p:spPr>
          <a:xfrm>
            <a:off x="1796802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07" name="Shape 2807"/>
          <p:cNvSpPr/>
          <p:nvPr/>
        </p:nvSpPr>
        <p:spPr>
          <a:xfrm>
            <a:off x="2768774" y="530064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8" name="Shape 2808"/>
          <p:cNvCxnSpPr/>
          <p:nvPr/>
        </p:nvCxnSpPr>
        <p:spPr>
          <a:xfrm>
            <a:off x="2758572" y="52949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09" name="Shape 2809"/>
          <p:cNvCxnSpPr/>
          <p:nvPr/>
        </p:nvCxnSpPr>
        <p:spPr>
          <a:xfrm>
            <a:off x="2761676" y="54380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10" name="Shape 2810"/>
          <p:cNvSpPr/>
          <p:nvPr/>
        </p:nvSpPr>
        <p:spPr>
          <a:xfrm>
            <a:off x="1125145" y="5306348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1" name="Shape 2811"/>
          <p:cNvCxnSpPr/>
          <p:nvPr/>
        </p:nvCxnSpPr>
        <p:spPr>
          <a:xfrm>
            <a:off x="1114942" y="530064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12" name="Shape 2812"/>
          <p:cNvCxnSpPr/>
          <p:nvPr/>
        </p:nvCxnSpPr>
        <p:spPr>
          <a:xfrm>
            <a:off x="1118048" y="54530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13" name="Shape 2813"/>
          <p:cNvSpPr/>
          <p:nvPr/>
        </p:nvSpPr>
        <p:spPr>
          <a:xfrm>
            <a:off x="1037941" y="5258601"/>
            <a:ext cx="8018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</p:txBody>
      </p:sp>
      <p:sp>
        <p:nvSpPr>
          <p:cNvPr id="2814" name="Shape 2814"/>
          <p:cNvSpPr/>
          <p:nvPr/>
        </p:nvSpPr>
        <p:spPr>
          <a:xfrm>
            <a:off x="2641033" y="5247980"/>
            <a:ext cx="8283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</p:txBody>
      </p:sp>
      <p:pic>
        <p:nvPicPr>
          <p:cNvPr id="2815" name="Shape 28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70585" y="900394"/>
            <a:ext cx="1547999" cy="1183764"/>
          </a:xfrm>
          <a:prstGeom prst="rect">
            <a:avLst/>
          </a:prstGeom>
          <a:noFill/>
          <a:ln>
            <a:noFill/>
          </a:ln>
        </p:spPr>
      </p:pic>
      <p:sp>
        <p:nvSpPr>
          <p:cNvPr id="2816" name="Shape 2816"/>
          <p:cNvSpPr/>
          <p:nvPr/>
        </p:nvSpPr>
        <p:spPr>
          <a:xfrm>
            <a:off x="1948694" y="398840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7" name="Shape 2817"/>
          <p:cNvSpPr/>
          <p:nvPr/>
        </p:nvSpPr>
        <p:spPr>
          <a:xfrm>
            <a:off x="1933732" y="447463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8" name="Shape 2818"/>
          <p:cNvCxnSpPr/>
          <p:nvPr/>
        </p:nvCxnSpPr>
        <p:spPr>
          <a:xfrm>
            <a:off x="1923530" y="4468935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19" name="Shape 2819"/>
          <p:cNvCxnSpPr/>
          <p:nvPr/>
        </p:nvCxnSpPr>
        <p:spPr>
          <a:xfrm>
            <a:off x="1926634" y="462133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20" name="Shape 2820"/>
          <p:cNvSpPr/>
          <p:nvPr/>
        </p:nvSpPr>
        <p:spPr>
          <a:xfrm>
            <a:off x="1900317" y="44268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pic>
        <p:nvPicPr>
          <p:cNvPr id="2821" name="Shape 2821"/>
          <p:cNvPicPr preferRelativeResize="0"/>
          <p:nvPr/>
        </p:nvPicPr>
        <p:blipFill rotWithShape="1">
          <a:blip r:embed="rId9">
            <a:alphaModFix/>
          </a:blip>
          <a:srcRect b="19999" l="21849" r="19022" t="29795"/>
          <a:stretch/>
        </p:blipFill>
        <p:spPr>
          <a:xfrm>
            <a:off x="1698232" y="4748501"/>
            <a:ext cx="948295" cy="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2822" name="Shape 2822"/>
          <p:cNvSpPr/>
          <p:nvPr/>
        </p:nvSpPr>
        <p:spPr>
          <a:xfrm>
            <a:off x="5964160" y="940473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955871" y="1164524"/>
            <a:ext cx="95410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자원총저장량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15,121,212</a:t>
            </a:r>
          </a:p>
        </p:txBody>
      </p:sp>
      <p:sp>
        <p:nvSpPr>
          <p:cNvPr id="2824" name="Shape 2824"/>
          <p:cNvSpPr/>
          <p:nvPr/>
        </p:nvSpPr>
        <p:spPr>
          <a:xfrm>
            <a:off x="5956975" y="1567065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저장인원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825" name="Shape 2825"/>
          <p:cNvSpPr/>
          <p:nvPr/>
        </p:nvSpPr>
        <p:spPr>
          <a:xfrm rot="-2199120">
            <a:off x="1593323" y="3560391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1" name="Shape 2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2" name="Shape 2832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영지_자원고(상세정보)_연맹원</a:t>
            </a:r>
          </a:p>
        </p:txBody>
      </p:sp>
      <p:sp>
        <p:nvSpPr>
          <p:cNvPr id="2833" name="Shape 2833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에서는 연맹원들이 자원을 저장 하고 있는 정보를 확인 할 수 있습니다</a:t>
            </a:r>
          </a:p>
        </p:txBody>
      </p:sp>
      <p:pic>
        <p:nvPicPr>
          <p:cNvPr id="2834" name="Shape 28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5" name="Shape 2835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836" name="Shape 2836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837" name="Shape 2837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Shape 2838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839" name="Shape 2839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40" name="Shape 2840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Shape 2841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Shape 2842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Shape 2843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Shape 2844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845" name="Shape 2845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Shape 2846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47" name="Shape 28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48" name="Shape 2848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Shape 2849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850" name="Shape 2850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51" name="Shape 2851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52" name="Shape 2852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53" name="Shape 2853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54" name="Shape 2854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55" name="Shape 2855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56" name="Shape 2856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57" name="Shape 2857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58" name="Shape 2858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59" name="Shape 2859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860" name="Shape 2860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861" name="Shape 28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62" name="Shape 2862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3" name="Shape 2863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4" name="Shape 2864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865" name="Shape 286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794096" y="2653677"/>
            <a:ext cx="26901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사용중인 연맹원이 없습니다.</a:t>
            </a:r>
          </a:p>
        </p:txBody>
      </p:sp>
      <p:sp>
        <p:nvSpPr>
          <p:cNvPr id="2867" name="Shape 2867"/>
          <p:cNvSpPr/>
          <p:nvPr/>
        </p:nvSpPr>
        <p:spPr>
          <a:xfrm rot="-1901762">
            <a:off x="7360740" y="3489506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8" name="Shape 2868"/>
          <p:cNvSpPr/>
          <p:nvPr/>
        </p:nvSpPr>
        <p:spPr>
          <a:xfrm>
            <a:off x="8030899" y="3083858"/>
            <a:ext cx="3441613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저장고 사용 중인 연맹원이 없는 경우 이와 같이 표기를 지행 하도록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“자원고 사용중인 연맹원이 없습니다..” </a:t>
            </a:r>
          </a:p>
        </p:txBody>
      </p:sp>
      <p:sp>
        <p:nvSpPr>
          <p:cNvPr id="2869" name="Shape 2869"/>
          <p:cNvSpPr/>
          <p:nvPr/>
        </p:nvSpPr>
        <p:spPr>
          <a:xfrm rot="-1901762">
            <a:off x="6922951" y="5867017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0" name="Shape 2870"/>
          <p:cNvSpPr/>
          <p:nvPr/>
        </p:nvSpPr>
        <p:spPr>
          <a:xfrm>
            <a:off x="7593110" y="5461369"/>
            <a:ext cx="3756208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RANK5, RANK4 권한을 가진 연맹원만 가능 한 기능으로 해당 권한이 없는 연맹원은 버튼 비활성화 </a:t>
            </a:r>
          </a:p>
        </p:txBody>
      </p:sp>
      <p:sp>
        <p:nvSpPr>
          <p:cNvPr id="2871" name="Shape 2871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자원고</a:t>
            </a:r>
          </a:p>
        </p:txBody>
      </p:sp>
      <p:sp>
        <p:nvSpPr>
          <p:cNvPr id="2872" name="Shape 2872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4715869" y="2159600"/>
            <a:ext cx="221567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자원고에 자원은 약탈 당하지 않습니다</a:t>
            </a:r>
          </a:p>
        </p:txBody>
      </p:sp>
      <p:pic>
        <p:nvPicPr>
          <p:cNvPr id="2874" name="Shape 28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5" name="Shape 2875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876" name="Shape 28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0585" y="900394"/>
            <a:ext cx="1547999" cy="1183764"/>
          </a:xfrm>
          <a:prstGeom prst="rect">
            <a:avLst/>
          </a:prstGeom>
          <a:noFill/>
          <a:ln>
            <a:noFill/>
          </a:ln>
        </p:spPr>
      </p:pic>
      <p:sp>
        <p:nvSpPr>
          <p:cNvPr id="2877" name="Shape 2877"/>
          <p:cNvSpPr/>
          <p:nvPr/>
        </p:nvSpPr>
        <p:spPr>
          <a:xfrm>
            <a:off x="5964160" y="940473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878" name="Shape 2878"/>
          <p:cNvSpPr/>
          <p:nvPr/>
        </p:nvSpPr>
        <p:spPr>
          <a:xfrm>
            <a:off x="5955871" y="1164524"/>
            <a:ext cx="95410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자원총저장량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15,121,212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956975" y="1567065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저장인원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1" name="Shape 2881"/>
          <p:cNvSpPr/>
          <p:nvPr/>
        </p:nvSpPr>
        <p:spPr>
          <a:xfrm rot="-2199120">
            <a:off x="485239" y="4179235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2" name="Shape 2882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3" name="Shape 2883"/>
          <p:cNvSpPr/>
          <p:nvPr/>
        </p:nvSpPr>
        <p:spPr>
          <a:xfrm>
            <a:off x="1373186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1770861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연맹자원고</a:t>
            </a:r>
          </a:p>
        </p:txBody>
      </p:sp>
      <p:cxnSp>
        <p:nvCxnSpPr>
          <p:cNvPr id="2885" name="Shape 2885"/>
          <p:cNvCxnSpPr/>
          <p:nvPr/>
        </p:nvCxnSpPr>
        <p:spPr>
          <a:xfrm>
            <a:off x="1799908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86" name="Shape 2886"/>
          <p:cNvSpPr/>
          <p:nvPr/>
        </p:nvSpPr>
        <p:spPr>
          <a:xfrm>
            <a:off x="2783736" y="481441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Shape 2887"/>
          <p:cNvSpPr/>
          <p:nvPr/>
        </p:nvSpPr>
        <p:spPr>
          <a:xfrm>
            <a:off x="1140108" y="4820116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Shape 2888"/>
          <p:cNvSpPr/>
          <p:nvPr/>
        </p:nvSpPr>
        <p:spPr>
          <a:xfrm>
            <a:off x="1744934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Shape 2889"/>
          <p:cNvSpPr/>
          <p:nvPr/>
        </p:nvSpPr>
        <p:spPr>
          <a:xfrm>
            <a:off x="1808194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890" name="Shape 2890"/>
          <p:cNvSpPr/>
          <p:nvPr/>
        </p:nvSpPr>
        <p:spPr>
          <a:xfrm>
            <a:off x="2636485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Shape 2891"/>
          <p:cNvSpPr/>
          <p:nvPr/>
        </p:nvSpPr>
        <p:spPr>
          <a:xfrm>
            <a:off x="2658842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2" name="Shape 28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570077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3" name="Shape 2893"/>
          <p:cNvCxnSpPr/>
          <p:nvPr/>
        </p:nvCxnSpPr>
        <p:spPr>
          <a:xfrm>
            <a:off x="1796802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94" name="Shape 2894"/>
          <p:cNvSpPr/>
          <p:nvPr/>
        </p:nvSpPr>
        <p:spPr>
          <a:xfrm>
            <a:off x="2768774" y="530064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5" name="Shape 2895"/>
          <p:cNvCxnSpPr/>
          <p:nvPr/>
        </p:nvCxnSpPr>
        <p:spPr>
          <a:xfrm>
            <a:off x="2758572" y="52949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96" name="Shape 2896"/>
          <p:cNvCxnSpPr/>
          <p:nvPr/>
        </p:nvCxnSpPr>
        <p:spPr>
          <a:xfrm>
            <a:off x="2761676" y="54380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97" name="Shape 2897"/>
          <p:cNvSpPr/>
          <p:nvPr/>
        </p:nvSpPr>
        <p:spPr>
          <a:xfrm>
            <a:off x="1125145" y="5306348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8" name="Shape 2898"/>
          <p:cNvCxnSpPr/>
          <p:nvPr/>
        </p:nvCxnSpPr>
        <p:spPr>
          <a:xfrm>
            <a:off x="1114942" y="530064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99" name="Shape 2899"/>
          <p:cNvCxnSpPr/>
          <p:nvPr/>
        </p:nvCxnSpPr>
        <p:spPr>
          <a:xfrm>
            <a:off x="1118048" y="54530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00" name="Shape 2900"/>
          <p:cNvSpPr/>
          <p:nvPr/>
        </p:nvSpPr>
        <p:spPr>
          <a:xfrm>
            <a:off x="1037941" y="5258601"/>
            <a:ext cx="8018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</p:txBody>
      </p:sp>
      <p:sp>
        <p:nvSpPr>
          <p:cNvPr id="2901" name="Shape 2901"/>
          <p:cNvSpPr/>
          <p:nvPr/>
        </p:nvSpPr>
        <p:spPr>
          <a:xfrm>
            <a:off x="2641033" y="5247980"/>
            <a:ext cx="8283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</p:txBody>
      </p:sp>
      <p:sp>
        <p:nvSpPr>
          <p:cNvPr id="2902" name="Shape 2902"/>
          <p:cNvSpPr/>
          <p:nvPr/>
        </p:nvSpPr>
        <p:spPr>
          <a:xfrm>
            <a:off x="1948694" y="398840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3" name="Shape 2903"/>
          <p:cNvSpPr/>
          <p:nvPr/>
        </p:nvSpPr>
        <p:spPr>
          <a:xfrm>
            <a:off x="1933732" y="447463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4" name="Shape 2904"/>
          <p:cNvCxnSpPr/>
          <p:nvPr/>
        </p:nvCxnSpPr>
        <p:spPr>
          <a:xfrm>
            <a:off x="1923530" y="4468935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05" name="Shape 2905"/>
          <p:cNvCxnSpPr/>
          <p:nvPr/>
        </p:nvCxnSpPr>
        <p:spPr>
          <a:xfrm>
            <a:off x="1926634" y="462133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06" name="Shape 2906"/>
          <p:cNvSpPr/>
          <p:nvPr/>
        </p:nvSpPr>
        <p:spPr>
          <a:xfrm>
            <a:off x="1900317" y="44268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pic>
        <p:nvPicPr>
          <p:cNvPr id="2907" name="Shape 2907"/>
          <p:cNvPicPr preferRelativeResize="0"/>
          <p:nvPr/>
        </p:nvPicPr>
        <p:blipFill rotWithShape="1">
          <a:blip r:embed="rId8">
            <a:alphaModFix/>
          </a:blip>
          <a:srcRect b="19999" l="21849" r="19022" t="29795"/>
          <a:stretch/>
        </p:blipFill>
        <p:spPr>
          <a:xfrm>
            <a:off x="1698232" y="4748501"/>
            <a:ext cx="948295" cy="74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2" name="Shape 2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3" name="Shape 2913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914" name="Shape 2914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915" name="Shape 2915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Shape 2916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917" name="Shape 2917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18" name="Shape 2918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Shape 2919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Shape 2920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Shape 2921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Shape 2922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923" name="Shape 2923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Shape 2924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25" name="Shape 29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26" name="Shape 2926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Shape 2927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928" name="Shape 2928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29" name="Shape 2929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30" name="Shape 2930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31" name="Shape 2931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32" name="Shape 2932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33" name="Shape 2933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34" name="Shape 2934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35" name="Shape 2935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36" name="Shape 2936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37" name="Shape 2937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938" name="Shape 2938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939" name="Shape 29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0" name="Shape 2940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1" name="Shape 2941"/>
          <p:cNvSpPr/>
          <p:nvPr/>
        </p:nvSpPr>
        <p:spPr>
          <a:xfrm>
            <a:off x="4501369" y="2529926"/>
            <a:ext cx="3230921" cy="920662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2" name="Shape 2942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3" name="Shape 2943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944" name="Shape 2944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945" name="Shape 2945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Shape 2946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Shape 2947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자원저장량 : 6,706K</a:t>
            </a:r>
          </a:p>
        </p:txBody>
      </p:sp>
      <p:sp>
        <p:nvSpPr>
          <p:cNvPr id="2948" name="Shape 2948"/>
          <p:cNvSpPr/>
          <p:nvPr/>
        </p:nvSpPr>
        <p:spPr>
          <a:xfrm flipH="1" rot="10800000"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510333" y="3507082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Shape 2950"/>
          <p:cNvSpPr/>
          <p:nvPr/>
        </p:nvSpPr>
        <p:spPr>
          <a:xfrm>
            <a:off x="4569421" y="3580292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1" name="Shape 2951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9762" y="3547326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952" name="Shape 2952"/>
          <p:cNvSpPr/>
          <p:nvPr/>
        </p:nvSpPr>
        <p:spPr>
          <a:xfrm>
            <a:off x="6734679" y="3596887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953" name="Shape 2953"/>
          <p:cNvSpPr/>
          <p:nvPr/>
        </p:nvSpPr>
        <p:spPr>
          <a:xfrm>
            <a:off x="5138523" y="3589412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Shape 2954"/>
          <p:cNvSpPr/>
          <p:nvPr/>
        </p:nvSpPr>
        <p:spPr>
          <a:xfrm>
            <a:off x="5138523" y="3855553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Shape 2955"/>
          <p:cNvSpPr/>
          <p:nvPr/>
        </p:nvSpPr>
        <p:spPr>
          <a:xfrm>
            <a:off x="5117291" y="3584251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자원저장량: 6,706K</a:t>
            </a:r>
          </a:p>
        </p:txBody>
      </p:sp>
      <p:sp>
        <p:nvSpPr>
          <p:cNvPr id="2956" name="Shape 2956"/>
          <p:cNvSpPr/>
          <p:nvPr/>
        </p:nvSpPr>
        <p:spPr>
          <a:xfrm>
            <a:off x="7486745" y="3646100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Shape 2957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Shape 2958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959" name="Shape 295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자원고</a:t>
            </a:r>
          </a:p>
        </p:txBody>
      </p:sp>
      <p:sp>
        <p:nvSpPr>
          <p:cNvPr id="2961" name="Shape 2961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Shape 2962"/>
          <p:cNvSpPr/>
          <p:nvPr/>
        </p:nvSpPr>
        <p:spPr>
          <a:xfrm>
            <a:off x="4715869" y="2159600"/>
            <a:ext cx="221567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자원고에 자원은 약탈 당하지 않습니다</a:t>
            </a:r>
          </a:p>
        </p:txBody>
      </p:sp>
      <p:pic>
        <p:nvPicPr>
          <p:cNvPr id="2963" name="Shape 29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4" name="Shape 2964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965" name="Shape 29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70585" y="900394"/>
            <a:ext cx="1547999" cy="11837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6" name="Shape 2966"/>
          <p:cNvSpPr/>
          <p:nvPr/>
        </p:nvSpPr>
        <p:spPr>
          <a:xfrm>
            <a:off x="5964160" y="940473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967" name="Shape 2967"/>
          <p:cNvSpPr/>
          <p:nvPr/>
        </p:nvSpPr>
        <p:spPr>
          <a:xfrm>
            <a:off x="5955871" y="1164524"/>
            <a:ext cx="95410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자원총저장량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15,121,212</a:t>
            </a:r>
          </a:p>
        </p:txBody>
      </p:sp>
      <p:sp>
        <p:nvSpPr>
          <p:cNvPr id="2968" name="Shape 2968"/>
          <p:cNvSpPr/>
          <p:nvPr/>
        </p:nvSpPr>
        <p:spPr>
          <a:xfrm>
            <a:off x="5956975" y="1567065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저장인원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969" name="Shape 2969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Shape 2970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1373186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2" name="Shape 2972"/>
          <p:cNvSpPr/>
          <p:nvPr/>
        </p:nvSpPr>
        <p:spPr>
          <a:xfrm>
            <a:off x="1770861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연맹자원고</a:t>
            </a:r>
          </a:p>
        </p:txBody>
      </p:sp>
      <p:cxnSp>
        <p:nvCxnSpPr>
          <p:cNvPr id="2973" name="Shape 2973"/>
          <p:cNvCxnSpPr/>
          <p:nvPr/>
        </p:nvCxnSpPr>
        <p:spPr>
          <a:xfrm>
            <a:off x="1799908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74" name="Shape 2974"/>
          <p:cNvSpPr/>
          <p:nvPr/>
        </p:nvSpPr>
        <p:spPr>
          <a:xfrm>
            <a:off x="2783736" y="481441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5" name="Shape 2975"/>
          <p:cNvSpPr/>
          <p:nvPr/>
        </p:nvSpPr>
        <p:spPr>
          <a:xfrm>
            <a:off x="1140108" y="4820116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6" name="Shape 2976"/>
          <p:cNvSpPr/>
          <p:nvPr/>
        </p:nvSpPr>
        <p:spPr>
          <a:xfrm>
            <a:off x="1744934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7" name="Shape 2977"/>
          <p:cNvSpPr/>
          <p:nvPr/>
        </p:nvSpPr>
        <p:spPr>
          <a:xfrm>
            <a:off x="1808194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978" name="Shape 2978"/>
          <p:cNvSpPr/>
          <p:nvPr/>
        </p:nvSpPr>
        <p:spPr>
          <a:xfrm>
            <a:off x="2636485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9" name="Shape 2979"/>
          <p:cNvSpPr/>
          <p:nvPr/>
        </p:nvSpPr>
        <p:spPr>
          <a:xfrm>
            <a:off x="2658842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0" name="Shape 29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570077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1" name="Shape 2981"/>
          <p:cNvCxnSpPr/>
          <p:nvPr/>
        </p:nvCxnSpPr>
        <p:spPr>
          <a:xfrm>
            <a:off x="1796802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82" name="Shape 2982"/>
          <p:cNvSpPr/>
          <p:nvPr/>
        </p:nvSpPr>
        <p:spPr>
          <a:xfrm>
            <a:off x="2768774" y="530064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3" name="Shape 2983"/>
          <p:cNvCxnSpPr/>
          <p:nvPr/>
        </p:nvCxnSpPr>
        <p:spPr>
          <a:xfrm>
            <a:off x="2758572" y="52949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84" name="Shape 2984"/>
          <p:cNvCxnSpPr/>
          <p:nvPr/>
        </p:nvCxnSpPr>
        <p:spPr>
          <a:xfrm>
            <a:off x="2761676" y="54380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85" name="Shape 2985"/>
          <p:cNvSpPr/>
          <p:nvPr/>
        </p:nvSpPr>
        <p:spPr>
          <a:xfrm>
            <a:off x="1125145" y="5306348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6" name="Shape 2986"/>
          <p:cNvCxnSpPr/>
          <p:nvPr/>
        </p:nvCxnSpPr>
        <p:spPr>
          <a:xfrm>
            <a:off x="1114942" y="530064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87" name="Shape 2987"/>
          <p:cNvCxnSpPr/>
          <p:nvPr/>
        </p:nvCxnSpPr>
        <p:spPr>
          <a:xfrm>
            <a:off x="1118048" y="54530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88" name="Shape 2988"/>
          <p:cNvSpPr/>
          <p:nvPr/>
        </p:nvSpPr>
        <p:spPr>
          <a:xfrm>
            <a:off x="1037941" y="5258601"/>
            <a:ext cx="8018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</p:txBody>
      </p:sp>
      <p:sp>
        <p:nvSpPr>
          <p:cNvPr id="2989" name="Shape 2989"/>
          <p:cNvSpPr/>
          <p:nvPr/>
        </p:nvSpPr>
        <p:spPr>
          <a:xfrm>
            <a:off x="2641033" y="5247980"/>
            <a:ext cx="8283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</p:txBody>
      </p:sp>
      <p:sp>
        <p:nvSpPr>
          <p:cNvPr id="2990" name="Shape 2990"/>
          <p:cNvSpPr/>
          <p:nvPr/>
        </p:nvSpPr>
        <p:spPr>
          <a:xfrm>
            <a:off x="1948694" y="398840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1" name="Shape 2991"/>
          <p:cNvSpPr/>
          <p:nvPr/>
        </p:nvSpPr>
        <p:spPr>
          <a:xfrm>
            <a:off x="1933732" y="447463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2" name="Shape 2992"/>
          <p:cNvCxnSpPr/>
          <p:nvPr/>
        </p:nvCxnSpPr>
        <p:spPr>
          <a:xfrm>
            <a:off x="1923530" y="4468935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93" name="Shape 2993"/>
          <p:cNvCxnSpPr/>
          <p:nvPr/>
        </p:nvCxnSpPr>
        <p:spPr>
          <a:xfrm>
            <a:off x="1926634" y="462133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94" name="Shape 2994"/>
          <p:cNvSpPr/>
          <p:nvPr/>
        </p:nvSpPr>
        <p:spPr>
          <a:xfrm>
            <a:off x="1900317" y="44268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pic>
        <p:nvPicPr>
          <p:cNvPr id="2995" name="Shape 2995"/>
          <p:cNvPicPr preferRelativeResize="0"/>
          <p:nvPr/>
        </p:nvPicPr>
        <p:blipFill rotWithShape="1">
          <a:blip r:embed="rId9">
            <a:alphaModFix/>
          </a:blip>
          <a:srcRect b="19999" l="21849" r="19022" t="29795"/>
          <a:stretch/>
        </p:blipFill>
        <p:spPr>
          <a:xfrm>
            <a:off x="1698232" y="4748501"/>
            <a:ext cx="948295" cy="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2996" name="Shape 2996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영지_자원고(상세정보)_연맹원</a:t>
            </a:r>
          </a:p>
        </p:txBody>
      </p:sp>
      <p:sp>
        <p:nvSpPr>
          <p:cNvPr id="2997" name="Shape 2997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나의 자원 정보 및 연맹원에 자원정보를 상세하게 확인 할 수 있습니다</a:t>
            </a:r>
          </a:p>
        </p:txBody>
      </p:sp>
      <p:sp>
        <p:nvSpPr>
          <p:cNvPr id="2998" name="Shape 2998"/>
          <p:cNvSpPr/>
          <p:nvPr/>
        </p:nvSpPr>
        <p:spPr>
          <a:xfrm>
            <a:off x="8375631" y="1931556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화살표를 눌러 자원 세부 정보를 확인 할 수 있습니다.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화살표를 다시 누르면 상세 자원 정보는 보여지지 않도록 처리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이미지 (목재, 식량, 철광, 미스릴)으로 표기 해줍니다.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자원 저장량은 모든 자원에 총합으로 보여주게 되어집니다</a:t>
            </a:r>
          </a:p>
        </p:txBody>
      </p:sp>
      <p:cxnSp>
        <p:nvCxnSpPr>
          <p:cNvPr id="2999" name="Shape 2999"/>
          <p:cNvCxnSpPr>
            <a:endCxn id="2998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00" name="Shape 3000"/>
          <p:cNvSpPr/>
          <p:nvPr/>
        </p:nvSpPr>
        <p:spPr>
          <a:xfrm>
            <a:off x="4589928" y="3178747"/>
            <a:ext cx="3065261" cy="2396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1" name="Shape 300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30722" y="3218305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2" name="Shape 300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52401" y="3229328"/>
            <a:ext cx="190001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3" name="Shape 300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103005" y="3218305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4" name="Shape 300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57330" y="3218305"/>
            <a:ext cx="162491" cy="156472"/>
          </a:xfrm>
          <a:prstGeom prst="rect">
            <a:avLst/>
          </a:prstGeom>
          <a:noFill/>
          <a:ln>
            <a:noFill/>
          </a:ln>
        </p:spPr>
      </p:pic>
      <p:sp>
        <p:nvSpPr>
          <p:cNvPr id="3005" name="Shape 3005"/>
          <p:cNvSpPr/>
          <p:nvPr/>
        </p:nvSpPr>
        <p:spPr>
          <a:xfrm>
            <a:off x="4754225" y="3193971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06" name="Shape 3006"/>
          <p:cNvSpPr/>
          <p:nvPr/>
        </p:nvSpPr>
        <p:spPr>
          <a:xfrm>
            <a:off x="5468801" y="3188315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07" name="Shape 3007"/>
          <p:cNvSpPr/>
          <p:nvPr/>
        </p:nvSpPr>
        <p:spPr>
          <a:xfrm>
            <a:off x="6278619" y="3182657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08" name="Shape 3008"/>
          <p:cNvSpPr/>
          <p:nvPr/>
        </p:nvSpPr>
        <p:spPr>
          <a:xfrm>
            <a:off x="7063482" y="3185484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09" name="Shape 3009"/>
          <p:cNvSpPr/>
          <p:nvPr/>
        </p:nvSpPr>
        <p:spPr>
          <a:xfrm rot="-2199120">
            <a:off x="1516550" y="3614543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5" name="Shape 30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6" name="Shape 3016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영지_저장고(자원저장)_연맹원</a:t>
            </a:r>
          </a:p>
        </p:txBody>
      </p:sp>
      <p:sp>
        <p:nvSpPr>
          <p:cNvPr id="3017" name="Shape 3017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저장고 자원저장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저장고에 내가 보유 하고 있는 자원을 저장고에 저장 할 수 있습니다.</a:t>
            </a:r>
          </a:p>
        </p:txBody>
      </p:sp>
      <p:pic>
        <p:nvPicPr>
          <p:cNvPr id="3018" name="Shape 30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9" name="Shape 3019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3020" name="Shape 3020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3021" name="Shape 3021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2" name="Shape 3022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3023" name="Shape 3023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024" name="Shape 3024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5" name="Shape 3025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6" name="Shape 3026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Shape 3027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Shape 3028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3029" name="Shape 3029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Shape 3030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31" name="Shape 30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2" name="Shape 3032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3" name="Shape 3033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3034" name="Shape 3034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35" name="Shape 3035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36" name="Shape 3036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037" name="Shape 3037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38" name="Shape 3038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39" name="Shape 3039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040" name="Shape 3040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41" name="Shape 3041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42" name="Shape 3042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043" name="Shape 3043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3044" name="Shape 3044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3045" name="Shape 30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46" name="Shape 3046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8" name="Shape 3048"/>
          <p:cNvSpPr/>
          <p:nvPr/>
        </p:nvSpPr>
        <p:spPr>
          <a:xfrm>
            <a:off x="5551714" y="6037196"/>
            <a:ext cx="1306286" cy="37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00:00:35</a:t>
            </a:r>
          </a:p>
        </p:txBody>
      </p:sp>
      <p:sp>
        <p:nvSpPr>
          <p:cNvPr id="3049" name="Shape 304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050" name="Shape 3050"/>
          <p:cNvSpPr/>
          <p:nvPr/>
        </p:nvSpPr>
        <p:spPr>
          <a:xfrm>
            <a:off x="8375631" y="1872730"/>
            <a:ext cx="3441613" cy="6779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원하는 수량을 선택 하여 자원을 저장 할 수 있습니다(좌/우 드레그로 수량 조절이 가능 합니다) </a:t>
            </a:r>
          </a:p>
        </p:txBody>
      </p:sp>
      <p:sp>
        <p:nvSpPr>
          <p:cNvPr id="3051" name="Shape 3051"/>
          <p:cNvSpPr/>
          <p:nvPr/>
        </p:nvSpPr>
        <p:spPr>
          <a:xfrm>
            <a:off x="4416485" y="512291"/>
            <a:ext cx="3380689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자원고</a:t>
            </a:r>
          </a:p>
        </p:txBody>
      </p:sp>
      <p:sp>
        <p:nvSpPr>
          <p:cNvPr id="3052" name="Shape 3052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Shape 3053"/>
          <p:cNvSpPr/>
          <p:nvPr/>
        </p:nvSpPr>
        <p:spPr>
          <a:xfrm rot="3032127">
            <a:off x="3271459" y="4351496"/>
            <a:ext cx="464219" cy="53967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Shape 3054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Shape 3055"/>
          <p:cNvSpPr/>
          <p:nvPr/>
        </p:nvSpPr>
        <p:spPr>
          <a:xfrm>
            <a:off x="1373186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Shape 3056"/>
          <p:cNvSpPr/>
          <p:nvPr/>
        </p:nvSpPr>
        <p:spPr>
          <a:xfrm>
            <a:off x="1770861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연맹자원고</a:t>
            </a:r>
          </a:p>
        </p:txBody>
      </p:sp>
      <p:cxnSp>
        <p:nvCxnSpPr>
          <p:cNvPr id="3057" name="Shape 3057"/>
          <p:cNvCxnSpPr/>
          <p:nvPr/>
        </p:nvCxnSpPr>
        <p:spPr>
          <a:xfrm>
            <a:off x="1799908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58" name="Shape 3058"/>
          <p:cNvSpPr/>
          <p:nvPr/>
        </p:nvSpPr>
        <p:spPr>
          <a:xfrm>
            <a:off x="2783736" y="481441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Shape 3059"/>
          <p:cNvSpPr/>
          <p:nvPr/>
        </p:nvSpPr>
        <p:spPr>
          <a:xfrm>
            <a:off x="1140108" y="4820116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Shape 3060"/>
          <p:cNvSpPr/>
          <p:nvPr/>
        </p:nvSpPr>
        <p:spPr>
          <a:xfrm>
            <a:off x="1744934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1808194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3062" name="Shape 3062"/>
          <p:cNvSpPr/>
          <p:nvPr/>
        </p:nvSpPr>
        <p:spPr>
          <a:xfrm>
            <a:off x="2636485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3" name="Shape 3063"/>
          <p:cNvSpPr/>
          <p:nvPr/>
        </p:nvSpPr>
        <p:spPr>
          <a:xfrm>
            <a:off x="2658842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4" name="Shape 30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570077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5" name="Shape 3065"/>
          <p:cNvCxnSpPr/>
          <p:nvPr/>
        </p:nvCxnSpPr>
        <p:spPr>
          <a:xfrm>
            <a:off x="1796802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66" name="Shape 3066"/>
          <p:cNvSpPr/>
          <p:nvPr/>
        </p:nvSpPr>
        <p:spPr>
          <a:xfrm>
            <a:off x="2768774" y="530064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7" name="Shape 3067"/>
          <p:cNvCxnSpPr/>
          <p:nvPr/>
        </p:nvCxnSpPr>
        <p:spPr>
          <a:xfrm>
            <a:off x="2758572" y="52949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68" name="Shape 3068"/>
          <p:cNvCxnSpPr/>
          <p:nvPr/>
        </p:nvCxnSpPr>
        <p:spPr>
          <a:xfrm>
            <a:off x="2761676" y="54380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69" name="Shape 3069"/>
          <p:cNvSpPr/>
          <p:nvPr/>
        </p:nvSpPr>
        <p:spPr>
          <a:xfrm>
            <a:off x="1125145" y="5306348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0" name="Shape 3070"/>
          <p:cNvCxnSpPr/>
          <p:nvPr/>
        </p:nvCxnSpPr>
        <p:spPr>
          <a:xfrm>
            <a:off x="1114942" y="530064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71" name="Shape 3071"/>
          <p:cNvCxnSpPr/>
          <p:nvPr/>
        </p:nvCxnSpPr>
        <p:spPr>
          <a:xfrm>
            <a:off x="1118048" y="54530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72" name="Shape 3072"/>
          <p:cNvSpPr/>
          <p:nvPr/>
        </p:nvSpPr>
        <p:spPr>
          <a:xfrm>
            <a:off x="1037941" y="5258601"/>
            <a:ext cx="8018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</p:txBody>
      </p:sp>
      <p:sp>
        <p:nvSpPr>
          <p:cNvPr id="3073" name="Shape 3073"/>
          <p:cNvSpPr/>
          <p:nvPr/>
        </p:nvSpPr>
        <p:spPr>
          <a:xfrm>
            <a:off x="2641033" y="5247980"/>
            <a:ext cx="8283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</p:txBody>
      </p:sp>
      <p:sp>
        <p:nvSpPr>
          <p:cNvPr id="3074" name="Shape 3074"/>
          <p:cNvSpPr/>
          <p:nvPr/>
        </p:nvSpPr>
        <p:spPr>
          <a:xfrm>
            <a:off x="1948694" y="398840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5" name="Shape 3075"/>
          <p:cNvSpPr/>
          <p:nvPr/>
        </p:nvSpPr>
        <p:spPr>
          <a:xfrm>
            <a:off x="1933732" y="447463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6" name="Shape 3076"/>
          <p:cNvCxnSpPr/>
          <p:nvPr/>
        </p:nvCxnSpPr>
        <p:spPr>
          <a:xfrm>
            <a:off x="1923530" y="4468935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77" name="Shape 3077"/>
          <p:cNvCxnSpPr/>
          <p:nvPr/>
        </p:nvCxnSpPr>
        <p:spPr>
          <a:xfrm>
            <a:off x="1926634" y="462133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78" name="Shape 3078"/>
          <p:cNvSpPr/>
          <p:nvPr/>
        </p:nvSpPr>
        <p:spPr>
          <a:xfrm>
            <a:off x="1900317" y="44268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pic>
        <p:nvPicPr>
          <p:cNvPr id="3079" name="Shape 3079"/>
          <p:cNvPicPr preferRelativeResize="0"/>
          <p:nvPr/>
        </p:nvPicPr>
        <p:blipFill rotWithShape="1">
          <a:blip r:embed="rId6">
            <a:alphaModFix/>
          </a:blip>
          <a:srcRect b="19999" l="21849" r="19022" t="29795"/>
          <a:stretch/>
        </p:blipFill>
        <p:spPr>
          <a:xfrm>
            <a:off x="1698232" y="4748501"/>
            <a:ext cx="948295" cy="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3080" name="Shape 3080"/>
          <p:cNvSpPr/>
          <p:nvPr/>
        </p:nvSpPr>
        <p:spPr>
          <a:xfrm>
            <a:off x="4986891" y="1241528"/>
            <a:ext cx="2307634" cy="2396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1" name="Shape 30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46859" y="1281086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Shape 30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79526" y="1292109"/>
            <a:ext cx="190001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Shape 30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07403" y="1281086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Shape 308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41023" y="1281086"/>
            <a:ext cx="162491" cy="156472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Shape 3085"/>
          <p:cNvSpPr/>
          <p:nvPr/>
        </p:nvSpPr>
        <p:spPr>
          <a:xfrm>
            <a:off x="5081350" y="1256751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86" name="Shape 3086"/>
          <p:cNvSpPr/>
          <p:nvPr/>
        </p:nvSpPr>
        <p:spPr>
          <a:xfrm>
            <a:off x="5652492" y="1251095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87" name="Shape 3087"/>
          <p:cNvSpPr/>
          <p:nvPr/>
        </p:nvSpPr>
        <p:spPr>
          <a:xfrm>
            <a:off x="6283017" y="1245437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88" name="Shape 3088"/>
          <p:cNvSpPr/>
          <p:nvPr/>
        </p:nvSpPr>
        <p:spPr>
          <a:xfrm>
            <a:off x="6879618" y="1248266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89" name="Shape 3089"/>
          <p:cNvSpPr/>
          <p:nvPr/>
        </p:nvSpPr>
        <p:spPr>
          <a:xfrm>
            <a:off x="5552144" y="931440"/>
            <a:ext cx="10438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가능 자원</a:t>
            </a:r>
          </a:p>
        </p:txBody>
      </p:sp>
      <p:sp>
        <p:nvSpPr>
          <p:cNvPr id="3090" name="Shape 3090"/>
          <p:cNvSpPr/>
          <p:nvPr/>
        </p:nvSpPr>
        <p:spPr>
          <a:xfrm>
            <a:off x="4470273" y="914694"/>
            <a:ext cx="3271871" cy="607459"/>
          </a:xfrm>
          <a:prstGeom prst="roundRect">
            <a:avLst>
              <a:gd fmla="val 13715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1" name="Shape 3091"/>
          <p:cNvCxnSpPr/>
          <p:nvPr/>
        </p:nvCxnSpPr>
        <p:spPr>
          <a:xfrm>
            <a:off x="5419794" y="1209641"/>
            <a:ext cx="1360025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92" name="Shape 3092"/>
          <p:cNvSpPr/>
          <p:nvPr/>
        </p:nvSpPr>
        <p:spPr>
          <a:xfrm>
            <a:off x="4475491" y="1559940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3" name="Shape 30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30092" y="1604701"/>
            <a:ext cx="278180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094" name="Shape 3094"/>
          <p:cNvSpPr/>
          <p:nvPr/>
        </p:nvSpPr>
        <p:spPr>
          <a:xfrm>
            <a:off x="4986244" y="169293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5" name="Shape 3095"/>
          <p:cNvSpPr/>
          <p:nvPr/>
        </p:nvSpPr>
        <p:spPr>
          <a:xfrm>
            <a:off x="4953260" y="1639448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6" name="Shape 3096"/>
          <p:cNvSpPr/>
          <p:nvPr/>
        </p:nvSpPr>
        <p:spPr>
          <a:xfrm>
            <a:off x="4474198" y="177549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</a:t>
            </a:r>
          </a:p>
        </p:txBody>
      </p:sp>
      <p:sp>
        <p:nvSpPr>
          <p:cNvPr id="3097" name="Shape 3097"/>
          <p:cNvSpPr/>
          <p:nvPr/>
        </p:nvSpPr>
        <p:spPr>
          <a:xfrm>
            <a:off x="6810111" y="1648110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4485376" y="2016689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Shape 3099"/>
          <p:cNvSpPr/>
          <p:nvPr/>
        </p:nvSpPr>
        <p:spPr>
          <a:xfrm>
            <a:off x="4996130" y="214968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Shape 3100"/>
          <p:cNvSpPr/>
          <p:nvPr/>
        </p:nvSpPr>
        <p:spPr>
          <a:xfrm>
            <a:off x="5474135" y="2096197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Shape 3101"/>
          <p:cNvSpPr/>
          <p:nvPr/>
        </p:nvSpPr>
        <p:spPr>
          <a:xfrm>
            <a:off x="4484085" y="2232247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</a:t>
            </a:r>
          </a:p>
        </p:txBody>
      </p:sp>
      <p:sp>
        <p:nvSpPr>
          <p:cNvPr id="3102" name="Shape 3102"/>
          <p:cNvSpPr/>
          <p:nvPr/>
        </p:nvSpPr>
        <p:spPr>
          <a:xfrm>
            <a:off x="6819997" y="2104859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200,000</a:t>
            </a:r>
          </a:p>
        </p:txBody>
      </p:sp>
      <p:sp>
        <p:nvSpPr>
          <p:cNvPr id="3103" name="Shape 3103"/>
          <p:cNvSpPr/>
          <p:nvPr/>
        </p:nvSpPr>
        <p:spPr>
          <a:xfrm>
            <a:off x="4476414" y="2491818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4" name="Shape 3104"/>
          <p:cNvSpPr/>
          <p:nvPr/>
        </p:nvSpPr>
        <p:spPr>
          <a:xfrm>
            <a:off x="4987167" y="262481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5" name="Shape 3105"/>
          <p:cNvSpPr/>
          <p:nvPr/>
        </p:nvSpPr>
        <p:spPr>
          <a:xfrm>
            <a:off x="4954183" y="2571326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Shape 3106"/>
          <p:cNvSpPr/>
          <p:nvPr/>
        </p:nvSpPr>
        <p:spPr>
          <a:xfrm>
            <a:off x="4475121" y="270737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</a:t>
            </a:r>
          </a:p>
        </p:txBody>
      </p:sp>
      <p:sp>
        <p:nvSpPr>
          <p:cNvPr id="3107" name="Shape 3107"/>
          <p:cNvSpPr/>
          <p:nvPr/>
        </p:nvSpPr>
        <p:spPr>
          <a:xfrm>
            <a:off x="6811035" y="2579990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108" name="Shape 3108"/>
          <p:cNvSpPr/>
          <p:nvPr/>
        </p:nvSpPr>
        <p:spPr>
          <a:xfrm>
            <a:off x="4467448" y="2957986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Shape 3109"/>
          <p:cNvSpPr/>
          <p:nvPr/>
        </p:nvSpPr>
        <p:spPr>
          <a:xfrm>
            <a:off x="4978203" y="3090981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4945219" y="3037494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1" name="Shape 3111"/>
          <p:cNvSpPr/>
          <p:nvPr/>
        </p:nvSpPr>
        <p:spPr>
          <a:xfrm>
            <a:off x="4421332" y="3173544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미스릴</a:t>
            </a:r>
          </a:p>
        </p:txBody>
      </p:sp>
      <p:sp>
        <p:nvSpPr>
          <p:cNvPr id="3112" name="Shape 3112"/>
          <p:cNvSpPr/>
          <p:nvPr/>
        </p:nvSpPr>
        <p:spPr>
          <a:xfrm>
            <a:off x="6802070" y="3046158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3113" name="Shape 31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71960" y="2043605"/>
            <a:ext cx="237905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4" name="Shape 31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57469" y="2528226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5" name="Shape 31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55314" y="3003783"/>
            <a:ext cx="253823" cy="208264"/>
          </a:xfrm>
          <a:prstGeom prst="rect">
            <a:avLst/>
          </a:prstGeom>
          <a:noFill/>
          <a:ln>
            <a:noFill/>
          </a:ln>
        </p:spPr>
      </p:pic>
      <p:sp>
        <p:nvSpPr>
          <p:cNvPr id="3116" name="Shape 3116"/>
          <p:cNvSpPr/>
          <p:nvPr/>
        </p:nvSpPr>
        <p:spPr>
          <a:xfrm>
            <a:off x="4398932" y="3468192"/>
            <a:ext cx="352211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오늘의 최대치 : 299.0K/299.0K          총 최대치:0/5.9M</a:t>
            </a:r>
          </a:p>
        </p:txBody>
      </p:sp>
      <p:sp>
        <p:nvSpPr>
          <p:cNvPr id="3117" name="Shape 3117"/>
          <p:cNvSpPr/>
          <p:nvPr/>
        </p:nvSpPr>
        <p:spPr>
          <a:xfrm>
            <a:off x="4421332" y="904259"/>
            <a:ext cx="3375842" cy="2521233"/>
          </a:xfrm>
          <a:prstGeom prst="roundRect">
            <a:avLst>
              <a:gd fmla="val 2479" name="adj"/>
            </a:avLst>
          </a:prstGeom>
          <a:noFill/>
          <a:ln cap="flat" cmpd="sng" w="1905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8" name="Shape 3118"/>
          <p:cNvCxnSpPr>
            <a:stCxn id="3098" idx="3"/>
            <a:endCxn id="3050" idx="1"/>
          </p:cNvCxnSpPr>
          <p:nvPr/>
        </p:nvCxnSpPr>
        <p:spPr>
          <a:xfrm flipH="1" rot="10800000">
            <a:off x="7760105" y="2211744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19" name="Shape 3119"/>
          <p:cNvSpPr/>
          <p:nvPr/>
        </p:nvSpPr>
        <p:spPr>
          <a:xfrm>
            <a:off x="4987166" y="2140717"/>
            <a:ext cx="482718" cy="1230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0" name="Shape 3120"/>
          <p:cNvSpPr/>
          <p:nvPr/>
        </p:nvSpPr>
        <p:spPr>
          <a:xfrm>
            <a:off x="8168671" y="975362"/>
            <a:ext cx="3441613" cy="46302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내가 보유 하고 있는 자원 입니다.</a:t>
            </a:r>
          </a:p>
        </p:txBody>
      </p:sp>
      <p:cxnSp>
        <p:nvCxnSpPr>
          <p:cNvPr id="3121" name="Shape 3121"/>
          <p:cNvCxnSpPr>
            <a:endCxn id="3120" idx="1"/>
          </p:cNvCxnSpPr>
          <p:nvPr/>
        </p:nvCxnSpPr>
        <p:spPr>
          <a:xfrm flipH="1" rot="10800000">
            <a:off x="7553071" y="1206875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22" name="Shape 3122"/>
          <p:cNvSpPr/>
          <p:nvPr/>
        </p:nvSpPr>
        <p:spPr>
          <a:xfrm>
            <a:off x="8492177" y="3212678"/>
            <a:ext cx="3441613" cy="6779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오늘의 최대치 : 하루에 최대 보관할 수 있는 자원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총 최대치 : 최대로 보관 할 수 있는 자원 입니다.</a:t>
            </a:r>
          </a:p>
        </p:txBody>
      </p:sp>
      <p:cxnSp>
        <p:nvCxnSpPr>
          <p:cNvPr id="3123" name="Shape 3123"/>
          <p:cNvCxnSpPr>
            <a:endCxn id="3122" idx="1"/>
          </p:cNvCxnSpPr>
          <p:nvPr/>
        </p:nvCxnSpPr>
        <p:spPr>
          <a:xfrm flipH="1" rot="10800000">
            <a:off x="7876577" y="3551637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24" name="Shape 3124"/>
          <p:cNvSpPr/>
          <p:nvPr/>
        </p:nvSpPr>
        <p:spPr>
          <a:xfrm>
            <a:off x="8258435" y="4030528"/>
            <a:ext cx="3441613" cy="6779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저장고에 보관 되어있는 나의 자원을 확인 할 수 있습니다.</a:t>
            </a:r>
          </a:p>
        </p:txBody>
      </p:sp>
      <p:cxnSp>
        <p:nvCxnSpPr>
          <p:cNvPr id="3125" name="Shape 3125"/>
          <p:cNvCxnSpPr>
            <a:endCxn id="3124" idx="1"/>
          </p:cNvCxnSpPr>
          <p:nvPr/>
        </p:nvCxnSpPr>
        <p:spPr>
          <a:xfrm>
            <a:off x="7742135" y="4092287"/>
            <a:ext cx="516300" cy="277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26" name="Shape 3126"/>
          <p:cNvSpPr/>
          <p:nvPr/>
        </p:nvSpPr>
        <p:spPr>
          <a:xfrm>
            <a:off x="5489389" y="3755326"/>
            <a:ext cx="117211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자원고 저장</a:t>
            </a:r>
          </a:p>
        </p:txBody>
      </p:sp>
      <p:sp>
        <p:nvSpPr>
          <p:cNvPr id="3127" name="Shape 3127"/>
          <p:cNvSpPr/>
          <p:nvPr/>
        </p:nvSpPr>
        <p:spPr>
          <a:xfrm>
            <a:off x="4416485" y="3723478"/>
            <a:ext cx="3380689" cy="978320"/>
          </a:xfrm>
          <a:prstGeom prst="roundRect">
            <a:avLst>
              <a:gd fmla="val 6384" name="adj"/>
            </a:avLst>
          </a:prstGeom>
          <a:noFill/>
          <a:ln cap="flat" cmpd="sng" w="12700">
            <a:solidFill>
              <a:srgbClr val="DDEAF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Shape 3128"/>
          <p:cNvSpPr/>
          <p:nvPr/>
        </p:nvSpPr>
        <p:spPr>
          <a:xfrm>
            <a:off x="4898180" y="4065060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pic>
        <p:nvPicPr>
          <p:cNvPr id="3129" name="Shape 31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6133" y="4086885"/>
            <a:ext cx="278180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130" name="Shape 3130"/>
          <p:cNvSpPr/>
          <p:nvPr/>
        </p:nvSpPr>
        <p:spPr>
          <a:xfrm>
            <a:off x="6449076" y="4074025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sp>
        <p:nvSpPr>
          <p:cNvPr id="3131" name="Shape 3131"/>
          <p:cNvSpPr/>
          <p:nvPr/>
        </p:nvSpPr>
        <p:spPr>
          <a:xfrm>
            <a:off x="4898180" y="4378828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sp>
        <p:nvSpPr>
          <p:cNvPr id="3132" name="Shape 3132"/>
          <p:cNvSpPr/>
          <p:nvPr/>
        </p:nvSpPr>
        <p:spPr>
          <a:xfrm>
            <a:off x="6458039" y="4387791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pic>
        <p:nvPicPr>
          <p:cNvPr id="3133" name="Shape 31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3323" y="4390428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4" name="Shape 31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09242" y="4378907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5" name="Shape 31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91323" y="4100125"/>
            <a:ext cx="237905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6" name="Shape 31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1398" y="6170058"/>
            <a:ext cx="266785" cy="282746"/>
          </a:xfrm>
          <a:prstGeom prst="rect">
            <a:avLst/>
          </a:prstGeom>
          <a:noFill/>
          <a:ln>
            <a:noFill/>
          </a:ln>
        </p:spPr>
      </p:pic>
      <p:sp>
        <p:nvSpPr>
          <p:cNvPr id="3137" name="Shape 3137"/>
          <p:cNvSpPr/>
          <p:nvPr/>
        </p:nvSpPr>
        <p:spPr>
          <a:xfrm>
            <a:off x="7777767" y="5458255"/>
            <a:ext cx="3441613" cy="82027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저장하기 규칙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자원을 저장 시 오늘의 최대치, 총 최대치를 넘긴 상태라면 버튼이 비활성화 처리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 빼오기 시간, 자원 저장 이동 시간은 동일 합니다.</a:t>
            </a:r>
          </a:p>
        </p:txBody>
      </p:sp>
      <p:cxnSp>
        <p:nvCxnSpPr>
          <p:cNvPr id="3138" name="Shape 3138"/>
          <p:cNvCxnSpPr>
            <a:endCxn id="3137" idx="1"/>
          </p:cNvCxnSpPr>
          <p:nvPr/>
        </p:nvCxnSpPr>
        <p:spPr>
          <a:xfrm flipH="1" rot="10800000">
            <a:off x="6857967" y="5868395"/>
            <a:ext cx="919800" cy="355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4" name="Shape 3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5" name="Shape 3145"/>
          <p:cNvSpPr/>
          <p:nvPr/>
        </p:nvSpPr>
        <p:spPr>
          <a:xfrm>
            <a:off x="215538" y="142595"/>
            <a:ext cx="4172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영지_저장고(자원 빼오기)_연맹원</a:t>
            </a:r>
          </a:p>
        </p:txBody>
      </p:sp>
      <p:sp>
        <p:nvSpPr>
          <p:cNvPr id="3146" name="Shape 3146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저장고 자원 빼오기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저장고에 있는 자원을 빼올 수 있습니다.</a:t>
            </a:r>
          </a:p>
        </p:txBody>
      </p:sp>
      <p:pic>
        <p:nvPicPr>
          <p:cNvPr id="3147" name="Shape 3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8" name="Shape 3148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3149" name="Shape 3149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3150" name="Shape 3150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Shape 3151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3152" name="Shape 3152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53" name="Shape 3153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Shape 3154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Shape 3155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Shape 3156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Shape 3157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3158" name="Shape 3158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Shape 3159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60" name="Shape 31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61" name="Shape 3161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Shape 3162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3163" name="Shape 3163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64" name="Shape 3164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65" name="Shape 3165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66" name="Shape 3166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67" name="Shape 3167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68" name="Shape 3168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69" name="Shape 3169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70" name="Shape 3170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71" name="Shape 3171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72" name="Shape 3172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3173" name="Shape 3173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3174" name="Shape 317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5" name="Shape 3175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6" name="Shape 3176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7" name="Shape 317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416485" y="512291"/>
            <a:ext cx="3380689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자원고</a:t>
            </a:r>
          </a:p>
        </p:txBody>
      </p:sp>
      <p:sp>
        <p:nvSpPr>
          <p:cNvPr id="3179" name="Shape 3179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0" name="Shape 3180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1" name="Shape 3181"/>
          <p:cNvSpPr/>
          <p:nvPr/>
        </p:nvSpPr>
        <p:spPr>
          <a:xfrm>
            <a:off x="1373186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2" name="Shape 3182"/>
          <p:cNvSpPr/>
          <p:nvPr/>
        </p:nvSpPr>
        <p:spPr>
          <a:xfrm>
            <a:off x="1770861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연맹자원고</a:t>
            </a:r>
          </a:p>
        </p:txBody>
      </p:sp>
      <p:cxnSp>
        <p:nvCxnSpPr>
          <p:cNvPr id="3183" name="Shape 3183"/>
          <p:cNvCxnSpPr/>
          <p:nvPr/>
        </p:nvCxnSpPr>
        <p:spPr>
          <a:xfrm>
            <a:off x="1799908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84" name="Shape 3184"/>
          <p:cNvSpPr/>
          <p:nvPr/>
        </p:nvSpPr>
        <p:spPr>
          <a:xfrm>
            <a:off x="2783736" y="481441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5" name="Shape 3185"/>
          <p:cNvSpPr/>
          <p:nvPr/>
        </p:nvSpPr>
        <p:spPr>
          <a:xfrm>
            <a:off x="1140108" y="4820116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1744934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7" name="Shape 3187"/>
          <p:cNvSpPr/>
          <p:nvPr/>
        </p:nvSpPr>
        <p:spPr>
          <a:xfrm>
            <a:off x="1808194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3188" name="Shape 3188"/>
          <p:cNvSpPr/>
          <p:nvPr/>
        </p:nvSpPr>
        <p:spPr>
          <a:xfrm>
            <a:off x="2636485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9" name="Shape 3189"/>
          <p:cNvSpPr/>
          <p:nvPr/>
        </p:nvSpPr>
        <p:spPr>
          <a:xfrm>
            <a:off x="2658842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0" name="Shape 3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570077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1" name="Shape 3191"/>
          <p:cNvCxnSpPr/>
          <p:nvPr/>
        </p:nvCxnSpPr>
        <p:spPr>
          <a:xfrm>
            <a:off x="1796802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92" name="Shape 3192"/>
          <p:cNvSpPr/>
          <p:nvPr/>
        </p:nvSpPr>
        <p:spPr>
          <a:xfrm>
            <a:off x="2768774" y="530064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3" name="Shape 3193"/>
          <p:cNvCxnSpPr/>
          <p:nvPr/>
        </p:nvCxnSpPr>
        <p:spPr>
          <a:xfrm>
            <a:off x="2758572" y="52949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94" name="Shape 3194"/>
          <p:cNvCxnSpPr/>
          <p:nvPr/>
        </p:nvCxnSpPr>
        <p:spPr>
          <a:xfrm>
            <a:off x="2761676" y="54380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95" name="Shape 3195"/>
          <p:cNvSpPr/>
          <p:nvPr/>
        </p:nvSpPr>
        <p:spPr>
          <a:xfrm>
            <a:off x="1125145" y="5306348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6" name="Shape 3196"/>
          <p:cNvCxnSpPr/>
          <p:nvPr/>
        </p:nvCxnSpPr>
        <p:spPr>
          <a:xfrm>
            <a:off x="1114942" y="530064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97" name="Shape 3197"/>
          <p:cNvCxnSpPr/>
          <p:nvPr/>
        </p:nvCxnSpPr>
        <p:spPr>
          <a:xfrm>
            <a:off x="1118048" y="54530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98" name="Shape 3198"/>
          <p:cNvSpPr/>
          <p:nvPr/>
        </p:nvSpPr>
        <p:spPr>
          <a:xfrm>
            <a:off x="1037941" y="5258601"/>
            <a:ext cx="8018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</p:txBody>
      </p:sp>
      <p:sp>
        <p:nvSpPr>
          <p:cNvPr id="3199" name="Shape 3199"/>
          <p:cNvSpPr/>
          <p:nvPr/>
        </p:nvSpPr>
        <p:spPr>
          <a:xfrm>
            <a:off x="2641033" y="5247980"/>
            <a:ext cx="8283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</p:txBody>
      </p:sp>
      <p:sp>
        <p:nvSpPr>
          <p:cNvPr id="3200" name="Shape 3200"/>
          <p:cNvSpPr/>
          <p:nvPr/>
        </p:nvSpPr>
        <p:spPr>
          <a:xfrm>
            <a:off x="1948694" y="398840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1" name="Shape 3201"/>
          <p:cNvSpPr/>
          <p:nvPr/>
        </p:nvSpPr>
        <p:spPr>
          <a:xfrm>
            <a:off x="1933732" y="447463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2" name="Shape 3202"/>
          <p:cNvCxnSpPr/>
          <p:nvPr/>
        </p:nvCxnSpPr>
        <p:spPr>
          <a:xfrm>
            <a:off x="1923530" y="4468935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03" name="Shape 3203"/>
          <p:cNvCxnSpPr/>
          <p:nvPr/>
        </p:nvCxnSpPr>
        <p:spPr>
          <a:xfrm>
            <a:off x="1926634" y="462133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04" name="Shape 3204"/>
          <p:cNvSpPr/>
          <p:nvPr/>
        </p:nvSpPr>
        <p:spPr>
          <a:xfrm>
            <a:off x="1900317" y="44268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pic>
        <p:nvPicPr>
          <p:cNvPr id="3205" name="Shape 3205"/>
          <p:cNvPicPr preferRelativeResize="0"/>
          <p:nvPr/>
        </p:nvPicPr>
        <p:blipFill rotWithShape="1">
          <a:blip r:embed="rId6">
            <a:alphaModFix/>
          </a:blip>
          <a:srcRect b="19999" l="21849" r="19022" t="29795"/>
          <a:stretch/>
        </p:blipFill>
        <p:spPr>
          <a:xfrm>
            <a:off x="1698232" y="4748501"/>
            <a:ext cx="948295" cy="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3206" name="Shape 3206"/>
          <p:cNvSpPr/>
          <p:nvPr/>
        </p:nvSpPr>
        <p:spPr>
          <a:xfrm>
            <a:off x="4986891" y="1241528"/>
            <a:ext cx="2307634" cy="2396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7" name="Shape 32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46859" y="1281086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8" name="Shape 32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79526" y="1292109"/>
            <a:ext cx="190001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9" name="Shape 320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07403" y="1281086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0" name="Shape 32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41023" y="1281086"/>
            <a:ext cx="162491" cy="156472"/>
          </a:xfrm>
          <a:prstGeom prst="rect">
            <a:avLst/>
          </a:prstGeom>
          <a:noFill/>
          <a:ln>
            <a:noFill/>
          </a:ln>
        </p:spPr>
      </p:pic>
      <p:sp>
        <p:nvSpPr>
          <p:cNvPr id="3211" name="Shape 3211"/>
          <p:cNvSpPr/>
          <p:nvPr/>
        </p:nvSpPr>
        <p:spPr>
          <a:xfrm>
            <a:off x="5081350" y="1256751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212" name="Shape 3212"/>
          <p:cNvSpPr/>
          <p:nvPr/>
        </p:nvSpPr>
        <p:spPr>
          <a:xfrm>
            <a:off x="5652492" y="1251095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213" name="Shape 3213"/>
          <p:cNvSpPr/>
          <p:nvPr/>
        </p:nvSpPr>
        <p:spPr>
          <a:xfrm>
            <a:off x="6283017" y="1245437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214" name="Shape 3214"/>
          <p:cNvSpPr/>
          <p:nvPr/>
        </p:nvSpPr>
        <p:spPr>
          <a:xfrm>
            <a:off x="6879618" y="1248266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215" name="Shape 3215"/>
          <p:cNvSpPr/>
          <p:nvPr/>
        </p:nvSpPr>
        <p:spPr>
          <a:xfrm>
            <a:off x="5419794" y="931440"/>
            <a:ext cx="139031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정보</a:t>
            </a:r>
          </a:p>
        </p:txBody>
      </p:sp>
      <p:sp>
        <p:nvSpPr>
          <p:cNvPr id="3216" name="Shape 3216"/>
          <p:cNvSpPr/>
          <p:nvPr/>
        </p:nvSpPr>
        <p:spPr>
          <a:xfrm>
            <a:off x="4470273" y="914694"/>
            <a:ext cx="3271871" cy="607459"/>
          </a:xfrm>
          <a:prstGeom prst="roundRect">
            <a:avLst>
              <a:gd fmla="val 13715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7" name="Shape 3217"/>
          <p:cNvCxnSpPr/>
          <p:nvPr/>
        </p:nvCxnSpPr>
        <p:spPr>
          <a:xfrm>
            <a:off x="5419794" y="1209641"/>
            <a:ext cx="1360025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18" name="Shape 3218"/>
          <p:cNvSpPr/>
          <p:nvPr/>
        </p:nvSpPr>
        <p:spPr>
          <a:xfrm>
            <a:off x="4475491" y="1559940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9" name="Shape 32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30092" y="1604701"/>
            <a:ext cx="278180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220" name="Shape 3220"/>
          <p:cNvSpPr/>
          <p:nvPr/>
        </p:nvSpPr>
        <p:spPr>
          <a:xfrm>
            <a:off x="4986244" y="169293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1" name="Shape 3221"/>
          <p:cNvSpPr/>
          <p:nvPr/>
        </p:nvSpPr>
        <p:spPr>
          <a:xfrm>
            <a:off x="4953260" y="1639448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2" name="Shape 3222"/>
          <p:cNvSpPr/>
          <p:nvPr/>
        </p:nvSpPr>
        <p:spPr>
          <a:xfrm>
            <a:off x="4474198" y="177549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</a:t>
            </a:r>
          </a:p>
        </p:txBody>
      </p:sp>
      <p:sp>
        <p:nvSpPr>
          <p:cNvPr id="3223" name="Shape 3223"/>
          <p:cNvSpPr/>
          <p:nvPr/>
        </p:nvSpPr>
        <p:spPr>
          <a:xfrm>
            <a:off x="6810111" y="1648110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485376" y="2016689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Shape 3225"/>
          <p:cNvSpPr/>
          <p:nvPr/>
        </p:nvSpPr>
        <p:spPr>
          <a:xfrm>
            <a:off x="4996130" y="214968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6" name="Shape 3226"/>
          <p:cNvSpPr/>
          <p:nvPr/>
        </p:nvSpPr>
        <p:spPr>
          <a:xfrm>
            <a:off x="5474135" y="2096197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4484085" y="2232247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</a:t>
            </a:r>
          </a:p>
        </p:txBody>
      </p:sp>
      <p:sp>
        <p:nvSpPr>
          <p:cNvPr id="3228" name="Shape 3228"/>
          <p:cNvSpPr/>
          <p:nvPr/>
        </p:nvSpPr>
        <p:spPr>
          <a:xfrm>
            <a:off x="6819997" y="2104859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200,000</a:t>
            </a:r>
          </a:p>
        </p:txBody>
      </p:sp>
      <p:sp>
        <p:nvSpPr>
          <p:cNvPr id="3229" name="Shape 3229"/>
          <p:cNvSpPr/>
          <p:nvPr/>
        </p:nvSpPr>
        <p:spPr>
          <a:xfrm>
            <a:off x="4476414" y="2491818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0" name="Shape 3230"/>
          <p:cNvSpPr/>
          <p:nvPr/>
        </p:nvSpPr>
        <p:spPr>
          <a:xfrm>
            <a:off x="4987167" y="262481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1" name="Shape 3231"/>
          <p:cNvSpPr/>
          <p:nvPr/>
        </p:nvSpPr>
        <p:spPr>
          <a:xfrm>
            <a:off x="4954183" y="2571326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2" name="Shape 3232"/>
          <p:cNvSpPr/>
          <p:nvPr/>
        </p:nvSpPr>
        <p:spPr>
          <a:xfrm>
            <a:off x="4475121" y="270737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811035" y="2579990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234" name="Shape 3234"/>
          <p:cNvSpPr/>
          <p:nvPr/>
        </p:nvSpPr>
        <p:spPr>
          <a:xfrm>
            <a:off x="4467448" y="2957986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5" name="Shape 3235"/>
          <p:cNvSpPr/>
          <p:nvPr/>
        </p:nvSpPr>
        <p:spPr>
          <a:xfrm>
            <a:off x="4978203" y="3090981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6" name="Shape 3236"/>
          <p:cNvSpPr/>
          <p:nvPr/>
        </p:nvSpPr>
        <p:spPr>
          <a:xfrm>
            <a:off x="4945219" y="3037494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4421332" y="3173544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미스릴</a:t>
            </a:r>
          </a:p>
        </p:txBody>
      </p:sp>
      <p:sp>
        <p:nvSpPr>
          <p:cNvPr id="3238" name="Shape 3238"/>
          <p:cNvSpPr/>
          <p:nvPr/>
        </p:nvSpPr>
        <p:spPr>
          <a:xfrm>
            <a:off x="6802070" y="3046158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3239" name="Shape 32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71960" y="2043605"/>
            <a:ext cx="237905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0" name="Shape 32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57469" y="2528226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1" name="Shape 32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55314" y="3003783"/>
            <a:ext cx="253823" cy="208264"/>
          </a:xfrm>
          <a:prstGeom prst="rect">
            <a:avLst/>
          </a:prstGeom>
          <a:noFill/>
          <a:ln>
            <a:noFill/>
          </a:ln>
        </p:spPr>
      </p:pic>
      <p:sp>
        <p:nvSpPr>
          <p:cNvPr id="3242" name="Shape 3242"/>
          <p:cNvSpPr/>
          <p:nvPr/>
        </p:nvSpPr>
        <p:spPr>
          <a:xfrm>
            <a:off x="5561108" y="3755326"/>
            <a:ext cx="10438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자원 정보</a:t>
            </a:r>
          </a:p>
        </p:txBody>
      </p:sp>
      <p:sp>
        <p:nvSpPr>
          <p:cNvPr id="3243" name="Shape 3243"/>
          <p:cNvSpPr/>
          <p:nvPr/>
        </p:nvSpPr>
        <p:spPr>
          <a:xfrm>
            <a:off x="4416485" y="3723478"/>
            <a:ext cx="3380689" cy="978320"/>
          </a:xfrm>
          <a:prstGeom prst="roundRect">
            <a:avLst>
              <a:gd fmla="val 6384" name="adj"/>
            </a:avLst>
          </a:prstGeom>
          <a:noFill/>
          <a:ln cap="flat" cmpd="sng" w="12700">
            <a:solidFill>
              <a:srgbClr val="DDEAF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4" name="Shape 3244"/>
          <p:cNvSpPr/>
          <p:nvPr/>
        </p:nvSpPr>
        <p:spPr>
          <a:xfrm>
            <a:off x="4421332" y="904259"/>
            <a:ext cx="3375842" cy="2521233"/>
          </a:xfrm>
          <a:prstGeom prst="roundRect">
            <a:avLst>
              <a:gd fmla="val 2479" name="adj"/>
            </a:avLst>
          </a:prstGeom>
          <a:noFill/>
          <a:ln cap="flat" cmpd="sng" w="1905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5" name="Shape 3245"/>
          <p:cNvSpPr/>
          <p:nvPr/>
        </p:nvSpPr>
        <p:spPr>
          <a:xfrm>
            <a:off x="4987166" y="2140717"/>
            <a:ext cx="482718" cy="1230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6" name="Shape 3246"/>
          <p:cNvSpPr/>
          <p:nvPr/>
        </p:nvSpPr>
        <p:spPr>
          <a:xfrm rot="-1753758">
            <a:off x="920986" y="4262187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7" name="Shape 3247"/>
          <p:cNvSpPr/>
          <p:nvPr/>
        </p:nvSpPr>
        <p:spPr>
          <a:xfrm>
            <a:off x="4898180" y="4065060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pic>
        <p:nvPicPr>
          <p:cNvPr id="3248" name="Shape 32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6133" y="4086885"/>
            <a:ext cx="278180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249" name="Shape 3249"/>
          <p:cNvSpPr/>
          <p:nvPr/>
        </p:nvSpPr>
        <p:spPr>
          <a:xfrm>
            <a:off x="6449076" y="4074025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sp>
        <p:nvSpPr>
          <p:cNvPr id="3250" name="Shape 3250"/>
          <p:cNvSpPr/>
          <p:nvPr/>
        </p:nvSpPr>
        <p:spPr>
          <a:xfrm>
            <a:off x="4898180" y="4378828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sp>
        <p:nvSpPr>
          <p:cNvPr id="3251" name="Shape 3251"/>
          <p:cNvSpPr/>
          <p:nvPr/>
        </p:nvSpPr>
        <p:spPr>
          <a:xfrm>
            <a:off x="6458039" y="4387791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pic>
        <p:nvPicPr>
          <p:cNvPr id="3252" name="Shape 32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3323" y="4390428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3" name="Shape 32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09242" y="4378907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4" name="Shape 325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91323" y="4100125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255" name="Shape 3255"/>
          <p:cNvSpPr/>
          <p:nvPr/>
        </p:nvSpPr>
        <p:spPr>
          <a:xfrm>
            <a:off x="4437385" y="3450521"/>
            <a:ext cx="33650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저장고에 있는 자원은 제한 없이 가지고 올 수 있습니다</a:t>
            </a:r>
          </a:p>
        </p:txBody>
      </p:sp>
      <p:sp>
        <p:nvSpPr>
          <p:cNvPr id="3256" name="Shape 3256"/>
          <p:cNvSpPr/>
          <p:nvPr/>
        </p:nvSpPr>
        <p:spPr>
          <a:xfrm>
            <a:off x="5551714" y="6037196"/>
            <a:ext cx="1306286" cy="37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00:00:35</a:t>
            </a:r>
          </a:p>
        </p:txBody>
      </p:sp>
      <p:pic>
        <p:nvPicPr>
          <p:cNvPr id="3257" name="Shape 325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1398" y="6170058"/>
            <a:ext cx="266785" cy="282746"/>
          </a:xfrm>
          <a:prstGeom prst="rect">
            <a:avLst/>
          </a:prstGeom>
          <a:noFill/>
          <a:ln>
            <a:noFill/>
          </a:ln>
        </p:spPr>
      </p:pic>
      <p:sp>
        <p:nvSpPr>
          <p:cNvPr id="3258" name="Shape 3258"/>
          <p:cNvSpPr/>
          <p:nvPr/>
        </p:nvSpPr>
        <p:spPr>
          <a:xfrm>
            <a:off x="8375631" y="1872730"/>
            <a:ext cx="3441613" cy="6779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원하는 수량을 선택 하여 자원을 저장 할 수 있습니다(좌/우 드레그로 수량 조절이 가능 합니다) </a:t>
            </a:r>
          </a:p>
        </p:txBody>
      </p:sp>
      <p:cxnSp>
        <p:nvCxnSpPr>
          <p:cNvPr id="3259" name="Shape 3259"/>
          <p:cNvCxnSpPr>
            <a:endCxn id="3258" idx="1"/>
          </p:cNvCxnSpPr>
          <p:nvPr/>
        </p:nvCxnSpPr>
        <p:spPr>
          <a:xfrm flipH="1" rot="10800000">
            <a:off x="7760031" y="2211688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60" name="Shape 3260"/>
          <p:cNvSpPr/>
          <p:nvPr/>
        </p:nvSpPr>
        <p:spPr>
          <a:xfrm>
            <a:off x="8168671" y="975362"/>
            <a:ext cx="3441613" cy="46302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자원고에 보관 되어있는 자원 정보 입니다</a:t>
            </a:r>
          </a:p>
        </p:txBody>
      </p:sp>
      <p:cxnSp>
        <p:nvCxnSpPr>
          <p:cNvPr id="3261" name="Shape 3261"/>
          <p:cNvCxnSpPr>
            <a:endCxn id="3260" idx="1"/>
          </p:cNvCxnSpPr>
          <p:nvPr/>
        </p:nvCxnSpPr>
        <p:spPr>
          <a:xfrm flipH="1" rot="10800000">
            <a:off x="7553071" y="1206875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62" name="Shape 3262"/>
          <p:cNvSpPr/>
          <p:nvPr/>
        </p:nvSpPr>
        <p:spPr>
          <a:xfrm>
            <a:off x="8492177" y="3212678"/>
            <a:ext cx="2946788" cy="6779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자원고에 대한 설명 TEXT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“저장고에 있는 자원은 제한 없이 가지고 올 수 있습니다“</a:t>
            </a:r>
          </a:p>
        </p:txBody>
      </p:sp>
      <p:cxnSp>
        <p:nvCxnSpPr>
          <p:cNvPr id="3263" name="Shape 3263"/>
          <p:cNvCxnSpPr>
            <a:endCxn id="3262" idx="1"/>
          </p:cNvCxnSpPr>
          <p:nvPr/>
        </p:nvCxnSpPr>
        <p:spPr>
          <a:xfrm flipH="1" rot="10800000">
            <a:off x="7876577" y="3551637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64" name="Shape 3264"/>
          <p:cNvSpPr/>
          <p:nvPr/>
        </p:nvSpPr>
        <p:spPr>
          <a:xfrm>
            <a:off x="8258435" y="3959346"/>
            <a:ext cx="3441613" cy="82027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자원 정보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자원고에 있는 자원 수량 조절 시 + 표시를 하여 자원고 자원을 얼만큼 가지고 오는지 대한 정보를 보여주도록 합니다.</a:t>
            </a:r>
          </a:p>
        </p:txBody>
      </p:sp>
      <p:cxnSp>
        <p:nvCxnSpPr>
          <p:cNvPr id="3265" name="Shape 3265"/>
          <p:cNvCxnSpPr>
            <a:endCxn id="3264" idx="1"/>
          </p:cNvCxnSpPr>
          <p:nvPr/>
        </p:nvCxnSpPr>
        <p:spPr>
          <a:xfrm>
            <a:off x="7742135" y="4092286"/>
            <a:ext cx="516300" cy="277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66" name="Shape 3266"/>
          <p:cNvSpPr/>
          <p:nvPr/>
        </p:nvSpPr>
        <p:spPr>
          <a:xfrm>
            <a:off x="7777767" y="5458255"/>
            <a:ext cx="3441613" cy="82027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 규칙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자원을 가지고 올 부분이 없으면 버튼이 비활성화 처리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 빼오기 시간, 자원 저장 이동 시간은 동일 합니다.</a:t>
            </a:r>
          </a:p>
        </p:txBody>
      </p:sp>
      <p:cxnSp>
        <p:nvCxnSpPr>
          <p:cNvPr id="3267" name="Shape 3267"/>
          <p:cNvCxnSpPr>
            <a:stCxn id="3256" idx="3"/>
            <a:endCxn id="3266" idx="1"/>
          </p:cNvCxnSpPr>
          <p:nvPr/>
        </p:nvCxnSpPr>
        <p:spPr>
          <a:xfrm flipH="1" rot="10800000">
            <a:off x="6858000" y="5868498"/>
            <a:ext cx="919800" cy="355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요새(1)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요새를 건설 하기 위해서는 필수 조건을 달성 하여야 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필수 조건 : 연맹인원 달성 / 연맹 총 전투력 XXX  달성 / 연맹 과학 기술 XXX 레벨 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요새는 최대 5개 까지 건설이 가능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 동시에 여러 개의 연맹 요새 건설이 불가능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필수 조건은 1~3개 까지 틀려지게 되어지며, 연맹 요새 단계 별로 수치도 틀리게 적용 됩니다.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배치는 RANK5, RANK4 권한을 보유 하고 있는 연맹원만 사용할 수 있는 기능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건설 하기 위해서는 시간이 필요 합니다(건축 속도는 병사수량 및 병사 등급에 따라 변경 되어집니다)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요새는 연맹원들이 건물에 병사를 지원하여 건축 속도를 줄일 수 있습니다(모든 연맹원이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건물 건설을 모두 진행이 완료 하면 병사는 주둔 상태로 머무르게 되어집니다.(회군으로 복귀가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요새에 병력을 주둔 시킬 수 있습니다.(연맹 요새를 지키기 위해서 병사를 주둔 시킬 수 있음)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연맹 요새에 주둔한 병력 및 모든 전투 시 부상병으로 전환 되며, 부상병이 모두 인원을 초과시 사망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013629" y="667910"/>
            <a:ext cx="1066738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요새(2)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요새에 적군에 병력은 귀환을 통해서 병력을 복귀 시킬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5개의 건물 건설 속도는 틀리게 데이터를 가지고 있도록 구성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건설 하게 되어지면 화살탑을 건설 할 수 있습니다.(연맹 요새 건물이 많을 수록 화살탑을 많이 배칠 할 수 있습니다)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건설 하게 되어지면 슈퍼광산, 자원고를 건설할 수 있습니다.(연맹 요새 개수 하고는 상관 없이 한 개만 건설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철거는 RANK5, RANK4 권한을 가진 연맹원이 철거를 할 수 있습니다.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연맹 요새를 철거 하게 되어지면 바로 철거가 진행 됩니다.(철거 시간은 존재 하지 않습니다)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요새를 철거 하면 주둔 하고 있던 병사들은 모두 자신의 도시로 이동 하게 되어집니다.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요새를 철거 하면 슈퍼광산, 화살탑, 자원고가 파괴 되어집니다.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2043948" y="4078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{143C0FA0-196C-4926-B86A-76D4DF6CEB89}</a:tableStyleId>
              </a:tblPr>
              <a:tblGrid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</a:tblGrid>
              <a:tr h="25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2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4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5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6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7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8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10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2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4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5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6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7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8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10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5960605" y="5925783"/>
            <a:ext cx="763837" cy="205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 rot="1646001">
            <a:off x="4826202" y="5464408"/>
            <a:ext cx="474977" cy="3259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081316" y="5876675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연맹요새</a:t>
            </a:r>
          </a:p>
        </p:txBody>
      </p:sp>
      <p:sp>
        <p:nvSpPr>
          <p:cNvPr id="131" name="Shape 131"/>
          <p:cNvSpPr/>
          <p:nvPr/>
        </p:nvSpPr>
        <p:spPr>
          <a:xfrm>
            <a:off x="5969571" y="6359326"/>
            <a:ext cx="763837" cy="205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081316" y="6310217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연맹영지</a:t>
            </a:r>
          </a:p>
        </p:txBody>
      </p:sp>
      <p:sp>
        <p:nvSpPr>
          <p:cNvPr id="133" name="Shape 133"/>
          <p:cNvSpPr/>
          <p:nvPr/>
        </p:nvSpPr>
        <p:spPr>
          <a:xfrm>
            <a:off x="7013270" y="6359326"/>
            <a:ext cx="763837" cy="205955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709020" y="6274357"/>
            <a:ext cx="346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35" name="Shape 135"/>
          <p:cNvSpPr/>
          <p:nvPr/>
        </p:nvSpPr>
        <p:spPr>
          <a:xfrm>
            <a:off x="4777814" y="4252880"/>
            <a:ext cx="429316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개발 진행 시  30X30 타일 영지 획득 가능.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추가 개발 진행 시 30X30 타일 영지 획득 가능.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013629" y="667910"/>
            <a:ext cx="10667382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파괴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적군이 공격하여 파괴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적군이 공격 시 기본 전투 하고는 틀리게 병사들이 요새에 주둔 하여 계속 공격을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연맹 요새를 적군이 공격을 진행 하는 상태에서 다른 연맹원도 공격에 참여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이와 같이 공격을 진행 시 채집 하고 있는 상태에서 공격을 진행 하는 방식 하고 동일 한 전투 규칙을 가지게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요새는 건설 진행 중 상태, 건설 완료 상태에서 모두 공격을 받을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건설 진행 중 요새의 내 구도는 건설이 진행된 만큼 수치를 가지게 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공격을 받아서 내구도 0이 되어지면 건물은 파괴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공격 당하는 진행 중 적군 공격에 승리 하게 되어지면 건물의 내구도는 모두 회복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연맹 요새의 건물 마다 내구도를 고유 한 값을 가지고 있도록 설계가 필요 합니다.(요새 1 내구도 : 2000 , 요새 2 내구도 : 1000)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파괴 되어지면, 연맹 영역을 잃어버린 연맹 건물은 모두 파괴 되어집니다.(연맹 슈퍼 광산, 연맹 화살탑, 연맹 자원고)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건물 중 유일 하게 파괴가 가능 한 건물 입니다.(연맹 슈퍼 광산, 연맹 화살탑, 연맹 자원고는 파괴가 불가능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타워에서 전투를 진행 하게 되어지면 모든 병력은 부상병으로 전환 되어지게 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부상병 수용양 부족 시는 병원 기능 하고 동일 하게 모두 사망 처리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타워 건물 수치가 떨어지면 병사를 보내서 수리를 진행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적군이 공격한 상태에서 복귀 하여 건물에 수치가 떨어진 상태 입니다)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요새를 공격 시 한번만 부대를 이동 하여 공격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연맹요새와의 전투 방식은 일반 전투 및 집결 전투 룰을 따릅니다.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슈퍼 광산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슈퍼 광산을 건설 하기 위해서는 연맹요새를 건설 하여야 하는 필수 조건이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광산은 4개의 건물이 존재 합니다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식량 채집이 가능 한 건물, 목재 채집이 가능한 건물, 철광을 채집이 가능한 건물, 미스릴 채집이 가능한 건물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건물은 동시에 1개 이상 건설 할 수 없습니다.(2개 까지 건설이 전혀 불가)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건물에 모든 자원을 채집 하게 되어지면 원하는 슈퍼광산을 새롭게 건설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슈퍼광산 건설은 RANK5, RANK4 권한을 보유 하고 있는 연맹원만 사용할 수 있는 기능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슈퍼광산 건설 하기 위해서는 시간이 필요 합니다(건축 속도는 병사수량 및 병사 등급에 따라 변경 되어집니다)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슈퍼광산은 연맹원들이 건물에 병사를 지원하여 건축 속도를 줄일 수 있습니다(모든 연맹원이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 건설을 모두 진행 완료 하면 병사는 채집을 진행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광산에 채집 속도는 오픈 월드에 있는 자원 채집 속도 하고 틀리게 구성이 필요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슈퍼 광산에 자원량은 일반 자원하고 틀리게 많은 자원을 보유 하고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 4개의 건물은 건물 건설 속도를 틀리게 데이터 테이블에 정의 하도록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 철거는 RANK5, RANK4 권한을 가진 연맹원이 철거를 할 수 있습니다.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슈퍼 광산을 철거 하게 되어지면 바로 철거가 진행 됩니다.(철거 시간은 존재 하지 않습니다)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슈퍼 광산을 철거 하면 기존에 채집 하고 있던 병사들은 모두 자신의 도시로 이동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파괴 되어지면 연맹 슈퍼 광산도 파괴 되어집니다.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