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738D1A-D831-4DA2-AC3F-6499B4B918EB}">
  <a:tblStyle styleId="{32738D1A-D831-4DA2-AC3F-6499B4B918E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06.jpg"/><Relationship Id="rId13" Type="http://schemas.openxmlformats.org/officeDocument/2006/relationships/image" Target="../media/image11.png"/><Relationship Id="rId12" Type="http://schemas.openxmlformats.org/officeDocument/2006/relationships/image" Target="../media/image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9" Type="http://schemas.openxmlformats.org/officeDocument/2006/relationships/image" Target="../media/image05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7" Type="http://schemas.openxmlformats.org/officeDocument/2006/relationships/image" Target="../media/image15.png"/><Relationship Id="rId16" Type="http://schemas.openxmlformats.org/officeDocument/2006/relationships/image" Target="../media/image1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18" Type="http://schemas.openxmlformats.org/officeDocument/2006/relationships/image" Target="../media/image17.png"/><Relationship Id="rId7" Type="http://schemas.openxmlformats.org/officeDocument/2006/relationships/image" Target="../media/image07.png"/><Relationship Id="rId8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연맹_연맹지원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UI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85750" y="667910"/>
            <a:ext cx="39341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요청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건물 건설 / 부상병 치유 / 기술연구 진행 시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건물 상단의 [지원] 버튼 터치를 통해 지원 요청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무료 건설 완료가 가능한 경우 무료 건설을 출력 한다.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4337717" y="311728"/>
            <a:ext cx="3511976" cy="6234544"/>
            <a:chOff x="4497353" y="595116"/>
            <a:chExt cx="3192705" cy="5667768"/>
          </a:xfrm>
        </p:grpSpPr>
        <p:pic>
          <p:nvPicPr>
            <p:cNvPr id="253" name="Shape 2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Shape 2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Shape 255"/>
          <p:cNvSpPr/>
          <p:nvPr/>
        </p:nvSpPr>
        <p:spPr>
          <a:xfrm>
            <a:off x="6281062" y="4521283"/>
            <a:ext cx="924595" cy="146205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chemeClr val="dk1"/>
              </a:gs>
              <a:gs pos="100000">
                <a:srgbClr val="000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03:43:10</a:t>
            </a:r>
          </a:p>
        </p:txBody>
      </p:sp>
      <p:sp>
        <p:nvSpPr>
          <p:cNvPr id="256" name="Shape 256"/>
          <p:cNvSpPr/>
          <p:nvPr/>
        </p:nvSpPr>
        <p:spPr>
          <a:xfrm>
            <a:off x="6271730" y="4667489"/>
            <a:ext cx="924595" cy="1191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Shape 257"/>
          <p:cNvGrpSpPr/>
          <p:nvPr/>
        </p:nvGrpSpPr>
        <p:grpSpPr>
          <a:xfrm>
            <a:off x="6058085" y="4611839"/>
            <a:ext cx="218900" cy="218900"/>
            <a:chOff x="2976465" y="4021494"/>
            <a:chExt cx="914400" cy="914400"/>
          </a:xfrm>
        </p:grpSpPr>
        <p:sp>
          <p:nvSpPr>
            <p:cNvPr id="258" name="Shape 258"/>
            <p:cNvSpPr/>
            <p:nvPr/>
          </p:nvSpPr>
          <p:spPr>
            <a:xfrm>
              <a:off x="2976465" y="4021494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182858" y="4207869"/>
              <a:ext cx="484631" cy="552286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Shape 260"/>
          <p:cNvSpPr/>
          <p:nvPr/>
        </p:nvSpPr>
        <p:spPr>
          <a:xfrm rot="8100000">
            <a:off x="6475951" y="3460151"/>
            <a:ext cx="516154" cy="516154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5">
            <a:alphaModFix/>
          </a:blip>
          <a:srcRect b="17335" l="14585" r="23580" t="24413"/>
          <a:stretch/>
        </p:blipFill>
        <p:spPr>
          <a:xfrm>
            <a:off x="6566410" y="3568350"/>
            <a:ext cx="326421" cy="31604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7548917" y="3251350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요청하기 버튼</a:t>
            </a:r>
          </a:p>
        </p:txBody>
      </p:sp>
      <p:cxnSp>
        <p:nvCxnSpPr>
          <p:cNvPr id="263" name="Shape 263"/>
          <p:cNvCxnSpPr>
            <a:stCxn id="262" idx="1"/>
          </p:cNvCxnSpPr>
          <p:nvPr/>
        </p:nvCxnSpPr>
        <p:spPr>
          <a:xfrm flipH="1">
            <a:off x="6882617" y="3455253"/>
            <a:ext cx="666300" cy="20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4" name="Shape 264"/>
          <p:cNvSpPr/>
          <p:nvPr/>
        </p:nvSpPr>
        <p:spPr>
          <a:xfrm>
            <a:off x="9874182" y="3251350"/>
            <a:ext cx="1884363" cy="40780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건설(또는 부상병 치유) 실행 시 자동으로 생성</a:t>
            </a:r>
          </a:p>
        </p:txBody>
      </p:sp>
      <p:sp>
        <p:nvSpPr>
          <p:cNvPr id="265" name="Shape 265"/>
          <p:cNvSpPr/>
          <p:nvPr/>
        </p:nvSpPr>
        <p:spPr>
          <a:xfrm>
            <a:off x="9874182" y="3993501"/>
            <a:ext cx="1884363" cy="43293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터치를 통해 지원 요청 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소멸</a:t>
            </a:r>
          </a:p>
        </p:txBody>
      </p:sp>
      <p:cxnSp>
        <p:nvCxnSpPr>
          <p:cNvPr id="266" name="Shape 266"/>
          <p:cNvCxnSpPr>
            <a:stCxn id="264" idx="1"/>
            <a:endCxn id="262" idx="3"/>
          </p:cNvCxnSpPr>
          <p:nvPr/>
        </p:nvCxnSpPr>
        <p:spPr>
          <a:xfrm rot="10800000">
            <a:off x="9433182" y="3455252"/>
            <a:ext cx="4410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7" name="Shape 267"/>
          <p:cNvCxnSpPr>
            <a:stCxn id="265" idx="0"/>
            <a:endCxn id="264" idx="2"/>
          </p:cNvCxnSpPr>
          <p:nvPr/>
        </p:nvCxnSpPr>
        <p:spPr>
          <a:xfrm rot="10800000">
            <a:off x="10816364" y="3659301"/>
            <a:ext cx="0" cy="33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x="7985725" y="6059648"/>
            <a:ext cx="2839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부상병 치유 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동일하게 버튼 생성/진행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UI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6100" y="621445"/>
            <a:ext cx="324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 rot="8100000">
            <a:off x="8362705" y="2985716"/>
            <a:ext cx="516154" cy="516154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4">
            <a:alphaModFix/>
          </a:blip>
          <a:srcRect b="17335" l="14585" r="23580" t="24413"/>
          <a:stretch/>
        </p:blipFill>
        <p:spPr>
          <a:xfrm>
            <a:off x="8453164" y="3093915"/>
            <a:ext cx="326421" cy="31604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1013629" y="667910"/>
            <a:ext cx="565387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현재 지원을 요청 중인 연맹원이 있을 경우 노출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 시 모든 요청에 대해 즉시 지원하고 아이콘 사라짐.</a:t>
            </a:r>
          </a:p>
        </p:txBody>
      </p:sp>
      <p:sp>
        <p:nvSpPr>
          <p:cNvPr id="278" name="Shape 278"/>
          <p:cNvSpPr/>
          <p:nvPr/>
        </p:nvSpPr>
        <p:spPr>
          <a:xfrm>
            <a:off x="4783135" y="2890011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모두 지원 아이콘</a:t>
            </a:r>
          </a:p>
        </p:txBody>
      </p:sp>
      <p:cxnSp>
        <p:nvCxnSpPr>
          <p:cNvPr id="279" name="Shape 279"/>
          <p:cNvCxnSpPr>
            <a:stCxn id="278" idx="3"/>
            <a:endCxn id="275" idx="1"/>
          </p:cNvCxnSpPr>
          <p:nvPr/>
        </p:nvCxnSpPr>
        <p:spPr>
          <a:xfrm>
            <a:off x="6667499" y="3093914"/>
            <a:ext cx="1695300" cy="15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>
            <a:off x="4711632" y="3713819"/>
            <a:ext cx="1884363" cy="43293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모든 지원 요청 지원 후 아이콘 사라짐</a:t>
            </a:r>
          </a:p>
        </p:txBody>
      </p:sp>
      <p:cxnSp>
        <p:nvCxnSpPr>
          <p:cNvPr id="281" name="Shape 281"/>
          <p:cNvCxnSpPr>
            <a:stCxn id="280" idx="0"/>
          </p:cNvCxnSpPr>
          <p:nvPr/>
        </p:nvCxnSpPr>
        <p:spPr>
          <a:xfrm rot="10800000">
            <a:off x="5653814" y="3289019"/>
            <a:ext cx="0" cy="4248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2016.06.15 연맹 지원 횟수 및 시간 차감 관련 내용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건물의 지원 기능과 동일한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소속되어 있는 플레이어(유저)들의 건설/부상병 회복/</a:t>
            </a:r>
            <a:r>
              <a:rPr b="0" i="0" lang="ko-KR" sz="1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기술연구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지원하여 진행 시간을 단축시켜줄 수 있는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지원을 요청한 연맹원만 지원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지원당 1번만 지원 가능 ➔ 단, 모든 지원 요청을 지원해 줄 수 있음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지원요청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건물의 건설 / 부상병 회복 / </a:t>
            </a:r>
            <a:r>
              <a:rPr b="0" i="0" lang="ko-KR" sz="12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기술연구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수행할 때, 해당 건물의 [지원] 기능을 통해 연맹원들에게 지원 요청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건물의 건설에 대한 지원은 건물별로 개별적으로 지원 요청 발생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회복 지원은 건물의 수와는 별개로 동시에 1개의 지원 요청 발생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요청을 할 수 있는 수의 제한은 없음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지원 요청은 대사관 / 연맹 지원 화면에서 확인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지원 요청은 정해진 횟수만큼만 지원을 받을 수 있음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건물이 없는 경우 요청이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지원받기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지원요청을 다른 연맹원이 연맹지원(or 대사관 지원)을 통해 지원을 해줌으로써 시간 단축 효과 발생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지원을 받게 되면 시간 단축효과 즉시 적용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지원을 받게 되면 받은 연맹 지원에 대한 알림 표시 ➔ UI 기획 참조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지원을 다 받은 지원 요청은 연맹 지원(or 대사관 지원) 목록에서 자동 소멸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본인의 지원 요청은 최대 지원 수 만큼 지원을 받거나 해당 지원이 완료(건설 완료/부상병 치유 완료)될 때까지 지원 요청 목록에 유지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건물이 없는 경우 지원 받기 불가능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지원(or 대사관 지원) 화면에 있는 지원 요청 목록에서 선택적으로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지원할 수 있는 최대 지원 수에 대한 제한 없음 ➔ 모든 지원 요청에 대해서 지원 수행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지원 요청에는 1번의 지원만 수행할 수 있음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지원을 해준 지원 요청은 내 연맹 지원(or 대사관 지원) 목록에서 소멸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모두지원 기능을 통해 현재 들어와 있는 모든 지원 요청을 일괄적으로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다른 유저의 지원 목록 역시 모든 지원을 다 받았거나 건설 및 부상병 치유가 완료되면 자동으로 지원 요청 목록에서 소멸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도움말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화면 내 [?(도움말)] 버튼을 터치하여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관련 도움말 WEB 페이지 화면으로 이동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39488" y="1600569"/>
            <a:ext cx="111783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시간 계산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남은 시간 – ((본인의 대사관 레벨에 따른 감소 시간 + 추가옵션 증가치) * 지원 받은 횟수)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받기 횟수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횟수는 자신의 대사관 건물 레벨에 따라 결정 된다.(건물 기능)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건물레벨에 의해 지원 받을 수 있는 횟수가 정해져 있으며 정해진 횟수 이상은 지원 받을 수 없습니다.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013629" y="3087225"/>
            <a:ext cx="11178369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지원과 연맹 탈퇴/가입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연맹 탈퇴 시 지원리스트에서 삭제 됩니다.(실시간이 아니어도 되지만 되도록 오차가 적으면 좋습니다.)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연맹 탈퇴 및 가입 시 이미 지원신청을 완료한 액션에 대해서 재 요청은 불가능 합니다.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연맹 지원은 액션을 시작한 후 1회만 가능합니다.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이미 지원을 한 후에 연맹을 탈퇴 후 재가입해도 이전에 지원한 항목은 보여지지 않으며 지원이 되지 않는다.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연맹 지원을 하지 않고 탈퇴 후 재가입 한 경우 지원 요청이 그대로 출력 된다.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노티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지원을 요청 한 경우 메인 UI, 대사관 건물에 아이콘이 출력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지원을 받은 경우 받은 사람이 게임에 접속 중인 경우 도움을 준 사람에 대한 노티를 출력한다.(시스템 메시지)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내부, 외부에 상관 없이 접속 중인 경우 알려 준다.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 접속중에 받은 도움에 대한 건 재 접속 시에 알려주지 않는다.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29041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84955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레벨 별 지원 횟수 및 감소 시간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3128818" y="688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{32738D1A-D831-4DA2-AC3F-6499B4B918EB}</a:tableStyleId>
              </a:tblPr>
              <a:tblGrid>
                <a:gridCol w="833750"/>
                <a:gridCol w="1638625"/>
                <a:gridCol w="1519550"/>
              </a:tblGrid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대사관 레벨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지원받을 수 있는 최대 횟수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지원 1회당 감소 시간(초)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30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33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36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39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42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45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48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51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54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57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60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63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66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69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72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75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78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81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84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87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90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93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96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99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102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7488382" y="576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{32738D1A-D831-4DA2-AC3F-6499B4B918EB}</a:tableStyleId>
              </a:tblPr>
              <a:tblGrid>
                <a:gridCol w="833750"/>
                <a:gridCol w="1638625"/>
                <a:gridCol w="1519550"/>
              </a:tblGrid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대사관 레벨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지원받을 수 있는 최대 횟수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지원 1회당 감소 시간(초)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105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108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111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29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114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30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/>
                        <a:t>117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123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126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129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132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135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138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141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144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147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150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153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156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159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162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165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168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171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49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174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900" u="none" cap="none" strike="noStrike">
                          <a:solidFill>
                            <a:srgbClr val="FF0000"/>
                          </a:solidFill>
                        </a:rPr>
                        <a:t>177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26" name="Shape 126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29" name="Shape 129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30" name="Shape 1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pic>
        <p:nvPicPr>
          <p:cNvPr descr="https://upload.wikimedia.org/wikipedia/commons/9/92/Battle_for_Wesnoth.png"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37" name="Shape 1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39" name="Shape 1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42" name="Shape 1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44" name="Shape 144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45" name="Shape 1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47" name="Shape 14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55" name="Shape 155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56" name="Shape 156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57" name="Shape 157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58" name="Shape 158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59" name="Shape 159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67" name="Shape 167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UI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메뉴 버튼 터치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지원] 버튼 옆에 다른 연맹원들의 지원 요청 수 간략 표시</a:t>
            </a:r>
          </a:p>
        </p:txBody>
      </p:sp>
      <p:sp>
        <p:nvSpPr>
          <p:cNvPr id="170" name="Shape 170"/>
          <p:cNvSpPr/>
          <p:nvPr/>
        </p:nvSpPr>
        <p:spPr>
          <a:xfrm>
            <a:off x="5881303" y="4861987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525171" y="537476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  <p:sp>
        <p:nvSpPr>
          <p:cNvPr id="172" name="Shape 172"/>
          <p:cNvSpPr/>
          <p:nvPr/>
        </p:nvSpPr>
        <p:spPr>
          <a:xfrm>
            <a:off x="5571512" y="4735658"/>
            <a:ext cx="240789" cy="240789"/>
          </a:xfrm>
          <a:prstGeom prst="ellips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73" name="Shape 173"/>
          <p:cNvSpPr/>
          <p:nvPr/>
        </p:nvSpPr>
        <p:spPr>
          <a:xfrm>
            <a:off x="2379960" y="4899469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연맹원의 지원 요청 수</a:t>
            </a:r>
          </a:p>
        </p:txBody>
      </p:sp>
      <p:cxnSp>
        <p:nvCxnSpPr>
          <p:cNvPr id="174" name="Shape 174"/>
          <p:cNvCxnSpPr>
            <a:stCxn id="173" idx="3"/>
            <a:endCxn id="172" idx="2"/>
          </p:cNvCxnSpPr>
          <p:nvPr/>
        </p:nvCxnSpPr>
        <p:spPr>
          <a:xfrm flipH="1" rot="10800000">
            <a:off x="4264324" y="4856171"/>
            <a:ext cx="1307100" cy="24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UI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013629" y="667910"/>
            <a:ext cx="32062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지원이 있는 상태의 화면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연맹지원 목록이 항상 최상단에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유저들의 연맹지원 목록은 발생 시간을 기준으로 순차 정렬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[지원] 버튼으로 개별 지원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[모두 지원] 버튼으로 일괄 지원</a:t>
            </a:r>
          </a:p>
        </p:txBody>
      </p:sp>
      <p:sp>
        <p:nvSpPr>
          <p:cNvPr id="181" name="Shape 181"/>
          <p:cNvSpPr/>
          <p:nvPr/>
        </p:nvSpPr>
        <p:spPr>
          <a:xfrm>
            <a:off x="4336028" y="278512"/>
            <a:ext cx="3520799" cy="6197221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336028" y="278512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</a:t>
            </a:r>
          </a:p>
        </p:txBody>
      </p:sp>
      <p:sp>
        <p:nvSpPr>
          <p:cNvPr id="183" name="Shape 183"/>
          <p:cNvSpPr/>
          <p:nvPr/>
        </p:nvSpPr>
        <p:spPr>
          <a:xfrm>
            <a:off x="4336028" y="59622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510767" y="6085280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4430994" y="700575"/>
            <a:ext cx="3349920" cy="748928"/>
            <a:chOff x="4421469" y="1436137"/>
            <a:chExt cx="3349920" cy="748928"/>
          </a:xfrm>
        </p:grpSpPr>
        <p:grpSp>
          <p:nvGrpSpPr>
            <p:cNvPr id="186" name="Shape 186"/>
            <p:cNvGrpSpPr/>
            <p:nvPr/>
          </p:nvGrpSpPr>
          <p:grpSpPr>
            <a:xfrm>
              <a:off x="4421469" y="1475939"/>
              <a:ext cx="3349920" cy="709126"/>
              <a:chOff x="4421469" y="1438615"/>
              <a:chExt cx="3349920" cy="709126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4421469" y="1438615"/>
                <a:ext cx="3349920" cy="709126"/>
              </a:xfrm>
              <a:prstGeom prst="roundRect">
                <a:avLst>
                  <a:gd fmla="val 877" name="adj"/>
                </a:avLst>
              </a:prstGeom>
              <a:gradFill>
                <a:gsLst>
                  <a:gs pos="0">
                    <a:srgbClr val="FFC647"/>
                  </a:gs>
                  <a:gs pos="50000">
                    <a:srgbClr val="FFC600"/>
                  </a:gs>
                  <a:gs pos="100000">
                    <a:srgbClr val="E3B400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4438489" y="1464904"/>
                <a:ext cx="587828" cy="63618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" name="Shape 189"/>
            <p:cNvSpPr txBox="1"/>
            <p:nvPr/>
          </p:nvSpPr>
          <p:spPr>
            <a:xfrm>
              <a:off x="5016987" y="1436137"/>
              <a:ext cx="193193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7레벨 전차 공방 건설지원하기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5100173" y="1962732"/>
              <a:ext cx="1908080" cy="161925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52999">
                  <a:schemeClr val="dk1"/>
                </a:gs>
                <a:gs pos="100000">
                  <a:schemeClr val="dk1"/>
                </a:gs>
              </a:gsLst>
              <a:lin ang="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5/9</a:t>
              </a: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4430994" y="1500482"/>
            <a:ext cx="3349920" cy="739596"/>
            <a:chOff x="4430994" y="1855044"/>
            <a:chExt cx="3349920" cy="739596"/>
          </a:xfrm>
        </p:grpSpPr>
        <p:grpSp>
          <p:nvGrpSpPr>
            <p:cNvPr id="192" name="Shape 192"/>
            <p:cNvGrpSpPr/>
            <p:nvPr/>
          </p:nvGrpSpPr>
          <p:grpSpPr>
            <a:xfrm>
              <a:off x="4430994" y="1855044"/>
              <a:ext cx="3349920" cy="739596"/>
              <a:chOff x="4421469" y="1445469"/>
              <a:chExt cx="3349920" cy="739596"/>
            </a:xfrm>
          </p:grpSpPr>
          <p:grpSp>
            <p:nvGrpSpPr>
              <p:cNvPr id="193" name="Shape 193"/>
              <p:cNvGrpSpPr/>
              <p:nvPr/>
            </p:nvGrpSpPr>
            <p:grpSpPr>
              <a:xfrm>
                <a:off x="4421469" y="1475939"/>
                <a:ext cx="3349920" cy="709126"/>
                <a:chOff x="4421469" y="1438615"/>
                <a:chExt cx="3349920" cy="709126"/>
              </a:xfrm>
            </p:grpSpPr>
            <p:sp>
              <p:nvSpPr>
                <p:cNvPr id="194" name="Shape 194"/>
                <p:cNvSpPr/>
                <p:nvPr/>
              </p:nvSpPr>
              <p:spPr>
                <a:xfrm>
                  <a:off x="4421469" y="1438615"/>
                  <a:ext cx="3349920" cy="709126"/>
                </a:xfrm>
                <a:prstGeom prst="roundRect">
                  <a:avLst>
                    <a:gd fmla="val 877" name="adj"/>
                  </a:avLst>
                </a:prstGeom>
                <a:gradFill>
                  <a:gsLst>
                    <a:gs pos="0">
                      <a:srgbClr val="FFC647"/>
                    </a:gs>
                    <a:gs pos="50000">
                      <a:srgbClr val="FFC600"/>
                    </a:gs>
                    <a:gs pos="100000">
                      <a:srgbClr val="E3B400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4438489" y="1474236"/>
                  <a:ext cx="587828" cy="63618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6" name="Shape 196"/>
              <p:cNvSpPr txBox="1"/>
              <p:nvPr/>
            </p:nvSpPr>
            <p:spPr>
              <a:xfrm>
                <a:off x="5016987" y="1445469"/>
                <a:ext cx="193193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구루구루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7레벨 전차 공방 건설지원하기</a:t>
                </a: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5100173" y="1972063"/>
                <a:ext cx="1908080" cy="161925"/>
              </a:xfrm>
              <a:prstGeom prst="roundRect">
                <a:avLst>
                  <a:gd fmla="val 877" name="adj"/>
                </a:avLst>
              </a:prstGeom>
              <a:gradFill>
                <a:gsLst>
                  <a:gs pos="0">
                    <a:schemeClr val="accent6"/>
                  </a:gs>
                  <a:gs pos="50000">
                    <a:schemeClr val="accent6"/>
                  </a:gs>
                  <a:gs pos="52999">
                    <a:schemeClr val="dk1"/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5/9</a:t>
                </a:r>
              </a:p>
            </p:txBody>
          </p:sp>
        </p:grpSp>
        <p:sp>
          <p:nvSpPr>
            <p:cNvPr id="198" name="Shape 198"/>
            <p:cNvSpPr/>
            <p:nvPr/>
          </p:nvSpPr>
          <p:spPr>
            <a:xfrm>
              <a:off x="7148370" y="1962510"/>
              <a:ext cx="555652" cy="553431"/>
            </a:xfrm>
            <a:prstGeom prst="roundRect">
              <a:avLst>
                <a:gd fmla="val 369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지원</a:t>
              </a:r>
            </a:p>
          </p:txBody>
        </p:sp>
      </p:grp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4250039" y="736666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4262008" y="1532945"/>
            <a:ext cx="789458" cy="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2" name="Shape 202"/>
          <p:cNvSpPr/>
          <p:nvPr/>
        </p:nvSpPr>
        <p:spPr>
          <a:xfrm>
            <a:off x="5403246" y="6018448"/>
            <a:ext cx="1467706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지원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4419025" y="2312212"/>
            <a:ext cx="3349920" cy="739596"/>
            <a:chOff x="4430994" y="1855044"/>
            <a:chExt cx="3349920" cy="739596"/>
          </a:xfrm>
        </p:grpSpPr>
        <p:grpSp>
          <p:nvGrpSpPr>
            <p:cNvPr id="204" name="Shape 204"/>
            <p:cNvGrpSpPr/>
            <p:nvPr/>
          </p:nvGrpSpPr>
          <p:grpSpPr>
            <a:xfrm>
              <a:off x="4430994" y="1855044"/>
              <a:ext cx="3349920" cy="739596"/>
              <a:chOff x="4421469" y="1445469"/>
              <a:chExt cx="3349920" cy="739596"/>
            </a:xfrm>
          </p:grpSpPr>
          <p:grpSp>
            <p:nvGrpSpPr>
              <p:cNvPr id="205" name="Shape 205"/>
              <p:cNvGrpSpPr/>
              <p:nvPr/>
            </p:nvGrpSpPr>
            <p:grpSpPr>
              <a:xfrm>
                <a:off x="4421469" y="1475939"/>
                <a:ext cx="3349920" cy="709126"/>
                <a:chOff x="4421469" y="1438615"/>
                <a:chExt cx="3349920" cy="709126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4421469" y="1438615"/>
                  <a:ext cx="3349920" cy="709126"/>
                </a:xfrm>
                <a:prstGeom prst="roundRect">
                  <a:avLst>
                    <a:gd fmla="val 877" name="adj"/>
                  </a:avLst>
                </a:prstGeom>
                <a:gradFill>
                  <a:gsLst>
                    <a:gs pos="0">
                      <a:srgbClr val="FFC647"/>
                    </a:gs>
                    <a:gs pos="50000">
                      <a:srgbClr val="FFC600"/>
                    </a:gs>
                    <a:gs pos="100000">
                      <a:srgbClr val="E3B400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rotWithShape="0" algn="ctr" dir="5400000" dist="19050">
                    <a:srgbClr val="000000">
                      <a:alpha val="62745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4438489" y="1474236"/>
                  <a:ext cx="587828" cy="63618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8" name="Shape 208"/>
              <p:cNvSpPr txBox="1"/>
              <p:nvPr/>
            </p:nvSpPr>
            <p:spPr>
              <a:xfrm>
                <a:off x="5016987" y="1445469"/>
                <a:ext cx="193193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데레데레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7레벨 전차 공방 건설지원하기</a:t>
                </a: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5100173" y="1972063"/>
                <a:ext cx="1908080" cy="161925"/>
              </a:xfrm>
              <a:prstGeom prst="roundRect">
                <a:avLst>
                  <a:gd fmla="val 877" name="adj"/>
                </a:avLst>
              </a:prstGeom>
              <a:gradFill>
                <a:gsLst>
                  <a:gs pos="0">
                    <a:schemeClr val="accent6"/>
                  </a:gs>
                  <a:gs pos="50000">
                    <a:schemeClr val="accent6"/>
                  </a:gs>
                  <a:gs pos="52999">
                    <a:schemeClr val="dk1"/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5/9</a:t>
                </a:r>
              </a:p>
            </p:txBody>
          </p:sp>
        </p:grpSp>
        <p:sp>
          <p:nvSpPr>
            <p:cNvPr id="210" name="Shape 210"/>
            <p:cNvSpPr/>
            <p:nvPr/>
          </p:nvSpPr>
          <p:spPr>
            <a:xfrm>
              <a:off x="7148370" y="1962510"/>
              <a:ext cx="555652" cy="553431"/>
            </a:xfrm>
            <a:prstGeom prst="roundRect">
              <a:avLst>
                <a:gd fmla="val 369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지원</a:t>
              </a:r>
            </a:p>
          </p:txBody>
        </p:sp>
      </p:grp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4250039" y="2344675"/>
            <a:ext cx="789458" cy="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7985725" y="6059648"/>
            <a:ext cx="4009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대사관의 지원 화면과 동일한 구성</a:t>
            </a:r>
          </a:p>
        </p:txBody>
      </p:sp>
      <p:sp>
        <p:nvSpPr>
          <p:cNvPr id="213" name="Shape 213"/>
          <p:cNvSpPr/>
          <p:nvPr/>
        </p:nvSpPr>
        <p:spPr>
          <a:xfrm>
            <a:off x="8435325" y="358862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본인의 지원 요청</a:t>
            </a:r>
          </a:p>
        </p:txBody>
      </p:sp>
      <p:cxnSp>
        <p:nvCxnSpPr>
          <p:cNvPr id="214" name="Shape 214"/>
          <p:cNvCxnSpPr>
            <a:stCxn id="213" idx="1"/>
          </p:cNvCxnSpPr>
          <p:nvPr/>
        </p:nvCxnSpPr>
        <p:spPr>
          <a:xfrm flipH="1">
            <a:off x="7769025" y="562764"/>
            <a:ext cx="666300" cy="20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/>
          <p:nvPr/>
        </p:nvSpPr>
        <p:spPr>
          <a:xfrm>
            <a:off x="8434446" y="951116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연맹원들의 지원 요청</a:t>
            </a:r>
          </a:p>
        </p:txBody>
      </p:sp>
      <p:cxnSp>
        <p:nvCxnSpPr>
          <p:cNvPr id="216" name="Shape 216"/>
          <p:cNvCxnSpPr>
            <a:stCxn id="215" idx="1"/>
          </p:cNvCxnSpPr>
          <p:nvPr/>
        </p:nvCxnSpPr>
        <p:spPr>
          <a:xfrm flipH="1">
            <a:off x="7781046" y="1155018"/>
            <a:ext cx="653400" cy="39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8251367" y="2117624"/>
            <a:ext cx="2072800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요청을 한 연맹원 닉네임</a:t>
            </a:r>
          </a:p>
        </p:txBody>
      </p:sp>
      <p:cxnSp>
        <p:nvCxnSpPr>
          <p:cNvPr id="218" name="Shape 218"/>
          <p:cNvCxnSpPr>
            <a:stCxn id="217" idx="1"/>
          </p:cNvCxnSpPr>
          <p:nvPr/>
        </p:nvCxnSpPr>
        <p:spPr>
          <a:xfrm flipH="1">
            <a:off x="5666267" y="2321526"/>
            <a:ext cx="2585100" cy="17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/>
          <p:nvPr/>
        </p:nvSpPr>
        <p:spPr>
          <a:xfrm>
            <a:off x="4365503" y="3540571"/>
            <a:ext cx="1300070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요청 연맹원의 영주 이미지</a:t>
            </a:r>
          </a:p>
        </p:txBody>
      </p:sp>
      <p:cxnSp>
        <p:nvCxnSpPr>
          <p:cNvPr id="220" name="Shape 220"/>
          <p:cNvCxnSpPr>
            <a:stCxn id="219" idx="0"/>
          </p:cNvCxnSpPr>
          <p:nvPr/>
        </p:nvCxnSpPr>
        <p:spPr>
          <a:xfrm rot="10800000">
            <a:off x="4773138" y="2936671"/>
            <a:ext cx="242400" cy="60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" name="Shape 221"/>
          <p:cNvSpPr/>
          <p:nvPr/>
        </p:nvSpPr>
        <p:spPr>
          <a:xfrm>
            <a:off x="8246010" y="3477692"/>
            <a:ext cx="1188068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요청 설명</a:t>
            </a:r>
          </a:p>
        </p:txBody>
      </p:sp>
      <p:cxnSp>
        <p:nvCxnSpPr>
          <p:cNvPr id="222" name="Shape 222"/>
          <p:cNvCxnSpPr>
            <a:stCxn id="221" idx="1"/>
          </p:cNvCxnSpPr>
          <p:nvPr/>
        </p:nvCxnSpPr>
        <p:spPr>
          <a:xfrm rot="10800000">
            <a:off x="6857910" y="2771095"/>
            <a:ext cx="1388100" cy="910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" name="Shape 223"/>
          <p:cNvSpPr/>
          <p:nvPr/>
        </p:nvSpPr>
        <p:spPr>
          <a:xfrm>
            <a:off x="8230203" y="4068366"/>
            <a:ext cx="1585600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지원 요청이 받은 지원 수</a:t>
            </a:r>
          </a:p>
        </p:txBody>
      </p:sp>
      <p:cxnSp>
        <p:nvCxnSpPr>
          <p:cNvPr id="224" name="Shape 224"/>
          <p:cNvCxnSpPr>
            <a:stCxn id="223" idx="1"/>
          </p:cNvCxnSpPr>
          <p:nvPr/>
        </p:nvCxnSpPr>
        <p:spPr>
          <a:xfrm rot="10800000">
            <a:off x="6291003" y="3002368"/>
            <a:ext cx="1939200" cy="126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5" name="Shape 225"/>
          <p:cNvSpPr/>
          <p:nvPr/>
        </p:nvSpPr>
        <p:spPr>
          <a:xfrm>
            <a:off x="8257979" y="2948411"/>
            <a:ext cx="1188068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지원해주기 버튼</a:t>
            </a:r>
          </a:p>
        </p:txBody>
      </p:sp>
      <p:cxnSp>
        <p:nvCxnSpPr>
          <p:cNvPr id="226" name="Shape 226"/>
          <p:cNvCxnSpPr>
            <a:stCxn id="225" idx="1"/>
          </p:cNvCxnSpPr>
          <p:nvPr/>
        </p:nvCxnSpPr>
        <p:spPr>
          <a:xfrm rot="10800000">
            <a:off x="7624979" y="2835514"/>
            <a:ext cx="633000" cy="31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" name="Shape 227"/>
          <p:cNvSpPr/>
          <p:nvPr/>
        </p:nvSpPr>
        <p:spPr>
          <a:xfrm>
            <a:off x="9969417" y="2944956"/>
            <a:ext cx="2025738" cy="40780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해당 지원 요청에 지원을 해주고 목록에서 삭제</a:t>
            </a:r>
          </a:p>
        </p:txBody>
      </p:sp>
      <p:cxnSp>
        <p:nvCxnSpPr>
          <p:cNvPr id="228" name="Shape 228"/>
          <p:cNvCxnSpPr>
            <a:stCxn id="227" idx="1"/>
            <a:endCxn id="225" idx="3"/>
          </p:cNvCxnSpPr>
          <p:nvPr/>
        </p:nvCxnSpPr>
        <p:spPr>
          <a:xfrm flipH="1">
            <a:off x="9445917" y="3148858"/>
            <a:ext cx="523500" cy="3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5422060" y="5230567"/>
            <a:ext cx="1430076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모든 지원 요청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일괄 지원해주기 버튼</a:t>
            </a:r>
          </a:p>
        </p:txBody>
      </p:sp>
      <p:cxnSp>
        <p:nvCxnSpPr>
          <p:cNvPr id="230" name="Shape 230"/>
          <p:cNvCxnSpPr>
            <a:stCxn id="229" idx="2"/>
            <a:endCxn id="202" idx="0"/>
          </p:cNvCxnSpPr>
          <p:nvPr/>
        </p:nvCxnSpPr>
        <p:spPr>
          <a:xfrm>
            <a:off x="6137099" y="5638372"/>
            <a:ext cx="0" cy="380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1" name="Shape 231"/>
          <p:cNvSpPr/>
          <p:nvPr/>
        </p:nvSpPr>
        <p:spPr>
          <a:xfrm>
            <a:off x="7363479" y="5234889"/>
            <a:ext cx="2025738" cy="40780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지원을 해준 지원 요청 모두 목록에서 삭제</a:t>
            </a:r>
          </a:p>
        </p:txBody>
      </p:sp>
      <p:cxnSp>
        <p:nvCxnSpPr>
          <p:cNvPr id="232" name="Shape 232"/>
          <p:cNvCxnSpPr>
            <a:stCxn id="231" idx="1"/>
          </p:cNvCxnSpPr>
          <p:nvPr/>
        </p:nvCxnSpPr>
        <p:spPr>
          <a:xfrm flipH="1">
            <a:off x="6839979" y="5438791"/>
            <a:ext cx="523500" cy="3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UI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지원이 없는 상태의 화면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지원이 없음을 표시해줌</a:t>
            </a:r>
          </a:p>
        </p:txBody>
      </p:sp>
      <p:sp>
        <p:nvSpPr>
          <p:cNvPr id="239" name="Shape 239"/>
          <p:cNvSpPr/>
          <p:nvPr/>
        </p:nvSpPr>
        <p:spPr>
          <a:xfrm>
            <a:off x="4336028" y="278512"/>
            <a:ext cx="3520799" cy="6197221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지원이 필요한 연맹원이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336028" y="278512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</a:t>
            </a:r>
          </a:p>
        </p:txBody>
      </p:sp>
      <p:sp>
        <p:nvSpPr>
          <p:cNvPr id="241" name="Shape 241"/>
          <p:cNvSpPr/>
          <p:nvPr/>
        </p:nvSpPr>
        <p:spPr>
          <a:xfrm>
            <a:off x="4336028" y="59622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474628" y="6091992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43" name="Shape 24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44" name="Shape 244"/>
          <p:cNvSpPr/>
          <p:nvPr/>
        </p:nvSpPr>
        <p:spPr>
          <a:xfrm>
            <a:off x="5403246" y="6018448"/>
            <a:ext cx="1467706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지원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985725" y="6059648"/>
            <a:ext cx="4009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대사관의 지원 화면과 동일한 구성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