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5FA0CEE-2AE7-49B7-B11C-166807E809E4}">
  <a:tblStyle styleId="{35FA0CEE-2AE7-49B7-B11C-166807E809E4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F7"/>
          </a:solidFill>
        </a:fill>
      </a:tcStyle>
    </a:wholeTbl>
    <a:band1H>
      <a:tcStyle>
        <a:fill>
          <a:solidFill>
            <a:srgbClr val="D0DEEF"/>
          </a:solidFill>
        </a:fill>
      </a:tcStyle>
    </a:band1H>
    <a:band1V>
      <a:tcStyle>
        <a:fill>
          <a:solidFill>
            <a:srgbClr val="D0DEEF"/>
          </a:solidFill>
        </a:fill>
      </a:tcStyle>
    </a:band1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1.png"/><Relationship Id="rId4" Type="http://schemas.openxmlformats.org/officeDocument/2006/relationships/image" Target="../media/image05.png"/><Relationship Id="rId5" Type="http://schemas.openxmlformats.org/officeDocument/2006/relationships/image" Target="../media/image13.png"/><Relationship Id="rId6" Type="http://schemas.openxmlformats.org/officeDocument/2006/relationships/image" Target="../media/image09.png"/><Relationship Id="rId7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20.png"/><Relationship Id="rId13" Type="http://schemas.openxmlformats.org/officeDocument/2006/relationships/image" Target="../media/image22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Relationship Id="rId15" Type="http://schemas.openxmlformats.org/officeDocument/2006/relationships/image" Target="../media/image23.png"/><Relationship Id="rId14" Type="http://schemas.openxmlformats.org/officeDocument/2006/relationships/image" Target="../media/image28.png"/><Relationship Id="rId17" Type="http://schemas.openxmlformats.org/officeDocument/2006/relationships/image" Target="../media/image24.png"/><Relationship Id="rId16" Type="http://schemas.openxmlformats.org/officeDocument/2006/relationships/image" Target="../media/image26.png"/><Relationship Id="rId5" Type="http://schemas.openxmlformats.org/officeDocument/2006/relationships/image" Target="../media/image15.png"/><Relationship Id="rId6" Type="http://schemas.openxmlformats.org/officeDocument/2006/relationships/image" Target="../media/image30.png"/><Relationship Id="rId7" Type="http://schemas.openxmlformats.org/officeDocument/2006/relationships/image" Target="../media/image19.png"/><Relationship Id="rId8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27.png"/><Relationship Id="rId5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presentation/d/1EGihhnF-tBdEEpgxgicQpGxeXtxL6zy-ZZT1iE0U1wI/edit#slide=id.p15" TargetMode="External"/><Relationship Id="rId4" Type="http://schemas.openxmlformats.org/officeDocument/2006/relationships/hyperlink" Target="https://docs.google.com/spreadsheets/d/1ZPAh3ybOgz_f0NqEYLqYspD0DaXGELg4184k6ToyxCE/edit#gid=0" TargetMode="External"/><Relationship Id="rId5" Type="http://schemas.openxmlformats.org/officeDocument/2006/relationships/hyperlink" Target="https://docs.google.com/presentation/d/1EGihhnF-tBdEEpgxgicQpGxeXtxL6zy-ZZT1iE0U1wI/present?ueb=true&amp;slide=id.p3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presentation/d/1EGihhnF-tBdEEpgxgicQpGxeXtxL6zy-ZZT1iE0U1wI/edit#slide=id.p21" TargetMode="External"/><Relationship Id="rId4" Type="http://schemas.openxmlformats.org/officeDocument/2006/relationships/hyperlink" Target="https://docs.google.com/presentation/d/1ofwFk_TjrXoV3ydWCwIHgUdDB5Jxlf1HRBisV-jNrqQ/edit#slide=id.p45" TargetMode="External"/><Relationship Id="rId5" Type="http://schemas.openxmlformats.org/officeDocument/2006/relationships/hyperlink" Target="https://docs.google.com/spreadsheets/d/1HmWCGX3A9SNFm6oTPV9_fsFnyxNG2sTZnGuDa10UU6k/edit#gid=0" TargetMode="External"/><Relationship Id="rId6" Type="http://schemas.openxmlformats.org/officeDocument/2006/relationships/hyperlink" Target="https://docs.google.com/presentation/d/1sWLR7YbPXsz7vWPhx_WBiSxEK7MCvyb8l_vUPCzQnm8/edit#slide=id.p6" TargetMode="External"/><Relationship Id="rId7" Type="http://schemas.openxmlformats.org/officeDocument/2006/relationships/hyperlink" Target="https://docs.google.com/presentation/d/1OfqRu_CjQ88Wb-Vy94aCQZ70SMH_nWBzqh8Ca2IUxIU/edit#slide=id.p9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presentation/d/1rpboQgPNytiQut66GGsYfgfarszxIF53gvpE4W_N-vc/edit#slide=id.p7" TargetMode="External"/><Relationship Id="rId4" Type="http://schemas.openxmlformats.org/officeDocument/2006/relationships/hyperlink" Target="https://docs.google.com/spreadsheets/d/1ZPAh3ybOgz_f0NqEYLqYspD0DaXGELg4184k6ToyxCE/edit#gid=0" TargetMode="External"/><Relationship Id="rId5" Type="http://schemas.openxmlformats.org/officeDocument/2006/relationships/hyperlink" Target="https://docs.google.com/spreadsheets/d/1ZPAh3ybOgz_f0NqEYLqYspD0DaXGELg4184k6ToyxCE/edit#gid=0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09.png"/><Relationship Id="rId10" Type="http://schemas.openxmlformats.org/officeDocument/2006/relationships/image" Target="../media/image08.png"/><Relationship Id="rId13" Type="http://schemas.openxmlformats.org/officeDocument/2006/relationships/image" Target="../media/image07.png"/><Relationship Id="rId12" Type="http://schemas.openxmlformats.org/officeDocument/2006/relationships/image" Target="../media/image0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Relationship Id="rId4" Type="http://schemas.openxmlformats.org/officeDocument/2006/relationships/image" Target="../media/image00.png"/><Relationship Id="rId9" Type="http://schemas.openxmlformats.org/officeDocument/2006/relationships/image" Target="../media/image05.png"/><Relationship Id="rId15" Type="http://schemas.openxmlformats.org/officeDocument/2006/relationships/image" Target="../media/image12.png"/><Relationship Id="rId14" Type="http://schemas.openxmlformats.org/officeDocument/2006/relationships/image" Target="../media/image10.png"/><Relationship Id="rId5" Type="http://schemas.openxmlformats.org/officeDocument/2006/relationships/image" Target="../media/image02.png"/><Relationship Id="rId6" Type="http://schemas.openxmlformats.org/officeDocument/2006/relationships/image" Target="../media/image01.png"/><Relationship Id="rId7" Type="http://schemas.openxmlformats.org/officeDocument/2006/relationships/image" Target="../media/image03.png"/><Relationship Id="rId8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레벨 업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2016.06.22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Chris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/>
        </p:nvSpPr>
        <p:spPr>
          <a:xfrm>
            <a:off x="9325282" y="237009"/>
            <a:ext cx="2588295" cy="71558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1077450" y="1030158"/>
            <a:ext cx="10209674" cy="340329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048" y="1230379"/>
            <a:ext cx="1886682" cy="606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87744" y="1149149"/>
            <a:ext cx="1913033" cy="252962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 txBox="1"/>
          <p:nvPr/>
        </p:nvSpPr>
        <p:spPr>
          <a:xfrm>
            <a:off x="641827" y="550418"/>
            <a:ext cx="4615972" cy="479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두루마리 애니메이션</a:t>
            </a:r>
          </a:p>
        </p:txBody>
      </p:sp>
      <p:sp>
        <p:nvSpPr>
          <p:cNvPr id="233" name="Shape 233"/>
          <p:cNvSpPr/>
          <p:nvPr/>
        </p:nvSpPr>
        <p:spPr>
          <a:xfrm>
            <a:off x="3173013" y="2288563"/>
            <a:ext cx="503341" cy="2461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/>
          <p:nvPr/>
        </p:nvSpPr>
        <p:spPr>
          <a:xfrm rot="5400000">
            <a:off x="4356677" y="2288562"/>
            <a:ext cx="1524736" cy="24618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8D08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9325282" y="237009"/>
            <a:ext cx="2588295" cy="715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파란 화살표 : 위에서 떨어지는 애니메이션 2. 녹색 화살표 : 이동 및 기타</a:t>
            </a:r>
            <a:b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주황 화살표 : 다음 순서로</a:t>
            </a:r>
          </a:p>
        </p:txBody>
      </p:sp>
      <p:grpSp>
        <p:nvGrpSpPr>
          <p:cNvPr id="236" name="Shape 236"/>
          <p:cNvGrpSpPr/>
          <p:nvPr/>
        </p:nvGrpSpPr>
        <p:grpSpPr>
          <a:xfrm>
            <a:off x="1429209" y="2149257"/>
            <a:ext cx="1479593" cy="2598558"/>
            <a:chOff x="626929" y="706691"/>
            <a:chExt cx="3183150" cy="5590456"/>
          </a:xfrm>
        </p:grpSpPr>
        <p:pic>
          <p:nvPicPr>
            <p:cNvPr id="237" name="Shape 23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6929" y="706691"/>
              <a:ext cx="3183150" cy="55812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8" name="Shape 238"/>
            <p:cNvSpPr/>
            <p:nvPr/>
          </p:nvSpPr>
          <p:spPr>
            <a:xfrm>
              <a:off x="640197" y="709927"/>
              <a:ext cx="3165195" cy="5587219"/>
            </a:xfrm>
            <a:prstGeom prst="rect">
              <a:avLst/>
            </a:prstGeom>
            <a:solidFill>
              <a:srgbClr val="0C0C0C">
                <a:alpha val="49803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Shape 239"/>
          <p:cNvSpPr/>
          <p:nvPr/>
        </p:nvSpPr>
        <p:spPr>
          <a:xfrm rot="5400000">
            <a:off x="1972652" y="2881504"/>
            <a:ext cx="638891" cy="246184"/>
          </a:xfrm>
          <a:prstGeom prst="rightArrow">
            <a:avLst>
              <a:gd fmla="val 50002" name="adj1"/>
              <a:gd fmla="val 50000" name="adj2"/>
            </a:avLst>
          </a:prstGeom>
          <a:solidFill>
            <a:srgbClr val="2E75B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Shape 2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941" y="2528888"/>
            <a:ext cx="1886682" cy="606057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/>
          <p:nvPr/>
        </p:nvSpPr>
        <p:spPr>
          <a:xfrm>
            <a:off x="5629989" y="2288563"/>
            <a:ext cx="503341" cy="2461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Shape 2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33330" y="1149149"/>
            <a:ext cx="1913033" cy="2529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39573" y="778483"/>
            <a:ext cx="746804" cy="503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17975" y="1450496"/>
            <a:ext cx="1169175" cy="1749901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/>
          <p:nvPr/>
        </p:nvSpPr>
        <p:spPr>
          <a:xfrm>
            <a:off x="8064139" y="1725682"/>
            <a:ext cx="2943830" cy="715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투명도 조절로 서서히 보이도록 합니다.</a:t>
            </a:r>
            <a:b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두루마리가 모두 펼쳐진 후, 투명도를 조절합니다.</a:t>
            </a:r>
            <a:b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모두 보여진 이후에, 확인 버튼이 터치 가능합니다.</a:t>
            </a:r>
          </a:p>
        </p:txBody>
      </p:sp>
      <p:cxnSp>
        <p:nvCxnSpPr>
          <p:cNvPr id="246" name="Shape 246"/>
          <p:cNvCxnSpPr>
            <a:stCxn id="245" idx="1"/>
            <a:endCxn id="244" idx="3"/>
          </p:cNvCxnSpPr>
          <p:nvPr/>
        </p:nvCxnSpPr>
        <p:spPr>
          <a:xfrm flipH="1">
            <a:off x="7687039" y="2083472"/>
            <a:ext cx="377100" cy="242100"/>
          </a:xfrm>
          <a:prstGeom prst="bentConnector3">
            <a:avLst>
              <a:gd fmla="val 49985" name="adj1"/>
            </a:avLst>
          </a:prstGeom>
          <a:noFill/>
          <a:ln cap="flat" cmpd="sng" w="38100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7" name="Shape 247"/>
          <p:cNvSpPr/>
          <p:nvPr/>
        </p:nvSpPr>
        <p:spPr>
          <a:xfrm>
            <a:off x="8064138" y="1239171"/>
            <a:ext cx="3128468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황금 마크는 두루마리가 펼쳐질 때, 동시에 떨어집니다.</a:t>
            </a:r>
          </a:p>
        </p:txBody>
      </p:sp>
      <p:sp>
        <p:nvSpPr>
          <p:cNvPr id="248" name="Shape 248"/>
          <p:cNvSpPr/>
          <p:nvPr/>
        </p:nvSpPr>
        <p:spPr>
          <a:xfrm>
            <a:off x="1077449" y="4438142"/>
            <a:ext cx="4373780" cy="1131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두루마리가 열리는 애니메이션은 최대 2초의 플레이 시간이었으면 좋겠습니다.</a:t>
            </a:r>
            <a:b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확인 버튼을 누르기 전까지는 닫히지 않습니다.</a:t>
            </a:r>
            <a:b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만약, 여러 레벨을 한 번에 상승한 경우 가장 마지막 레벨업만 보여줍니다.</a:t>
            </a:r>
            <a:b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9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* 확인 버튼을 누르면 팝업창이 바로 사라집니다.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레벨 업 안내 팝업 </a:t>
            </a:r>
            <a:r>
              <a:rPr lang="ko-KR" sz="17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연출 )</a:t>
            </a:r>
          </a:p>
        </p:txBody>
      </p:sp>
      <p:grpSp>
        <p:nvGrpSpPr>
          <p:cNvPr id="250" name="Shape 250"/>
          <p:cNvGrpSpPr/>
          <p:nvPr/>
        </p:nvGrpSpPr>
        <p:grpSpPr>
          <a:xfrm>
            <a:off x="6705125" y="1095672"/>
            <a:ext cx="769442" cy="518641"/>
            <a:chOff x="3913146" y="2921173"/>
            <a:chExt cx="1684191" cy="1135227"/>
          </a:xfrm>
        </p:grpSpPr>
        <p:pic>
          <p:nvPicPr>
            <p:cNvPr id="251" name="Shape 25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913146" y="2921173"/>
              <a:ext cx="1684191" cy="11352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2" name="Shape 252"/>
            <p:cNvSpPr/>
            <p:nvPr/>
          </p:nvSpPr>
          <p:spPr>
            <a:xfrm>
              <a:off x="4536605" y="3290167"/>
              <a:ext cx="446221" cy="446221"/>
            </a:xfrm>
            <a:prstGeom prst="ellipse">
              <a:avLst/>
            </a:prstGeom>
            <a:solidFill>
              <a:srgbClr val="EBCD78">
                <a:alpha val="6196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4575162" y="3328726"/>
              <a:ext cx="369107" cy="369106"/>
            </a:xfrm>
            <a:prstGeom prst="ellipse">
              <a:avLst/>
            </a:prstGeom>
            <a:solidFill>
              <a:srgbClr val="652605">
                <a:alpha val="78823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Shape 254"/>
            <p:cNvSpPr txBox="1"/>
            <p:nvPr/>
          </p:nvSpPr>
          <p:spPr>
            <a:xfrm>
              <a:off x="4513757" y="3171306"/>
              <a:ext cx="503947" cy="441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Clr>
                  <a:srgbClr val="FFD966"/>
                </a:buClr>
                <a:buSzPct val="25000"/>
                <a:buFont typeface="Arial"/>
                <a:buNone/>
              </a:pPr>
              <a:r>
                <a:rPr b="1" lang="ko-KR" sz="1400">
                  <a:solidFill>
                    <a:srgbClr val="FFD966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</a:p>
          </p:txBody>
        </p:sp>
      </p:grpSp>
      <p:sp>
        <p:nvSpPr>
          <p:cNvPr id="255" name="Shape 255"/>
          <p:cNvSpPr/>
          <p:nvPr/>
        </p:nvSpPr>
        <p:spPr>
          <a:xfrm rot="5400000">
            <a:off x="4568007" y="1171777"/>
            <a:ext cx="638891" cy="246184"/>
          </a:xfrm>
          <a:prstGeom prst="rightArrow">
            <a:avLst>
              <a:gd fmla="val 50002" name="adj1"/>
              <a:gd fmla="val 50000" name="adj2"/>
            </a:avLst>
          </a:prstGeom>
          <a:solidFill>
            <a:srgbClr val="2E75B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/>
        </p:nvSpPr>
        <p:spPr>
          <a:xfrm flipH="1" rot="10800000">
            <a:off x="645908" y="4055017"/>
            <a:ext cx="2340333" cy="252853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상세보기 정보 경험치 노출</a:t>
            </a:r>
          </a:p>
        </p:txBody>
      </p:sp>
      <p:cxnSp>
        <p:nvCxnSpPr>
          <p:cNvPr id="262" name="Shape 262"/>
          <p:cNvCxnSpPr/>
          <p:nvPr/>
        </p:nvCxnSpPr>
        <p:spPr>
          <a:xfrm>
            <a:off x="487135" y="4873017"/>
            <a:ext cx="3443182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263" name="Shape 263"/>
          <p:cNvGrpSpPr/>
          <p:nvPr/>
        </p:nvGrpSpPr>
        <p:grpSpPr>
          <a:xfrm>
            <a:off x="443543" y="954341"/>
            <a:ext cx="3443182" cy="5608206"/>
            <a:chOff x="443543" y="706691"/>
            <a:chExt cx="3443182" cy="5608206"/>
          </a:xfrm>
        </p:grpSpPr>
        <p:sp>
          <p:nvSpPr>
            <p:cNvPr id="264" name="Shape 264"/>
            <p:cNvSpPr/>
            <p:nvPr/>
          </p:nvSpPr>
          <p:spPr>
            <a:xfrm>
              <a:off x="623229" y="706691"/>
              <a:ext cx="3186352" cy="5581219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623229" y="713004"/>
              <a:ext cx="3186352" cy="33817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LordName1234567890 </a:t>
              </a:r>
            </a:p>
          </p:txBody>
        </p:sp>
        <p:pic>
          <p:nvPicPr>
            <p:cNvPr id="266" name="Shape 26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416992" y="709960"/>
              <a:ext cx="400063" cy="3145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Shape 26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75905" y="1429909"/>
              <a:ext cx="2261767" cy="319930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8" name="Shape 268"/>
            <p:cNvGrpSpPr/>
            <p:nvPr/>
          </p:nvGrpSpPr>
          <p:grpSpPr>
            <a:xfrm>
              <a:off x="3367184" y="1496382"/>
              <a:ext cx="399246" cy="391223"/>
              <a:chOff x="4630434" y="1187109"/>
              <a:chExt cx="399246" cy="391223"/>
            </a:xfrm>
          </p:grpSpPr>
          <p:pic>
            <p:nvPicPr>
              <p:cNvPr id="269" name="Shape 26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rot="2049360">
                <a:off x="4680242" y="1247982"/>
                <a:ext cx="299631" cy="26947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0" name="Shape 270"/>
              <p:cNvSpPr/>
              <p:nvPr/>
            </p:nvSpPr>
            <p:spPr>
              <a:xfrm>
                <a:off x="4694907" y="1221241"/>
                <a:ext cx="312717" cy="323325"/>
              </a:xfrm>
              <a:prstGeom prst="ellipse">
                <a:avLst/>
              </a:prstGeom>
              <a:noFill/>
              <a:ln cap="flat" cmpd="sng" w="19050">
                <a:solidFill>
                  <a:srgbClr val="BF9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1" name="Shape 271"/>
            <p:cNvSpPr/>
            <p:nvPr/>
          </p:nvSpPr>
          <p:spPr>
            <a:xfrm>
              <a:off x="950395" y="1121123"/>
              <a:ext cx="1227423" cy="139540"/>
            </a:xfrm>
            <a:prstGeom prst="roundRect">
              <a:avLst>
                <a:gd fmla="val 16667" name="adj"/>
              </a:avLst>
            </a:pr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1346741" y="1091823"/>
              <a:ext cx="380232" cy="2000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MAX</a:t>
              </a:r>
            </a:p>
          </p:txBody>
        </p:sp>
        <p:sp>
          <p:nvSpPr>
            <p:cNvPr id="273" name="Shape 273"/>
            <p:cNvSpPr/>
            <p:nvPr/>
          </p:nvSpPr>
          <p:spPr>
            <a:xfrm>
              <a:off x="2534471" y="1121123"/>
              <a:ext cx="1229251" cy="139540"/>
            </a:xfrm>
            <a:prstGeom prst="roundRect">
              <a:avLst>
                <a:gd fmla="val 16667" name="adj"/>
              </a:avLst>
            </a:prstGeom>
            <a:solidFill>
              <a:srgbClr val="1E4E7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2602292" y="1085473"/>
              <a:ext cx="1056699" cy="2000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9,999,999 / 9,999,999</a:t>
              </a:r>
            </a:p>
          </p:txBody>
        </p:sp>
        <p:grpSp>
          <p:nvGrpSpPr>
            <p:cNvPr id="275" name="Shape 275"/>
            <p:cNvGrpSpPr/>
            <p:nvPr/>
          </p:nvGrpSpPr>
          <p:grpSpPr>
            <a:xfrm>
              <a:off x="2268899" y="1093191"/>
              <a:ext cx="265571" cy="189125"/>
              <a:chOff x="3536842" y="1061441"/>
              <a:chExt cx="265571" cy="189125"/>
            </a:xfrm>
          </p:grpSpPr>
          <p:sp>
            <p:nvSpPr>
              <p:cNvPr id="276" name="Shape 276"/>
              <p:cNvSpPr/>
              <p:nvPr/>
            </p:nvSpPr>
            <p:spPr>
              <a:xfrm>
                <a:off x="3536842" y="1061441"/>
                <a:ext cx="265571" cy="189125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77" name="Shape 27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3625196" y="1063883"/>
                <a:ext cx="116068" cy="17772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8" name="Shape 278"/>
            <p:cNvGrpSpPr/>
            <p:nvPr/>
          </p:nvGrpSpPr>
          <p:grpSpPr>
            <a:xfrm>
              <a:off x="645910" y="1063233"/>
              <a:ext cx="325730" cy="246220"/>
              <a:chOff x="629239" y="1037833"/>
              <a:chExt cx="325730" cy="246220"/>
            </a:xfrm>
          </p:grpSpPr>
          <p:sp>
            <p:nvSpPr>
              <p:cNvPr id="279" name="Shape 279"/>
              <p:cNvSpPr/>
              <p:nvPr/>
            </p:nvSpPr>
            <p:spPr>
              <a:xfrm>
                <a:off x="657331" y="1068225"/>
                <a:ext cx="265571" cy="189125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Shape 280"/>
              <p:cNvSpPr/>
              <p:nvPr/>
            </p:nvSpPr>
            <p:spPr>
              <a:xfrm>
                <a:off x="629239" y="1037833"/>
                <a:ext cx="325730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50</a:t>
                </a:r>
              </a:p>
            </p:txBody>
          </p:sp>
        </p:grpSp>
        <p:pic>
          <p:nvPicPr>
            <p:cNvPr id="281" name="Shape 28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93206" y="2457314"/>
              <a:ext cx="463385" cy="3506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2" name="Shape 282"/>
            <p:cNvSpPr/>
            <p:nvPr/>
          </p:nvSpPr>
          <p:spPr>
            <a:xfrm>
              <a:off x="698079" y="1975289"/>
              <a:ext cx="793806" cy="384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진시황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1" sz="1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장군형 타입</a:t>
              </a:r>
            </a:p>
          </p:txBody>
        </p:sp>
        <p:pic>
          <p:nvPicPr>
            <p:cNvPr id="283" name="Shape 28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08679" y="2868310"/>
              <a:ext cx="379891" cy="3423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Shape 284"/>
            <p:cNvSpPr/>
            <p:nvPr/>
          </p:nvSpPr>
          <p:spPr>
            <a:xfrm>
              <a:off x="721306" y="4685069"/>
              <a:ext cx="489696" cy="483738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1343236" y="4685069"/>
              <a:ext cx="489696" cy="483738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1965166" y="4685069"/>
              <a:ext cx="489696" cy="483738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7" name="Shape 287"/>
            <p:cNvGrpSpPr/>
            <p:nvPr/>
          </p:nvGrpSpPr>
          <p:grpSpPr>
            <a:xfrm>
              <a:off x="2587096" y="4685069"/>
              <a:ext cx="489696" cy="483738"/>
              <a:chOff x="2635722" y="4688217"/>
              <a:chExt cx="489696" cy="483738"/>
            </a:xfrm>
          </p:grpSpPr>
          <p:sp>
            <p:nvSpPr>
              <p:cNvPr id="288" name="Shape 288"/>
              <p:cNvSpPr/>
              <p:nvPr/>
            </p:nvSpPr>
            <p:spPr>
              <a:xfrm>
                <a:off x="2635722" y="4688217"/>
                <a:ext cx="489696" cy="483738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89" name="Shape 289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2731338" y="4758155"/>
                <a:ext cx="313227" cy="2958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90" name="Shape 290"/>
            <p:cNvGrpSpPr/>
            <p:nvPr/>
          </p:nvGrpSpPr>
          <p:grpSpPr>
            <a:xfrm>
              <a:off x="3209026" y="4685070"/>
              <a:ext cx="489696" cy="483738"/>
              <a:chOff x="3209026" y="4685110"/>
              <a:chExt cx="489696" cy="483738"/>
            </a:xfrm>
          </p:grpSpPr>
          <p:sp>
            <p:nvSpPr>
              <p:cNvPr id="291" name="Shape 291"/>
              <p:cNvSpPr/>
              <p:nvPr/>
            </p:nvSpPr>
            <p:spPr>
              <a:xfrm>
                <a:off x="3209026" y="4685110"/>
                <a:ext cx="489696" cy="483738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92" name="Shape 292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3300503" y="4761264"/>
                <a:ext cx="313227" cy="2958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293" name="Shape 293"/>
            <p:cNvCxnSpPr/>
            <p:nvPr/>
          </p:nvCxnSpPr>
          <p:spPr>
            <a:xfrm>
              <a:off x="443543" y="5229644"/>
              <a:ext cx="3443182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grpSp>
          <p:nvGrpSpPr>
            <p:cNvPr id="294" name="Shape 294"/>
            <p:cNvGrpSpPr/>
            <p:nvPr/>
          </p:nvGrpSpPr>
          <p:grpSpPr>
            <a:xfrm>
              <a:off x="2427598" y="5258792"/>
              <a:ext cx="1290890" cy="335407"/>
              <a:chOff x="2427598" y="5281017"/>
              <a:chExt cx="1290890" cy="335407"/>
            </a:xfrm>
          </p:grpSpPr>
          <p:sp>
            <p:nvSpPr>
              <p:cNvPr id="295" name="Shape 295"/>
              <p:cNvSpPr/>
              <p:nvPr/>
            </p:nvSpPr>
            <p:spPr>
              <a:xfrm>
                <a:off x="2439424" y="5296535"/>
                <a:ext cx="1279064" cy="31988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유물 도감</a:t>
                </a:r>
              </a:p>
            </p:txBody>
          </p:sp>
          <p:pic>
            <p:nvPicPr>
              <p:cNvPr id="296" name="Shape 296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2427598" y="5281017"/>
                <a:ext cx="306446" cy="31288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97" name="Shape 297"/>
            <p:cNvGrpSpPr/>
            <p:nvPr/>
          </p:nvGrpSpPr>
          <p:grpSpPr>
            <a:xfrm>
              <a:off x="738354" y="5269726"/>
              <a:ext cx="1279064" cy="319889"/>
              <a:chOff x="738354" y="5300853"/>
              <a:chExt cx="1279064" cy="319889"/>
            </a:xfrm>
          </p:grpSpPr>
          <p:sp>
            <p:nvSpPr>
              <p:cNvPr id="298" name="Shape 298"/>
              <p:cNvSpPr/>
              <p:nvPr/>
            </p:nvSpPr>
            <p:spPr>
              <a:xfrm>
                <a:off x="738354" y="5300853"/>
                <a:ext cx="1279064" cy="31988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영주 정보 </a:t>
                </a:r>
              </a:p>
            </p:txBody>
          </p:sp>
          <p:pic>
            <p:nvPicPr>
              <p:cNvPr id="299" name="Shape 299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738439" y="5346414"/>
                <a:ext cx="300001" cy="1838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0" name="Shape 300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14143" y="5698069"/>
              <a:ext cx="3202911" cy="5943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Shape 301"/>
            <p:cNvSpPr/>
            <p:nvPr/>
          </p:nvSpPr>
          <p:spPr>
            <a:xfrm>
              <a:off x="1304925" y="5786626"/>
              <a:ext cx="2484045" cy="38692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2" name="Shape 302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264217" y="5769282"/>
              <a:ext cx="490244" cy="4469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Shape 303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862985" y="5670592"/>
              <a:ext cx="555435" cy="6443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" name="Shape 304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237563" y="5719469"/>
              <a:ext cx="617645" cy="5465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" name="Shape 305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2424866" y="5680769"/>
              <a:ext cx="756615" cy="6239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6" name="Shape 306"/>
          <p:cNvSpPr/>
          <p:nvPr/>
        </p:nvSpPr>
        <p:spPr>
          <a:xfrm>
            <a:off x="4270985" y="1583833"/>
            <a:ext cx="1850185" cy="346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영주의 레벨 / 경험치 표시</a:t>
            </a:r>
          </a:p>
        </p:txBody>
      </p:sp>
      <p:sp>
        <p:nvSpPr>
          <p:cNvPr id="307" name="Shape 307"/>
          <p:cNvSpPr/>
          <p:nvPr/>
        </p:nvSpPr>
        <p:spPr>
          <a:xfrm>
            <a:off x="4339478" y="1856808"/>
            <a:ext cx="3843938" cy="715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최고 레벨일 때, Max 로 표기한다.</a:t>
            </a:r>
            <a:b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최고 레벨이 아닐 땐, ‘현재 경험치 / 요구 경험치’ 로 표기한다.</a:t>
            </a:r>
            <a:b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다른 영주의 상세 정보에서는 레벨/경험치만 표시한다.</a:t>
            </a:r>
          </a:p>
        </p:txBody>
      </p:sp>
      <p:cxnSp>
        <p:nvCxnSpPr>
          <p:cNvPr id="308" name="Shape 308"/>
          <p:cNvCxnSpPr>
            <a:stCxn id="306" idx="1"/>
            <a:endCxn id="272" idx="2"/>
          </p:cNvCxnSpPr>
          <p:nvPr/>
        </p:nvCxnSpPr>
        <p:spPr>
          <a:xfrm rot="10800000">
            <a:off x="1536785" y="1539457"/>
            <a:ext cx="2734200" cy="217500"/>
          </a:xfrm>
          <a:prstGeom prst="bentConnector2">
            <a:avLst/>
          </a:prstGeom>
          <a:noFill/>
          <a:ln cap="flat" cmpd="sng" w="38100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309" name="Shape 309"/>
          <p:cNvGrpSpPr/>
          <p:nvPr/>
        </p:nvGrpSpPr>
        <p:grpSpPr>
          <a:xfrm>
            <a:off x="7985730" y="1583833"/>
            <a:ext cx="1896661" cy="1442694"/>
            <a:chOff x="8212902" y="1387516"/>
            <a:chExt cx="1896661" cy="1442694"/>
          </a:xfrm>
        </p:grpSpPr>
        <p:sp>
          <p:nvSpPr>
            <p:cNvPr id="310" name="Shape 310"/>
            <p:cNvSpPr/>
            <p:nvPr/>
          </p:nvSpPr>
          <p:spPr>
            <a:xfrm>
              <a:off x="8212902" y="1387516"/>
              <a:ext cx="1889041" cy="144269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1" name="Shape 311"/>
            <p:cNvGrpSpPr/>
            <p:nvPr/>
          </p:nvGrpSpPr>
          <p:grpSpPr>
            <a:xfrm>
              <a:off x="8377006" y="1695377"/>
              <a:ext cx="1559949" cy="246221"/>
              <a:chOff x="4671781" y="2786419"/>
              <a:chExt cx="1559949" cy="246221"/>
            </a:xfrm>
          </p:grpSpPr>
          <p:sp>
            <p:nvSpPr>
              <p:cNvPr id="312" name="Shape 312"/>
              <p:cNvSpPr/>
              <p:nvPr/>
            </p:nvSpPr>
            <p:spPr>
              <a:xfrm>
                <a:off x="4671782" y="2786419"/>
                <a:ext cx="1559948" cy="24622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Shape 313"/>
              <p:cNvSpPr/>
              <p:nvPr/>
            </p:nvSpPr>
            <p:spPr>
              <a:xfrm>
                <a:off x="4976267" y="2844309"/>
                <a:ext cx="1227423" cy="139540"/>
              </a:xfrm>
              <a:prstGeom prst="roundRect">
                <a:avLst>
                  <a:gd fmla="val 16667" name="adj"/>
                </a:avLst>
              </a:prstGeom>
              <a:solidFill>
                <a:srgbClr val="548135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Shape 314"/>
              <p:cNvSpPr/>
              <p:nvPr/>
            </p:nvSpPr>
            <p:spPr>
              <a:xfrm>
                <a:off x="5372612" y="2815009"/>
                <a:ext cx="380232" cy="200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MAX</a:t>
                </a:r>
              </a:p>
            </p:txBody>
          </p:sp>
          <p:grpSp>
            <p:nvGrpSpPr>
              <p:cNvPr id="315" name="Shape 315"/>
              <p:cNvGrpSpPr/>
              <p:nvPr/>
            </p:nvGrpSpPr>
            <p:grpSpPr>
              <a:xfrm>
                <a:off x="4671781" y="2786420"/>
                <a:ext cx="325730" cy="246220"/>
                <a:chOff x="629239" y="1037833"/>
                <a:chExt cx="325730" cy="246220"/>
              </a:xfrm>
            </p:grpSpPr>
            <p:sp>
              <p:nvSpPr>
                <p:cNvPr id="316" name="Shape 316"/>
                <p:cNvSpPr/>
                <p:nvPr/>
              </p:nvSpPr>
              <p:spPr>
                <a:xfrm>
                  <a:off x="657331" y="1068225"/>
                  <a:ext cx="265571" cy="189125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1"/>
                </a:solidFill>
                <a:ln cap="flat" cmpd="sng" w="12700">
                  <a:solidFill>
                    <a:schemeClr val="lt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7" name="Shape 317"/>
                <p:cNvSpPr/>
                <p:nvPr/>
              </p:nvSpPr>
              <p:spPr>
                <a:xfrm>
                  <a:off x="629239" y="1037833"/>
                  <a:ext cx="325730" cy="246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10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50</a:t>
                  </a:r>
                </a:p>
              </p:txBody>
            </p:sp>
          </p:grpSp>
        </p:grpSp>
        <p:grpSp>
          <p:nvGrpSpPr>
            <p:cNvPr id="318" name="Shape 318"/>
            <p:cNvGrpSpPr/>
            <p:nvPr/>
          </p:nvGrpSpPr>
          <p:grpSpPr>
            <a:xfrm>
              <a:off x="8377006" y="2447581"/>
              <a:ext cx="1559949" cy="246221"/>
              <a:chOff x="8377006" y="1860841"/>
              <a:chExt cx="1559949" cy="246221"/>
            </a:xfrm>
          </p:grpSpPr>
          <p:sp>
            <p:nvSpPr>
              <p:cNvPr id="319" name="Shape 319"/>
              <p:cNvSpPr/>
              <p:nvPr/>
            </p:nvSpPr>
            <p:spPr>
              <a:xfrm>
                <a:off x="8377007" y="1860841"/>
                <a:ext cx="1559948" cy="24622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20" name="Shape 320"/>
              <p:cNvGrpSpPr/>
              <p:nvPr/>
            </p:nvGrpSpPr>
            <p:grpSpPr>
              <a:xfrm>
                <a:off x="8377006" y="1860841"/>
                <a:ext cx="325730" cy="246220"/>
                <a:chOff x="629239" y="1037833"/>
                <a:chExt cx="325730" cy="246220"/>
              </a:xfrm>
            </p:grpSpPr>
            <p:sp>
              <p:nvSpPr>
                <p:cNvPr id="321" name="Shape 321"/>
                <p:cNvSpPr/>
                <p:nvPr/>
              </p:nvSpPr>
              <p:spPr>
                <a:xfrm>
                  <a:off x="657331" y="1068225"/>
                  <a:ext cx="265571" cy="189125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1"/>
                </a:solidFill>
                <a:ln cap="flat" cmpd="sng" w="12700">
                  <a:solidFill>
                    <a:schemeClr val="lt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2" name="Shape 322"/>
                <p:cNvSpPr/>
                <p:nvPr/>
              </p:nvSpPr>
              <p:spPr>
                <a:xfrm>
                  <a:off x="629239" y="1037833"/>
                  <a:ext cx="325730" cy="246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10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49</a:t>
                  </a:r>
                </a:p>
              </p:txBody>
            </p:sp>
          </p:grpSp>
          <p:sp>
            <p:nvSpPr>
              <p:cNvPr id="323" name="Shape 323"/>
              <p:cNvSpPr/>
              <p:nvPr/>
            </p:nvSpPr>
            <p:spPr>
              <a:xfrm>
                <a:off x="8681492" y="1920203"/>
                <a:ext cx="1227423" cy="138507"/>
              </a:xfrm>
              <a:prstGeom prst="roundRect">
                <a:avLst>
                  <a:gd fmla="val 16667" name="adj"/>
                </a:avLst>
              </a:prstGeom>
              <a:solidFill>
                <a:srgbClr val="385623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Shape 324"/>
              <p:cNvSpPr/>
              <p:nvPr/>
            </p:nvSpPr>
            <p:spPr>
              <a:xfrm>
                <a:off x="8681493" y="1920202"/>
                <a:ext cx="396343" cy="139540"/>
              </a:xfrm>
              <a:prstGeom prst="roundRect">
                <a:avLst>
                  <a:gd fmla="val 16667" name="adj"/>
                </a:avLst>
              </a:prstGeom>
              <a:solidFill>
                <a:srgbClr val="548135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Shape 325"/>
              <p:cNvSpPr/>
              <p:nvPr/>
            </p:nvSpPr>
            <p:spPr>
              <a:xfrm>
                <a:off x="8748703" y="1889431"/>
                <a:ext cx="1093001" cy="200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30700 / 567890</a:t>
                </a:r>
              </a:p>
            </p:txBody>
          </p:sp>
        </p:grpSp>
        <p:sp>
          <p:nvSpPr>
            <p:cNvPr id="326" name="Shape 326"/>
            <p:cNvSpPr/>
            <p:nvPr/>
          </p:nvSpPr>
          <p:spPr>
            <a:xfrm>
              <a:off x="8212902" y="1406712"/>
              <a:ext cx="1889042" cy="300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* 최고 레벨일 때</a:t>
              </a:r>
            </a:p>
          </p:txBody>
        </p:sp>
        <p:sp>
          <p:nvSpPr>
            <p:cNvPr id="327" name="Shape 327"/>
            <p:cNvSpPr/>
            <p:nvPr/>
          </p:nvSpPr>
          <p:spPr>
            <a:xfrm>
              <a:off x="8220521" y="2130611"/>
              <a:ext cx="1889042" cy="300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* 최고 레벨이 아닐 때</a:t>
              </a:r>
            </a:p>
          </p:txBody>
        </p:sp>
      </p:grpSp>
      <p:cxnSp>
        <p:nvCxnSpPr>
          <p:cNvPr id="328" name="Shape 328"/>
          <p:cNvCxnSpPr/>
          <p:nvPr/>
        </p:nvCxnSpPr>
        <p:spPr>
          <a:xfrm>
            <a:off x="456227" y="4875989"/>
            <a:ext cx="3443182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29" name="Shape 329"/>
          <p:cNvSpPr/>
          <p:nvPr/>
        </p:nvSpPr>
        <p:spPr>
          <a:xfrm>
            <a:off x="455070" y="2827619"/>
            <a:ext cx="3472432" cy="3748579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604677" y="592933"/>
            <a:ext cx="1444625" cy="346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자신의 영주 정보</a:t>
            </a:r>
          </a:p>
        </p:txBody>
      </p:sp>
      <p:sp>
        <p:nvSpPr>
          <p:cNvPr id="331" name="Shape 331"/>
          <p:cNvSpPr/>
          <p:nvPr/>
        </p:nvSpPr>
        <p:spPr>
          <a:xfrm>
            <a:off x="604677" y="3336987"/>
            <a:ext cx="1776447" cy="346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유저의 영주 정보</a:t>
            </a:r>
          </a:p>
        </p:txBody>
      </p:sp>
      <p:pic>
        <p:nvPicPr>
          <p:cNvPr id="332" name="Shape 33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23229" y="3690307"/>
            <a:ext cx="3219898" cy="1800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3" name="Shape 333"/>
          <p:cNvCxnSpPr>
            <a:stCxn id="306" idx="1"/>
            <a:endCxn id="260" idx="3"/>
          </p:cNvCxnSpPr>
          <p:nvPr/>
        </p:nvCxnSpPr>
        <p:spPr>
          <a:xfrm flipH="1">
            <a:off x="2986385" y="1756957"/>
            <a:ext cx="1284600" cy="2424600"/>
          </a:xfrm>
          <a:prstGeom prst="bentConnector3">
            <a:avLst>
              <a:gd fmla="val 50005" name="adj1"/>
            </a:avLst>
          </a:prstGeom>
          <a:noFill/>
          <a:ln cap="flat" cmpd="sng" w="38100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/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건물 건축 / 업그레이드 경험치 보상 팝업</a:t>
            </a:r>
          </a:p>
        </p:txBody>
      </p:sp>
      <p:pic>
        <p:nvPicPr>
          <p:cNvPr id="339" name="Shape 3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929" y="706691"/>
            <a:ext cx="3183150" cy="558121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Shape 340"/>
          <p:cNvSpPr/>
          <p:nvPr/>
        </p:nvSpPr>
        <p:spPr>
          <a:xfrm>
            <a:off x="636249" y="2359125"/>
            <a:ext cx="3165195" cy="796449"/>
          </a:xfrm>
          <a:prstGeom prst="rect">
            <a:avLst/>
          </a:prstGeom>
          <a:solidFill>
            <a:srgbClr val="0C0C0C">
              <a:alpha val="49803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4270985" y="704614"/>
            <a:ext cx="4844595" cy="346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건축, 건물 업그레이드를 통해 경험치를 획득했을 때 호출되는 팝업입니다.</a:t>
            </a:r>
          </a:p>
        </p:txBody>
      </p:sp>
      <p:sp>
        <p:nvSpPr>
          <p:cNvPr id="342" name="Shape 342"/>
          <p:cNvSpPr/>
          <p:nvPr/>
        </p:nvSpPr>
        <p:spPr>
          <a:xfrm>
            <a:off x="4339478" y="972140"/>
            <a:ext cx="5737971" cy="507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이미 건축 또는 업그레이드를 통해 경험치를 획득했던 경우라면, 상승하는 전투력만 표시해줍니다.</a:t>
            </a:r>
            <a:b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만약 최고 레벨에 도달하여 경험치를 받을 수 없는 경우라면, 상승하는 전투력만 표시해줍니다. </a:t>
            </a:r>
          </a:p>
        </p:txBody>
      </p:sp>
      <p:pic>
        <p:nvPicPr>
          <p:cNvPr id="343" name="Shape 3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0175" y="2411201"/>
            <a:ext cx="429599" cy="40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Shape 3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42483" y="2792339"/>
            <a:ext cx="289170" cy="274712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Shape 345"/>
          <p:cNvSpPr/>
          <p:nvPr/>
        </p:nvSpPr>
        <p:spPr>
          <a:xfrm>
            <a:off x="2078268" y="2407908"/>
            <a:ext cx="808757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5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+ 900</a:t>
            </a:r>
          </a:p>
        </p:txBody>
      </p:sp>
      <p:sp>
        <p:nvSpPr>
          <p:cNvPr id="346" name="Shape 346"/>
          <p:cNvSpPr/>
          <p:nvPr/>
        </p:nvSpPr>
        <p:spPr>
          <a:xfrm>
            <a:off x="2075723" y="2762341"/>
            <a:ext cx="808757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5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+ 900</a:t>
            </a:r>
          </a:p>
        </p:txBody>
      </p:sp>
      <p:cxnSp>
        <p:nvCxnSpPr>
          <p:cNvPr id="347" name="Shape 347"/>
          <p:cNvCxnSpPr>
            <a:stCxn id="341" idx="1"/>
            <a:endCxn id="340" idx="3"/>
          </p:cNvCxnSpPr>
          <p:nvPr/>
        </p:nvCxnSpPr>
        <p:spPr>
          <a:xfrm flipH="1">
            <a:off x="3801485" y="877739"/>
            <a:ext cx="469500" cy="1879500"/>
          </a:xfrm>
          <a:prstGeom prst="bentConnector3">
            <a:avLst>
              <a:gd fmla="val 50004" name="adj1"/>
            </a:avLst>
          </a:prstGeom>
          <a:noFill/>
          <a:ln cap="flat" cmpd="sng" w="38100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/>
        </p:nvSpPr>
        <p:spPr>
          <a:xfrm>
            <a:off x="941049" y="1132604"/>
            <a:ext cx="3165195" cy="1096841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1003030" y="1244253"/>
            <a:ext cx="3077269" cy="896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영주님은 최고 레벨에 도달하셨기 때문에</a:t>
            </a:r>
            <a:b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아이템을 사용 하실 수 없습니다.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* 최고레벨 확장을 기다려 주세요!</a:t>
            </a:r>
          </a:p>
        </p:txBody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경험치 소실 안내 팝업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641827" y="721870"/>
            <a:ext cx="5358923" cy="411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최고레벨에서 EXP 아이템 사용 버튼을 눌렀을 경우</a:t>
            </a:r>
          </a:p>
        </p:txBody>
      </p:sp>
      <p:sp>
        <p:nvSpPr>
          <p:cNvPr id="356" name="Shape 356"/>
          <p:cNvSpPr/>
          <p:nvPr/>
        </p:nvSpPr>
        <p:spPr>
          <a:xfrm>
            <a:off x="941049" y="2181969"/>
            <a:ext cx="2979500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 아이템은 사용되지 않습니다.</a:t>
            </a:r>
          </a:p>
        </p:txBody>
      </p:sp>
      <p:sp>
        <p:nvSpPr>
          <p:cNvPr id="357" name="Shape 357"/>
          <p:cNvSpPr/>
          <p:nvPr/>
        </p:nvSpPr>
        <p:spPr>
          <a:xfrm>
            <a:off x="941049" y="3273128"/>
            <a:ext cx="3165195" cy="1197409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1003030" y="3313057"/>
            <a:ext cx="3077269" cy="715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영주님! 최고 레벨을 달성한 이후 </a:t>
            </a:r>
            <a:b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9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초과한 경험치는 모두 사라집니다. </a:t>
            </a:r>
            <a:b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그래도 사용하시겠습니까?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641827" y="2575957"/>
            <a:ext cx="5455907" cy="804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 아이템을 사용하여 얻은 경험치로 인해 최고 레벨에 도달하게 되고, </a:t>
            </a:r>
            <a:b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남는 경험치가 있을 경우.</a:t>
            </a:r>
          </a:p>
        </p:txBody>
      </p:sp>
      <p:sp>
        <p:nvSpPr>
          <p:cNvPr id="360" name="Shape 360"/>
          <p:cNvSpPr/>
          <p:nvPr/>
        </p:nvSpPr>
        <p:spPr>
          <a:xfrm>
            <a:off x="941048" y="4470537"/>
            <a:ext cx="4127341" cy="715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위 팝업은 아이템 수량 등을 결정하고 사용 버튼을 눌렀을 때 호출됩니다.</a:t>
            </a:r>
            <a:b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팝업 이외의 화면 터치 시, 팝업창이 사라지고 가방으로 돌아갑니다.</a:t>
            </a:r>
            <a:b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사용 버튼을 누르면 기존에 유저가 사용하기로 했던 만큼 즉시 적용됩니다.</a:t>
            </a:r>
          </a:p>
        </p:txBody>
      </p:sp>
      <p:grpSp>
        <p:nvGrpSpPr>
          <p:cNvPr id="361" name="Shape 361"/>
          <p:cNvGrpSpPr/>
          <p:nvPr/>
        </p:nvGrpSpPr>
        <p:grpSpPr>
          <a:xfrm>
            <a:off x="2124525" y="4051720"/>
            <a:ext cx="762746" cy="318708"/>
            <a:chOff x="1936265" y="4747078"/>
            <a:chExt cx="532182" cy="222369"/>
          </a:xfrm>
        </p:grpSpPr>
        <p:sp>
          <p:nvSpPr>
            <p:cNvPr id="362" name="Shape 362"/>
            <p:cNvSpPr/>
            <p:nvPr/>
          </p:nvSpPr>
          <p:spPr>
            <a:xfrm>
              <a:off x="1936265" y="4747078"/>
              <a:ext cx="532182" cy="222369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Shape 363"/>
            <p:cNvSpPr txBox="1"/>
            <p:nvPr/>
          </p:nvSpPr>
          <p:spPr>
            <a:xfrm>
              <a:off x="2008116" y="4766446"/>
              <a:ext cx="383851" cy="1771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사  용</a:t>
              </a:r>
            </a:p>
          </p:txBody>
        </p:sp>
      </p:grpSp>
      <p:sp>
        <p:nvSpPr>
          <p:cNvPr id="364" name="Shape 364"/>
          <p:cNvSpPr/>
          <p:nvPr/>
        </p:nvSpPr>
        <p:spPr>
          <a:xfrm>
            <a:off x="563400" y="1152258"/>
            <a:ext cx="272426" cy="238349"/>
          </a:xfrm>
          <a:prstGeom prst="ellipse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365" name="Shape 365"/>
          <p:cNvSpPr/>
          <p:nvPr/>
        </p:nvSpPr>
        <p:spPr>
          <a:xfrm>
            <a:off x="563400" y="3330855"/>
            <a:ext cx="272426" cy="238349"/>
          </a:xfrm>
          <a:prstGeom prst="ellipse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366" name="Shape 366"/>
          <p:cNvSpPr/>
          <p:nvPr/>
        </p:nvSpPr>
        <p:spPr>
          <a:xfrm>
            <a:off x="7010400" y="1123526"/>
            <a:ext cx="5019675" cy="412979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7691436" y="1362011"/>
            <a:ext cx="762000" cy="41990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 방</a:t>
            </a:r>
          </a:p>
        </p:txBody>
      </p:sp>
      <p:sp>
        <p:nvSpPr>
          <p:cNvPr id="368" name="Shape 368"/>
          <p:cNvSpPr/>
          <p:nvPr/>
        </p:nvSpPr>
        <p:spPr>
          <a:xfrm>
            <a:off x="7505700" y="2811263"/>
            <a:ext cx="1133475" cy="759427"/>
          </a:xfrm>
          <a:prstGeom prst="flowChartDecision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7528071" y="3034157"/>
            <a:ext cx="1088730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최고 레벨인가?</a:t>
            </a:r>
          </a:p>
        </p:txBody>
      </p:sp>
      <p:sp>
        <p:nvSpPr>
          <p:cNvPr id="370" name="Shape 370"/>
          <p:cNvSpPr/>
          <p:nvPr/>
        </p:nvSpPr>
        <p:spPr>
          <a:xfrm>
            <a:off x="9086850" y="2811263"/>
            <a:ext cx="1581150" cy="759427"/>
          </a:xfrm>
          <a:prstGeom prst="flowChartDecision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9271146" y="2967482"/>
            <a:ext cx="1187302" cy="437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사용 후, 최고 레벨이 되는가?</a:t>
            </a:r>
          </a:p>
        </p:txBody>
      </p:sp>
      <p:sp>
        <p:nvSpPr>
          <p:cNvPr id="372" name="Shape 372"/>
          <p:cNvSpPr/>
          <p:nvPr/>
        </p:nvSpPr>
        <p:spPr>
          <a:xfrm>
            <a:off x="7548561" y="2085773"/>
            <a:ext cx="1047749" cy="41990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사용</a:t>
            </a:r>
          </a:p>
        </p:txBody>
      </p:sp>
      <p:sp>
        <p:nvSpPr>
          <p:cNvPr id="373" name="Shape 373"/>
          <p:cNvSpPr/>
          <p:nvPr/>
        </p:nvSpPr>
        <p:spPr>
          <a:xfrm>
            <a:off x="7691436" y="4001751"/>
            <a:ext cx="762000" cy="41990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1번 팝업</a:t>
            </a:r>
          </a:p>
        </p:txBody>
      </p:sp>
      <p:cxnSp>
        <p:nvCxnSpPr>
          <p:cNvPr id="374" name="Shape 374"/>
          <p:cNvCxnSpPr>
            <a:stCxn id="367" idx="2"/>
            <a:endCxn id="372" idx="0"/>
          </p:cNvCxnSpPr>
          <p:nvPr/>
        </p:nvCxnSpPr>
        <p:spPr>
          <a:xfrm>
            <a:off x="8072436" y="1781917"/>
            <a:ext cx="0" cy="303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75" name="Shape 375"/>
          <p:cNvCxnSpPr>
            <a:stCxn id="372" idx="2"/>
            <a:endCxn id="368" idx="0"/>
          </p:cNvCxnSpPr>
          <p:nvPr/>
        </p:nvCxnSpPr>
        <p:spPr>
          <a:xfrm>
            <a:off x="8072436" y="2505679"/>
            <a:ext cx="0" cy="305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76" name="Shape 376"/>
          <p:cNvCxnSpPr>
            <a:stCxn id="369" idx="3"/>
            <a:endCxn id="370" idx="1"/>
          </p:cNvCxnSpPr>
          <p:nvPr/>
        </p:nvCxnSpPr>
        <p:spPr>
          <a:xfrm>
            <a:off x="8616801" y="3180864"/>
            <a:ext cx="470100" cy="10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77" name="Shape 377"/>
          <p:cNvCxnSpPr>
            <a:stCxn id="368" idx="2"/>
            <a:endCxn id="373" idx="0"/>
          </p:cNvCxnSpPr>
          <p:nvPr/>
        </p:nvCxnSpPr>
        <p:spPr>
          <a:xfrm>
            <a:off x="8072437" y="3570691"/>
            <a:ext cx="0" cy="431100"/>
          </a:xfrm>
          <a:prstGeom prst="straightConnector1">
            <a:avLst/>
          </a:prstGeom>
          <a:noFill/>
          <a:ln cap="flat" cmpd="sng" w="19050">
            <a:solidFill>
              <a:srgbClr val="548135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78" name="Shape 378"/>
          <p:cNvCxnSpPr>
            <a:stCxn id="370" idx="3"/>
          </p:cNvCxnSpPr>
          <p:nvPr/>
        </p:nvCxnSpPr>
        <p:spPr>
          <a:xfrm>
            <a:off x="10668000" y="3190977"/>
            <a:ext cx="225600" cy="0"/>
          </a:xfrm>
          <a:prstGeom prst="straightConnector1">
            <a:avLst/>
          </a:prstGeom>
          <a:noFill/>
          <a:ln cap="flat" cmpd="sng" w="19050">
            <a:solidFill>
              <a:srgbClr val="548135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79" name="Shape 379"/>
          <p:cNvSpPr/>
          <p:nvPr/>
        </p:nvSpPr>
        <p:spPr>
          <a:xfrm>
            <a:off x="9493321" y="4006739"/>
            <a:ext cx="762000" cy="41990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  용</a:t>
            </a:r>
          </a:p>
        </p:txBody>
      </p:sp>
      <p:cxnSp>
        <p:nvCxnSpPr>
          <p:cNvPr id="380" name="Shape 380"/>
          <p:cNvCxnSpPr>
            <a:stCxn id="370" idx="2"/>
            <a:endCxn id="379" idx="0"/>
          </p:cNvCxnSpPr>
          <p:nvPr/>
        </p:nvCxnSpPr>
        <p:spPr>
          <a:xfrm flipH="1">
            <a:off x="9874425" y="3570691"/>
            <a:ext cx="3000" cy="435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81" name="Shape 381"/>
          <p:cNvCxnSpPr>
            <a:endCxn id="379" idx="3"/>
          </p:cNvCxnSpPr>
          <p:nvPr/>
        </p:nvCxnSpPr>
        <p:spPr>
          <a:xfrm flipH="1">
            <a:off x="10255321" y="3446892"/>
            <a:ext cx="1169100" cy="769800"/>
          </a:xfrm>
          <a:prstGeom prst="bentConnector2">
            <a:avLst/>
          </a:prstGeom>
          <a:noFill/>
          <a:ln cap="flat" cmpd="sng" w="19050">
            <a:solidFill>
              <a:srgbClr val="548135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82" name="Shape 382"/>
          <p:cNvSpPr/>
          <p:nvPr/>
        </p:nvSpPr>
        <p:spPr>
          <a:xfrm>
            <a:off x="10893496" y="2935205"/>
            <a:ext cx="1062037" cy="511545"/>
          </a:xfrm>
          <a:prstGeom prst="flowChartDecision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x="11029947" y="3013518"/>
            <a:ext cx="790577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2번 팝업</a:t>
            </a:r>
          </a:p>
        </p:txBody>
      </p:sp>
      <p:cxnSp>
        <p:nvCxnSpPr>
          <p:cNvPr id="384" name="Shape 384"/>
          <p:cNvCxnSpPr>
            <a:stCxn id="382" idx="0"/>
            <a:endCxn id="367" idx="3"/>
          </p:cNvCxnSpPr>
          <p:nvPr/>
        </p:nvCxnSpPr>
        <p:spPr>
          <a:xfrm flipH="1" rot="5400000">
            <a:off x="9257315" y="768005"/>
            <a:ext cx="1363200" cy="29712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85" name="Shape 385"/>
          <p:cNvCxnSpPr>
            <a:stCxn id="373" idx="1"/>
            <a:endCxn id="367" idx="1"/>
          </p:cNvCxnSpPr>
          <p:nvPr/>
        </p:nvCxnSpPr>
        <p:spPr>
          <a:xfrm flipH="1" rot="10800000">
            <a:off x="7691436" y="1572004"/>
            <a:ext cx="600" cy="2639700"/>
          </a:xfrm>
          <a:prstGeom prst="bentConnector3">
            <a:avLst>
              <a:gd fmla="val -67733333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86" name="Shape 386"/>
          <p:cNvSpPr/>
          <p:nvPr/>
        </p:nvSpPr>
        <p:spPr>
          <a:xfrm>
            <a:off x="8072436" y="3656283"/>
            <a:ext cx="419172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</a:p>
        </p:txBody>
      </p:sp>
      <p:sp>
        <p:nvSpPr>
          <p:cNvPr id="387" name="Shape 387"/>
          <p:cNvSpPr/>
          <p:nvPr/>
        </p:nvSpPr>
        <p:spPr>
          <a:xfrm>
            <a:off x="9885945" y="3637269"/>
            <a:ext cx="419172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</a:p>
        </p:txBody>
      </p:sp>
      <p:sp>
        <p:nvSpPr>
          <p:cNvPr id="388" name="Shape 388"/>
          <p:cNvSpPr/>
          <p:nvPr/>
        </p:nvSpPr>
        <p:spPr>
          <a:xfrm>
            <a:off x="11461903" y="3637269"/>
            <a:ext cx="419172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</a:p>
        </p:txBody>
      </p:sp>
      <p:sp>
        <p:nvSpPr>
          <p:cNvPr id="389" name="Shape 389"/>
          <p:cNvSpPr/>
          <p:nvPr/>
        </p:nvSpPr>
        <p:spPr>
          <a:xfrm>
            <a:off x="10594900" y="2857294"/>
            <a:ext cx="419172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</a:p>
        </p:txBody>
      </p:sp>
      <p:sp>
        <p:nvSpPr>
          <p:cNvPr id="390" name="Shape 390"/>
          <p:cNvSpPr/>
          <p:nvPr/>
        </p:nvSpPr>
        <p:spPr>
          <a:xfrm>
            <a:off x="8632678" y="2857294"/>
            <a:ext cx="419172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</a:p>
        </p:txBody>
      </p:sp>
      <p:sp>
        <p:nvSpPr>
          <p:cNvPr id="391" name="Shape 391"/>
          <p:cNvSpPr/>
          <p:nvPr/>
        </p:nvSpPr>
        <p:spPr>
          <a:xfrm>
            <a:off x="11407668" y="2386018"/>
            <a:ext cx="419172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7010400" y="732120"/>
            <a:ext cx="3244922" cy="411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경험치 소실 안내 팝업 참고 플로우</a:t>
            </a:r>
          </a:p>
        </p:txBody>
      </p:sp>
      <p:sp>
        <p:nvSpPr>
          <p:cNvPr id="393" name="Shape 393"/>
          <p:cNvSpPr/>
          <p:nvPr/>
        </p:nvSpPr>
        <p:spPr>
          <a:xfrm>
            <a:off x="932528" y="5379857"/>
            <a:ext cx="3165195" cy="689251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994509" y="5563221"/>
            <a:ext cx="3077269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 00000 x 2 개를 사용했습니다!</a:t>
            </a:r>
          </a:p>
        </p:txBody>
      </p:sp>
      <p:sp>
        <p:nvSpPr>
          <p:cNvPr id="395" name="Shape 395"/>
          <p:cNvSpPr/>
          <p:nvPr/>
        </p:nvSpPr>
        <p:spPr>
          <a:xfrm>
            <a:off x="572749" y="5379857"/>
            <a:ext cx="272426" cy="238349"/>
          </a:xfrm>
          <a:prstGeom prst="ellipse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396" name="Shape 396"/>
          <p:cNvSpPr/>
          <p:nvPr/>
        </p:nvSpPr>
        <p:spPr>
          <a:xfrm>
            <a:off x="928324" y="6054292"/>
            <a:ext cx="2792029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사용이 적용되면 사용 안내 팝업을 호출합니다.</a:t>
            </a:r>
          </a:p>
        </p:txBody>
      </p:sp>
      <p:sp>
        <p:nvSpPr>
          <p:cNvPr id="397" name="Shape 397"/>
          <p:cNvSpPr/>
          <p:nvPr/>
        </p:nvSpPr>
        <p:spPr>
          <a:xfrm>
            <a:off x="9483796" y="4710710"/>
            <a:ext cx="762000" cy="41990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3번 팝업</a:t>
            </a:r>
          </a:p>
        </p:txBody>
      </p:sp>
      <p:cxnSp>
        <p:nvCxnSpPr>
          <p:cNvPr id="398" name="Shape 398"/>
          <p:cNvCxnSpPr>
            <a:stCxn id="379" idx="2"/>
          </p:cNvCxnSpPr>
          <p:nvPr/>
        </p:nvCxnSpPr>
        <p:spPr>
          <a:xfrm flipH="1">
            <a:off x="9864721" y="4426645"/>
            <a:ext cx="9600" cy="284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166170" y="184110"/>
            <a:ext cx="11865883" cy="6470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2016.06.22 초안 작성</a:t>
            </a: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V1.1 – 2016.06.29 건물 통합 전투력에 대한 세부 내용 추가</a:t>
            </a:r>
            <a:b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최고 레벨 확장 관련 내용 추가</a:t>
            </a:r>
            <a:b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V1.2 – 2016.06.29 영주 경험치 관련 컨텐츠 정리 슬라이드 추가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 요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641827" y="550420"/>
            <a:ext cx="11067820" cy="4378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“영주 레벨 업” 의 정의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영주는 최대 50레벨까지 성장할 수 있습니다.</a:t>
            </a:r>
            <a:b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업데이트를 통해 확장이 가능합니다.</a:t>
            </a:r>
            <a:b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영주 레벨 세부 내용 </a:t>
            </a:r>
            <a:r>
              <a:rPr b="0" i="0" lang="ko-KR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S2_영주_v1.5 참고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영주는 각 레벨별 요구 경험치가 다르게 존재합니다.</a:t>
            </a:r>
            <a:b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b="0" i="0" lang="ko-KR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요구 경험치 테이블 Lord_Data의 경험치 부분 참고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영주의 레벨은 각 레벨의 정해진 요구 경험치의 이상을 획득 한 경우, 레벨 업을 합니다.</a:t>
            </a:r>
            <a:b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레벨 업 한 레벨이 최고 레벨이 아닌 경우, 레벨업을 하고 남은 경험치는 유지됩니다.</a:t>
            </a:r>
            <a:b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만약 최대 레벨이었을 경우, 남은 경험치는 적용되지 않습니다.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영주의 레벨이 최고 레벨에 도달한 경우, 어떤 경우에도 경험치를 획득할 수 없습니다.</a:t>
            </a:r>
            <a:b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EXP 아이템은 사용할 수 없습니다.</a:t>
            </a:r>
            <a:b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몬스터 사냥,  유적 탐험 등으로 획득하게 되는 경험치는 적용되지 않습니다.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영주의 레벨이 최고 레벨에 도달한 경우, 경험치 게이지를 ‘MAX’로 표시합니다.</a:t>
            </a:r>
            <a:b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경험치에 관한 내용은 영주의 상세정보에서 게이지 및 정확한 수치로 확인할 수 있으며, 다른 영주의 상세보기에서도 같은 방식으로 해당 영주에 대한 레벨과 경험치를 볼 수 있습니다.</a:t>
            </a:r>
            <a:b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영주 레벨 세부 내용 </a:t>
            </a:r>
            <a:r>
              <a:rPr b="0" i="0" lang="ko-KR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S2_영주_v1.5 참고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영주가 획득한 경험치는 어떠한 경우에도 ‘감소‘ 하지 않습니다.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/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용어 정의</a:t>
            </a:r>
          </a:p>
        </p:txBody>
      </p:sp>
      <p:graphicFrame>
        <p:nvGraphicFramePr>
          <p:cNvPr id="106" name="Shape 106"/>
          <p:cNvGraphicFramePr/>
          <p:nvPr/>
        </p:nvGraphicFramePr>
        <p:xfrm>
          <a:off x="673462" y="594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{35FA0CEE-2AE7-49B7-B11C-166807E809E4}</a:tableStyleId>
              </a:tblPr>
              <a:tblGrid>
                <a:gridCol w="1634300"/>
                <a:gridCol w="7376150"/>
              </a:tblGrid>
              <a:tr h="133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용 어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정의 내용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BD6EE"/>
                    </a:solidFill>
                  </a:tcPr>
                </a:tc>
              </a:tr>
              <a:tr h="133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건물 통합 전투력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새로운 건물의 건설 / 기존 건물의 업그레이드 수치가 저장되는 전투력입니다.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경험치 관련 컨텐츠 정리</a:t>
            </a:r>
          </a:p>
        </p:txBody>
      </p:sp>
      <p:graphicFrame>
        <p:nvGraphicFramePr>
          <p:cNvPr id="112" name="Shape 112"/>
          <p:cNvGraphicFramePr/>
          <p:nvPr/>
        </p:nvGraphicFramePr>
        <p:xfrm>
          <a:off x="993738" y="10456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{35FA0CEE-2AE7-49B7-B11C-166807E809E4}</a:tableStyleId>
              </a:tblPr>
              <a:tblGrid>
                <a:gridCol w="599925"/>
                <a:gridCol w="1750425"/>
                <a:gridCol w="923100"/>
                <a:gridCol w="5434150"/>
              </a:tblGrid>
              <a:tr h="139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구분</a:t>
                      </a:r>
                    </a:p>
                  </a:txBody>
                  <a:tcPr marT="63800" marB="63800" marR="127575" marL="127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내용</a:t>
                      </a:r>
                    </a:p>
                  </a:txBody>
                  <a:tcPr marT="63800" marB="63800" marR="127575" marL="127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영향 여부</a:t>
                      </a:r>
                    </a:p>
                  </a:txBody>
                  <a:tcPr marT="63800" marB="63800" marR="127575" marL="127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내용</a:t>
                      </a:r>
                    </a:p>
                  </a:txBody>
                  <a:tcPr marT="63800" marB="63800" marR="127575" marL="127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CC2E5"/>
                    </a:solidFill>
                  </a:tcPr>
                </a:tc>
              </a:tr>
              <a:tr h="213400"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전투력</a:t>
                      </a:r>
                    </a:p>
                  </a:txBody>
                  <a:tcPr marT="63800" marB="63800" marR="127575" marL="127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병사 생산 / 해고</a:t>
                      </a:r>
                    </a:p>
                  </a:txBody>
                  <a:tcPr marT="63800" marB="63800" marR="127575" marL="127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X</a:t>
                      </a:r>
                    </a:p>
                  </a:txBody>
                  <a:tcPr marT="63800" marB="63800" marR="127575" marL="127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병사에 관련하여 증감하는 전투력은 영향을 미치지 않음.</a:t>
                      </a:r>
                    </a:p>
                  </a:txBody>
                  <a:tcPr marT="63800" marB="63800" marR="127575" marL="127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134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부상병 치료</a:t>
                      </a:r>
                    </a:p>
                  </a:txBody>
                  <a:tcPr marT="63800" marB="63800" marR="127575" marL="127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X</a:t>
                      </a:r>
                    </a:p>
                  </a:txBody>
                  <a:tcPr marT="63800" marB="63800" marR="127575" marL="127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부상병 치료에 관련한 증가하는 전투력은 영향을 미치지 않음.</a:t>
                      </a:r>
                    </a:p>
                  </a:txBody>
                  <a:tcPr marT="63800" marB="63800" marR="127575" marL="127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134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건물 건설 / 건물 업그레이드</a:t>
                      </a:r>
                    </a:p>
                  </a:txBody>
                  <a:tcPr marT="63800" marB="63800" marR="127575" marL="127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O</a:t>
                      </a:r>
                    </a:p>
                  </a:txBody>
                  <a:tcPr marT="63800" marB="63800" marR="127575" marL="127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건물의 건설 / 업그레이드에 따라 영향을 미치며, 미치는 기준은 건물 통합 전투력 최댓값의 갱신 수치.</a:t>
                      </a:r>
                    </a:p>
                  </a:txBody>
                  <a:tcPr marT="63800" marB="63800" marR="127575" marL="127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134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연구</a:t>
                      </a:r>
                    </a:p>
                  </a:txBody>
                  <a:tcPr marT="63800" marB="63800" marR="127575" marL="127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X</a:t>
                      </a:r>
                    </a:p>
                  </a:txBody>
                  <a:tcPr marT="63800" marB="63800" marR="127575" marL="127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아카데미 연구, 연맹 과학 기술 연구 등에 관한 전투력 증감은 영향을 미치지 않음</a:t>
                      </a:r>
                    </a:p>
                  </a:txBody>
                  <a:tcPr marT="63800" marB="63800" marR="127575" marL="127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13400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몬스터</a:t>
                      </a:r>
                    </a:p>
                  </a:txBody>
                  <a:tcPr marT="63800" marB="63800" marR="127575" marL="127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소형</a:t>
                      </a:r>
                    </a:p>
                  </a:txBody>
                  <a:tcPr marT="63800" marB="63800" marR="127575" marL="127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O</a:t>
                      </a:r>
                    </a:p>
                  </a:txBody>
                  <a:tcPr marT="63800" marB="63800" marR="127575" marL="127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사냥 성공 시 경험치를 획득</a:t>
                      </a:r>
                    </a:p>
                  </a:txBody>
                  <a:tcPr marT="63800" marB="63800" marR="127575" marL="127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134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대형</a:t>
                      </a:r>
                    </a:p>
                  </a:txBody>
                  <a:tcPr marT="63800" marB="63800" marR="127575" marL="127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O</a:t>
                      </a:r>
                    </a:p>
                  </a:txBody>
                  <a:tcPr marT="63800" marB="63800" marR="127575" marL="127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</a:tr>
              <a:tr h="2134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레이드</a:t>
                      </a:r>
                    </a:p>
                  </a:txBody>
                  <a:tcPr marT="63800" marB="63800" marR="127575" marL="127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O</a:t>
                      </a:r>
                    </a:p>
                  </a:txBody>
                  <a:tcPr marT="63800" marB="63800" marR="127575" marL="127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</a:tr>
              <a:tr h="213400">
                <a:tc rowSpan="7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기타</a:t>
                      </a:r>
                    </a:p>
                  </a:txBody>
                  <a:tcPr marT="63800" marB="63800" marR="127575" marL="127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유적 탐험</a:t>
                      </a:r>
                    </a:p>
                  </a:txBody>
                  <a:tcPr marT="63800" marB="63800" marR="127575" marL="127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O</a:t>
                      </a:r>
                    </a:p>
                  </a:txBody>
                  <a:tcPr marT="63800" marB="63800" marR="127575" marL="127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유적 탐험 중, 특정 조건을 달성할 때 경험치를 획득</a:t>
                      </a:r>
                    </a:p>
                  </a:txBody>
                  <a:tcPr marT="63800" marB="63800" marR="127575" marL="127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134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퀘스트 완료</a:t>
                      </a:r>
                    </a:p>
                  </a:txBody>
                  <a:tcPr marT="63800" marB="63800" marR="127575" marL="127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O</a:t>
                      </a:r>
                    </a:p>
                  </a:txBody>
                  <a:tcPr marT="63800" marB="63800" marR="127575" marL="127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퀘스트 완료 시 경험치를 획득</a:t>
                      </a:r>
                    </a:p>
                  </a:txBody>
                  <a:tcPr marT="63800" marB="63800" marR="127575" marL="127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134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영주 경험치 아이템</a:t>
                      </a:r>
                    </a:p>
                  </a:txBody>
                  <a:tcPr marT="63800" marB="63800" marR="127575" marL="127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O</a:t>
                      </a:r>
                    </a:p>
                  </a:txBody>
                  <a:tcPr marT="63800" marB="63800" marR="127575" marL="127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아이템 사용에 따라 경험치를 획득</a:t>
                      </a:r>
                    </a:p>
                  </a:txBody>
                  <a:tcPr marT="63800" marB="63800" marR="127575" marL="127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134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자원 채집</a:t>
                      </a:r>
                    </a:p>
                  </a:txBody>
                  <a:tcPr marT="63800" marB="63800" marR="127575" marL="127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X</a:t>
                      </a:r>
                    </a:p>
                  </a:txBody>
                  <a:tcPr marT="63800" marB="63800" marR="127575" marL="127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영향을 미치지 않음</a:t>
                      </a:r>
                    </a:p>
                  </a:txBody>
                  <a:tcPr marT="63800" marB="63800" marR="127575" marL="127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134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영주 스킬</a:t>
                      </a:r>
                    </a:p>
                  </a:txBody>
                  <a:tcPr marT="63800" marB="63800" marR="127575" marL="127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X</a:t>
                      </a:r>
                    </a:p>
                  </a:txBody>
                  <a:tcPr marT="63800" marB="63800" marR="127575" marL="127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</a:tr>
              <a:tr h="2134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유물 생산</a:t>
                      </a:r>
                    </a:p>
                  </a:txBody>
                  <a:tcPr marT="63800" marB="63800" marR="127575" marL="127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X</a:t>
                      </a:r>
                    </a:p>
                  </a:txBody>
                  <a:tcPr marT="63800" marB="63800" marR="127575" marL="127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</a:tr>
              <a:tr h="2134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유물 장착</a:t>
                      </a:r>
                    </a:p>
                  </a:txBody>
                  <a:tcPr marT="63800" marB="63800" marR="127575" marL="127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X</a:t>
                      </a:r>
                    </a:p>
                  </a:txBody>
                  <a:tcPr marT="63800" marB="63800" marR="127575" marL="127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</a:tr>
            </a:tbl>
          </a:graphicData>
        </a:graphic>
      </p:graphicFrame>
      <p:sp>
        <p:nvSpPr>
          <p:cNvPr id="113" name="Shape 113"/>
          <p:cNvSpPr txBox="1"/>
          <p:nvPr/>
        </p:nvSpPr>
        <p:spPr>
          <a:xfrm>
            <a:off x="641827" y="550420"/>
            <a:ext cx="5628344" cy="468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컨텐츠 별 영주 경험치에 직접적인 영향 여부 참고 표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912112" y="4833873"/>
            <a:ext cx="8789234" cy="460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영주 경험치에 영향을 미치는 항목에 대한 내용은 기능정의를 참고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정의1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641827" y="550418"/>
            <a:ext cx="11067820" cy="6307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“영주 레벨 업” 방법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건물 건설 및 업그레이드를 통해 경험치를 얻을 수 있습니다.</a:t>
            </a:r>
            <a:b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건축/ 업그레이드로 획득하는 경험치는 건물의 건축 / 업그레이드를 통해 얻는 전투력입니다. 이를 통해 얻은 전투력의 최고 수치는 따로 저장되어, 갱신하는 형태로 증가 경험치를 계산합니다.</a:t>
            </a:r>
            <a:b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건물의 철거 등으로 인한 전투력 감소가 있다고 해도, 영주 경험치는 감소하지 않습니다.</a:t>
            </a:r>
            <a:b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건축을 제외한 다른 전투력 증감 컨텐츠, 병사 생산 / 과학 연구 등으로 획득 또는 소모하는 전투력은 영주 경험치에 영향을 주지 않습니다.</a:t>
            </a:r>
            <a:b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참고 내용 – 건물 건설 및 업그레이드 관련 참고사항 페이지</a:t>
            </a:r>
            <a:b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세부내용 </a:t>
            </a:r>
            <a:r>
              <a:rPr b="0" i="0" lang="ko-KR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– S2_영주_v1.5 기능 정의 1-4 참고</a:t>
            </a:r>
            <a:b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건축 / 업그레이드가 완료 되어 경험치를 얻는 때는 ‘완료‘버튼을 누르는 것으로 전투력이 상승 될 때입니다.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소형, 대형, 레이드 몬스터 사냥을 통해 경험치를 얻을 수 있습니다.</a:t>
            </a:r>
            <a:b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모든 몬스터가 주는 경험치는 사냥에 성공하는 즉시 적용합니다.</a:t>
            </a:r>
            <a:b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몬스터 사냥 시 획득하는 경험치는 테이블 정의에 따라 다릅니다.</a:t>
            </a:r>
            <a:b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몬스터 사냥 획득 경험치 표시 참고 – </a:t>
            </a:r>
            <a:r>
              <a:rPr b="0" i="0" lang="ko-KR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S2_메일_v1.8 참고</a:t>
            </a:r>
            <a:b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레벨별 몬스터 경험치 테이블 </a:t>
            </a:r>
            <a:r>
              <a:rPr b="0" i="0" lang="ko-KR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– Reward_Data 참고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 아이템을 사용하여 경험치를 얻을 수 있습니다.</a:t>
            </a:r>
            <a:b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아이템을 사용하는 즉시 적용합니다.</a:t>
            </a:r>
            <a:b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영주가 최고 레벨인 상태에서는 사용할 수 없습니다.</a:t>
            </a:r>
            <a:b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아이템을 사용했을 때, 최고 레벨에 도달하고 경험치가 남는 경우, 경험치 소실 안내 팝업을 호출합니다.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퀘스트를 클리어 했을 때, 경험치를 얻을 수 있습니다.</a:t>
            </a:r>
            <a:b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퀘스트 클리어 보상 경험치는 데이터 테이블 추가 예정입니다.</a:t>
            </a:r>
            <a:b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퀘스트 분류 – </a:t>
            </a:r>
            <a:r>
              <a:rPr b="0" i="0" lang="ko-KR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S2_퀘스트 타입별 정의_v1.1 참고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 탐험을 통해 경험치를 얻을 수 있습니다.</a:t>
            </a:r>
            <a:b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유적 탐험을 통해 얻는 경험치는 3분의 탐험 시간이 끝날 때마다 보상을 계산할 때 경험치가 있을 경우 즉시 적용합니다.</a:t>
            </a:r>
            <a:b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유적 세부내용 </a:t>
            </a:r>
            <a:r>
              <a:rPr b="0" i="0" lang="ko-KR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– S2_유적_v1.1 참고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정의2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641827" y="550418"/>
            <a:ext cx="11067820" cy="144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최고 레벨 상승으로 인한 경험치 처리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912112" y="895198"/>
            <a:ext cx="10243886" cy="1334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 최고 레벨 상승으로 인한 경험치 처리</a:t>
            </a:r>
            <a:br>
              <a:rPr b="0" i="0" lang="ko-K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* 최고 레벨이 확장되었을 때, 즉시 적용되는 경험치는 건물 통합 전투력의 최댓값 수치만 해당됩니다.</a:t>
            </a:r>
            <a:b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* 몬스터 사냥, 유적 탐험 등으로 얻는 경험치는 최고 레벨 달성 이후에는 적용되지 않기 때문에 즉시 반영할 수 없습니다.</a:t>
            </a:r>
            <a:b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최고 레벨이 확장 된 이후에 이루어지는 부분에 대해서만 반영됩니다.</a:t>
            </a:r>
            <a:b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* 건물 통합 전투력의 경우, 유저가 최고 레벨을 달성했을 때에도 통합 전투력의 최댓값을 계속 갱신/저장합니다. 하지만 이 수치가 MAX로 표시되는 경험치 바에는 영향을 주지는 않습니다.</a:t>
            </a:r>
            <a:b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내부적으로만 저장이 되며 최고 레벨이 확장되었을 때 기존 적용되지 않았던 건물 통합 전투력의 최댓값만큼 즉시 적용합니다.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641827" y="2133143"/>
            <a:ext cx="11067820" cy="4605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“영주 레벨 업” 효과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영주의 레벨이 상승하면, 최대 스테미너가 상승합니다.</a:t>
            </a:r>
            <a:b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영주의 레벨이 상승했을 때, 레벨업으로 인해 가산된 최대 스테미너를 기준으로 스테미너가 모두 회복됩니다.</a:t>
            </a:r>
            <a:b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스테미너는 영주의 필드에서 일어나는 전반적인 액션의 소모기준이 됩니다.</a:t>
            </a:r>
            <a:b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스테미너 규칙 참고 – </a:t>
            </a:r>
            <a:r>
              <a:rPr b="0" i="0" lang="ko-KR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S2_스테미너_v1.1 참고</a:t>
            </a:r>
            <a:b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영주 레벨 별 스테미너 상승량 </a:t>
            </a:r>
            <a:r>
              <a:rPr b="0" i="0" lang="ko-KR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– Lord_Data 참고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영주의 레벨이 상승하면, 스킬 포인트를 획득합니다.</a:t>
            </a:r>
            <a:b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레벨업하는 즉시 스킬 포인트가 지급됩니다.</a:t>
            </a:r>
            <a:b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레벨에 따라서 지급되는 스킬 포인트의 양이 다릅니다.</a:t>
            </a:r>
            <a:b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스킬 포인트는 영주가 가지고 있는 패시브 스킬 레벨을 상승시키는 데에 사용됩니다.</a:t>
            </a:r>
            <a:b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보상 안내 팝업을 보지 않아도 스킬 포인트는 지급됩니다.</a:t>
            </a:r>
            <a:b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스킬 포인트 획득량 참고 </a:t>
            </a:r>
            <a:r>
              <a:rPr b="0" i="0" lang="ko-KR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– Lord_Data 참고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영주의 레벨이 상승하면 레벨에 따른 보상품을 지급합니다.</a:t>
            </a:r>
            <a:b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보상품은 레벨 별로 테이블에 지정된 아이템을 레벨 업 안내 팝업으로 지급합니다. ( 레벨 별 보상 아이템 테이블은 추가 예정입니다. )</a:t>
            </a:r>
            <a:b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보상품은 레벨 업 안내 팝업을 확인해야만 지급됩니다. 레벨 업 안내 팝업은 필드나 타운 화면에 진입 할 때 출력합니다.</a:t>
            </a:r>
            <a:b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만약, 유저가 비접속 중 레벨업이 되었다면 다음 접속 때에 팝업을 호출합니다.</a:t>
            </a:r>
            <a:b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필드 또는 타운 화면에서 레벨 업이 되었다면 바로 레벨 업 안내 팝업을 호출합니다.</a:t>
            </a:r>
            <a:b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필드 또는 타운 화면이 아니라면, 팝업을 호출하지 않습니다.</a:t>
            </a:r>
            <a:b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지급된 보상품은 유저의 인벤토리에 보관됩니다.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건물 건설 및 업그레이드 관련 참고사항  </a:t>
            </a:r>
          </a:p>
        </p:txBody>
      </p:sp>
      <p:graphicFrame>
        <p:nvGraphicFramePr>
          <p:cNvPr id="136" name="Shape 136"/>
          <p:cNvGraphicFramePr/>
          <p:nvPr/>
        </p:nvGraphicFramePr>
        <p:xfrm>
          <a:off x="987292" y="9587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{35FA0CEE-2AE7-49B7-B11C-166807E809E4}</a:tableStyleId>
              </a:tblPr>
              <a:tblGrid>
                <a:gridCol w="528325"/>
                <a:gridCol w="1637200"/>
                <a:gridCol w="1210500"/>
                <a:gridCol w="1715600"/>
                <a:gridCol w="1053725"/>
                <a:gridCol w="3100250"/>
              </a:tblGrid>
              <a:tr h="178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</a:rPr>
                        <a:t>순 서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</a:rPr>
                        <a:t>상 황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</a:rPr>
                        <a:t>건물 통합 전투력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</a:rPr>
                        <a:t>건물 통합 전투력의 최댓값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</a:rPr>
                        <a:t>영주 전투력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</a:rPr>
                        <a:t>영주 경험치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BD6EE"/>
                    </a:solidFill>
                  </a:tcPr>
                </a:tc>
              </a:tr>
              <a:tr h="178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</a:rPr>
                        <a:t>아무 것도 지어지지 않음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268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</a:rPr>
                        <a:t>Lv1 농장 건설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</a:rPr>
                        <a:t>20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</a:rPr>
                        <a:t>20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</a:rPr>
                        <a:t>20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</a:rPr>
                        <a:t>20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</a:rPr>
                        <a:t>(최댓값 갱신 수치만큼 상승)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268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</a:rPr>
                        <a:t>Lv1 농장 파괴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</a:rPr>
                        <a:t>20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</a:rPr>
                        <a:t>20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</a:rPr>
                        <a:t>( 최댓값만큼 20을 유지 )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268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</a:rPr>
                        <a:t>Lv1 치료소 건설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</a:rPr>
                        <a:t>40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</a:rPr>
                        <a:t>40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</a:rPr>
                        <a:t>40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</a:rPr>
                        <a:t>40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</a:rPr>
                        <a:t>( 최댓값이 20상승하여, 40만큼을 유지 )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268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</a:rPr>
                        <a:t>단궁수 5명 생산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</a:rPr>
                        <a:t>40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</a:rPr>
                        <a:t>40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</a:rPr>
                        <a:t>50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</a:rPr>
                        <a:t>40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</a:rPr>
                        <a:t>( 병사생산에 의한 전투력 상승은 영향을 주지 않음. )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268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</a:rPr>
                        <a:t>Lv1 농장 건설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</a:rPr>
                        <a:t>60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</a:rPr>
                        <a:t>60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</a:rPr>
                        <a:t>70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</a:rPr>
                        <a:t>60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</a:rPr>
                        <a:t>( 최댓값 갱신 수치만큼 상승)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37" name="Shape 137"/>
          <p:cNvSpPr txBox="1"/>
          <p:nvPr/>
        </p:nvSpPr>
        <p:spPr>
          <a:xfrm>
            <a:off x="641827" y="550420"/>
            <a:ext cx="9591070" cy="40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예제 상황 참고 표</a:t>
            </a:r>
          </a:p>
          <a:p>
            <a:pPr indent="0" lvl="1" marL="457200" marR="0" rtl="0" algn="l">
              <a:lnSpc>
                <a:spcPct val="14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912112" y="3092315"/>
            <a:ext cx="10243886" cy="1334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영주의 경험치에 직접적으로 영향을 주는 전투력은 건물 건설 또는 건물의 업그레이드 뿐입니다.</a:t>
            </a:r>
            <a:b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 생산, 과학 연구 등으로 인해 증감하는 전투력은 영주의 경험치에 영향을 주지 않습니다.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건물 통합 전투력의 최댓값은 건물 통합 전투력이 증감할 때 기존 값보다 최댓값 높아지는 경우에만 갱신하며, 이 갱신되는 수치의 차이만큼 영주 경험치에 더해지는 방식입니다.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8343900" y="1226754"/>
            <a:ext cx="3112476" cy="128784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7059" y="1317715"/>
            <a:ext cx="734234" cy="102104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레벨 업 안내 팝업 </a:t>
            </a:r>
            <a:r>
              <a:rPr b="0" i="0" lang="ko-KR" sz="175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설명 )</a:t>
            </a:r>
          </a:p>
        </p:txBody>
      </p:sp>
      <p:sp>
        <p:nvSpPr>
          <p:cNvPr id="147" name="Shape 147"/>
          <p:cNvSpPr/>
          <p:nvPr/>
        </p:nvSpPr>
        <p:spPr>
          <a:xfrm>
            <a:off x="1025771" y="734537"/>
            <a:ext cx="2766879" cy="28999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90109" y="772077"/>
            <a:ext cx="279204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3530" y="784204"/>
            <a:ext cx="278180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96041" y="781408"/>
            <a:ext cx="279204" cy="22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31502" y="772077"/>
            <a:ext cx="237905" cy="22909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/>
          <p:nvPr/>
        </p:nvSpPr>
        <p:spPr>
          <a:xfrm>
            <a:off x="1264775" y="773795"/>
            <a:ext cx="514884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153" name="Shape 153"/>
          <p:cNvSpPr/>
          <p:nvPr/>
        </p:nvSpPr>
        <p:spPr>
          <a:xfrm>
            <a:off x="1921025" y="767572"/>
            <a:ext cx="514884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154" name="Shape 154"/>
          <p:cNvSpPr/>
          <p:nvPr/>
        </p:nvSpPr>
        <p:spPr>
          <a:xfrm>
            <a:off x="2623933" y="780012"/>
            <a:ext cx="514884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155" name="Shape 155"/>
          <p:cNvSpPr/>
          <p:nvPr/>
        </p:nvSpPr>
        <p:spPr>
          <a:xfrm>
            <a:off x="3317519" y="764460"/>
            <a:ext cx="514884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6929" y="706691"/>
            <a:ext cx="3183150" cy="558121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/>
          <p:nvPr/>
        </p:nvSpPr>
        <p:spPr>
          <a:xfrm>
            <a:off x="636249" y="706691"/>
            <a:ext cx="3165195" cy="5587219"/>
          </a:xfrm>
          <a:prstGeom prst="rect">
            <a:avLst/>
          </a:prstGeom>
          <a:solidFill>
            <a:srgbClr val="0C0C0C">
              <a:alpha val="49803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00885" y="1778914"/>
            <a:ext cx="3331519" cy="3872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62553" y="2248869"/>
            <a:ext cx="2254966" cy="29912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" name="Shape 160"/>
          <p:cNvGrpSpPr/>
          <p:nvPr/>
        </p:nvGrpSpPr>
        <p:grpSpPr>
          <a:xfrm>
            <a:off x="1461254" y="1656878"/>
            <a:ext cx="1417586" cy="955522"/>
            <a:chOff x="3913146" y="2921173"/>
            <a:chExt cx="1684191" cy="1135227"/>
          </a:xfrm>
        </p:grpSpPr>
        <p:pic>
          <p:nvPicPr>
            <p:cNvPr id="161" name="Shape 16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913146" y="2921173"/>
              <a:ext cx="1684191" cy="11352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Shape 162"/>
            <p:cNvSpPr/>
            <p:nvPr/>
          </p:nvSpPr>
          <p:spPr>
            <a:xfrm>
              <a:off x="4536605" y="3290167"/>
              <a:ext cx="446221" cy="446221"/>
            </a:xfrm>
            <a:prstGeom prst="ellipse">
              <a:avLst/>
            </a:prstGeom>
            <a:solidFill>
              <a:srgbClr val="EBCD78">
                <a:alpha val="6196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4575162" y="3328726"/>
              <a:ext cx="369107" cy="369106"/>
            </a:xfrm>
            <a:prstGeom prst="ellipse">
              <a:avLst/>
            </a:prstGeom>
            <a:solidFill>
              <a:srgbClr val="652605">
                <a:alpha val="78823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Shape 164"/>
            <p:cNvSpPr txBox="1"/>
            <p:nvPr/>
          </p:nvSpPr>
          <p:spPr>
            <a:xfrm>
              <a:off x="4513757" y="3233850"/>
              <a:ext cx="503945" cy="441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Clr>
                  <a:srgbClr val="FFD966"/>
                </a:buClr>
                <a:buSzPct val="25000"/>
                <a:buFont typeface="Arial"/>
                <a:buNone/>
              </a:pPr>
              <a:r>
                <a:rPr b="1" lang="ko-KR" sz="2400" u="none">
                  <a:solidFill>
                    <a:srgbClr val="FFD966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</a:p>
          </p:txBody>
        </p:sp>
      </p:grpSp>
      <p:sp>
        <p:nvSpPr>
          <p:cNvPr id="165" name="Shape 165"/>
          <p:cNvSpPr txBox="1"/>
          <p:nvPr/>
        </p:nvSpPr>
        <p:spPr>
          <a:xfrm>
            <a:off x="1289750" y="2611096"/>
            <a:ext cx="1848582" cy="1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6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영주님! 레벨이 상승하신 것을 축하드립니다!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1782135" y="2752678"/>
            <a:ext cx="878767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6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 + 000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6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스킬 포인트 + 5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6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최대 스테미너 + 5</a:t>
            </a:r>
          </a:p>
        </p:txBody>
      </p:sp>
      <p:cxnSp>
        <p:nvCxnSpPr>
          <p:cNvPr id="167" name="Shape 167"/>
          <p:cNvCxnSpPr/>
          <p:nvPr/>
        </p:nvCxnSpPr>
        <p:spPr>
          <a:xfrm>
            <a:off x="1469962" y="3168530"/>
            <a:ext cx="1417586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68" name="Shape 168"/>
          <p:cNvSpPr txBox="1"/>
          <p:nvPr/>
        </p:nvSpPr>
        <p:spPr>
          <a:xfrm>
            <a:off x="1313125" y="3681398"/>
            <a:ext cx="519694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훈련 가속</a:t>
            </a:r>
            <a:b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1시간</a:t>
            </a:r>
          </a:p>
        </p:txBody>
      </p:sp>
      <p:sp>
        <p:nvSpPr>
          <p:cNvPr id="169" name="Shape 169"/>
          <p:cNvSpPr/>
          <p:nvPr/>
        </p:nvSpPr>
        <p:spPr>
          <a:xfrm>
            <a:off x="1362399" y="3271246"/>
            <a:ext cx="419099" cy="432959"/>
          </a:xfrm>
          <a:prstGeom prst="roundRect">
            <a:avLst>
              <a:gd fmla="val 12000" name="adj"/>
            </a:avLst>
          </a:prstGeom>
          <a:solidFill>
            <a:schemeClr val="dk1"/>
          </a:solidFill>
          <a:ln cap="flat" cmpd="sng" w="12700">
            <a:solidFill>
              <a:srgbClr val="A5A5A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1985616" y="3272876"/>
            <a:ext cx="419099" cy="432959"/>
          </a:xfrm>
          <a:prstGeom prst="roundRect">
            <a:avLst>
              <a:gd fmla="val 12000" name="adj"/>
            </a:avLst>
          </a:prstGeom>
          <a:solidFill>
            <a:schemeClr val="dk1"/>
          </a:solidFill>
          <a:ln cap="flat" cmpd="sng" w="12700">
            <a:solidFill>
              <a:srgbClr val="A5A5A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2608832" y="3269615"/>
            <a:ext cx="419099" cy="432959"/>
          </a:xfrm>
          <a:prstGeom prst="roundRect">
            <a:avLst>
              <a:gd fmla="val 12000" name="adj"/>
            </a:avLst>
          </a:prstGeom>
          <a:solidFill>
            <a:schemeClr val="dk1"/>
          </a:solidFill>
          <a:ln cap="flat" cmpd="sng" w="12700">
            <a:solidFill>
              <a:srgbClr val="A5A5A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598907" y="3252772"/>
            <a:ext cx="438316" cy="43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959864" y="3268991"/>
            <a:ext cx="449211" cy="4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352473" y="3252772"/>
            <a:ext cx="438951" cy="43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/>
          <p:nvPr/>
        </p:nvSpPr>
        <p:spPr>
          <a:xfrm>
            <a:off x="1983760" y="4000030"/>
            <a:ext cx="419099" cy="432959"/>
          </a:xfrm>
          <a:prstGeom prst="roundRect">
            <a:avLst>
              <a:gd fmla="val 12000" name="adj"/>
            </a:avLst>
          </a:prstGeom>
          <a:solidFill>
            <a:schemeClr val="dk1"/>
          </a:solidFill>
          <a:ln cap="flat" cmpd="sng" w="12700">
            <a:solidFill>
              <a:srgbClr val="A5A5A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2604467" y="4000030"/>
            <a:ext cx="419099" cy="432959"/>
          </a:xfrm>
          <a:prstGeom prst="roundRect">
            <a:avLst>
              <a:gd fmla="val 12000" name="adj"/>
            </a:avLst>
          </a:prstGeom>
          <a:solidFill>
            <a:schemeClr val="dk1"/>
          </a:solidFill>
          <a:ln cap="flat" cmpd="sng" w="12700">
            <a:solidFill>
              <a:srgbClr val="A5A5A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1360712" y="3999273"/>
            <a:ext cx="419099" cy="432959"/>
          </a:xfrm>
          <a:prstGeom prst="roundRect">
            <a:avLst>
              <a:gd fmla="val 12000" name="adj"/>
            </a:avLst>
          </a:prstGeom>
          <a:solidFill>
            <a:schemeClr val="dk1"/>
          </a:solidFill>
          <a:ln cap="flat" cmpd="sng" w="12700">
            <a:solidFill>
              <a:srgbClr val="A5A5A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599141" y="3990358"/>
            <a:ext cx="438316" cy="43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960098" y="4006578"/>
            <a:ext cx="449211" cy="4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352707" y="3990358"/>
            <a:ext cx="438951" cy="43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x="1933517" y="3681398"/>
            <a:ext cx="519694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철광 가속</a:t>
            </a:r>
            <a:b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1시간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2529350" y="3680955"/>
            <a:ext cx="59663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부상병 회복</a:t>
            </a:r>
            <a:b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가속 1시간</a:t>
            </a:r>
          </a:p>
        </p:txBody>
      </p:sp>
      <p:sp>
        <p:nvSpPr>
          <p:cNvPr id="183" name="Shape 183"/>
          <p:cNvSpPr/>
          <p:nvPr/>
        </p:nvSpPr>
        <p:spPr>
          <a:xfrm>
            <a:off x="1360712" y="3590451"/>
            <a:ext cx="419099" cy="120745"/>
          </a:xfrm>
          <a:prstGeom prst="roundRect">
            <a:avLst>
              <a:gd fmla="val 32444" name="adj"/>
            </a:avLst>
          </a:prstGeom>
          <a:solidFill>
            <a:srgbClr val="7F7F7F">
              <a:alpha val="49803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1984943" y="3595050"/>
            <a:ext cx="419099" cy="120745"/>
          </a:xfrm>
          <a:prstGeom prst="roundRect">
            <a:avLst>
              <a:gd fmla="val 32444" name="adj"/>
            </a:avLst>
          </a:prstGeom>
          <a:solidFill>
            <a:srgbClr val="7F7F7F">
              <a:alpha val="49803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2613191" y="3592794"/>
            <a:ext cx="419099" cy="120745"/>
          </a:xfrm>
          <a:prstGeom prst="roundRect">
            <a:avLst>
              <a:gd fmla="val 32444" name="adj"/>
            </a:avLst>
          </a:prstGeom>
          <a:solidFill>
            <a:srgbClr val="7F7F7F">
              <a:alpha val="49803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2611413" y="4321917"/>
            <a:ext cx="419099" cy="120745"/>
          </a:xfrm>
          <a:prstGeom prst="roundRect">
            <a:avLst>
              <a:gd fmla="val 32444" name="adj"/>
            </a:avLst>
          </a:prstGeom>
          <a:solidFill>
            <a:srgbClr val="7F7F7F">
              <a:alpha val="49803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1983883" y="4325685"/>
            <a:ext cx="419099" cy="120745"/>
          </a:xfrm>
          <a:prstGeom prst="roundRect">
            <a:avLst>
              <a:gd fmla="val 32444" name="adj"/>
            </a:avLst>
          </a:prstGeom>
          <a:solidFill>
            <a:srgbClr val="7F7F7F">
              <a:alpha val="49803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1358083" y="4328812"/>
            <a:ext cx="419099" cy="120745"/>
          </a:xfrm>
          <a:prstGeom prst="roundRect">
            <a:avLst>
              <a:gd fmla="val 32444" name="adj"/>
            </a:avLst>
          </a:prstGeom>
          <a:solidFill>
            <a:srgbClr val="7F7F7F">
              <a:alpha val="49803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1602917" y="3545617"/>
            <a:ext cx="232755" cy="1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65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2222699" y="3543223"/>
            <a:ext cx="232755" cy="1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65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2857801" y="3548169"/>
            <a:ext cx="232755" cy="1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65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313121" y="4419589"/>
            <a:ext cx="519694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훈련 가속</a:t>
            </a:r>
            <a:b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1시간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1933514" y="4419589"/>
            <a:ext cx="519694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철광 가속</a:t>
            </a:r>
            <a:b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1시간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2529346" y="4419146"/>
            <a:ext cx="59663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부상병 회복</a:t>
            </a:r>
            <a:b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가속 1시간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1602913" y="4279042"/>
            <a:ext cx="232755" cy="1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65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2222694" y="4276646"/>
            <a:ext cx="232755" cy="1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65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2857798" y="4272067"/>
            <a:ext cx="232755" cy="1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65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grpSp>
        <p:nvGrpSpPr>
          <p:cNvPr id="198" name="Shape 198"/>
          <p:cNvGrpSpPr/>
          <p:nvPr/>
        </p:nvGrpSpPr>
        <p:grpSpPr>
          <a:xfrm>
            <a:off x="1936265" y="4746508"/>
            <a:ext cx="532182" cy="230832"/>
            <a:chOff x="1936265" y="4746508"/>
            <a:chExt cx="532182" cy="230832"/>
          </a:xfrm>
        </p:grpSpPr>
        <p:sp>
          <p:nvSpPr>
            <p:cNvPr id="199" name="Shape 199"/>
            <p:cNvSpPr/>
            <p:nvPr/>
          </p:nvSpPr>
          <p:spPr>
            <a:xfrm>
              <a:off x="1936265" y="4747078"/>
              <a:ext cx="532182" cy="222369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Shape 200"/>
            <p:cNvSpPr txBox="1"/>
            <p:nvPr/>
          </p:nvSpPr>
          <p:spPr>
            <a:xfrm>
              <a:off x="1952216" y="4746508"/>
              <a:ext cx="495650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  인</a:t>
              </a:r>
            </a:p>
          </p:txBody>
        </p:sp>
      </p:grpSp>
      <p:sp>
        <p:nvSpPr>
          <p:cNvPr id="201" name="Shape 201"/>
          <p:cNvSpPr/>
          <p:nvPr/>
        </p:nvSpPr>
        <p:spPr>
          <a:xfrm>
            <a:off x="4270985" y="1317715"/>
            <a:ext cx="1885452" cy="346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영주가 상승한 레벨을 표시</a:t>
            </a:r>
          </a:p>
        </p:txBody>
      </p:sp>
      <p:sp>
        <p:nvSpPr>
          <p:cNvPr id="202" name="Shape 202"/>
          <p:cNvSpPr/>
          <p:nvPr/>
        </p:nvSpPr>
        <p:spPr>
          <a:xfrm>
            <a:off x="4339478" y="1572215"/>
            <a:ext cx="3077269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9레벨로 상승했을 때, ‘9’를 출력한다.</a:t>
            </a:r>
          </a:p>
        </p:txBody>
      </p:sp>
      <p:cxnSp>
        <p:nvCxnSpPr>
          <p:cNvPr id="203" name="Shape 203"/>
          <p:cNvCxnSpPr>
            <a:stCxn id="201" idx="1"/>
            <a:endCxn id="161" idx="3"/>
          </p:cNvCxnSpPr>
          <p:nvPr/>
        </p:nvCxnSpPr>
        <p:spPr>
          <a:xfrm flipH="1">
            <a:off x="2878985" y="1490839"/>
            <a:ext cx="1392000" cy="643800"/>
          </a:xfrm>
          <a:prstGeom prst="bentConnector3">
            <a:avLst>
              <a:gd fmla="val 51100" name="adj1"/>
            </a:avLst>
          </a:prstGeom>
          <a:noFill/>
          <a:ln cap="flat" cmpd="sng" w="38100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4" name="Shape 204"/>
          <p:cNvSpPr/>
          <p:nvPr/>
        </p:nvSpPr>
        <p:spPr>
          <a:xfrm>
            <a:off x="4270985" y="1954672"/>
            <a:ext cx="2717411" cy="346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9레벨로 올라가면서 상승한 정보를 출력</a:t>
            </a:r>
          </a:p>
        </p:txBody>
      </p:sp>
      <p:sp>
        <p:nvSpPr>
          <p:cNvPr id="205" name="Shape 205"/>
          <p:cNvSpPr/>
          <p:nvPr/>
        </p:nvSpPr>
        <p:spPr>
          <a:xfrm>
            <a:off x="4339478" y="2208930"/>
            <a:ext cx="3661521" cy="1338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레벨이 상승하면서 가산된 전투력을 출력합니다.</a:t>
            </a:r>
            <a:b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획득한 스킬 포인트를 출력합니다.</a:t>
            </a:r>
            <a:b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기존에서 늘어난 스테미너를 출력합니다.</a:t>
            </a:r>
            <a:b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레벨 업을 하게 되면, 스테미너는 레벨 업 한 스테미너의 기준으로</a:t>
            </a:r>
            <a:b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전부 회복됩니다.</a:t>
            </a:r>
            <a:b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최고 레벨 팝업일 경우, 다른 텍스트를 출력합니다.</a:t>
            </a:r>
          </a:p>
        </p:txBody>
      </p:sp>
      <p:cxnSp>
        <p:nvCxnSpPr>
          <p:cNvPr id="206" name="Shape 206"/>
          <p:cNvCxnSpPr>
            <a:stCxn id="204" idx="1"/>
            <a:endCxn id="166" idx="3"/>
          </p:cNvCxnSpPr>
          <p:nvPr/>
        </p:nvCxnSpPr>
        <p:spPr>
          <a:xfrm flipH="1">
            <a:off x="2660885" y="2127796"/>
            <a:ext cx="1610100" cy="821100"/>
          </a:xfrm>
          <a:prstGeom prst="bentConnector3">
            <a:avLst>
              <a:gd fmla="val 15479" name="adj1"/>
            </a:avLst>
          </a:prstGeom>
          <a:noFill/>
          <a:ln cap="flat" cmpd="sng" w="38100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7" name="Shape 207"/>
          <p:cNvSpPr/>
          <p:nvPr/>
        </p:nvSpPr>
        <p:spPr>
          <a:xfrm>
            <a:off x="4270985" y="4046730"/>
            <a:ext cx="2953052" cy="346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레벨업 보상으로 받은 아이템을 출력합니다.</a:t>
            </a:r>
          </a:p>
        </p:txBody>
      </p:sp>
      <p:sp>
        <p:nvSpPr>
          <p:cNvPr id="208" name="Shape 208"/>
          <p:cNvSpPr/>
          <p:nvPr/>
        </p:nvSpPr>
        <p:spPr>
          <a:xfrm>
            <a:off x="4330605" y="4299123"/>
            <a:ext cx="3086141" cy="11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만약 보상 아이템이 7개 이상일 경우, 스크롤 기능이</a:t>
            </a:r>
            <a:b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가능하도록 했으면 좋겠습니다.</a:t>
            </a:r>
            <a:b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( 파란색 화살표 : 스크롤 가능 범위 )</a:t>
            </a:r>
            <a:br>
              <a:rPr b="1"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만약, 여러 레벨을 한 번에 업 한 경우, 그 보상 품목을 </a:t>
            </a:r>
            <a:b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모두 표시합니다.</a:t>
            </a:r>
          </a:p>
        </p:txBody>
      </p:sp>
      <p:cxnSp>
        <p:nvCxnSpPr>
          <p:cNvPr id="209" name="Shape 209"/>
          <p:cNvCxnSpPr/>
          <p:nvPr/>
        </p:nvCxnSpPr>
        <p:spPr>
          <a:xfrm flipH="1">
            <a:off x="9082454" y="1884802"/>
            <a:ext cx="322324" cy="4845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0" name="Shape 210"/>
          <p:cNvSpPr/>
          <p:nvPr/>
        </p:nvSpPr>
        <p:spPr>
          <a:xfrm>
            <a:off x="2427941" y="3248924"/>
            <a:ext cx="138865" cy="1431833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" name="Shape 211"/>
          <p:cNvCxnSpPr>
            <a:stCxn id="207" idx="1"/>
            <a:endCxn id="172" idx="3"/>
          </p:cNvCxnSpPr>
          <p:nvPr/>
        </p:nvCxnSpPr>
        <p:spPr>
          <a:xfrm rot="10800000">
            <a:off x="3037085" y="3469855"/>
            <a:ext cx="1233900" cy="750000"/>
          </a:xfrm>
          <a:prstGeom prst="bentConnector3">
            <a:avLst>
              <a:gd fmla="val 22917" name="adj1"/>
            </a:avLst>
          </a:prstGeom>
          <a:noFill/>
          <a:ln cap="flat" cmpd="sng" w="38100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2" name="Shape 212"/>
          <p:cNvSpPr/>
          <p:nvPr/>
        </p:nvSpPr>
        <p:spPr>
          <a:xfrm>
            <a:off x="9404779" y="1527012"/>
            <a:ext cx="1919712" cy="715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아이템의 아이콘을 출력합니다.</a:t>
            </a:r>
            <a:b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아이템의 개수를 표시합니다.</a:t>
            </a:r>
            <a:b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아이템의 이름을 표시합니다.</a:t>
            </a:r>
          </a:p>
        </p:txBody>
      </p:sp>
      <p:cxnSp>
        <p:nvCxnSpPr>
          <p:cNvPr id="213" name="Shape 213"/>
          <p:cNvCxnSpPr/>
          <p:nvPr/>
        </p:nvCxnSpPr>
        <p:spPr>
          <a:xfrm flipH="1">
            <a:off x="9003325" y="1631141"/>
            <a:ext cx="401454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14" name="Shape 214"/>
          <p:cNvCxnSpPr/>
          <p:nvPr/>
        </p:nvCxnSpPr>
        <p:spPr>
          <a:xfrm flipH="1">
            <a:off x="9082454" y="2096409"/>
            <a:ext cx="322324" cy="93634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5" name="Shape 215"/>
          <p:cNvSpPr/>
          <p:nvPr/>
        </p:nvSpPr>
        <p:spPr>
          <a:xfrm>
            <a:off x="8355511" y="908659"/>
            <a:ext cx="1444625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아이콘 참고 사항</a:t>
            </a:r>
          </a:p>
        </p:txBody>
      </p:sp>
      <p:sp>
        <p:nvSpPr>
          <p:cNvPr id="216" name="Shape 216"/>
          <p:cNvSpPr/>
          <p:nvPr/>
        </p:nvSpPr>
        <p:spPr>
          <a:xfrm>
            <a:off x="4265123" y="5517975"/>
            <a:ext cx="2339102" cy="346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버튼을 누르면 팝업창이 닫힙니다.</a:t>
            </a:r>
          </a:p>
        </p:txBody>
      </p:sp>
      <p:sp>
        <p:nvSpPr>
          <p:cNvPr id="217" name="Shape 217"/>
          <p:cNvSpPr/>
          <p:nvPr/>
        </p:nvSpPr>
        <p:spPr>
          <a:xfrm>
            <a:off x="4321814" y="5762696"/>
            <a:ext cx="3353869" cy="507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보상 안내 팝업 애니메이션 참고</a:t>
            </a:r>
            <a:b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팝업창 이외의 화면을 터치해도 팝업창은 닫히지 않습니다.</a:t>
            </a:r>
          </a:p>
        </p:txBody>
      </p:sp>
      <p:cxnSp>
        <p:nvCxnSpPr>
          <p:cNvPr id="218" name="Shape 218"/>
          <p:cNvCxnSpPr>
            <a:stCxn id="216" idx="1"/>
            <a:endCxn id="199" idx="3"/>
          </p:cNvCxnSpPr>
          <p:nvPr/>
        </p:nvCxnSpPr>
        <p:spPr>
          <a:xfrm rot="10800000">
            <a:off x="2468423" y="4858299"/>
            <a:ext cx="1796700" cy="832800"/>
          </a:xfrm>
          <a:prstGeom prst="bentConnector3">
            <a:avLst>
              <a:gd fmla="val 18191" name="adj1"/>
            </a:avLst>
          </a:prstGeom>
          <a:noFill/>
          <a:ln cap="flat" cmpd="sng" w="38100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219" name="Shape 21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8343900" y="3196763"/>
            <a:ext cx="1991003" cy="81926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/>
          <p:nvPr/>
        </p:nvSpPr>
        <p:spPr>
          <a:xfrm>
            <a:off x="8515350" y="3409144"/>
            <a:ext cx="1666875" cy="548810"/>
          </a:xfrm>
          <a:prstGeom prst="rect">
            <a:avLst/>
          </a:prstGeom>
          <a:solidFill>
            <a:srgbClr val="FBF1D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8573200" y="3314296"/>
            <a:ext cx="1606530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6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영주님! 최고 레벨에 도달하셨습니다!</a:t>
            </a:r>
            <a:br>
              <a:rPr b="1" lang="ko-KR" sz="6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6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더 이상 경험치를 획득할 수 없습니다!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8932320" y="3616855"/>
            <a:ext cx="878767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6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 + 000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6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스킬 포인트 + 5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6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최대 스테미너 + 5</a:t>
            </a:r>
          </a:p>
        </p:txBody>
      </p:sp>
      <p:sp>
        <p:nvSpPr>
          <p:cNvPr id="223" name="Shape 223"/>
          <p:cNvSpPr/>
          <p:nvPr/>
        </p:nvSpPr>
        <p:spPr>
          <a:xfrm>
            <a:off x="8343900" y="2864148"/>
            <a:ext cx="1776447" cy="346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최고 레벨 팝업 텍스트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