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Shape 8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Shape 9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Shape 9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Shape 1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Shape 1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Shape 12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Shape 1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Shape 13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Shape 1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Shape 14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Shape 15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Shape 15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Shape 16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Shape 16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Shape 17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Shape 17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Shape 17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Shape 18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Shape 18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Shape 18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Shape 19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Shape 19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Shape 19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Shape 19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Shape 20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Shape 20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Shape 2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0" name="Shape 2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Shape 2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9" name="Shape 2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Shape 22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1" name="Shape 2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Shape 2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1" name="Shape 2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Relationship Id="rId5" Type="http://schemas.openxmlformats.org/officeDocument/2006/relationships/image" Target="../media/image04.jpg"/><Relationship Id="rId6" Type="http://schemas.openxmlformats.org/officeDocument/2006/relationships/image" Target="../media/image01.png"/><Relationship Id="rId7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9" Type="http://schemas.openxmlformats.org/officeDocument/2006/relationships/image" Target="../media/image08.pn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9" Type="http://schemas.openxmlformats.org/officeDocument/2006/relationships/image" Target="../media/image08.pn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10" Type="http://schemas.openxmlformats.org/officeDocument/2006/relationships/image" Target="../media/image08.png"/><Relationship Id="rId9" Type="http://schemas.openxmlformats.org/officeDocument/2006/relationships/image" Target="../media/image10.pn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Relationship Id="rId5" Type="http://schemas.openxmlformats.org/officeDocument/2006/relationships/image" Target="../media/image04.jpg"/><Relationship Id="rId6" Type="http://schemas.openxmlformats.org/officeDocument/2006/relationships/image" Target="../media/image05.png"/><Relationship Id="rId7" Type="http://schemas.openxmlformats.org/officeDocument/2006/relationships/image" Target="../media/image09.jpg"/><Relationship Id="rId8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Relationship Id="rId9" Type="http://schemas.openxmlformats.org/officeDocument/2006/relationships/image" Target="../media/image15.png"/><Relationship Id="rId5" Type="http://schemas.openxmlformats.org/officeDocument/2006/relationships/image" Target="../media/image04.jpg"/><Relationship Id="rId6" Type="http://schemas.openxmlformats.org/officeDocument/2006/relationships/image" Target="../media/image05.png"/><Relationship Id="rId7" Type="http://schemas.openxmlformats.org/officeDocument/2006/relationships/image" Target="../media/image09.jpg"/><Relationship Id="rId8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Relationship Id="rId5" Type="http://schemas.openxmlformats.org/officeDocument/2006/relationships/image" Target="../media/image04.jpg"/><Relationship Id="rId6" Type="http://schemas.openxmlformats.org/officeDocument/2006/relationships/image" Target="../media/image05.png"/><Relationship Id="rId7" Type="http://schemas.openxmlformats.org/officeDocument/2006/relationships/image" Target="../media/image09.jpg"/><Relationship Id="rId8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9" Type="http://schemas.openxmlformats.org/officeDocument/2006/relationships/image" Target="../media/image11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jpg"/><Relationship Id="rId4" Type="http://schemas.openxmlformats.org/officeDocument/2006/relationships/image" Target="../media/image06.png"/><Relationship Id="rId5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22.png"/><Relationship Id="rId8" Type="http://schemas.openxmlformats.org/officeDocument/2006/relationships/image" Target="../media/image0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0.png"/><Relationship Id="rId13" Type="http://schemas.openxmlformats.org/officeDocument/2006/relationships/image" Target="../media/image2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Relationship Id="rId15" Type="http://schemas.openxmlformats.org/officeDocument/2006/relationships/image" Target="../media/image23.jpg"/><Relationship Id="rId14" Type="http://schemas.openxmlformats.org/officeDocument/2006/relationships/image" Target="../media/image21.png"/><Relationship Id="rId16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6.jpg"/><Relationship Id="rId4" Type="http://schemas.openxmlformats.org/officeDocument/2006/relationships/image" Target="../media/image03.png"/><Relationship Id="rId9" Type="http://schemas.openxmlformats.org/officeDocument/2006/relationships/image" Target="../media/image08.pn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4.jpg"/><Relationship Id="rId8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Relationship Id="rId5" Type="http://schemas.openxmlformats.org/officeDocument/2006/relationships/image" Target="../media/image04.jp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채팅 v1.2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13629" y="667910"/>
            <a:ext cx="11178369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채팅 배경화면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 옵션 화면에 [채팅 배경화면 설정] 기능 추가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기능을 터치 / 실행하여 채팅 배경 화면 변경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채팅 배경화면 설정 세부 기능은 [미리 보기] / [기본 배경] / [ 앨범 배경]으로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미리 보기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적용되어 있는 배경화면을 보여주는 기능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앨범 배경기능을 통해 사진(or 이미지)를 선택할 경우 미리 보기에서도 바뀐 사진(or 이미지)로 변경 적용됨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 배경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기본으로 지정되어 있는 채팅 배경화면으로 설정하는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앨범 배경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단말기에 저장되어 있는 사진(or 이미지)파일 중 1개를 선택하여 채팅 배경 화면으로 설정하는 기능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단말기의 사진(or 이미지) 선택 및 적용 기능을 활용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저장소 연결 방식이 아닌 선택 사진(or 이미지)를 복사하여 클라이언트에 저장시키는 방식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26366" y="685116"/>
            <a:ext cx="205857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대륙 채팅 - 기본 화면 구성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87" name="Shape 18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89" name="Shape 18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2" name="Shape 19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93" name="Shape 19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94" name="Shape 19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95" name="Shape 19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96" name="Shape 19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98" name="Shape 19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Shape 1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Shape 20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201" name="Shape 20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205" name="Shape 20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7" name="Shape 20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209" name="Shape 20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213" name="Shape 2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Shape 21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216" name="Shape 21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8221506" y="41762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채팅으로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 버튼</a:t>
            </a:r>
          </a:p>
        </p:txBody>
      </p:sp>
      <p:sp>
        <p:nvSpPr>
          <p:cNvPr id="226" name="Shape 226"/>
          <p:cNvSpPr/>
          <p:nvPr/>
        </p:nvSpPr>
        <p:spPr>
          <a:xfrm>
            <a:off x="6180292" y="138045"/>
            <a:ext cx="1567541" cy="29040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 표시</a:t>
            </a:r>
          </a:p>
        </p:txBody>
      </p:sp>
      <p:sp>
        <p:nvSpPr>
          <p:cNvPr id="227" name="Shape 227"/>
          <p:cNvSpPr/>
          <p:nvPr/>
        </p:nvSpPr>
        <p:spPr>
          <a:xfrm>
            <a:off x="8324142" y="1078191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채널 선택 버튼</a:t>
            </a:r>
          </a:p>
        </p:txBody>
      </p:sp>
      <p:sp>
        <p:nvSpPr>
          <p:cNvPr id="228" name="Shape 228"/>
          <p:cNvSpPr/>
          <p:nvPr/>
        </p:nvSpPr>
        <p:spPr>
          <a:xfrm>
            <a:off x="2367883" y="1464979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표시</a:t>
            </a:r>
          </a:p>
        </p:txBody>
      </p:sp>
      <p:sp>
        <p:nvSpPr>
          <p:cNvPr id="229" name="Shape 229"/>
          <p:cNvSpPr/>
          <p:nvPr/>
        </p:nvSpPr>
        <p:spPr>
          <a:xfrm>
            <a:off x="8328314" y="228512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대화 목록 표시</a:t>
            </a:r>
          </a:p>
        </p:txBody>
      </p:sp>
      <p:sp>
        <p:nvSpPr>
          <p:cNvPr id="230" name="Shape 230"/>
          <p:cNvSpPr/>
          <p:nvPr/>
        </p:nvSpPr>
        <p:spPr>
          <a:xfrm>
            <a:off x="2071396" y="3329021"/>
            <a:ext cx="197833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레벨 / (연맹 이름) / 닉네임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표시</a:t>
            </a:r>
          </a:p>
        </p:txBody>
      </p:sp>
      <p:sp>
        <p:nvSpPr>
          <p:cNvPr id="231" name="Shape 231"/>
          <p:cNvSpPr/>
          <p:nvPr/>
        </p:nvSpPr>
        <p:spPr>
          <a:xfrm>
            <a:off x="2239216" y="3980673"/>
            <a:ext cx="1896726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대화 글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크기 가변적으로 변동됨)</a:t>
            </a:r>
          </a:p>
        </p:txBody>
      </p:sp>
      <p:sp>
        <p:nvSpPr>
          <p:cNvPr id="232" name="Shape 232"/>
          <p:cNvSpPr/>
          <p:nvPr/>
        </p:nvSpPr>
        <p:spPr>
          <a:xfrm>
            <a:off x="8325975" y="3498078"/>
            <a:ext cx="2086399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or 군주 이미지 표시</a:t>
            </a:r>
          </a:p>
        </p:txBody>
      </p:sp>
      <p:sp>
        <p:nvSpPr>
          <p:cNvPr id="233" name="Shape 233"/>
          <p:cNvSpPr/>
          <p:nvPr/>
        </p:nvSpPr>
        <p:spPr>
          <a:xfrm>
            <a:off x="8324142" y="166629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닫기 버튼</a:t>
            </a:r>
          </a:p>
        </p:txBody>
      </p:sp>
      <p:cxnSp>
        <p:nvCxnSpPr>
          <p:cNvPr id="234" name="Shape 234"/>
          <p:cNvCxnSpPr>
            <a:stCxn id="226" idx="2"/>
          </p:cNvCxnSpPr>
          <p:nvPr/>
        </p:nvCxnSpPr>
        <p:spPr>
          <a:xfrm flipH="1">
            <a:off x="6558162" y="428455"/>
            <a:ext cx="40590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225" idx="1"/>
            <a:endCxn id="198" idx="6"/>
          </p:cNvCxnSpPr>
          <p:nvPr/>
        </p:nvCxnSpPr>
        <p:spPr>
          <a:xfrm flipH="1">
            <a:off x="7805106" y="630216"/>
            <a:ext cx="416400" cy="21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4290917" y="1023150"/>
            <a:ext cx="3602233" cy="528946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Shape 237"/>
          <p:cNvCxnSpPr>
            <a:stCxn id="227" idx="1"/>
            <a:endCxn id="236" idx="3"/>
          </p:cNvCxnSpPr>
          <p:nvPr/>
        </p:nvCxnSpPr>
        <p:spPr>
          <a:xfrm rot="10800000">
            <a:off x="7893042" y="1287485"/>
            <a:ext cx="431100" cy="3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8" name="Shape 238"/>
          <p:cNvCxnSpPr>
            <a:stCxn id="233" idx="1"/>
          </p:cNvCxnSpPr>
          <p:nvPr/>
        </p:nvCxnSpPr>
        <p:spPr>
          <a:xfrm rot="10800000">
            <a:off x="7744542" y="1679392"/>
            <a:ext cx="579600" cy="199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9" name="Shape 239"/>
          <p:cNvCxnSpPr>
            <a:stCxn id="228" idx="3"/>
            <a:endCxn id="222" idx="1"/>
          </p:cNvCxnSpPr>
          <p:nvPr/>
        </p:nvCxnSpPr>
        <p:spPr>
          <a:xfrm>
            <a:off x="3935424" y="1677573"/>
            <a:ext cx="400500" cy="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0" name="Shape 240"/>
          <p:cNvCxnSpPr>
            <a:stCxn id="230" idx="3"/>
            <a:endCxn id="202" idx="1"/>
          </p:cNvCxnSpPr>
          <p:nvPr/>
        </p:nvCxnSpPr>
        <p:spPr>
          <a:xfrm flipH="1" rot="10800000">
            <a:off x="4049728" y="3538015"/>
            <a:ext cx="1876800" cy="3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1" name="Shape 241"/>
          <p:cNvCxnSpPr>
            <a:stCxn id="231" idx="3"/>
            <a:endCxn id="203" idx="3"/>
          </p:cNvCxnSpPr>
          <p:nvPr/>
        </p:nvCxnSpPr>
        <p:spPr>
          <a:xfrm flipH="1" rot="10800000">
            <a:off x="4135943" y="3962867"/>
            <a:ext cx="1016100" cy="23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2" name="Shape 242"/>
          <p:cNvCxnSpPr>
            <a:stCxn id="232" idx="1"/>
            <a:endCxn id="201" idx="3"/>
          </p:cNvCxnSpPr>
          <p:nvPr/>
        </p:nvCxnSpPr>
        <p:spPr>
          <a:xfrm rot="10800000">
            <a:off x="7784475" y="3710672"/>
            <a:ext cx="541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10217992" y="914174"/>
            <a:ext cx="1896726" cy="753247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 ➔ 대륙 채팅 화면 입장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채팅 화면 입장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➔ 연합 채팅 화면 입장</a:t>
            </a:r>
          </a:p>
        </p:txBody>
      </p:sp>
      <p:cxnSp>
        <p:nvCxnSpPr>
          <p:cNvPr id="244" name="Shape 244"/>
          <p:cNvCxnSpPr>
            <a:stCxn id="243" idx="1"/>
            <a:endCxn id="227" idx="3"/>
          </p:cNvCxnSpPr>
          <p:nvPr/>
        </p:nvCxnSpPr>
        <p:spPr>
          <a:xfrm rot="10800000">
            <a:off x="9891592" y="1290798"/>
            <a:ext cx="3264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5" name="Shape 245"/>
          <p:cNvCxnSpPr>
            <a:stCxn id="229" idx="1"/>
          </p:cNvCxnSpPr>
          <p:nvPr/>
        </p:nvCxnSpPr>
        <p:spPr>
          <a:xfrm flipH="1">
            <a:off x="7508414" y="2497721"/>
            <a:ext cx="819900" cy="30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2213742" y="58173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 나가기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247" name="Shape 247"/>
          <p:cNvSpPr/>
          <p:nvPr/>
        </p:nvSpPr>
        <p:spPr>
          <a:xfrm>
            <a:off x="5306066" y="6403312"/>
            <a:ext cx="117771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글 입력</a:t>
            </a:r>
          </a:p>
        </p:txBody>
      </p:sp>
      <p:sp>
        <p:nvSpPr>
          <p:cNvPr id="248" name="Shape 248"/>
          <p:cNvSpPr/>
          <p:nvPr/>
        </p:nvSpPr>
        <p:spPr>
          <a:xfrm>
            <a:off x="8412807" y="5811921"/>
            <a:ext cx="2086399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채팅 글 전송하기 버튼</a:t>
            </a:r>
          </a:p>
        </p:txBody>
      </p:sp>
      <p:cxnSp>
        <p:nvCxnSpPr>
          <p:cNvPr id="249" name="Shape 249"/>
          <p:cNvCxnSpPr>
            <a:stCxn id="248" idx="1"/>
            <a:endCxn id="190" idx="3"/>
          </p:cNvCxnSpPr>
          <p:nvPr/>
        </p:nvCxnSpPr>
        <p:spPr>
          <a:xfrm flipH="1">
            <a:off x="7856907" y="6024515"/>
            <a:ext cx="5559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0" name="Shape 250"/>
          <p:cNvCxnSpPr>
            <a:stCxn id="247" idx="0"/>
            <a:endCxn id="196" idx="2"/>
          </p:cNvCxnSpPr>
          <p:nvPr/>
        </p:nvCxnSpPr>
        <p:spPr>
          <a:xfrm flipH="1" rot="10800000">
            <a:off x="5894924" y="6173212"/>
            <a:ext cx="2100" cy="23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1" name="Shape 251"/>
          <p:cNvCxnSpPr>
            <a:stCxn id="246" idx="3"/>
            <a:endCxn id="191" idx="1"/>
          </p:cNvCxnSpPr>
          <p:nvPr/>
        </p:nvCxnSpPr>
        <p:spPr>
          <a:xfrm flipH="1" rot="10800000">
            <a:off x="3781284" y="6027242"/>
            <a:ext cx="6339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2374571" y="2141885"/>
            <a:ext cx="1552021" cy="46770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내용이 많을 경우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 스크롤</a:t>
            </a:r>
          </a:p>
        </p:txBody>
      </p:sp>
      <p:cxnSp>
        <p:nvCxnSpPr>
          <p:cNvPr id="253" name="Shape 253"/>
          <p:cNvCxnSpPr>
            <a:stCxn id="252" idx="0"/>
            <a:endCxn id="228" idx="2"/>
          </p:cNvCxnSpPr>
          <p:nvPr/>
        </p:nvCxnSpPr>
        <p:spPr>
          <a:xfrm flipH="1" rot="10800000">
            <a:off x="3150581" y="1890185"/>
            <a:ext cx="1200" cy="251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54" name="Shape 254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255" name="Shape 2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Shape 256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57" name="Shape 257"/>
          <p:cNvSpPr/>
          <p:nvPr/>
        </p:nvSpPr>
        <p:spPr>
          <a:xfrm>
            <a:off x="3783051" y="90528"/>
            <a:ext cx="1488940" cy="35139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 채널 변경 버튼 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정보 표시</a:t>
            </a:r>
          </a:p>
        </p:txBody>
      </p:sp>
      <p:cxnSp>
        <p:nvCxnSpPr>
          <p:cNvPr id="258" name="Shape 258"/>
          <p:cNvCxnSpPr>
            <a:stCxn id="257" idx="2"/>
            <a:endCxn id="255" idx="0"/>
          </p:cNvCxnSpPr>
          <p:nvPr/>
        </p:nvCxnSpPr>
        <p:spPr>
          <a:xfrm>
            <a:off x="4527521" y="441921"/>
            <a:ext cx="0" cy="26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1999422" y="93615"/>
            <a:ext cx="1552021" cy="35139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 채널이 1개일 경우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표시 안됨</a:t>
            </a:r>
          </a:p>
        </p:txBody>
      </p:sp>
      <p:cxnSp>
        <p:nvCxnSpPr>
          <p:cNvPr id="260" name="Shape 260"/>
          <p:cNvCxnSpPr>
            <a:stCxn id="259" idx="3"/>
            <a:endCxn id="257" idx="1"/>
          </p:cNvCxnSpPr>
          <p:nvPr/>
        </p:nvCxnSpPr>
        <p:spPr>
          <a:xfrm flipH="1" rot="10800000">
            <a:off x="3551443" y="266311"/>
            <a:ext cx="231600" cy="3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70675" y="1882383"/>
            <a:ext cx="1896600" cy="9867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채팅은 위에서 부터 대화가 생성되어, 아래로 늘어난다. 화면에 꽉 찰 경우, 자동으로 스크롤 한다. (항상 최신 대화가 가장 아래에 위치하도록)</a:t>
            </a:r>
          </a:p>
        </p:txBody>
      </p:sp>
      <p:cxnSp>
        <p:nvCxnSpPr>
          <p:cNvPr id="262" name="Shape 262"/>
          <p:cNvCxnSpPr>
            <a:endCxn id="261" idx="3"/>
          </p:cNvCxnSpPr>
          <p:nvPr/>
        </p:nvCxnSpPr>
        <p:spPr>
          <a:xfrm rot="10800000">
            <a:off x="1967275" y="2375733"/>
            <a:ext cx="4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026366" y="685116"/>
            <a:ext cx="205857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채팅 - 기본 화면 구성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269" name="Shape 269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271" name="Shape 271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74" name="Shape 274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75" name="Shape 275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76" name="Shape 276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77" name="Shape 277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78" name="Shape 278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Shape 28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281" name="Shape 2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83" name="Shape 2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285" name="Shape 28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87" name="Shape 28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289" name="Shape 28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Shape 29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293" name="Shape 2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Shape 29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296" name="Shape 29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Shape 29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300" name="Shape 300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>
            <a:off x="5312657" y="137321"/>
            <a:ext cx="1567541" cy="29040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표시</a:t>
            </a:r>
          </a:p>
        </p:txBody>
      </p:sp>
      <p:cxnSp>
        <p:nvCxnSpPr>
          <p:cNvPr id="307" name="Shape 307"/>
          <p:cNvCxnSpPr>
            <a:stCxn id="306" idx="2"/>
          </p:cNvCxnSpPr>
          <p:nvPr/>
        </p:nvCxnSpPr>
        <p:spPr>
          <a:xfrm flipH="1">
            <a:off x="6092827" y="427731"/>
            <a:ext cx="3600" cy="31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8" name="Shape 308"/>
          <p:cNvSpPr/>
          <p:nvPr/>
        </p:nvSpPr>
        <p:spPr>
          <a:xfrm>
            <a:off x="7233000" y="137321"/>
            <a:ext cx="1567541" cy="29040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상단 색상 변경됨</a:t>
            </a:r>
          </a:p>
        </p:txBody>
      </p:sp>
      <p:cxnSp>
        <p:nvCxnSpPr>
          <p:cNvPr id="309" name="Shape 309"/>
          <p:cNvCxnSpPr>
            <a:stCxn id="308" idx="1"/>
          </p:cNvCxnSpPr>
          <p:nvPr/>
        </p:nvCxnSpPr>
        <p:spPr>
          <a:xfrm flipH="1">
            <a:off x="6863100" y="282526"/>
            <a:ext cx="369900" cy="45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0" name="Shape 310"/>
          <p:cNvSpPr/>
          <p:nvPr/>
        </p:nvSpPr>
        <p:spPr>
          <a:xfrm>
            <a:off x="8231442" y="57821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채팅으로 변환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311" name="Shape 311"/>
          <p:cNvCxnSpPr>
            <a:stCxn id="310" idx="1"/>
            <a:endCxn id="279" idx="6"/>
          </p:cNvCxnSpPr>
          <p:nvPr/>
        </p:nvCxnSpPr>
        <p:spPr>
          <a:xfrm flipH="1">
            <a:off x="7805142" y="790810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026366" y="685116"/>
            <a:ext cx="15792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표시 종류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1501304" y="1548889"/>
            <a:ext cx="9246786" cy="825309"/>
            <a:chOff x="1174731" y="1642187"/>
            <a:chExt cx="9246786" cy="825309"/>
          </a:xfrm>
        </p:grpSpPr>
        <p:grpSp>
          <p:nvGrpSpPr>
            <p:cNvPr id="319" name="Shape 319"/>
            <p:cNvGrpSpPr/>
            <p:nvPr/>
          </p:nvGrpSpPr>
          <p:grpSpPr>
            <a:xfrm>
              <a:off x="1174731" y="1642187"/>
              <a:ext cx="2632662" cy="825309"/>
              <a:chOff x="4417398" y="1614194"/>
              <a:chExt cx="2632662" cy="825309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grpSp>
          <p:nvGrpSpPr>
            <p:cNvPr id="323" name="Shape 323"/>
            <p:cNvGrpSpPr/>
            <p:nvPr/>
          </p:nvGrpSpPr>
          <p:grpSpPr>
            <a:xfrm>
              <a:off x="4569795" y="1642187"/>
              <a:ext cx="2632662" cy="825309"/>
              <a:chOff x="4417398" y="1614194"/>
              <a:chExt cx="2632662" cy="825309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grpSp>
          <p:nvGrpSpPr>
            <p:cNvPr id="327" name="Shape 327"/>
            <p:cNvGrpSpPr/>
            <p:nvPr/>
          </p:nvGrpSpPr>
          <p:grpSpPr>
            <a:xfrm>
              <a:off x="7788855" y="1642187"/>
              <a:ext cx="2632662" cy="825309"/>
              <a:chOff x="4417398" y="1614194"/>
              <a:chExt cx="2632662" cy="825309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29" name="Shape 329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행운의 룰렛에서 풍성한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보너스를 획득했습니다.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어서와서 보세요!(시스템)</a:t>
                </a:r>
              </a:p>
            </p:txBody>
          </p:sp>
        </p:grpSp>
        <p:pic>
          <p:nvPicPr>
            <p:cNvPr id="331" name="Shape 3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55903" y="1913457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Shape 332"/>
          <p:cNvGrpSpPr/>
          <p:nvPr/>
        </p:nvGrpSpPr>
        <p:grpSpPr>
          <a:xfrm>
            <a:off x="1543387" y="2564827"/>
            <a:ext cx="9246549" cy="828660"/>
            <a:chOff x="1174731" y="4484671"/>
            <a:chExt cx="9246549" cy="828660"/>
          </a:xfrm>
        </p:grpSpPr>
        <p:grpSp>
          <p:nvGrpSpPr>
            <p:cNvPr id="333" name="Shape 333"/>
            <p:cNvGrpSpPr/>
            <p:nvPr/>
          </p:nvGrpSpPr>
          <p:grpSpPr>
            <a:xfrm>
              <a:off x="1174731" y="4484671"/>
              <a:ext cx="2632423" cy="828660"/>
              <a:chOff x="5590619" y="3944526"/>
              <a:chExt cx="2632423" cy="82866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35" name="Shape 335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336" name="Shape 336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채팅 대화를 이렇게 표시됩니다. 500자까지 쓸 수 있습니다.</a:t>
                </a:r>
              </a:p>
            </p:txBody>
          </p:sp>
        </p:grpSp>
        <p:grpSp>
          <p:nvGrpSpPr>
            <p:cNvPr id="337" name="Shape 337"/>
            <p:cNvGrpSpPr/>
            <p:nvPr/>
          </p:nvGrpSpPr>
          <p:grpSpPr>
            <a:xfrm>
              <a:off x="4569795" y="4484671"/>
              <a:ext cx="2632423" cy="828660"/>
              <a:chOff x="5590619" y="3944526"/>
              <a:chExt cx="2632423" cy="828660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39" name="Shape 339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340" name="Shape 340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채팅 대화를 이렇게 표시됩니다. 500자까지 쓸 수 있습니다.</a:t>
                </a:r>
              </a:p>
            </p:txBody>
          </p:sp>
        </p:grpSp>
        <p:grpSp>
          <p:nvGrpSpPr>
            <p:cNvPr id="341" name="Shape 341"/>
            <p:cNvGrpSpPr/>
            <p:nvPr/>
          </p:nvGrpSpPr>
          <p:grpSpPr>
            <a:xfrm>
              <a:off x="7788857" y="4484671"/>
              <a:ext cx="2632423" cy="828660"/>
              <a:chOff x="5590619" y="3944526"/>
              <a:chExt cx="2632423" cy="82866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43" name="Shape 343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344" name="Shape 344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행운의 룰렛에서 풍성한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보너스를 획득했습니다.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어서와서 보세요!(시스템)</a:t>
                </a:r>
              </a:p>
            </p:txBody>
          </p:sp>
        </p:grpSp>
        <p:pic>
          <p:nvPicPr>
            <p:cNvPr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6542" y="4762403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Shape 346"/>
          <p:cNvSpPr txBox="1"/>
          <p:nvPr/>
        </p:nvSpPr>
        <p:spPr>
          <a:xfrm>
            <a:off x="2218465" y="1184200"/>
            <a:ext cx="14318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&lt;일반 채팅 대화&gt;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336207" y="1183098"/>
            <a:ext cx="1986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&lt;공지(외치기) 채팅 대화&gt;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755642" y="1177541"/>
            <a:ext cx="15856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&lt;시스템 채팅 대화&gt;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63893" y="1761550"/>
            <a:ext cx="112723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 ➔ 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74272" y="2928633"/>
            <a:ext cx="76495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➔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98374" y="685116"/>
            <a:ext cx="257634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연맹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안내 팝업 있음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새로 진입 시에만 표시 됨</a:t>
            </a:r>
          </a:p>
        </p:txBody>
      </p:sp>
      <p:sp>
        <p:nvSpPr>
          <p:cNvPr id="357" name="Shape 35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359" name="Shape 35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2" name="Shape 36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363" name="Shape 36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364" name="Shape 36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365" name="Shape 36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366" name="Shape 36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Shape 36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368" name="Shape 36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9" name="Shape 3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Shape 370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662069" y="2876708"/>
            <a:ext cx="2959465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연맹 채팅을 사용하실 수 없습니다.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904653" y="1794358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373" name="Shape 37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5081354" y="1856715"/>
            <a:ext cx="2115634" cy="2776290"/>
            <a:chOff x="5081354" y="1856715"/>
            <a:chExt cx="2115634" cy="2776290"/>
          </a:xfrm>
        </p:grpSpPr>
        <p:sp>
          <p:nvSpPr>
            <p:cNvPr id="375" name="Shape 375"/>
            <p:cNvSpPr/>
            <p:nvPr/>
          </p:nvSpPr>
          <p:spPr>
            <a:xfrm rot="5400000">
              <a:off x="4963514" y="1974555"/>
              <a:ext cx="2351315" cy="2115634"/>
            </a:xfrm>
            <a:prstGeom prst="homePlate">
              <a:avLst>
                <a:gd fmla="val 17021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5589260" y="4278292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가입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5233316" y="2211301"/>
              <a:ext cx="18117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가입하시면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어마어마한 혜택이!!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빠앙~~빵!! 터집니다!!!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지급 가입하세요!!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5453935" y="1929668"/>
              <a:ext cx="1269672" cy="274071"/>
            </a:xfrm>
            <a:prstGeom prst="flowChartPreparation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가입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7623360" y="248353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혜택 알림</a:t>
            </a:r>
          </a:p>
        </p:txBody>
      </p:sp>
      <p:cxnSp>
        <p:nvCxnSpPr>
          <p:cNvPr id="380" name="Shape 380"/>
          <p:cNvCxnSpPr>
            <a:stCxn id="379" idx="1"/>
          </p:cNvCxnSpPr>
          <p:nvPr/>
        </p:nvCxnSpPr>
        <p:spPr>
          <a:xfrm flipH="1">
            <a:off x="7197060" y="2696132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1" name="Shape 381"/>
          <p:cNvSpPr/>
          <p:nvPr/>
        </p:nvSpPr>
        <p:spPr>
          <a:xfrm>
            <a:off x="7163802" y="423728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검색 및 가입 화면으로 이동 버튼</a:t>
            </a:r>
          </a:p>
        </p:txBody>
      </p:sp>
      <p:cxnSp>
        <p:nvCxnSpPr>
          <p:cNvPr id="382" name="Shape 382"/>
          <p:cNvCxnSpPr>
            <a:stCxn id="381" idx="1"/>
          </p:cNvCxnSpPr>
          <p:nvPr/>
        </p:nvCxnSpPr>
        <p:spPr>
          <a:xfrm flipH="1">
            <a:off x="6737502" y="4449879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3" name="Shape 383"/>
          <p:cNvSpPr/>
          <p:nvPr/>
        </p:nvSpPr>
        <p:spPr>
          <a:xfrm>
            <a:off x="7681934" y="143602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닫기 버튼</a:t>
            </a:r>
          </a:p>
        </p:txBody>
      </p:sp>
      <p:cxnSp>
        <p:nvCxnSpPr>
          <p:cNvPr id="384" name="Shape 384"/>
          <p:cNvCxnSpPr>
            <a:stCxn id="383" idx="1"/>
          </p:cNvCxnSpPr>
          <p:nvPr/>
        </p:nvCxnSpPr>
        <p:spPr>
          <a:xfrm flipH="1">
            <a:off x="7197134" y="1648614"/>
            <a:ext cx="484800" cy="211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5" name="Shape 385"/>
          <p:cNvSpPr/>
          <p:nvPr/>
        </p:nvSpPr>
        <p:spPr>
          <a:xfrm>
            <a:off x="2362993" y="3255150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빈 공간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닫힘</a:t>
            </a:r>
          </a:p>
        </p:txBody>
      </p:sp>
      <p:cxnSp>
        <p:nvCxnSpPr>
          <p:cNvPr id="386" name="Shape 386"/>
          <p:cNvCxnSpPr>
            <a:stCxn id="385" idx="3"/>
          </p:cNvCxnSpPr>
          <p:nvPr/>
        </p:nvCxnSpPr>
        <p:spPr>
          <a:xfrm>
            <a:off x="3930535" y="3467745"/>
            <a:ext cx="688500" cy="106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7" name="Shape 387"/>
          <p:cNvSpPr/>
          <p:nvPr/>
        </p:nvSpPr>
        <p:spPr>
          <a:xfrm>
            <a:off x="3783051" y="90528"/>
            <a:ext cx="1488940" cy="35139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연맹/연합 채팅은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 채널 없음</a:t>
            </a:r>
          </a:p>
        </p:txBody>
      </p:sp>
      <p:cxnSp>
        <p:nvCxnSpPr>
          <p:cNvPr id="388" name="Shape 388"/>
          <p:cNvCxnSpPr>
            <a:stCxn id="387" idx="2"/>
          </p:cNvCxnSpPr>
          <p:nvPr/>
        </p:nvCxnSpPr>
        <p:spPr>
          <a:xfrm>
            <a:off x="4527521" y="441921"/>
            <a:ext cx="0" cy="26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998374" y="685116"/>
            <a:ext cx="2576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연맹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안내 팝업 없음</a:t>
            </a:r>
          </a:p>
        </p:txBody>
      </p:sp>
      <p:sp>
        <p:nvSpPr>
          <p:cNvPr id="395" name="Shape 395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397" name="Shape 397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00" name="Shape 400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401" name="Shape 401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402" name="Shape 402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403" name="Shape 403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404" name="Shape 404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Shape 405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406" name="Shape 406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7" name="Shape 4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Shape 408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662069" y="2876708"/>
            <a:ext cx="2959465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연맹 채팅을 사용하실 수 없습니다.</a:t>
            </a:r>
          </a:p>
        </p:txBody>
      </p:sp>
      <p:sp>
        <p:nvSpPr>
          <p:cNvPr id="410" name="Shape 410"/>
          <p:cNvSpPr/>
          <p:nvPr/>
        </p:nvSpPr>
        <p:spPr>
          <a:xfrm>
            <a:off x="8047903" y="2775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채팅 사용 불가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텍스트</a:t>
            </a:r>
          </a:p>
        </p:txBody>
      </p:sp>
      <p:cxnSp>
        <p:nvCxnSpPr>
          <p:cNvPr id="411" name="Shape 411"/>
          <p:cNvCxnSpPr>
            <a:stCxn id="410" idx="1"/>
          </p:cNvCxnSpPr>
          <p:nvPr/>
        </p:nvCxnSpPr>
        <p:spPr>
          <a:xfrm flipH="1">
            <a:off x="6997903" y="2987824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2" name="Shape 412"/>
          <p:cNvSpPr/>
          <p:nvPr/>
        </p:nvSpPr>
        <p:spPr>
          <a:xfrm>
            <a:off x="7163802" y="367021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검색 및 가입 화면으로 이동 버튼</a:t>
            </a:r>
          </a:p>
        </p:txBody>
      </p:sp>
      <p:cxnSp>
        <p:nvCxnSpPr>
          <p:cNvPr id="413" name="Shape 413"/>
          <p:cNvCxnSpPr>
            <a:stCxn id="412" idx="1"/>
            <a:endCxn id="408" idx="3"/>
          </p:cNvCxnSpPr>
          <p:nvPr/>
        </p:nvCxnSpPr>
        <p:spPr>
          <a:xfrm rot="10800000">
            <a:off x="6694302" y="3882808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4" name="Shape 414"/>
          <p:cNvSpPr/>
          <p:nvPr/>
        </p:nvSpPr>
        <p:spPr>
          <a:xfrm>
            <a:off x="8240046" y="583819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(터치해도 반응 없음)</a:t>
            </a:r>
          </a:p>
        </p:txBody>
      </p:sp>
      <p:cxnSp>
        <p:nvCxnSpPr>
          <p:cNvPr id="415" name="Shape 415"/>
          <p:cNvCxnSpPr>
            <a:stCxn id="414" idx="1"/>
          </p:cNvCxnSpPr>
          <p:nvPr/>
        </p:nvCxnSpPr>
        <p:spPr>
          <a:xfrm rot="10800000">
            <a:off x="7770546" y="6050786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6" name="Shape 416"/>
          <p:cNvSpPr/>
          <p:nvPr/>
        </p:nvSpPr>
        <p:spPr>
          <a:xfrm>
            <a:off x="5250257" y="6382114"/>
            <a:ext cx="129548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터치해도 반응 없음</a:t>
            </a:r>
          </a:p>
        </p:txBody>
      </p:sp>
      <p:cxnSp>
        <p:nvCxnSpPr>
          <p:cNvPr id="417" name="Shape 417"/>
          <p:cNvCxnSpPr>
            <a:stCxn id="416" idx="0"/>
            <a:endCxn id="404" idx="2"/>
          </p:cNvCxnSpPr>
          <p:nvPr/>
        </p:nvCxnSpPr>
        <p:spPr>
          <a:xfrm rot="10800000">
            <a:off x="5896801" y="6173314"/>
            <a:ext cx="1200" cy="20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2213742" y="58173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 나가기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419" name="Shape 419"/>
          <p:cNvCxnSpPr>
            <a:stCxn id="418" idx="3"/>
          </p:cNvCxnSpPr>
          <p:nvPr/>
        </p:nvCxnSpPr>
        <p:spPr>
          <a:xfrm flipH="1" rot="10800000">
            <a:off x="3781284" y="6027242"/>
            <a:ext cx="6339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026366" y="685116"/>
            <a:ext cx="19207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연맹 가입 됨</a:t>
            </a:r>
          </a:p>
        </p:txBody>
      </p:sp>
      <p:sp>
        <p:nvSpPr>
          <p:cNvPr id="426" name="Shape 426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428" name="Shape 428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31" name="Shape 431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432" name="Shape 432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433" name="Shape 433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434" name="Shape 434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435" name="Shape 435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Shape 436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437" name="Shape 437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8" name="Shape 4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Shape 439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440" name="Shape 44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442" name="Shape 44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5145855" y="4358185"/>
            <a:ext cx="2632423" cy="825698"/>
            <a:chOff x="5590619" y="3944526"/>
            <a:chExt cx="2632423" cy="825698"/>
          </a:xfrm>
        </p:grpSpPr>
        <p:sp>
          <p:nvSpPr>
            <p:cNvPr id="444" name="Shape 44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446" name="Shape 446"/>
            <p:cNvSpPr/>
            <p:nvPr/>
          </p:nvSpPr>
          <p:spPr>
            <a:xfrm flipH="1">
              <a:off x="5590619" y="4160539"/>
              <a:ext cx="1974205" cy="609686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4B081"/>
            </a:solidFill>
            <a:ln cap="flat" cmpd="sng" w="28575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새롭게 연맹에 합류하게 되었습니다. 잘 부탁 드립니다.(시스템)</a:t>
              </a: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448" name="Shape 448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Shape 450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rgbClr val="C55A1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연맹을 떠나게 되었습니다. 이제 저를 잊어 주시기 바랍니다.(시스템)</a:t>
                </a:r>
              </a:p>
            </p:txBody>
          </p:sp>
        </p:grpSp>
        <p:pic>
          <p:nvPicPr>
            <p:cNvPr id="452" name="Shape 4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3" name="Shape 45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Shape 454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455" name="Shape 455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456" name="Shape 45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Shape 457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459" name="Shape 459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0" name="Shape 46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894645" y="5300546"/>
            <a:ext cx="3332964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대륙 채팅과 동일하게 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단, 연맹원들의 대화만 표시 됨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62200" y="4628673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8047903" y="529584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알림 시스템 채팅 대화</a:t>
            </a:r>
          </a:p>
        </p:txBody>
      </p:sp>
      <p:cxnSp>
        <p:nvCxnSpPr>
          <p:cNvPr id="467" name="Shape 467"/>
          <p:cNvCxnSpPr>
            <a:stCxn id="466" idx="1"/>
          </p:cNvCxnSpPr>
          <p:nvPr/>
        </p:nvCxnSpPr>
        <p:spPr>
          <a:xfrm rot="10800000">
            <a:off x="6904603" y="5065638"/>
            <a:ext cx="1143300" cy="4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468" name="Shape 4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3301" y="1874991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8047903" y="198431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연맹을 탈퇴한 유저들의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탈퇴 알림 채팅 대화</a:t>
            </a:r>
          </a:p>
        </p:txBody>
      </p:sp>
      <p:cxnSp>
        <p:nvCxnSpPr>
          <p:cNvPr id="470" name="Shape 470"/>
          <p:cNvCxnSpPr>
            <a:stCxn id="469" idx="1"/>
            <a:endCxn id="451" idx="3"/>
          </p:cNvCxnSpPr>
          <p:nvPr/>
        </p:nvCxnSpPr>
        <p:spPr>
          <a:xfrm rot="10800000">
            <a:off x="7059403" y="2142605"/>
            <a:ext cx="988500" cy="5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998374" y="685116"/>
            <a:ext cx="3300904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채팅 – 연합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가입 권한 있는 플레이어(유저)</a:t>
            </a:r>
          </a:p>
        </p:txBody>
      </p:sp>
      <p:sp>
        <p:nvSpPr>
          <p:cNvPr id="477" name="Shape 47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479" name="Shape 47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82" name="Shape 48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483" name="Shape 48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484" name="Shape 48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485" name="Shape 48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486" name="Shape 48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Shape 48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488" name="Shape 48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" name="Shape 4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Shape 490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4662069" y="2876708"/>
            <a:ext cx="2959465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연맹 채팅을 사용하실 수 없습니다.</a:t>
            </a:r>
          </a:p>
        </p:txBody>
      </p:sp>
      <p:sp>
        <p:nvSpPr>
          <p:cNvPr id="492" name="Shape 492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Shape 493"/>
          <p:cNvGrpSpPr/>
          <p:nvPr/>
        </p:nvGrpSpPr>
        <p:grpSpPr>
          <a:xfrm>
            <a:off x="5081354" y="1856715"/>
            <a:ext cx="2115634" cy="2776290"/>
            <a:chOff x="5081354" y="1856715"/>
            <a:chExt cx="2115634" cy="2776290"/>
          </a:xfrm>
        </p:grpSpPr>
        <p:sp>
          <p:nvSpPr>
            <p:cNvPr id="494" name="Shape 494"/>
            <p:cNvSpPr/>
            <p:nvPr/>
          </p:nvSpPr>
          <p:spPr>
            <a:xfrm rot="5400000">
              <a:off x="4963514" y="1974555"/>
              <a:ext cx="2351315" cy="2115634"/>
            </a:xfrm>
            <a:prstGeom prst="homePlate">
              <a:avLst>
                <a:gd fmla="val 17021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5589260" y="4278292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가입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5233316" y="2211301"/>
              <a:ext cx="18117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연합에 가입하시면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어마어마한 혜택이!!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빠앙~~빵!! 터집니다!!!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지급 가입하세요!!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5453935" y="1929668"/>
              <a:ext cx="1269672" cy="274071"/>
            </a:xfrm>
            <a:prstGeom prst="flowChartPreparation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연합 가입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7623360" y="248353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가입 혜택 알림</a:t>
            </a:r>
          </a:p>
        </p:txBody>
      </p:sp>
      <p:cxnSp>
        <p:nvCxnSpPr>
          <p:cNvPr id="499" name="Shape 499"/>
          <p:cNvCxnSpPr>
            <a:stCxn id="498" idx="1"/>
          </p:cNvCxnSpPr>
          <p:nvPr/>
        </p:nvCxnSpPr>
        <p:spPr>
          <a:xfrm flipH="1">
            <a:off x="7197060" y="2696132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7163802" y="423728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검색 및 가입 화면으로 이동 버튼</a:t>
            </a:r>
          </a:p>
        </p:txBody>
      </p:sp>
      <p:cxnSp>
        <p:nvCxnSpPr>
          <p:cNvPr id="501" name="Shape 501"/>
          <p:cNvCxnSpPr>
            <a:stCxn id="500" idx="1"/>
          </p:cNvCxnSpPr>
          <p:nvPr/>
        </p:nvCxnSpPr>
        <p:spPr>
          <a:xfrm flipH="1">
            <a:off x="6737502" y="4449879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6904653" y="1794358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03" name="Shape 503"/>
          <p:cNvSpPr/>
          <p:nvPr/>
        </p:nvSpPr>
        <p:spPr>
          <a:xfrm>
            <a:off x="7681934" y="143602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닫기 버튼</a:t>
            </a:r>
          </a:p>
        </p:txBody>
      </p:sp>
      <p:cxnSp>
        <p:nvCxnSpPr>
          <p:cNvPr id="504" name="Shape 504"/>
          <p:cNvCxnSpPr>
            <a:stCxn id="503" idx="1"/>
          </p:cNvCxnSpPr>
          <p:nvPr/>
        </p:nvCxnSpPr>
        <p:spPr>
          <a:xfrm flipH="1">
            <a:off x="7197134" y="1648614"/>
            <a:ext cx="484800" cy="211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5" name="Shape 505"/>
          <p:cNvSpPr/>
          <p:nvPr/>
        </p:nvSpPr>
        <p:spPr>
          <a:xfrm>
            <a:off x="2362993" y="3255150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빈 공간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닫힘</a:t>
            </a:r>
          </a:p>
        </p:txBody>
      </p:sp>
      <p:cxnSp>
        <p:nvCxnSpPr>
          <p:cNvPr id="506" name="Shape 506"/>
          <p:cNvCxnSpPr>
            <a:stCxn id="505" idx="3"/>
          </p:cNvCxnSpPr>
          <p:nvPr/>
        </p:nvCxnSpPr>
        <p:spPr>
          <a:xfrm>
            <a:off x="3930535" y="3467745"/>
            <a:ext cx="688500" cy="106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7" name="Shape 507"/>
          <p:cNvSpPr txBox="1"/>
          <p:nvPr/>
        </p:nvSpPr>
        <p:spPr>
          <a:xfrm>
            <a:off x="652039" y="5300546"/>
            <a:ext cx="3746538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연합에 가입 신청을 할 수 있는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플레이어(유저)에게만 이벤트 팝업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노출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998374" y="685116"/>
            <a:ext cx="3300904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채팅 – 연합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가입 권한 있는 플레이어(유저)</a:t>
            </a:r>
          </a:p>
        </p:txBody>
      </p:sp>
      <p:sp>
        <p:nvSpPr>
          <p:cNvPr id="514" name="Shape 514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516" name="Shape 516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19" name="Shape 519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520" name="Shape 520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521" name="Shape 521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522" name="Shape 522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23" name="Shape 523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Shape 524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525" name="Shape 525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6" name="Shape 5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Shape 527"/>
          <p:cNvSpPr txBox="1"/>
          <p:nvPr/>
        </p:nvSpPr>
        <p:spPr>
          <a:xfrm>
            <a:off x="4662069" y="2876708"/>
            <a:ext cx="29594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연합 채팅을 사용하실 수 없습니다.</a:t>
            </a:r>
          </a:p>
        </p:txBody>
      </p:sp>
      <p:sp>
        <p:nvSpPr>
          <p:cNvPr id="528" name="Shape 528"/>
          <p:cNvSpPr/>
          <p:nvPr/>
        </p:nvSpPr>
        <p:spPr>
          <a:xfrm>
            <a:off x="8047903" y="2775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채팅 사용 불가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텍스트</a:t>
            </a:r>
          </a:p>
        </p:txBody>
      </p:sp>
      <p:cxnSp>
        <p:nvCxnSpPr>
          <p:cNvPr id="529" name="Shape 529"/>
          <p:cNvCxnSpPr>
            <a:stCxn id="528" idx="1"/>
          </p:cNvCxnSpPr>
          <p:nvPr/>
        </p:nvCxnSpPr>
        <p:spPr>
          <a:xfrm flipH="1">
            <a:off x="6997903" y="2987824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0" name="Shape 530"/>
          <p:cNvSpPr/>
          <p:nvPr/>
        </p:nvSpPr>
        <p:spPr>
          <a:xfrm>
            <a:off x="8240046" y="583819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(터치해도 반응 없음)</a:t>
            </a:r>
          </a:p>
        </p:txBody>
      </p:sp>
      <p:cxnSp>
        <p:nvCxnSpPr>
          <p:cNvPr id="531" name="Shape 531"/>
          <p:cNvCxnSpPr>
            <a:stCxn id="530" idx="1"/>
          </p:cNvCxnSpPr>
          <p:nvPr/>
        </p:nvCxnSpPr>
        <p:spPr>
          <a:xfrm rot="10800000">
            <a:off x="7770546" y="6050786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2" name="Shape 532"/>
          <p:cNvSpPr/>
          <p:nvPr/>
        </p:nvSpPr>
        <p:spPr>
          <a:xfrm>
            <a:off x="5250257" y="6382114"/>
            <a:ext cx="129548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터치해도 반응 없음</a:t>
            </a:r>
          </a:p>
        </p:txBody>
      </p:sp>
      <p:cxnSp>
        <p:nvCxnSpPr>
          <p:cNvPr id="533" name="Shape 533"/>
          <p:cNvCxnSpPr>
            <a:stCxn id="532" idx="0"/>
            <a:endCxn id="523" idx="2"/>
          </p:cNvCxnSpPr>
          <p:nvPr/>
        </p:nvCxnSpPr>
        <p:spPr>
          <a:xfrm rot="10800000">
            <a:off x="5896801" y="6173314"/>
            <a:ext cx="1200" cy="20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4" name="Shape 534"/>
          <p:cNvSpPr txBox="1"/>
          <p:nvPr/>
        </p:nvSpPr>
        <p:spPr>
          <a:xfrm>
            <a:off x="652039" y="5300546"/>
            <a:ext cx="3682416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연합에 가입 신청을 할 수 있는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플레이어(유저)에게만 [가입] 버튼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노출</a:t>
            </a:r>
          </a:p>
        </p:txBody>
      </p:sp>
      <p:sp>
        <p:nvSpPr>
          <p:cNvPr id="535" name="Shape 535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536" name="Shape 536"/>
          <p:cNvSpPr/>
          <p:nvPr/>
        </p:nvSpPr>
        <p:spPr>
          <a:xfrm>
            <a:off x="7163802" y="367021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검색 및 가입 화면으로 이동 버튼</a:t>
            </a:r>
          </a:p>
        </p:txBody>
      </p:sp>
      <p:cxnSp>
        <p:nvCxnSpPr>
          <p:cNvPr id="537" name="Shape 537"/>
          <p:cNvCxnSpPr>
            <a:stCxn id="536" idx="1"/>
            <a:endCxn id="535" idx="3"/>
          </p:cNvCxnSpPr>
          <p:nvPr/>
        </p:nvCxnSpPr>
        <p:spPr>
          <a:xfrm rot="10800000">
            <a:off x="6694302" y="3882808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998374" y="685116"/>
            <a:ext cx="32848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채팅 – 연합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가입 권한 없는 플레이어(유저)</a:t>
            </a:r>
          </a:p>
        </p:txBody>
      </p:sp>
      <p:sp>
        <p:nvSpPr>
          <p:cNvPr id="544" name="Shape 544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546" name="Shape 546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49" name="Shape 549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550" name="Shape 550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551" name="Shape 551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552" name="Shape 552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53" name="Shape 553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Shape 554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555" name="Shape 555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6" name="Shape 5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7" name="Shape 557"/>
          <p:cNvSpPr txBox="1"/>
          <p:nvPr/>
        </p:nvSpPr>
        <p:spPr>
          <a:xfrm>
            <a:off x="4662069" y="2876708"/>
            <a:ext cx="29594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연합 채팅을 사용하실 수 없습니다.</a:t>
            </a:r>
          </a:p>
        </p:txBody>
      </p:sp>
      <p:sp>
        <p:nvSpPr>
          <p:cNvPr id="558" name="Shape 558"/>
          <p:cNvSpPr/>
          <p:nvPr/>
        </p:nvSpPr>
        <p:spPr>
          <a:xfrm>
            <a:off x="8047903" y="2775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채팅 사용 불가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텍스트</a:t>
            </a:r>
          </a:p>
        </p:txBody>
      </p:sp>
      <p:cxnSp>
        <p:nvCxnSpPr>
          <p:cNvPr id="559" name="Shape 559"/>
          <p:cNvCxnSpPr>
            <a:stCxn id="558" idx="1"/>
          </p:cNvCxnSpPr>
          <p:nvPr/>
        </p:nvCxnSpPr>
        <p:spPr>
          <a:xfrm flipH="1">
            <a:off x="6997903" y="2987824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0" name="Shape 560"/>
          <p:cNvSpPr/>
          <p:nvPr/>
        </p:nvSpPr>
        <p:spPr>
          <a:xfrm>
            <a:off x="8240046" y="583819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(터치해도 반응 없음)</a:t>
            </a:r>
          </a:p>
        </p:txBody>
      </p:sp>
      <p:cxnSp>
        <p:nvCxnSpPr>
          <p:cNvPr id="561" name="Shape 561"/>
          <p:cNvCxnSpPr>
            <a:stCxn id="560" idx="1"/>
          </p:cNvCxnSpPr>
          <p:nvPr/>
        </p:nvCxnSpPr>
        <p:spPr>
          <a:xfrm rot="10800000">
            <a:off x="7770546" y="6050786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2" name="Shape 562"/>
          <p:cNvSpPr/>
          <p:nvPr/>
        </p:nvSpPr>
        <p:spPr>
          <a:xfrm>
            <a:off x="5250257" y="6382114"/>
            <a:ext cx="129548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터치해도 반응 없음</a:t>
            </a:r>
          </a:p>
        </p:txBody>
      </p:sp>
      <p:cxnSp>
        <p:nvCxnSpPr>
          <p:cNvPr id="563" name="Shape 563"/>
          <p:cNvCxnSpPr>
            <a:stCxn id="562" idx="0"/>
            <a:endCxn id="553" idx="2"/>
          </p:cNvCxnSpPr>
          <p:nvPr/>
        </p:nvCxnSpPr>
        <p:spPr>
          <a:xfrm rot="10800000">
            <a:off x="5896801" y="6173314"/>
            <a:ext cx="1200" cy="20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4" name="Shape 564"/>
          <p:cNvSpPr txBox="1"/>
          <p:nvPr/>
        </p:nvSpPr>
        <p:spPr>
          <a:xfrm>
            <a:off x="810666" y="5300546"/>
            <a:ext cx="3363421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연합에 가입 신청을 할 수 없는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플레이어(유저)는 [가입] 버튼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노출 안됨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95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2016.02.29 초안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2016.03.02 채팅 채널 등 추가(및 누락)요소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2016.03.24 채팅 배경화면 변경 기능 추가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1026366" y="685116"/>
            <a:ext cx="19207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채팅 – 연합 가입 됨</a:t>
            </a:r>
          </a:p>
        </p:txBody>
      </p:sp>
      <p:sp>
        <p:nvSpPr>
          <p:cNvPr id="571" name="Shape 571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573" name="Shape 573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575" name="Shape 575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576" name="Shape 576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577" name="Shape 57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578" name="Shape 57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9" name="Shape 5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0" name="Shape 58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581" name="Shape 5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583" name="Shape 5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585" name="Shape 58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587" name="Shape 58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589" name="Shape 58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Shape 59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593" name="Shape 5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4" name="Shape 594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Shape 59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596" name="Shape 59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Shape 59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600" name="Shape 600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1" name="Shape 60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4336028" y="5830585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4415105" y="5875342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07" name="Shape 607"/>
          <p:cNvSpPr/>
          <p:nvPr/>
        </p:nvSpPr>
        <p:spPr>
          <a:xfrm>
            <a:off x="7061082" y="5898482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608" name="Shape 608"/>
          <p:cNvSpPr/>
          <p:nvPr/>
        </p:nvSpPr>
        <p:spPr>
          <a:xfrm>
            <a:off x="4795932" y="5883498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894645" y="5300546"/>
            <a:ext cx="3332964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대륙 채팅과 동일하게 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단, 연합원들의 대화만 표시 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026366" y="685116"/>
            <a:ext cx="26853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영문 기준 25자 미만(1~24)</a:t>
            </a:r>
          </a:p>
        </p:txBody>
      </p:sp>
      <p:sp>
        <p:nvSpPr>
          <p:cNvPr id="616" name="Shape 616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618" name="Shape 618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620" name="Shape 620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621" name="Shape 621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622" name="Shape 622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623" name="Shape 623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4" name="Shape 6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5" name="Shape 625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626" name="Shape 62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28" name="Shape 62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630" name="Shape 63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32" name="Shape 63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634" name="Shape 634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Shape 636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638" name="Shape 6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9" name="Shape 63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Shape 640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641" name="Shape 641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645" name="Shape 645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6" name="Shape 646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53" name="Shape 653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654" name="Shape 654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8906771" y="311631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위치 이동</a:t>
            </a:r>
          </a:p>
        </p:txBody>
      </p:sp>
      <p:cxnSp>
        <p:nvCxnSpPr>
          <p:cNvPr id="656" name="Shape 656"/>
          <p:cNvCxnSpPr>
            <a:stCxn id="655" idx="1"/>
          </p:cNvCxnSpPr>
          <p:nvPr/>
        </p:nvCxnSpPr>
        <p:spPr>
          <a:xfrm flipH="1">
            <a:off x="7856771" y="3328910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7" name="Shape 657"/>
          <p:cNvSpPr/>
          <p:nvPr/>
        </p:nvSpPr>
        <p:spPr>
          <a:xfrm>
            <a:off x="8710575" y="444138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 시스템 자판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(단말기 설정에 따름)</a:t>
            </a:r>
          </a:p>
        </p:txBody>
      </p:sp>
      <p:cxnSp>
        <p:nvCxnSpPr>
          <p:cNvPr id="658" name="Shape 658"/>
          <p:cNvCxnSpPr>
            <a:stCxn id="657" idx="1"/>
          </p:cNvCxnSpPr>
          <p:nvPr/>
        </p:nvCxnSpPr>
        <p:spPr>
          <a:xfrm flipH="1">
            <a:off x="7875675" y="4653979"/>
            <a:ext cx="834900" cy="18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9" name="Shape 659"/>
          <p:cNvSpPr/>
          <p:nvPr/>
        </p:nvSpPr>
        <p:spPr>
          <a:xfrm>
            <a:off x="2502314" y="2983563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1줄로만 입력 내용 표시</a:t>
            </a:r>
          </a:p>
        </p:txBody>
      </p:sp>
      <p:cxnSp>
        <p:nvCxnSpPr>
          <p:cNvPr id="660" name="Shape 660"/>
          <p:cNvCxnSpPr>
            <a:stCxn id="659" idx="3"/>
          </p:cNvCxnSpPr>
          <p:nvPr/>
        </p:nvCxnSpPr>
        <p:spPr>
          <a:xfrm>
            <a:off x="4069855" y="3196157"/>
            <a:ext cx="872400" cy="372299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61" name="Shape 661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662" name="Shape 6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Shape 663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026366" y="685116"/>
            <a:ext cx="26003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영문 기준 25자 이상(25~)</a:t>
            </a:r>
          </a:p>
        </p:txBody>
      </p:sp>
      <p:sp>
        <p:nvSpPr>
          <p:cNvPr id="670" name="Shape 67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672" name="Shape 67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674" name="Shape 674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675" name="Shape 675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676" name="Shape 676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677" name="Shape 677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8" name="Shape 6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9" name="Shape 679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680" name="Shape 68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82" name="Shape 68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684" name="Shape 68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86" name="Shape 68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688" name="Shape 688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689" name="Shape 68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Shape 690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692" name="Shape 6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3" name="Shape 69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Shape 694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695" name="Shape 695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Shape 697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699" name="Shape 699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0" name="Shape 70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703" name="Shape 703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Shape 7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4336028" y="3349689"/>
            <a:ext cx="3520799" cy="53219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4415105" y="3412046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07" name="Shape 707"/>
          <p:cNvSpPr/>
          <p:nvPr/>
        </p:nvSpPr>
        <p:spPr>
          <a:xfrm>
            <a:off x="7061082" y="3435185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708" name="Shape 708"/>
          <p:cNvSpPr/>
          <p:nvPr/>
        </p:nvSpPr>
        <p:spPr>
          <a:xfrm>
            <a:off x="4795932" y="3420203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 txBox="1"/>
          <p:nvPr/>
        </p:nvSpPr>
        <p:spPr>
          <a:xfrm>
            <a:off x="4730616" y="3694923"/>
            <a:ext cx="60946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25/500</a:t>
            </a:r>
          </a:p>
        </p:txBody>
      </p:sp>
      <p:sp>
        <p:nvSpPr>
          <p:cNvPr id="710" name="Shape 710"/>
          <p:cNvSpPr/>
          <p:nvPr/>
        </p:nvSpPr>
        <p:spPr>
          <a:xfrm>
            <a:off x="8906771" y="311631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크기 변경</a:t>
            </a:r>
          </a:p>
        </p:txBody>
      </p:sp>
      <p:cxnSp>
        <p:nvCxnSpPr>
          <p:cNvPr id="711" name="Shape 711"/>
          <p:cNvCxnSpPr>
            <a:stCxn id="710" idx="1"/>
          </p:cNvCxnSpPr>
          <p:nvPr/>
        </p:nvCxnSpPr>
        <p:spPr>
          <a:xfrm flipH="1">
            <a:off x="7856771" y="3328910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12" name="Shape 712"/>
          <p:cNvSpPr/>
          <p:nvPr/>
        </p:nvSpPr>
        <p:spPr>
          <a:xfrm>
            <a:off x="2521943" y="366598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글자 수 표시</a:t>
            </a:r>
          </a:p>
        </p:txBody>
      </p:sp>
      <p:cxnSp>
        <p:nvCxnSpPr>
          <p:cNvPr id="713" name="Shape 713"/>
          <p:cNvCxnSpPr>
            <a:stCxn id="712" idx="3"/>
            <a:endCxn id="709" idx="1"/>
          </p:cNvCxnSpPr>
          <p:nvPr/>
        </p:nvCxnSpPr>
        <p:spPr>
          <a:xfrm flipH="1" rot="10800000">
            <a:off x="4089485" y="3817977"/>
            <a:ext cx="641100" cy="6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14" name="Shape 714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715" name="Shape 7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Shape 716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366" y="685116"/>
            <a:ext cx="239520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 넣기 &amp; 클립 보드</a:t>
            </a:r>
          </a:p>
        </p:txBody>
      </p:sp>
      <p:sp>
        <p:nvSpPr>
          <p:cNvPr id="723" name="Shape 72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725" name="Shape 725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727" name="Shape 727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728" name="Shape 728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729" name="Shape 729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730" name="Shape 730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1" name="Shape 7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2" name="Shape 732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733" name="Shape 73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35" name="Shape 73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737" name="Shape 73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39" name="Shape 73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741" name="Shape 741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742" name="Shape 74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Shape 743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745" name="Shape 7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6" name="Shape 746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7" name="Shape 747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748" name="Shape 748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749" name="Shape 74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Shape 750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752" name="Shape 752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3" name="Shape 75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60" name="Shape 760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761" name="Shape 761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2" name="Shape 762"/>
          <p:cNvPicPr preferRelativeResize="0"/>
          <p:nvPr/>
        </p:nvPicPr>
        <p:blipFill rotWithShape="1">
          <a:blip r:embed="rId9">
            <a:alphaModFix/>
          </a:blip>
          <a:srcRect b="45604" l="1452" r="56459" t="44328"/>
          <a:stretch/>
        </p:blipFill>
        <p:spPr>
          <a:xfrm>
            <a:off x="4558682" y="3098777"/>
            <a:ext cx="1219781" cy="51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/>
          <p:nvPr/>
        </p:nvSpPr>
        <p:spPr>
          <a:xfrm>
            <a:off x="2483085" y="2677540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붙여넣기 및 클립보드 메뉴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(단말기 시스템 기능 사용)</a:t>
            </a:r>
          </a:p>
        </p:txBody>
      </p:sp>
      <p:cxnSp>
        <p:nvCxnSpPr>
          <p:cNvPr id="764" name="Shape 764"/>
          <p:cNvCxnSpPr>
            <a:stCxn id="763" idx="3"/>
          </p:cNvCxnSpPr>
          <p:nvPr/>
        </p:nvCxnSpPr>
        <p:spPr>
          <a:xfrm>
            <a:off x="4207381" y="2890134"/>
            <a:ext cx="404700" cy="281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65" name="Shape 765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766" name="Shape 7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Shape 767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1026366" y="685116"/>
            <a:ext cx="26260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 제한 및 UI 표시 방식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일반 채팅과 동일</a:t>
            </a:r>
          </a:p>
        </p:txBody>
      </p:sp>
      <p:sp>
        <p:nvSpPr>
          <p:cNvPr id="774" name="Shape 774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776" name="Shape 776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778" name="Shape 778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779" name="Shape 779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780" name="Shape 78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781" name="Shape 7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83" name="Shape 7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785" name="Shape 78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87" name="Shape 78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789" name="Shape 78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Shape 79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92" name="Shape 79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793" name="Shape 7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4" name="Shape 794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Shape 79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796" name="Shape 79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797" name="Shape 79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Shape 79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99" name="Shape 79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800" name="Shape 800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1" name="Shape 801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Shape 802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804" name="Shape 804"/>
          <p:cNvPicPr preferRelativeResize="0"/>
          <p:nvPr/>
        </p:nvPicPr>
        <p:blipFill rotWithShape="1">
          <a:blip r:embed="rId6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08" name="Shape 808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809" name="Shape 809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Shape 8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1026366" y="685116"/>
            <a:ext cx="2922595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입력 실패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공지(외치기) 아이템 부족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공지(외치기) 아이템 구매 유도</a:t>
            </a:r>
          </a:p>
        </p:txBody>
      </p:sp>
      <p:sp>
        <p:nvSpPr>
          <p:cNvPr id="818" name="Shape 818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820" name="Shape 820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822" name="Shape 822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823" name="Shape 823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824" name="Shape 824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825" name="Shape 82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27" name="Shape 82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829" name="Shape 82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31" name="Shape 83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832" name="Shape 832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833" name="Shape 833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834" name="Shape 83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Shape 835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837" name="Shape 8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8" name="Shape 838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Shape 839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840" name="Shape 840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841" name="Shape 84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Shape 842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844" name="Shape 844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5" name="Shape 845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Shape 846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6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Shape 850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52" name="Shape 852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853" name="Shape 853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Shape 8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보유하고 계신 나팔이(가) 부족합니다.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일정량의 골드를 소비하여 왕국 공지를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발송하여 보세요!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4988498" y="3687889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cxnSp>
        <p:nvCxnSpPr>
          <p:cNvPr id="859" name="Shape 859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60" name="Shape 860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1" name="Shape 861"/>
          <p:cNvSpPr/>
          <p:nvPr/>
        </p:nvSpPr>
        <p:spPr>
          <a:xfrm>
            <a:off x="6172605" y="3687887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44944" y="3883857"/>
            <a:ext cx="164751" cy="1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/>
          <p:nvPr/>
        </p:nvSpPr>
        <p:spPr>
          <a:xfrm>
            <a:off x="2267946" y="2383015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공지(외치기) 아이템 구매 유도 팝업</a:t>
            </a:r>
          </a:p>
        </p:txBody>
      </p:sp>
      <p:cxnSp>
        <p:nvCxnSpPr>
          <p:cNvPr id="864" name="Shape 864"/>
          <p:cNvCxnSpPr>
            <a:stCxn id="863" idx="3"/>
          </p:cNvCxnSpPr>
          <p:nvPr/>
        </p:nvCxnSpPr>
        <p:spPr>
          <a:xfrm>
            <a:off x="3992241" y="2595609"/>
            <a:ext cx="404700" cy="281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5" name="Shape 865"/>
          <p:cNvSpPr/>
          <p:nvPr/>
        </p:nvSpPr>
        <p:spPr>
          <a:xfrm>
            <a:off x="2924388" y="4473589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재화를 소모하여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구매 및 팝업 닫기</a:t>
            </a:r>
          </a:p>
        </p:txBody>
      </p:sp>
      <p:cxnSp>
        <p:nvCxnSpPr>
          <p:cNvPr id="866" name="Shape 866"/>
          <p:cNvCxnSpPr>
            <a:stCxn id="865" idx="3"/>
          </p:cNvCxnSpPr>
          <p:nvPr/>
        </p:nvCxnSpPr>
        <p:spPr>
          <a:xfrm flipH="1" rot="10800000">
            <a:off x="4648683" y="4042628"/>
            <a:ext cx="892500" cy="688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7" name="Shape 867"/>
          <p:cNvSpPr/>
          <p:nvPr/>
        </p:nvSpPr>
        <p:spPr>
          <a:xfrm>
            <a:off x="7126284" y="4529242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취소 및 팝업 닫기</a:t>
            </a:r>
          </a:p>
        </p:txBody>
      </p:sp>
      <p:cxnSp>
        <p:nvCxnSpPr>
          <p:cNvPr id="868" name="Shape 868"/>
          <p:cNvCxnSpPr>
            <a:stCxn id="867" idx="1"/>
          </p:cNvCxnSpPr>
          <p:nvPr/>
        </p:nvCxnSpPr>
        <p:spPr>
          <a:xfrm rot="10800000">
            <a:off x="6725184" y="4042536"/>
            <a:ext cx="401100" cy="69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9" name="Shape 869"/>
          <p:cNvSpPr/>
          <p:nvPr/>
        </p:nvSpPr>
        <p:spPr>
          <a:xfrm>
            <a:off x="7202128" y="5278146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보내기도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같이 취소 됨</a:t>
            </a:r>
          </a:p>
        </p:txBody>
      </p:sp>
      <p:cxnSp>
        <p:nvCxnSpPr>
          <p:cNvPr id="870" name="Shape 870"/>
          <p:cNvCxnSpPr>
            <a:stCxn id="869" idx="0"/>
            <a:endCxn id="867" idx="2"/>
          </p:cNvCxnSpPr>
          <p:nvPr/>
        </p:nvCxnSpPr>
        <p:spPr>
          <a:xfrm flipH="1" rot="10800000">
            <a:off x="7985898" y="4954446"/>
            <a:ext cx="2400" cy="323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1026366" y="685116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공지(외치기) 아이템 구매 실패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재화 부족</a:t>
            </a:r>
          </a:p>
        </p:txBody>
      </p:sp>
      <p:sp>
        <p:nvSpPr>
          <p:cNvPr id="877" name="Shape 87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879" name="Shape 87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881" name="Shape 881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882" name="Shape 882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883" name="Shape 883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884" name="Shape 88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86" name="Shape 88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888" name="Shape 888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90" name="Shape 890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892" name="Shape 892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893" name="Shape 893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Shape 894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896" name="Shape 8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7" name="Shape 897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8" name="Shape 898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899" name="Shape 899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900" name="Shape 90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Shape 90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903" name="Shape 903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4" name="Shape 904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907" name="Shape 907"/>
          <p:cNvPicPr preferRelativeResize="0"/>
          <p:nvPr/>
        </p:nvPicPr>
        <p:blipFill rotWithShape="1">
          <a:blip r:embed="rId6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Shape 9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11" name="Shape 911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912" name="Shape 912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4" name="Shape 9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보유하신 골드가 부족하여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나팔을(를) 구매할 수 없습니다.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Shape 917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18" name="Shape 918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9" name="Shape 919"/>
          <p:cNvSpPr/>
          <p:nvPr/>
        </p:nvSpPr>
        <p:spPr>
          <a:xfrm>
            <a:off x="5528794" y="3687887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920" name="Shape 920"/>
          <p:cNvSpPr/>
          <p:nvPr/>
        </p:nvSpPr>
        <p:spPr>
          <a:xfrm>
            <a:off x="2267946" y="2383015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부족 알림 팝업</a:t>
            </a:r>
          </a:p>
        </p:txBody>
      </p:sp>
      <p:cxnSp>
        <p:nvCxnSpPr>
          <p:cNvPr id="921" name="Shape 921"/>
          <p:cNvCxnSpPr>
            <a:stCxn id="920" idx="3"/>
          </p:cNvCxnSpPr>
          <p:nvPr/>
        </p:nvCxnSpPr>
        <p:spPr>
          <a:xfrm>
            <a:off x="3992241" y="2595609"/>
            <a:ext cx="404700" cy="281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2" name="Shape 922"/>
          <p:cNvSpPr/>
          <p:nvPr/>
        </p:nvSpPr>
        <p:spPr>
          <a:xfrm>
            <a:off x="3483150" y="4513498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923" name="Shape 923"/>
          <p:cNvCxnSpPr>
            <a:stCxn id="922" idx="3"/>
            <a:endCxn id="919" idx="2"/>
          </p:cNvCxnSpPr>
          <p:nvPr/>
        </p:nvCxnSpPr>
        <p:spPr>
          <a:xfrm flipH="1" rot="10800000">
            <a:off x="5207445" y="4042637"/>
            <a:ext cx="873900" cy="72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1026366" y="685116"/>
            <a:ext cx="3300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전투보고 메일 공유하기(시스템 대화)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자신의 전투보고 내용을 연맹/연합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채팅 창에 공유 ➔ 시스템 대화 전송</a:t>
            </a:r>
          </a:p>
        </p:txBody>
      </p:sp>
      <p:sp>
        <p:nvSpPr>
          <p:cNvPr id="930" name="Shape 93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932" name="Shape 93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35" name="Shape 93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936" name="Shape 93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937" name="Shape 93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938" name="Shape 93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939" name="Shape 93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Shape 94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941" name="Shape 94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2" name="Shape 9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3" name="Shape 943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944" name="Shape 94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946" name="Shape 94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5145855" y="4358185"/>
            <a:ext cx="2632423" cy="656670"/>
            <a:chOff x="5590619" y="3944526"/>
            <a:chExt cx="2632423" cy="656670"/>
          </a:xfrm>
        </p:grpSpPr>
        <p:sp>
          <p:nvSpPr>
            <p:cNvPr id="948" name="Shape 948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950" name="Shape 950"/>
            <p:cNvSpPr/>
            <p:nvPr/>
          </p:nvSpPr>
          <p:spPr>
            <a:xfrm flipH="1">
              <a:off x="5590619" y="4160539"/>
              <a:ext cx="1974205" cy="44065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4B081"/>
            </a:solidFill>
            <a:ln cap="flat" cmpd="sng" w="28575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러쎌8282 을(를) 공격하여 전투에서 승리</a:t>
              </a:r>
            </a:p>
          </p:txBody>
        </p:sp>
      </p:grpSp>
      <p:grpSp>
        <p:nvGrpSpPr>
          <p:cNvPr id="951" name="Shape 951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952" name="Shape 952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Shape 954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rgbClr val="C55A1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연맹을 떠나게 되었습니다. 이제 저를 잊어 주시기 바랍니다.(시스템)</a:t>
                </a:r>
              </a:p>
            </p:txBody>
          </p:sp>
        </p:grpSp>
        <p:pic>
          <p:nvPicPr>
            <p:cNvPr id="956" name="Shape 9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7" name="Shape 95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8" name="Shape 958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959" name="Shape 959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960" name="Shape 96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Shape 96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963" name="Shape 963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4" name="Shape 964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Shape 965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967" name="Shape 967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62200" y="4628673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Shape 969"/>
          <p:cNvSpPr/>
          <p:nvPr/>
        </p:nvSpPr>
        <p:spPr>
          <a:xfrm>
            <a:off x="8047903" y="529584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보고 공유 시스템 대화 표시</a:t>
            </a:r>
          </a:p>
        </p:txBody>
      </p:sp>
      <p:cxnSp>
        <p:nvCxnSpPr>
          <p:cNvPr id="970" name="Shape 970"/>
          <p:cNvCxnSpPr>
            <a:stCxn id="969" idx="1"/>
          </p:cNvCxnSpPr>
          <p:nvPr/>
        </p:nvCxnSpPr>
        <p:spPr>
          <a:xfrm rot="10800000">
            <a:off x="6904603" y="5065638"/>
            <a:ext cx="1143300" cy="4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971" name="Shape 9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3301" y="1874991"/>
            <a:ext cx="172145" cy="17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Shape 972"/>
          <p:cNvPicPr preferRelativeResize="0"/>
          <p:nvPr/>
        </p:nvPicPr>
        <p:blipFill rotWithShape="1">
          <a:blip r:embed="rId9">
            <a:alphaModFix/>
          </a:blip>
          <a:srcRect b="30733" l="16884" r="17193" t="25013"/>
          <a:stretch/>
        </p:blipFill>
        <p:spPr>
          <a:xfrm>
            <a:off x="6104246" y="4820125"/>
            <a:ext cx="203551" cy="136649"/>
          </a:xfrm>
          <a:prstGeom prst="roundRect">
            <a:avLst>
              <a:gd fmla="val 1302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1026366" y="685116"/>
            <a:ext cx="274947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전투보고 메일 공유하기(시스템 대화)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공유 된 전투보고 열람</a:t>
            </a:r>
          </a:p>
        </p:txBody>
      </p:sp>
      <p:sp>
        <p:nvSpPr>
          <p:cNvPr id="979" name="Shape 979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보고 기록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열람 화면</a:t>
            </a:r>
          </a:p>
        </p:txBody>
      </p:sp>
      <p:sp>
        <p:nvSpPr>
          <p:cNvPr id="980" name="Shape 98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82" name="Shape 982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983" name="Shape 983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Shape 984"/>
          <p:cNvGrpSpPr/>
          <p:nvPr/>
        </p:nvGrpSpPr>
        <p:grpSpPr>
          <a:xfrm>
            <a:off x="1005914" y="1491060"/>
            <a:ext cx="2632423" cy="656670"/>
            <a:chOff x="5298255" y="4510585"/>
            <a:chExt cx="2632423" cy="656670"/>
          </a:xfrm>
        </p:grpSpPr>
        <p:grpSp>
          <p:nvGrpSpPr>
            <p:cNvPr id="985" name="Shape 985"/>
            <p:cNvGrpSpPr/>
            <p:nvPr/>
          </p:nvGrpSpPr>
          <p:grpSpPr>
            <a:xfrm>
              <a:off x="5298255" y="4510585"/>
              <a:ext cx="2632423" cy="656670"/>
              <a:chOff x="5590619" y="3944526"/>
              <a:chExt cx="2632423" cy="656670"/>
            </a:xfrm>
          </p:grpSpPr>
          <p:sp>
            <p:nvSpPr>
              <p:cNvPr id="986" name="Shape 986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Shape 987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988" name="Shape 988"/>
              <p:cNvSpPr/>
              <p:nvPr/>
            </p:nvSpPr>
            <p:spPr>
              <a:xfrm flipH="1">
                <a:off x="5590619" y="4160539"/>
                <a:ext cx="1974205" cy="44065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rgbClr val="C55A1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러쎌8282 을(를) 공격하여 전투에서 승리</a:t>
                </a:r>
              </a:p>
            </p:txBody>
          </p:sp>
        </p:grpSp>
        <p:pic>
          <p:nvPicPr>
            <p:cNvPr id="989" name="Shape 989"/>
            <p:cNvPicPr preferRelativeResize="0"/>
            <p:nvPr/>
          </p:nvPicPr>
          <p:blipFill rotWithShape="1">
            <a:blip r:embed="rId3">
              <a:alphaModFix/>
            </a:blip>
            <a:srcRect b="45245" l="32736" r="33431" t="930"/>
            <a:stretch/>
          </p:blipFill>
          <p:spPr>
            <a:xfrm>
              <a:off x="7413806" y="45391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0" name="Shape 9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4600" y="4781073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1" name="Shape 991"/>
            <p:cNvPicPr preferRelativeResize="0"/>
            <p:nvPr/>
          </p:nvPicPr>
          <p:blipFill rotWithShape="1">
            <a:blip r:embed="rId5">
              <a:alphaModFix/>
            </a:blip>
            <a:srcRect b="30733" l="16884" r="17193" t="25013"/>
            <a:stretch/>
          </p:blipFill>
          <p:spPr>
            <a:xfrm>
              <a:off x="6256646" y="4972525"/>
              <a:ext cx="203551" cy="136649"/>
            </a:xfrm>
            <a:prstGeom prst="roundRect">
              <a:avLst>
                <a:gd fmla="val 13021" name="adj"/>
              </a:avLst>
            </a:prstGeom>
            <a:noFill/>
            <a:ln>
              <a:noFill/>
            </a:ln>
          </p:spPr>
        </p:pic>
      </p:grpSp>
      <p:grpSp>
        <p:nvGrpSpPr>
          <p:cNvPr id="992" name="Shape 992"/>
          <p:cNvGrpSpPr/>
          <p:nvPr/>
        </p:nvGrpSpPr>
        <p:grpSpPr>
          <a:xfrm>
            <a:off x="1208190" y="2147866"/>
            <a:ext cx="1567541" cy="728189"/>
            <a:chOff x="1208190" y="2147866"/>
            <a:chExt cx="1567541" cy="728189"/>
          </a:xfrm>
        </p:grpSpPr>
        <p:sp>
          <p:nvSpPr>
            <p:cNvPr id="993" name="Shape 993"/>
            <p:cNvSpPr/>
            <p:nvPr/>
          </p:nvSpPr>
          <p:spPr>
            <a:xfrm>
              <a:off x="1208190" y="2450866"/>
              <a:ext cx="1567541" cy="425189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시스템 채팅 대화를 터치</a:t>
              </a:r>
            </a:p>
          </p:txBody>
        </p:sp>
        <p:cxnSp>
          <p:nvCxnSpPr>
            <p:cNvPr id="994" name="Shape 994"/>
            <p:cNvCxnSpPr>
              <a:stCxn id="993" idx="0"/>
              <a:endCxn id="988" idx="2"/>
            </p:cNvCxnSpPr>
            <p:nvPr/>
          </p:nvCxnSpPr>
          <p:spPr>
            <a:xfrm flipH="1" rot="10800000">
              <a:off x="1991960" y="2147866"/>
              <a:ext cx="1200" cy="303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995" name="Shape 995"/>
          <p:cNvGrpSpPr/>
          <p:nvPr/>
        </p:nvGrpSpPr>
        <p:grpSpPr>
          <a:xfrm>
            <a:off x="2422232" y="5813352"/>
            <a:ext cx="1992941" cy="425189"/>
            <a:chOff x="1208190" y="2422874"/>
            <a:chExt cx="1992941" cy="425189"/>
          </a:xfrm>
        </p:grpSpPr>
        <p:sp>
          <p:nvSpPr>
            <p:cNvPr id="996" name="Shape 996"/>
            <p:cNvSpPr/>
            <p:nvPr/>
          </p:nvSpPr>
          <p:spPr>
            <a:xfrm>
              <a:off x="1208190" y="2422874"/>
              <a:ext cx="1567541" cy="425189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이전 채팅 화면으로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cxnSp>
          <p:nvCxnSpPr>
            <p:cNvPr id="997" name="Shape 997"/>
            <p:cNvCxnSpPr>
              <a:stCxn id="996" idx="3"/>
              <a:endCxn id="981" idx="1"/>
            </p:cNvCxnSpPr>
            <p:nvPr/>
          </p:nvCxnSpPr>
          <p:spPr>
            <a:xfrm>
              <a:off x="2775731" y="2635468"/>
              <a:ext cx="425400" cy="12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grpSp>
        <p:nvGrpSpPr>
          <p:cNvPr id="1003" name="Shape 1003"/>
          <p:cNvGrpSpPr/>
          <p:nvPr/>
        </p:nvGrpSpPr>
        <p:grpSpPr>
          <a:xfrm>
            <a:off x="4336028" y="633075"/>
            <a:ext cx="3520799" cy="5590800"/>
            <a:chOff x="4336028" y="633075"/>
            <a:chExt cx="3520799" cy="5590800"/>
          </a:xfrm>
        </p:grpSpPr>
        <p:sp>
          <p:nvSpPr>
            <p:cNvPr id="1004" name="Shape 1004"/>
            <p:cNvSpPr/>
            <p:nvPr/>
          </p:nvSpPr>
          <p:spPr>
            <a:xfrm>
              <a:off x="4336028" y="633075"/>
              <a:ext cx="3520799" cy="559080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336028" y="633075"/>
              <a:ext cx="3520799" cy="42128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일반 채팅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336028" y="1054358"/>
              <a:ext cx="3520799" cy="48519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336028" y="5830582"/>
              <a:ext cx="3520799" cy="39329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415105" y="5875339"/>
              <a:ext cx="311996" cy="303777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383550" y="1100936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대륙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5537326" y="1100936"/>
              <a:ext cx="1105080" cy="35471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</a:t>
              </a: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691103" y="1100936"/>
              <a:ext cx="1105080" cy="35471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연합</a:t>
              </a: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061082" y="5898478"/>
              <a:ext cx="735674" cy="27616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795932" y="5883496"/>
              <a:ext cx="2202024" cy="289688"/>
            </a:xfrm>
            <a:prstGeom prst="roundRect">
              <a:avLst>
                <a:gd fmla="val 7004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4" name="Shape 1014"/>
            <p:cNvGrpSpPr/>
            <p:nvPr/>
          </p:nvGrpSpPr>
          <p:grpSpPr>
            <a:xfrm>
              <a:off x="7481074" y="680812"/>
              <a:ext cx="324000" cy="324000"/>
              <a:chOff x="7481074" y="680812"/>
              <a:chExt cx="324000" cy="324000"/>
            </a:xfrm>
          </p:grpSpPr>
          <p:sp>
            <p:nvSpPr>
              <p:cNvPr id="1015" name="Shape 1015"/>
              <p:cNvSpPr/>
              <p:nvPr/>
            </p:nvSpPr>
            <p:spPr>
              <a:xfrm>
                <a:off x="7481074" y="680812"/>
                <a:ext cx="324000" cy="324000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6" name="Shape 10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1771" y="720904"/>
                <a:ext cx="252040" cy="252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17" name="Shape 1017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1018" name="Shape 101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Shape 1019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grpSp>
          <p:nvGrpSpPr>
            <p:cNvPr id="1021" name="Shape 1021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Shape 1023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grpSp>
          <p:nvGrpSpPr>
            <p:cNvPr id="1025" name="Shape 1025"/>
            <p:cNvGrpSpPr/>
            <p:nvPr/>
          </p:nvGrpSpPr>
          <p:grpSpPr>
            <a:xfrm>
              <a:off x="5152078" y="3440674"/>
              <a:ext cx="2632423" cy="828660"/>
              <a:chOff x="5590619" y="3944526"/>
              <a:chExt cx="2632423" cy="828660"/>
            </a:xfrm>
          </p:grpSpPr>
          <p:sp>
            <p:nvSpPr>
              <p:cNvPr id="1026" name="Shape 1026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Shape 1027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1028" name="Shape 1028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채팅 대화를 이렇게 표시됩니다. 500자까지 쓸 수 있습니다.</a:t>
                </a:r>
              </a:p>
            </p:txBody>
          </p:sp>
        </p:grpSp>
        <p:grpSp>
          <p:nvGrpSpPr>
            <p:cNvPr id="1029" name="Shape 1029"/>
            <p:cNvGrpSpPr/>
            <p:nvPr/>
          </p:nvGrpSpPr>
          <p:grpSpPr>
            <a:xfrm>
              <a:off x="5145855" y="4358185"/>
              <a:ext cx="2632423" cy="828660"/>
              <a:chOff x="5590619" y="3944526"/>
              <a:chExt cx="2632423" cy="828660"/>
            </a:xfrm>
          </p:grpSpPr>
          <p:sp>
            <p:nvSpPr>
              <p:cNvPr id="1030" name="Shape 1030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Shape 1031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1032" name="Shape 1032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12700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공지(외치기) 채팅 대화는 이렇게 표시됩니다. 500자 까지 동일합니다.</a:t>
                </a:r>
              </a:p>
            </p:txBody>
          </p:sp>
        </p:grp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Shape 1034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Shape 1035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7261406" y="43867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7" name="Shape 1037"/>
            <p:cNvGrpSpPr/>
            <p:nvPr/>
          </p:nvGrpSpPr>
          <p:grpSpPr>
            <a:xfrm>
              <a:off x="5465978" y="2464562"/>
              <a:ext cx="1270721" cy="1545516"/>
              <a:chOff x="5512633" y="2464562"/>
              <a:chExt cx="1270721" cy="1545516"/>
            </a:xfrm>
          </p:grpSpPr>
          <p:grpSp>
            <p:nvGrpSpPr>
              <p:cNvPr id="1038" name="Shape 1038"/>
              <p:cNvGrpSpPr/>
              <p:nvPr/>
            </p:nvGrpSpPr>
            <p:grpSpPr>
              <a:xfrm>
                <a:off x="5512633" y="2464562"/>
                <a:ext cx="1270721" cy="1545516"/>
                <a:chOff x="1809848" y="2604266"/>
                <a:chExt cx="1270721" cy="1545516"/>
              </a:xfrm>
            </p:grpSpPr>
            <p:sp>
              <p:nvSpPr>
                <p:cNvPr id="1039" name="Shape 1039"/>
                <p:cNvSpPr/>
                <p:nvPr/>
              </p:nvSpPr>
              <p:spPr>
                <a:xfrm>
                  <a:off x="2235906" y="2604266"/>
                  <a:ext cx="173434" cy="149511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1809848" y="2742358"/>
                  <a:ext cx="1270721" cy="1407424"/>
                </a:xfrm>
                <a:prstGeom prst="roundRect">
                  <a:avLst>
                    <a:gd fmla="val 2743" name="adj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번역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복사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차단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가입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프로필 사진 신고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제보 메시지</a:t>
                  </a:r>
                </a:p>
              </p:txBody>
            </p:sp>
          </p:grpSp>
          <p:cxnSp>
            <p:nvCxnSpPr>
              <p:cNvPr id="1041" name="Shape 1041"/>
              <p:cNvCxnSpPr/>
              <p:nvPr/>
            </p:nvCxnSpPr>
            <p:spPr>
              <a:xfrm>
                <a:off x="5576948" y="2883159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42" name="Shape 1042"/>
              <p:cNvCxnSpPr/>
              <p:nvPr/>
            </p:nvCxnSpPr>
            <p:spPr>
              <a:xfrm>
                <a:off x="5576400" y="3119539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43" name="Shape 1043"/>
              <p:cNvCxnSpPr/>
              <p:nvPr/>
            </p:nvCxnSpPr>
            <p:spPr>
              <a:xfrm>
                <a:off x="5576400" y="333725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44" name="Shape 1044"/>
              <p:cNvCxnSpPr/>
              <p:nvPr/>
            </p:nvCxnSpPr>
            <p:spPr>
              <a:xfrm>
                <a:off x="5576400" y="357673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045" name="Shape 1045"/>
              <p:cNvCxnSpPr/>
              <p:nvPr/>
            </p:nvCxnSpPr>
            <p:spPr>
              <a:xfrm>
                <a:off x="5576400" y="3803782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046" name="Shape 1046"/>
          <p:cNvSpPr txBox="1"/>
          <p:nvPr/>
        </p:nvSpPr>
        <p:spPr>
          <a:xfrm>
            <a:off x="998374" y="685116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 메뉴 표시</a:t>
            </a:r>
          </a:p>
        </p:txBody>
      </p:sp>
      <p:sp>
        <p:nvSpPr>
          <p:cNvPr id="1047" name="Shape 1047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049" name="Shape 1049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Shape 1050"/>
          <p:cNvSpPr/>
          <p:nvPr/>
        </p:nvSpPr>
        <p:spPr>
          <a:xfrm>
            <a:off x="7341946" y="2249813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대화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메뉴 표시</a:t>
            </a:r>
          </a:p>
        </p:txBody>
      </p:sp>
      <p:cxnSp>
        <p:nvCxnSpPr>
          <p:cNvPr id="1051" name="Shape 1051"/>
          <p:cNvCxnSpPr>
            <a:stCxn id="1050" idx="1"/>
          </p:cNvCxnSpPr>
          <p:nvPr/>
        </p:nvCxnSpPr>
        <p:spPr>
          <a:xfrm flipH="1">
            <a:off x="6762346" y="2462407"/>
            <a:ext cx="579600" cy="18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52" name="Shape 1052"/>
          <p:cNvCxnSpPr>
            <a:stCxn id="1050" idx="1"/>
          </p:cNvCxnSpPr>
          <p:nvPr/>
        </p:nvCxnSpPr>
        <p:spPr>
          <a:xfrm rot="10800000">
            <a:off x="6966346" y="2242807"/>
            <a:ext cx="375600" cy="219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3" name="Shape 1053"/>
          <p:cNvSpPr/>
          <p:nvPr/>
        </p:nvSpPr>
        <p:spPr>
          <a:xfrm>
            <a:off x="2663874" y="182462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부가 기능 메뉴</a:t>
            </a:r>
          </a:p>
        </p:txBody>
      </p:sp>
      <p:cxnSp>
        <p:nvCxnSpPr>
          <p:cNvPr id="1054" name="Shape 1054"/>
          <p:cNvCxnSpPr>
            <a:stCxn id="1053" idx="3"/>
          </p:cNvCxnSpPr>
          <p:nvPr/>
        </p:nvCxnSpPr>
        <p:spPr>
          <a:xfrm>
            <a:off x="4231415" y="2037218"/>
            <a:ext cx="1234500" cy="57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5" name="Shape 1055"/>
          <p:cNvSpPr/>
          <p:nvPr/>
        </p:nvSpPr>
        <p:spPr>
          <a:xfrm>
            <a:off x="2586681" y="2429197"/>
            <a:ext cx="1724295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채팅 대화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위치에 따라 상하로 표시</a:t>
            </a:r>
          </a:p>
        </p:txBody>
      </p:sp>
      <p:cxnSp>
        <p:nvCxnSpPr>
          <p:cNvPr id="1056" name="Shape 1056"/>
          <p:cNvCxnSpPr>
            <a:stCxn id="1055" idx="0"/>
            <a:endCxn id="1053" idx="2"/>
          </p:cNvCxnSpPr>
          <p:nvPr/>
        </p:nvCxnSpPr>
        <p:spPr>
          <a:xfrm rot="10800000">
            <a:off x="3447628" y="2249797"/>
            <a:ext cx="1200" cy="179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57" name="Shape 1057"/>
          <p:cNvGrpSpPr/>
          <p:nvPr/>
        </p:nvGrpSpPr>
        <p:grpSpPr>
          <a:xfrm>
            <a:off x="856526" y="2402713"/>
            <a:ext cx="1270721" cy="1560297"/>
            <a:chOff x="5512633" y="2602654"/>
            <a:chExt cx="1270721" cy="1560297"/>
          </a:xfrm>
        </p:grpSpPr>
        <p:grpSp>
          <p:nvGrpSpPr>
            <p:cNvPr id="1058" name="Shape 1058"/>
            <p:cNvGrpSpPr/>
            <p:nvPr/>
          </p:nvGrpSpPr>
          <p:grpSpPr>
            <a:xfrm>
              <a:off x="5512633" y="2602654"/>
              <a:ext cx="1270721" cy="1560297"/>
              <a:chOff x="1809848" y="2742358"/>
              <a:chExt cx="1270721" cy="1560297"/>
            </a:xfrm>
          </p:grpSpPr>
          <p:sp>
            <p:nvSpPr>
              <p:cNvPr id="1059" name="Shape 1059"/>
              <p:cNvSpPr/>
              <p:nvPr/>
            </p:nvSpPr>
            <p:spPr>
              <a:xfrm flipH="1" rot="10800000">
                <a:off x="2235906" y="4153144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061" name="Shape 1061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2" name="Shape 1062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3" name="Shape 1063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4" name="Shape 1064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5" name="Shape 1065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1066" name="Shape 1066"/>
          <p:cNvCxnSpPr>
            <a:stCxn id="1055" idx="1"/>
          </p:cNvCxnSpPr>
          <p:nvPr/>
        </p:nvCxnSpPr>
        <p:spPr>
          <a:xfrm rot="10800000">
            <a:off x="2124081" y="2641791"/>
            <a:ext cx="462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ot"/>
            <a:miter/>
            <a:headEnd len="med" w="med" type="none"/>
            <a:tailEnd len="lg" w="lg" type="triangle"/>
          </a:ln>
        </p:spPr>
      </p:cxnSp>
      <p:sp>
        <p:nvSpPr>
          <p:cNvPr id="1067" name="Shape 1067"/>
          <p:cNvSpPr/>
          <p:nvPr/>
        </p:nvSpPr>
        <p:spPr>
          <a:xfrm>
            <a:off x="3194950" y="314880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실행 버튼</a:t>
            </a:r>
          </a:p>
        </p:txBody>
      </p:sp>
      <p:cxnSp>
        <p:nvCxnSpPr>
          <p:cNvPr id="1068" name="Shape 1068"/>
          <p:cNvCxnSpPr>
            <a:stCxn id="1067" idx="3"/>
          </p:cNvCxnSpPr>
          <p:nvPr/>
        </p:nvCxnSpPr>
        <p:spPr>
          <a:xfrm flipH="1" rot="10800000">
            <a:off x="4762492" y="2800094"/>
            <a:ext cx="703500" cy="561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9" name="Shape 1069"/>
          <p:cNvCxnSpPr/>
          <p:nvPr/>
        </p:nvCxnSpPr>
        <p:spPr>
          <a:xfrm flipH="1" rot="10800000">
            <a:off x="4770410" y="3036578"/>
            <a:ext cx="735017" cy="32953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0" name="Shape 1070"/>
          <p:cNvCxnSpPr/>
          <p:nvPr/>
        </p:nvCxnSpPr>
        <p:spPr>
          <a:xfrm flipH="1" rot="10800000">
            <a:off x="4770212" y="3256382"/>
            <a:ext cx="753510" cy="10233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1" name="Shape 1071"/>
          <p:cNvCxnSpPr>
            <a:stCxn id="1067" idx="3"/>
          </p:cNvCxnSpPr>
          <p:nvPr/>
        </p:nvCxnSpPr>
        <p:spPr>
          <a:xfrm>
            <a:off x="4762492" y="3361394"/>
            <a:ext cx="789300" cy="11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2" name="Shape 1072"/>
          <p:cNvCxnSpPr>
            <a:stCxn id="1067" idx="3"/>
          </p:cNvCxnSpPr>
          <p:nvPr/>
        </p:nvCxnSpPr>
        <p:spPr>
          <a:xfrm>
            <a:off x="4762492" y="3361394"/>
            <a:ext cx="761100" cy="36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3" name="Shape 1073"/>
          <p:cNvCxnSpPr>
            <a:stCxn id="1067" idx="3"/>
          </p:cNvCxnSpPr>
          <p:nvPr/>
        </p:nvCxnSpPr>
        <p:spPr>
          <a:xfrm>
            <a:off x="4762492" y="3361394"/>
            <a:ext cx="733200" cy="58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74" name="Shape 1074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075" name="Shape 10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6" name="Shape 1076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424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내에서 다른 플레이어(유저)들과 대화를 주고 받을 수 있는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3개의 채팅 채널 구성 ➔ 대륙 / 연맹 / 연합 채팅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채팅의 기본 대화 기능은 일반 대화 / 공지 대화(외치기 대화)로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채팅 채널별 아래의 부가 기능들을 사용할 수 있음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/ 원문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/ 붙어 넣기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유저의 연맹 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 및 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 프로필 보기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재전송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채팅 채널별로 채팅 로그 저장 및 열람 기능 제공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Shape 1081"/>
          <p:cNvGrpSpPr/>
          <p:nvPr/>
        </p:nvGrpSpPr>
        <p:grpSpPr>
          <a:xfrm>
            <a:off x="1166428" y="1204929"/>
            <a:ext cx="1270721" cy="1545516"/>
            <a:chOff x="5512633" y="2464562"/>
            <a:chExt cx="1270721" cy="1545516"/>
          </a:xfrm>
        </p:grpSpPr>
        <p:grpSp>
          <p:nvGrpSpPr>
            <p:cNvPr id="1082" name="Shape 1082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083" name="Shape 1083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085" name="Shape 1085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6" name="Shape 1086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7" name="Shape 1087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8" name="Shape 1088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9" name="Shape 1089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90" name="Shape 1090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1026366" y="685116"/>
            <a:ext cx="3299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대화 - 부가 기능 메뉴 표시 조건별 표기</a:t>
            </a:r>
          </a:p>
        </p:txBody>
      </p:sp>
      <p:grpSp>
        <p:nvGrpSpPr>
          <p:cNvPr id="1092" name="Shape 1092"/>
          <p:cNvGrpSpPr/>
          <p:nvPr/>
        </p:nvGrpSpPr>
        <p:grpSpPr>
          <a:xfrm>
            <a:off x="2715311" y="1214260"/>
            <a:ext cx="1270721" cy="1545516"/>
            <a:chOff x="5512633" y="2464562"/>
            <a:chExt cx="1270721" cy="1545516"/>
          </a:xfrm>
        </p:grpSpPr>
        <p:grpSp>
          <p:nvGrpSpPr>
            <p:cNvPr id="1093" name="Shape 1093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094" name="Shape 1094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096" name="Shape 1096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97" name="Shape 1097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98" name="Shape 1098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99" name="Shape 1099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00" name="Shape 1100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01" name="Shape 1101"/>
          <p:cNvGrpSpPr/>
          <p:nvPr/>
        </p:nvGrpSpPr>
        <p:grpSpPr>
          <a:xfrm>
            <a:off x="4716788" y="1190295"/>
            <a:ext cx="1270721" cy="1339218"/>
            <a:chOff x="5512633" y="2464562"/>
            <a:chExt cx="1270721" cy="1339218"/>
          </a:xfrm>
        </p:grpSpPr>
        <p:grpSp>
          <p:nvGrpSpPr>
            <p:cNvPr id="1102" name="Shape 1102"/>
            <p:cNvGrpSpPr/>
            <p:nvPr/>
          </p:nvGrpSpPr>
          <p:grpSpPr>
            <a:xfrm>
              <a:off x="5512633" y="2464562"/>
              <a:ext cx="1270721" cy="1339218"/>
              <a:chOff x="1809848" y="2604266"/>
              <a:chExt cx="1270721" cy="1339218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1809848" y="2742358"/>
                <a:ext cx="1270721" cy="1201126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105" name="Shape 1105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06" name="Shape 1106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07" name="Shape 1107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08" name="Shape 1108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09" name="Shape 1109"/>
          <p:cNvGrpSpPr/>
          <p:nvPr/>
        </p:nvGrpSpPr>
        <p:grpSpPr>
          <a:xfrm>
            <a:off x="6228348" y="1190295"/>
            <a:ext cx="1270721" cy="1339218"/>
            <a:chOff x="5512633" y="2464562"/>
            <a:chExt cx="1270721" cy="1339218"/>
          </a:xfrm>
        </p:grpSpPr>
        <p:grpSp>
          <p:nvGrpSpPr>
            <p:cNvPr id="1110" name="Shape 1110"/>
            <p:cNvGrpSpPr/>
            <p:nvPr/>
          </p:nvGrpSpPr>
          <p:grpSpPr>
            <a:xfrm>
              <a:off x="5512633" y="2464562"/>
              <a:ext cx="1270721" cy="1339218"/>
              <a:chOff x="1809848" y="2604266"/>
              <a:chExt cx="1270721" cy="1339218"/>
            </a:xfrm>
          </p:grpSpPr>
          <p:sp>
            <p:nvSpPr>
              <p:cNvPr id="1111" name="Shape 1111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1809848" y="2742358"/>
                <a:ext cx="1270721" cy="1201126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113" name="Shape 1113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14" name="Shape 1114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15" name="Shape 1115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16" name="Shape 1116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17" name="Shape 1117"/>
          <p:cNvGrpSpPr/>
          <p:nvPr/>
        </p:nvGrpSpPr>
        <p:grpSpPr>
          <a:xfrm>
            <a:off x="1174732" y="4269397"/>
            <a:ext cx="2256733" cy="511213"/>
            <a:chOff x="5114450" y="3401764"/>
            <a:chExt cx="2256733" cy="511213"/>
          </a:xfrm>
        </p:grpSpPr>
        <p:grpSp>
          <p:nvGrpSpPr>
            <p:cNvPr id="1118" name="Shape 1118"/>
            <p:cNvGrpSpPr/>
            <p:nvPr/>
          </p:nvGrpSpPr>
          <p:grpSpPr>
            <a:xfrm>
              <a:off x="5114450" y="3401764"/>
              <a:ext cx="2256733" cy="511213"/>
              <a:chOff x="1809848" y="2604266"/>
              <a:chExt cx="2256733" cy="511213"/>
            </a:xfrm>
          </p:grpSpPr>
          <p:sp>
            <p:nvSpPr>
              <p:cNvPr id="1119" name="Shape 1119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1809848" y="2742358"/>
                <a:ext cx="2256733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  복사  차단  가입  제보 메시지</a:t>
                </a:r>
              </a:p>
            </p:txBody>
          </p:sp>
        </p:grpSp>
        <p:cxnSp>
          <p:nvCxnSpPr>
            <p:cNvPr id="1121" name="Shape 1121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2" name="Shape 1122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3" name="Shape 1123"/>
            <p:cNvCxnSpPr/>
            <p:nvPr/>
          </p:nvCxnSpPr>
          <p:spPr>
            <a:xfrm>
              <a:off x="6215355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4" name="Shape 1124"/>
            <p:cNvCxnSpPr/>
            <p:nvPr/>
          </p:nvCxnSpPr>
          <p:spPr>
            <a:xfrm>
              <a:off x="6545039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25" name="Shape 1125"/>
          <p:cNvGrpSpPr/>
          <p:nvPr/>
        </p:nvGrpSpPr>
        <p:grpSpPr>
          <a:xfrm>
            <a:off x="3628137" y="4260064"/>
            <a:ext cx="2256733" cy="511213"/>
            <a:chOff x="5114450" y="3401764"/>
            <a:chExt cx="2256733" cy="511213"/>
          </a:xfrm>
        </p:grpSpPr>
        <p:grpSp>
          <p:nvGrpSpPr>
            <p:cNvPr id="1126" name="Shape 1126"/>
            <p:cNvGrpSpPr/>
            <p:nvPr/>
          </p:nvGrpSpPr>
          <p:grpSpPr>
            <a:xfrm>
              <a:off x="5114450" y="3401764"/>
              <a:ext cx="2256733" cy="511213"/>
              <a:chOff x="1809848" y="2604266"/>
              <a:chExt cx="2256733" cy="511213"/>
            </a:xfrm>
          </p:grpSpPr>
          <p:sp>
            <p:nvSpPr>
              <p:cNvPr id="1127" name="Shape 1127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Shape 1128"/>
              <p:cNvSpPr/>
              <p:nvPr/>
            </p:nvSpPr>
            <p:spPr>
              <a:xfrm>
                <a:off x="1809848" y="2742358"/>
                <a:ext cx="2256733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 복사  차단  가입  제보 메시지</a:t>
                </a:r>
              </a:p>
            </p:txBody>
          </p:sp>
        </p:grpSp>
        <p:cxnSp>
          <p:nvCxnSpPr>
            <p:cNvPr id="1129" name="Shape 1129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30" name="Shape 1130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31" name="Shape 1131"/>
            <p:cNvCxnSpPr/>
            <p:nvPr/>
          </p:nvCxnSpPr>
          <p:spPr>
            <a:xfrm>
              <a:off x="6215355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32" name="Shape 1132"/>
            <p:cNvCxnSpPr/>
            <p:nvPr/>
          </p:nvCxnSpPr>
          <p:spPr>
            <a:xfrm>
              <a:off x="6545039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33" name="Shape 1133"/>
          <p:cNvGrpSpPr/>
          <p:nvPr/>
        </p:nvGrpSpPr>
        <p:grpSpPr>
          <a:xfrm>
            <a:off x="6922389" y="4250735"/>
            <a:ext cx="1923031" cy="511213"/>
            <a:chOff x="5114450" y="3401764"/>
            <a:chExt cx="1923031" cy="511213"/>
          </a:xfrm>
        </p:grpSpPr>
        <p:grpSp>
          <p:nvGrpSpPr>
            <p:cNvPr id="1134" name="Shape 1134"/>
            <p:cNvGrpSpPr/>
            <p:nvPr/>
          </p:nvGrpSpPr>
          <p:grpSpPr>
            <a:xfrm>
              <a:off x="5114450" y="3401764"/>
              <a:ext cx="1923031" cy="511213"/>
              <a:chOff x="1809848" y="2604266"/>
              <a:chExt cx="1923031" cy="511213"/>
            </a:xfrm>
          </p:grpSpPr>
          <p:sp>
            <p:nvSpPr>
              <p:cNvPr id="1135" name="Shape 1135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1809848" y="2742358"/>
                <a:ext cx="1923031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  복사  차단  제보 메시지</a:t>
                </a:r>
              </a:p>
            </p:txBody>
          </p:sp>
        </p:grpSp>
        <p:cxnSp>
          <p:nvCxnSpPr>
            <p:cNvPr id="1137" name="Shape 1137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38" name="Shape 1138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39" name="Shape 1139"/>
            <p:cNvCxnSpPr/>
            <p:nvPr/>
          </p:nvCxnSpPr>
          <p:spPr>
            <a:xfrm>
              <a:off x="6196694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40" name="Shape 1140"/>
          <p:cNvGrpSpPr/>
          <p:nvPr/>
        </p:nvGrpSpPr>
        <p:grpSpPr>
          <a:xfrm>
            <a:off x="9068428" y="4260064"/>
            <a:ext cx="1923031" cy="511213"/>
            <a:chOff x="5114450" y="3401764"/>
            <a:chExt cx="1923031" cy="511213"/>
          </a:xfrm>
        </p:grpSpPr>
        <p:grpSp>
          <p:nvGrpSpPr>
            <p:cNvPr id="1141" name="Shape 1141"/>
            <p:cNvGrpSpPr/>
            <p:nvPr/>
          </p:nvGrpSpPr>
          <p:grpSpPr>
            <a:xfrm>
              <a:off x="5114450" y="3401764"/>
              <a:ext cx="1923031" cy="511213"/>
              <a:chOff x="1809848" y="2604266"/>
              <a:chExt cx="1923031" cy="511213"/>
            </a:xfrm>
          </p:grpSpPr>
          <p:sp>
            <p:nvSpPr>
              <p:cNvPr id="1142" name="Shape 1142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1809848" y="2742358"/>
                <a:ext cx="1923031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 복사  차단  제보 메시지</a:t>
                </a:r>
              </a:p>
            </p:txBody>
          </p:sp>
        </p:grpSp>
        <p:cxnSp>
          <p:nvCxnSpPr>
            <p:cNvPr id="1144" name="Shape 1144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45" name="Shape 1145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46" name="Shape 1146"/>
            <p:cNvCxnSpPr/>
            <p:nvPr/>
          </p:nvCxnSpPr>
          <p:spPr>
            <a:xfrm>
              <a:off x="6196694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147" name="Shape 1147"/>
          <p:cNvSpPr txBox="1"/>
          <p:nvPr/>
        </p:nvSpPr>
        <p:spPr>
          <a:xfrm>
            <a:off x="1106308" y="2789850"/>
            <a:ext cx="142218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2647410" y="2798116"/>
            <a:ext cx="142218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149" name="Shape 1149"/>
          <p:cNvSpPr txBox="1"/>
          <p:nvPr/>
        </p:nvSpPr>
        <p:spPr>
          <a:xfrm>
            <a:off x="4625694" y="2586908"/>
            <a:ext cx="134524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150" name="Shape 1150"/>
          <p:cNvSpPr txBox="1"/>
          <p:nvPr/>
        </p:nvSpPr>
        <p:spPr>
          <a:xfrm>
            <a:off x="6148135" y="2595172"/>
            <a:ext cx="134524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x="1174732" y="4859301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152" name="Shape 1152"/>
          <p:cNvSpPr txBox="1"/>
          <p:nvPr/>
        </p:nvSpPr>
        <p:spPr>
          <a:xfrm>
            <a:off x="3656026" y="4855694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6914507" y="4859301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9395800" y="4855694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1026366" y="685116"/>
            <a:ext cx="410721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공지 / 자랑하기 대화 – 부가 기능 메뉴 표시 조건별 표기</a:t>
            </a:r>
          </a:p>
        </p:txBody>
      </p:sp>
      <p:grpSp>
        <p:nvGrpSpPr>
          <p:cNvPr id="1161" name="Shape 1161"/>
          <p:cNvGrpSpPr/>
          <p:nvPr/>
        </p:nvGrpSpPr>
        <p:grpSpPr>
          <a:xfrm>
            <a:off x="1174732" y="1134309"/>
            <a:ext cx="812686" cy="501882"/>
            <a:chOff x="5114450" y="3411095"/>
            <a:chExt cx="812686" cy="501882"/>
          </a:xfrm>
        </p:grpSpPr>
        <p:grpSp>
          <p:nvGrpSpPr>
            <p:cNvPr id="1162" name="Shape 1162"/>
            <p:cNvGrpSpPr/>
            <p:nvPr/>
          </p:nvGrpSpPr>
          <p:grpSpPr>
            <a:xfrm>
              <a:off x="5114450" y="3411095"/>
              <a:ext cx="812686" cy="501882"/>
              <a:chOff x="1809848" y="2613597"/>
              <a:chExt cx="812686" cy="501882"/>
            </a:xfrm>
          </p:grpSpPr>
          <p:sp>
            <p:nvSpPr>
              <p:cNvPr id="1163" name="Shape 1163"/>
              <p:cNvSpPr/>
              <p:nvPr/>
            </p:nvSpPr>
            <p:spPr>
              <a:xfrm>
                <a:off x="2105275" y="2613597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1809848" y="2742358"/>
                <a:ext cx="812686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  가입</a:t>
                </a:r>
              </a:p>
            </p:txBody>
          </p:sp>
        </p:grpSp>
        <p:cxnSp>
          <p:nvCxnSpPr>
            <p:cNvPr id="1165" name="Shape 1165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166" name="Shape 1166"/>
          <p:cNvSpPr txBox="1"/>
          <p:nvPr/>
        </p:nvSpPr>
        <p:spPr>
          <a:xfrm>
            <a:off x="1090754" y="1714883"/>
            <a:ext cx="1422184" cy="29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grpSp>
        <p:nvGrpSpPr>
          <p:cNvPr id="1167" name="Shape 1167"/>
          <p:cNvGrpSpPr/>
          <p:nvPr/>
        </p:nvGrpSpPr>
        <p:grpSpPr>
          <a:xfrm>
            <a:off x="2919556" y="1124978"/>
            <a:ext cx="482044" cy="511213"/>
            <a:chOff x="1809848" y="2604266"/>
            <a:chExt cx="482044" cy="511213"/>
          </a:xfrm>
        </p:grpSpPr>
        <p:sp>
          <p:nvSpPr>
            <p:cNvPr id="1168" name="Shape 1168"/>
            <p:cNvSpPr/>
            <p:nvPr/>
          </p:nvSpPr>
          <p:spPr>
            <a:xfrm>
              <a:off x="1955991" y="2604266"/>
              <a:ext cx="173434" cy="149511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809848" y="2742358"/>
              <a:ext cx="482044" cy="373122"/>
            </a:xfrm>
            <a:prstGeom prst="roundRect">
              <a:avLst>
                <a:gd fmla="val 2743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복사</a:t>
              </a:r>
            </a:p>
          </p:txBody>
        </p:sp>
      </p:grpSp>
      <p:sp>
        <p:nvSpPr>
          <p:cNvPr id="1170" name="Shape 1170"/>
          <p:cNvSpPr txBox="1"/>
          <p:nvPr/>
        </p:nvSpPr>
        <p:spPr>
          <a:xfrm>
            <a:off x="2835580" y="1714883"/>
            <a:ext cx="1293944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171" name="Shape 1171"/>
          <p:cNvSpPr txBox="1"/>
          <p:nvPr/>
        </p:nvSpPr>
        <p:spPr>
          <a:xfrm>
            <a:off x="1174732" y="4086807"/>
            <a:ext cx="799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공지 / 시스템 대화의 경우 위 형태로만 표시됨(조건도 위 조건만 체크됨)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177" name="Shape 117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Shape 117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179" name="Shape 117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82" name="Shape 118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183" name="Shape 118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184" name="Shape 118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185" name="Shape 118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186" name="Shape 118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7" name="Shape 118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188" name="Shape 118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9" name="Shape 11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0" name="Shape 1190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191" name="Shape 119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194" name="Shape 1194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195" name="Shape 119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198" name="Shape 1198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199" name="Shape 119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201" name="Shape 120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202" name="Shape 1202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203" name="Shape 120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205" name="Shape 120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206" name="Shape 1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Shape 120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Shape 120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Shape 120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0" name="Shape 1210"/>
          <p:cNvGrpSpPr/>
          <p:nvPr/>
        </p:nvGrpSpPr>
        <p:grpSpPr>
          <a:xfrm>
            <a:off x="1604646" y="1417749"/>
            <a:ext cx="1270721" cy="1545516"/>
            <a:chOff x="5512633" y="2464562"/>
            <a:chExt cx="1270721" cy="1545516"/>
          </a:xfrm>
        </p:grpSpPr>
        <p:grpSp>
          <p:nvGrpSpPr>
            <p:cNvPr id="1211" name="Shape 1211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212" name="Shape 1212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214" name="Shape 1214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15" name="Shape 1215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16" name="Shape 1216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17" name="Shape 1217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18" name="Shape 1218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19" name="Shape 1219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채팅 대화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[번역] 수행</a:t>
            </a:r>
          </a:p>
        </p:txBody>
      </p:sp>
      <p:sp>
        <p:nvSpPr>
          <p:cNvPr id="1220" name="Shape 1220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222" name="Shape 1222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Shape 1223"/>
          <p:cNvSpPr/>
          <p:nvPr/>
        </p:nvSpPr>
        <p:spPr>
          <a:xfrm>
            <a:off x="1343608" y="1584908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225" name="Shape 1225"/>
          <p:cNvSpPr/>
          <p:nvPr/>
        </p:nvSpPr>
        <p:spPr>
          <a:xfrm>
            <a:off x="7975285" y="26811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번역된 언어 표시</a:t>
            </a:r>
          </a:p>
        </p:txBody>
      </p:sp>
      <p:cxnSp>
        <p:nvCxnSpPr>
          <p:cNvPr id="1226" name="Shape 1226"/>
          <p:cNvCxnSpPr>
            <a:stCxn id="1225" idx="1"/>
          </p:cNvCxnSpPr>
          <p:nvPr/>
        </p:nvCxnSpPr>
        <p:spPr>
          <a:xfrm flipH="1">
            <a:off x="6979285" y="2893742"/>
            <a:ext cx="996000" cy="5399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7" name="Shape 1227"/>
          <p:cNvSpPr/>
          <p:nvPr/>
        </p:nvSpPr>
        <p:spPr>
          <a:xfrm>
            <a:off x="1651516" y="1604865"/>
            <a:ext cx="1203648" cy="2146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</p:txBody>
      </p:sp>
      <p:sp>
        <p:nvSpPr>
          <p:cNvPr id="1228" name="Shape 1228"/>
          <p:cNvSpPr/>
          <p:nvPr/>
        </p:nvSpPr>
        <p:spPr>
          <a:xfrm>
            <a:off x="3068384" y="1401133"/>
            <a:ext cx="1206997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색상 변경 발생</a:t>
            </a:r>
          </a:p>
        </p:txBody>
      </p:sp>
      <p:cxnSp>
        <p:nvCxnSpPr>
          <p:cNvPr id="1229" name="Shape 1229"/>
          <p:cNvCxnSpPr>
            <a:stCxn id="1228" idx="1"/>
            <a:endCxn id="1227" idx="3"/>
          </p:cNvCxnSpPr>
          <p:nvPr/>
        </p:nvCxnSpPr>
        <p:spPr>
          <a:xfrm flipH="1">
            <a:off x="2855084" y="1613727"/>
            <a:ext cx="213300" cy="98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30" name="Shape 1230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231" name="Shape 12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Shape 1232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238" name="Shape 1238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240" name="Shape 1240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43" name="Shape 1243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245" name="Shape 1245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246" name="Shape 1246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247" name="Shape 1247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8" name="Shape 1248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249" name="Shape 1249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0" name="Shape 12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1" name="Shape 1251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252" name="Shape 1252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255" name="Shape 1255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256" name="Shape 1256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259" name="Shape 1259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260" name="Shape 126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262" name="Shape 126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263" name="Shape 1263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264" name="Shape 126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266" name="Shape 126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267" name="Shape 1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Shape 1268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Shape 126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0" name="Shape 127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Shape 1271"/>
          <p:cNvGrpSpPr/>
          <p:nvPr/>
        </p:nvGrpSpPr>
        <p:grpSpPr>
          <a:xfrm>
            <a:off x="1604646" y="1417749"/>
            <a:ext cx="1270721" cy="1545516"/>
            <a:chOff x="5512633" y="2464562"/>
            <a:chExt cx="1270721" cy="1545516"/>
          </a:xfrm>
        </p:grpSpPr>
        <p:grpSp>
          <p:nvGrpSpPr>
            <p:cNvPr id="1272" name="Shape 1272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273" name="Shape 1273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275" name="Shape 1275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6" name="Shape 1276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7" name="Shape 1277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8" name="Shape 1278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9" name="Shape 1279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80" name="Shape 1280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대화 원문으로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[원문] 수행</a:t>
            </a:r>
          </a:p>
        </p:txBody>
      </p:sp>
      <p:sp>
        <p:nvSpPr>
          <p:cNvPr id="1281" name="Shape 128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282" name="Shape 128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283" name="Shape 1283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Shape 1284"/>
          <p:cNvSpPr/>
          <p:nvPr/>
        </p:nvSpPr>
        <p:spPr>
          <a:xfrm>
            <a:off x="1343608" y="1584908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Shape 1285"/>
          <p:cNvSpPr txBox="1"/>
          <p:nvPr/>
        </p:nvSpPr>
        <p:spPr>
          <a:xfrm>
            <a:off x="6609238" y="3335439"/>
            <a:ext cx="44114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sp>
        <p:nvSpPr>
          <p:cNvPr id="1286" name="Shape 1286"/>
          <p:cNvSpPr/>
          <p:nvPr/>
        </p:nvSpPr>
        <p:spPr>
          <a:xfrm>
            <a:off x="7975285" y="26811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원문 표시</a:t>
            </a:r>
          </a:p>
        </p:txBody>
      </p:sp>
      <p:cxnSp>
        <p:nvCxnSpPr>
          <p:cNvPr id="1287" name="Shape 1287"/>
          <p:cNvCxnSpPr>
            <a:stCxn id="1286" idx="1"/>
          </p:cNvCxnSpPr>
          <p:nvPr/>
        </p:nvCxnSpPr>
        <p:spPr>
          <a:xfrm flipH="1">
            <a:off x="6979285" y="2893742"/>
            <a:ext cx="996000" cy="5399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8" name="Shape 1288"/>
          <p:cNvSpPr/>
          <p:nvPr/>
        </p:nvSpPr>
        <p:spPr>
          <a:xfrm>
            <a:off x="1651516" y="1604865"/>
            <a:ext cx="1203648" cy="2146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grpSp>
        <p:nvGrpSpPr>
          <p:cNvPr id="1289" name="Shape 1289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290" name="Shape 12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1" name="Shape 1291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297" name="Shape 129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299" name="Shape 129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Shape 130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02" name="Shape 130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303" name="Shape 130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304" name="Shape 130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305" name="Shape 130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306" name="Shape 130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Shape 130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308" name="Shape 130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9" name="Shape 13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0" name="Shape 1310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311" name="Shape 131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315" name="Shape 131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318" name="Shape 1318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319" name="Shape 131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21" name="Shape 132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322" name="Shape 1322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323" name="Shape 132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25" name="Shape 132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326" name="Shape 1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Shape 132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Shape 132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Shape 132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0" name="Shape 1330"/>
          <p:cNvGrpSpPr/>
          <p:nvPr/>
        </p:nvGrpSpPr>
        <p:grpSpPr>
          <a:xfrm>
            <a:off x="1604646" y="1417749"/>
            <a:ext cx="1270721" cy="1545516"/>
            <a:chOff x="5512633" y="2464562"/>
            <a:chExt cx="1270721" cy="1545516"/>
          </a:xfrm>
        </p:grpSpPr>
        <p:grpSp>
          <p:nvGrpSpPr>
            <p:cNvPr id="1331" name="Shape 1331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334" name="Shape 1334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5" name="Shape 1335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6" name="Shape 1336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7" name="Shape 1337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8" name="Shape 1338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39" name="Shape 1339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복사하기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[복사] 수행</a:t>
            </a:r>
          </a:p>
        </p:txBody>
      </p:sp>
      <p:sp>
        <p:nvSpPr>
          <p:cNvPr id="1340" name="Shape 1340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341" name="Shape 1341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342" name="Shape 1342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Shape 1343"/>
          <p:cNvSpPr/>
          <p:nvPr/>
        </p:nvSpPr>
        <p:spPr>
          <a:xfrm>
            <a:off x="1336357" y="1836184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Shape 1344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345" name="Shape 1345"/>
          <p:cNvSpPr/>
          <p:nvPr/>
        </p:nvSpPr>
        <p:spPr>
          <a:xfrm>
            <a:off x="5500653" y="5589037"/>
            <a:ext cx="1247092" cy="22296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복사되었습니다.</a:t>
            </a:r>
          </a:p>
        </p:txBody>
      </p:sp>
      <p:sp>
        <p:nvSpPr>
          <p:cNvPr id="1346" name="Shape 1346"/>
          <p:cNvSpPr/>
          <p:nvPr/>
        </p:nvSpPr>
        <p:spPr>
          <a:xfrm>
            <a:off x="7714028" y="487384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 성공 알림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 후 자동 소멸)</a:t>
            </a:r>
          </a:p>
        </p:txBody>
      </p:sp>
      <p:cxnSp>
        <p:nvCxnSpPr>
          <p:cNvPr id="1347" name="Shape 1347"/>
          <p:cNvCxnSpPr>
            <a:stCxn id="1346" idx="1"/>
          </p:cNvCxnSpPr>
          <p:nvPr/>
        </p:nvCxnSpPr>
        <p:spPr>
          <a:xfrm flipH="1">
            <a:off x="6718028" y="5086436"/>
            <a:ext cx="996000" cy="54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8" name="Shape 1348"/>
          <p:cNvSpPr/>
          <p:nvPr/>
        </p:nvSpPr>
        <p:spPr>
          <a:xfrm>
            <a:off x="1663375" y="1853680"/>
            <a:ext cx="1179931" cy="2021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grpSp>
        <p:nvGrpSpPr>
          <p:cNvPr id="1349" name="Shape 1349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350" name="Shape 13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1" name="Shape 1351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357" name="Shape 135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359" name="Shape 135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Shape 136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Shape 136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62" name="Shape 136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363" name="Shape 136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364" name="Shape 136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365" name="Shape 136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366" name="Shape 136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7" name="Shape 136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368" name="Shape 136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9" name="Shape 13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0" name="Shape 1370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371" name="Shape 137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374" name="Shape 1374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375" name="Shape 137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378" name="Shape 1378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379" name="Shape 137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81" name="Shape 138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382" name="Shape 1382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383" name="Shape 138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85" name="Shape 138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386" name="Shape 13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Shape 138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Shape 138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Shape 138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0" name="Shape 1390"/>
          <p:cNvGrpSpPr/>
          <p:nvPr/>
        </p:nvGrpSpPr>
        <p:grpSpPr>
          <a:xfrm>
            <a:off x="1604646" y="1613687"/>
            <a:ext cx="1270721" cy="1545516"/>
            <a:chOff x="5512633" y="2464562"/>
            <a:chExt cx="1270721" cy="1545516"/>
          </a:xfrm>
        </p:grpSpPr>
        <p:grpSp>
          <p:nvGrpSpPr>
            <p:cNvPr id="1391" name="Shape 1391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392" name="Shape 1392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394" name="Shape 1394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5" name="Shape 1395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6" name="Shape 1396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7" name="Shape 1397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8" name="Shape 1398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99" name="Shape 1399"/>
          <p:cNvSpPr txBox="1"/>
          <p:nvPr/>
        </p:nvSpPr>
        <p:spPr>
          <a:xfrm>
            <a:off x="998374" y="685116"/>
            <a:ext cx="230704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차단하기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[차단] 수행</a:t>
            </a:r>
          </a:p>
        </p:txBody>
      </p:sp>
      <p:sp>
        <p:nvSpPr>
          <p:cNvPr id="1400" name="Shape 1400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401" name="Shape 1401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402" name="Shape 1402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Shape 1403"/>
          <p:cNvSpPr/>
          <p:nvPr/>
        </p:nvSpPr>
        <p:spPr>
          <a:xfrm>
            <a:off x="1345687" y="2265389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Shape 1404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1405" name="Shape 1405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406" name="Shape 14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7" name="Shape 1407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408" name="Shape 1408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4349312" y="2479858"/>
            <a:ext cx="3520799" cy="1958432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님을 차단하시겠습니까?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차단후 해당 영주님의 채팅 혹은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받지 않게 됩니다.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설정 – 차단 해제를 통해서 해당 영주님에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대한 차단을 해제할 수 있습니다.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1659883" y="2303349"/>
            <a:ext cx="1168249" cy="1612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cxnSp>
        <p:nvCxnSpPr>
          <p:cNvPr id="1411" name="Shape 1411"/>
          <p:cNvCxnSpPr/>
          <p:nvPr/>
        </p:nvCxnSpPr>
        <p:spPr>
          <a:xfrm>
            <a:off x="4349312" y="2488689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12" name="Shape 1412"/>
          <p:cNvCxnSpPr/>
          <p:nvPr/>
        </p:nvCxnSpPr>
        <p:spPr>
          <a:xfrm>
            <a:off x="4336028" y="4438291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3" name="Shape 1413"/>
          <p:cNvSpPr/>
          <p:nvPr/>
        </p:nvSpPr>
        <p:spPr>
          <a:xfrm>
            <a:off x="4987207" y="3949214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414" name="Shape 1414"/>
          <p:cNvSpPr/>
          <p:nvPr/>
        </p:nvSpPr>
        <p:spPr>
          <a:xfrm>
            <a:off x="6175169" y="3949214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415" name="Shape 1415"/>
          <p:cNvSpPr/>
          <p:nvPr/>
        </p:nvSpPr>
        <p:spPr>
          <a:xfrm>
            <a:off x="7319900" y="4494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취소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416" name="Shape 1416"/>
          <p:cNvCxnSpPr>
            <a:stCxn id="1415" idx="1"/>
            <a:endCxn id="1414" idx="2"/>
          </p:cNvCxnSpPr>
          <p:nvPr/>
        </p:nvCxnSpPr>
        <p:spPr>
          <a:xfrm rot="10800000">
            <a:off x="6727700" y="4303924"/>
            <a:ext cx="592200" cy="4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7" name="Shape 1417"/>
          <p:cNvSpPr/>
          <p:nvPr/>
        </p:nvSpPr>
        <p:spPr>
          <a:xfrm>
            <a:off x="3427464" y="4514357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수행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418" name="Shape 1418"/>
          <p:cNvCxnSpPr>
            <a:stCxn id="1417" idx="3"/>
            <a:endCxn id="1413" idx="2"/>
          </p:cNvCxnSpPr>
          <p:nvPr/>
        </p:nvCxnSpPr>
        <p:spPr>
          <a:xfrm flipH="1" rot="10800000">
            <a:off x="4995005" y="4303951"/>
            <a:ext cx="544800" cy="42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9" name="Shape 1419"/>
          <p:cNvSpPr/>
          <p:nvPr/>
        </p:nvSpPr>
        <p:spPr>
          <a:xfrm>
            <a:off x="3345778" y="5285519"/>
            <a:ext cx="1724295" cy="68477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수행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채팅은 더 이상 표시되지 않음</a:t>
            </a:r>
          </a:p>
        </p:txBody>
      </p:sp>
      <p:cxnSp>
        <p:nvCxnSpPr>
          <p:cNvPr id="1420" name="Shape 1420"/>
          <p:cNvCxnSpPr>
            <a:stCxn id="1419" idx="0"/>
            <a:endCxn id="1417" idx="2"/>
          </p:cNvCxnSpPr>
          <p:nvPr/>
        </p:nvCxnSpPr>
        <p:spPr>
          <a:xfrm flipH="1" rot="10800000">
            <a:off x="4207925" y="4939619"/>
            <a:ext cx="3300" cy="345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426" name="Shape 1426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화면</a:t>
            </a:r>
          </a:p>
        </p:txBody>
      </p:sp>
      <p:sp>
        <p:nvSpPr>
          <p:cNvPr id="1427" name="Shape 1427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Shape 1428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1429" name="Shape 1429"/>
          <p:cNvGrpSpPr/>
          <p:nvPr/>
        </p:nvGrpSpPr>
        <p:grpSpPr>
          <a:xfrm>
            <a:off x="1604646" y="1417749"/>
            <a:ext cx="1270721" cy="1545516"/>
            <a:chOff x="5512633" y="2464562"/>
            <a:chExt cx="1270721" cy="1545516"/>
          </a:xfrm>
        </p:grpSpPr>
        <p:grpSp>
          <p:nvGrpSpPr>
            <p:cNvPr id="1430" name="Shape 1430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431" name="Shape 1431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433" name="Shape 1433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34" name="Shape 1434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35" name="Shape 1435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36" name="Shape 1436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37" name="Shape 1437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38" name="Shape 1438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[가입] 수행</a:t>
            </a:r>
          </a:p>
        </p:txBody>
      </p:sp>
      <p:sp>
        <p:nvSpPr>
          <p:cNvPr id="1439" name="Shape 1439"/>
          <p:cNvSpPr/>
          <p:nvPr/>
        </p:nvSpPr>
        <p:spPr>
          <a:xfrm>
            <a:off x="1324945" y="2284702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Shape 1440"/>
          <p:cNvSpPr/>
          <p:nvPr/>
        </p:nvSpPr>
        <p:spPr>
          <a:xfrm>
            <a:off x="1648408" y="2314185"/>
            <a:ext cx="1191732" cy="1950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1441" name="Shape 1441"/>
          <p:cNvSpPr/>
          <p:nvPr/>
        </p:nvSpPr>
        <p:spPr>
          <a:xfrm>
            <a:off x="2440715" y="581499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화면으로 돌아가기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1442" name="Shape 1442"/>
          <p:cNvCxnSpPr>
            <a:stCxn id="1441" idx="3"/>
            <a:endCxn id="1428" idx="1"/>
          </p:cNvCxnSpPr>
          <p:nvPr/>
        </p:nvCxnSpPr>
        <p:spPr>
          <a:xfrm flipH="1" rot="10800000">
            <a:off x="4008256" y="6027292"/>
            <a:ext cx="4068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448" name="Shape 1448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450" name="Shape 1450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Shape 1452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453" name="Shape 1453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454" name="Shape 1454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455" name="Shape 1455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456" name="Shape 1456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457" name="Shape 1457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Shape 1458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459" name="Shape 1459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0" name="Shape 14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1" name="Shape 1461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462" name="Shape 1462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465" name="Shape 1465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466" name="Shape 1466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469" name="Shape 1469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470" name="Shape 147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472" name="Shape 147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473" name="Shape 1473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474" name="Shape 147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476" name="Shape 147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477" name="Shape 1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Shape 1478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Shape 147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Shape 148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1" name="Shape 1481"/>
          <p:cNvGrpSpPr/>
          <p:nvPr/>
        </p:nvGrpSpPr>
        <p:grpSpPr>
          <a:xfrm>
            <a:off x="1604646" y="1651014"/>
            <a:ext cx="1270721" cy="1545516"/>
            <a:chOff x="5512633" y="2464562"/>
            <a:chExt cx="1270721" cy="1545516"/>
          </a:xfrm>
        </p:grpSpPr>
        <p:grpSp>
          <p:nvGrpSpPr>
            <p:cNvPr id="1482" name="Shape 1482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483" name="Shape 1483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Shape 1484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485" name="Shape 1485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86" name="Shape 1486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87" name="Shape 1487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88" name="Shape 1488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89" name="Shape 1489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90" name="Shape 1490"/>
          <p:cNvSpPr txBox="1"/>
          <p:nvPr/>
        </p:nvSpPr>
        <p:spPr>
          <a:xfrm>
            <a:off x="998374" y="685116"/>
            <a:ext cx="318548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[프로필 사진 신고] 수행</a:t>
            </a:r>
          </a:p>
        </p:txBody>
      </p:sp>
      <p:sp>
        <p:nvSpPr>
          <p:cNvPr id="1491" name="Shape 149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492" name="Shape 149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493" name="Shape 1493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Shape 1494"/>
          <p:cNvSpPr/>
          <p:nvPr/>
        </p:nvSpPr>
        <p:spPr>
          <a:xfrm>
            <a:off x="1343608" y="2732576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Shape 1495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496" name="Shape 1496"/>
          <p:cNvSpPr/>
          <p:nvPr/>
        </p:nvSpPr>
        <p:spPr>
          <a:xfrm>
            <a:off x="1663375" y="2789823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grpSp>
        <p:nvGrpSpPr>
          <p:cNvPr id="1497" name="Shape 1497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498" name="Shape 149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9" name="Shape 1499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500" name="Shape 1500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Shape 1501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님의 프로필 사진을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신고하시겠습니까?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Shape 1502"/>
          <p:cNvSpPr/>
          <p:nvPr/>
        </p:nvSpPr>
        <p:spPr>
          <a:xfrm>
            <a:off x="4987207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503" name="Shape 1503"/>
          <p:cNvSpPr/>
          <p:nvPr/>
        </p:nvSpPr>
        <p:spPr>
          <a:xfrm>
            <a:off x="6175169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cxnSp>
        <p:nvCxnSpPr>
          <p:cNvPr id="1504" name="Shape 1504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05" name="Shape 1505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06" name="Shape 1506"/>
          <p:cNvSpPr/>
          <p:nvPr/>
        </p:nvSpPr>
        <p:spPr>
          <a:xfrm>
            <a:off x="7319900" y="4494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 취소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507" name="Shape 1507"/>
          <p:cNvCxnSpPr>
            <a:stCxn id="1506" idx="1"/>
          </p:cNvCxnSpPr>
          <p:nvPr/>
        </p:nvCxnSpPr>
        <p:spPr>
          <a:xfrm rot="10800000">
            <a:off x="6727700" y="4024024"/>
            <a:ext cx="592200" cy="68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08" name="Shape 1508"/>
          <p:cNvSpPr/>
          <p:nvPr/>
        </p:nvSpPr>
        <p:spPr>
          <a:xfrm>
            <a:off x="3427464" y="4514357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 수행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509" name="Shape 1509"/>
          <p:cNvCxnSpPr>
            <a:stCxn id="1508" idx="3"/>
          </p:cNvCxnSpPr>
          <p:nvPr/>
        </p:nvCxnSpPr>
        <p:spPr>
          <a:xfrm flipH="1" rot="10800000">
            <a:off x="4995005" y="4024051"/>
            <a:ext cx="544800" cy="7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0" name="Shape 1510"/>
          <p:cNvSpPr/>
          <p:nvPr/>
        </p:nvSpPr>
        <p:spPr>
          <a:xfrm>
            <a:off x="3345778" y="5285519"/>
            <a:ext cx="1724295" cy="68477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신고를 수행해도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화면에서 변화는 없음</a:t>
            </a:r>
          </a:p>
        </p:txBody>
      </p:sp>
      <p:cxnSp>
        <p:nvCxnSpPr>
          <p:cNvPr id="1511" name="Shape 1511"/>
          <p:cNvCxnSpPr>
            <a:stCxn id="1510" idx="0"/>
            <a:endCxn id="1508" idx="2"/>
          </p:cNvCxnSpPr>
          <p:nvPr/>
        </p:nvCxnSpPr>
        <p:spPr>
          <a:xfrm flipH="1" rot="10800000">
            <a:off x="4207925" y="4939619"/>
            <a:ext cx="3300" cy="345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517" name="Shape 151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Shape 151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519" name="Shape 151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Shape 152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522" name="Shape 152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523" name="Shape 152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24" name="Shape 152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25" name="Shape 152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526" name="Shape 152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7" name="Shape 152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528" name="Shape 152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9" name="Shape 15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0" name="Shape 1530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531" name="Shape 153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534" name="Shape 1534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535" name="Shape 153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538" name="Shape 1538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539" name="Shape 153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541" name="Shape 154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542" name="Shape 1542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543" name="Shape 154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545" name="Shape 154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546" name="Shape 15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Shape 154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Shape 154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Shape 154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0" name="Shape 1550"/>
          <p:cNvGrpSpPr/>
          <p:nvPr/>
        </p:nvGrpSpPr>
        <p:grpSpPr>
          <a:xfrm>
            <a:off x="1604646" y="1651014"/>
            <a:ext cx="1270721" cy="1545516"/>
            <a:chOff x="5512633" y="2464562"/>
            <a:chExt cx="1270721" cy="1545516"/>
          </a:xfrm>
        </p:grpSpPr>
        <p:grpSp>
          <p:nvGrpSpPr>
            <p:cNvPr id="1551" name="Shape 1551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552" name="Shape 1552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Shape 1553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554" name="Shape 1554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5" name="Shape 1555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6" name="Shape 1556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7" name="Shape 1557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8" name="Shape 1558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559" name="Shape 1559"/>
          <p:cNvSpPr txBox="1"/>
          <p:nvPr/>
        </p:nvSpPr>
        <p:spPr>
          <a:xfrm>
            <a:off x="998374" y="685116"/>
            <a:ext cx="273023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완료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Shape 1560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561" name="Shape 1561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562" name="Shape 1562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Shape 1563"/>
          <p:cNvSpPr/>
          <p:nvPr/>
        </p:nvSpPr>
        <p:spPr>
          <a:xfrm>
            <a:off x="1343608" y="2732576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Shape 1564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565" name="Shape 1565"/>
          <p:cNvSpPr/>
          <p:nvPr/>
        </p:nvSpPr>
        <p:spPr>
          <a:xfrm>
            <a:off x="1663375" y="2789823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1566" name="Shape 1566"/>
          <p:cNvSpPr/>
          <p:nvPr/>
        </p:nvSpPr>
        <p:spPr>
          <a:xfrm>
            <a:off x="4538446" y="1623453"/>
            <a:ext cx="3189022" cy="743463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신고가 완료되었습니다.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 나은 게임 서비스를 위해 노력하겠습니다.</a:t>
            </a:r>
          </a:p>
        </p:txBody>
      </p:sp>
      <p:sp>
        <p:nvSpPr>
          <p:cNvPr id="1567" name="Shape 1567"/>
          <p:cNvSpPr/>
          <p:nvPr/>
        </p:nvSpPr>
        <p:spPr>
          <a:xfrm>
            <a:off x="8113960" y="107420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 제출 완료 안내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 후 자동 소멸)</a:t>
            </a:r>
          </a:p>
        </p:txBody>
      </p:sp>
      <p:cxnSp>
        <p:nvCxnSpPr>
          <p:cNvPr id="1568" name="Shape 1568"/>
          <p:cNvCxnSpPr>
            <a:stCxn id="1567" idx="1"/>
          </p:cNvCxnSpPr>
          <p:nvPr/>
        </p:nvCxnSpPr>
        <p:spPr>
          <a:xfrm flipH="1">
            <a:off x="7585060" y="1331446"/>
            <a:ext cx="528900" cy="450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569" name="Shape 1569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570" name="Shape 15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1" name="Shape 1571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Shape 1576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577" name="Shape 157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Shape 157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579" name="Shape 157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Shape 158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Shape 158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582" name="Shape 158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583" name="Shape 158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84" name="Shape 158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85" name="Shape 158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586" name="Shape 158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Shape 158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588" name="Shape 158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9" name="Shape 15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0" name="Shape 1590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591" name="Shape 159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594" name="Shape 1594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595" name="Shape 159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598" name="Shape 1598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599" name="Shape 159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Shape 160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01" name="Shape 160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602" name="Shape 1602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603" name="Shape 160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05" name="Shape 160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606" name="Shape 16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Shape 160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Shape 160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Shape 160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0" name="Shape 1610"/>
          <p:cNvGrpSpPr/>
          <p:nvPr/>
        </p:nvGrpSpPr>
        <p:grpSpPr>
          <a:xfrm>
            <a:off x="1604646" y="1949593"/>
            <a:ext cx="1270721" cy="1545516"/>
            <a:chOff x="5512633" y="2464562"/>
            <a:chExt cx="1270721" cy="1545516"/>
          </a:xfrm>
        </p:grpSpPr>
        <p:grpSp>
          <p:nvGrpSpPr>
            <p:cNvPr id="1611" name="Shape 1611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612" name="Shape 1612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Shape 1613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614" name="Shape 1614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15" name="Shape 1615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16" name="Shape 1616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17" name="Shape 1617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18" name="Shape 1618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619" name="Shape 1619"/>
          <p:cNvSpPr txBox="1"/>
          <p:nvPr/>
        </p:nvSpPr>
        <p:spPr>
          <a:xfrm>
            <a:off x="998374" y="685116"/>
            <a:ext cx="27302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제한 안내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수행 시,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신고 제한에 걸렸을 경우</a:t>
            </a:r>
          </a:p>
        </p:txBody>
      </p:sp>
      <p:sp>
        <p:nvSpPr>
          <p:cNvPr id="1620" name="Shape 1620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621" name="Shape 1621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622" name="Shape 1622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Shape 1623"/>
          <p:cNvSpPr/>
          <p:nvPr/>
        </p:nvSpPr>
        <p:spPr>
          <a:xfrm>
            <a:off x="1343608" y="3031158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Shape 1624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625" name="Shape 1625"/>
          <p:cNvSpPr/>
          <p:nvPr/>
        </p:nvSpPr>
        <p:spPr>
          <a:xfrm>
            <a:off x="1663375" y="3088401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grpSp>
        <p:nvGrpSpPr>
          <p:cNvPr id="1626" name="Shape 1626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627" name="Shape 16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8" name="Shape 1628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629" name="Shape 1629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Shape 1630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프로필 사진 신고가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너무 많아 잠시 신고가 제한되었습니다.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5543889" y="3687882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1632" name="Shape 1632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33" name="Shape 1633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34" name="Shape 1634"/>
          <p:cNvSpPr/>
          <p:nvPr/>
        </p:nvSpPr>
        <p:spPr>
          <a:xfrm>
            <a:off x="8333952" y="1989152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 제출 제한 안내 팝업</a:t>
            </a:r>
          </a:p>
        </p:txBody>
      </p:sp>
      <p:cxnSp>
        <p:nvCxnSpPr>
          <p:cNvPr id="1635" name="Shape 1635"/>
          <p:cNvCxnSpPr>
            <a:stCxn id="1634" idx="1"/>
          </p:cNvCxnSpPr>
          <p:nvPr/>
        </p:nvCxnSpPr>
        <p:spPr>
          <a:xfrm flipH="1">
            <a:off x="7805052" y="2246391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36" name="Shape 1636"/>
          <p:cNvSpPr/>
          <p:nvPr/>
        </p:nvSpPr>
        <p:spPr>
          <a:xfrm>
            <a:off x="5309864" y="4600785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637" name="Shape 1637"/>
          <p:cNvCxnSpPr>
            <a:stCxn id="1636" idx="0"/>
            <a:endCxn id="1631" idx="2"/>
          </p:cNvCxnSpPr>
          <p:nvPr/>
        </p:nvCxnSpPr>
        <p:spPr>
          <a:xfrm flipH="1" rot="10800000">
            <a:off x="6093634" y="4042485"/>
            <a:ext cx="2700" cy="55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기본 기능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대화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연맹 가입 알림 대화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연맹 가입 시, 연맹 채팅 채널에 자신이 연맹에 가입했음을 알리는 시스템 대화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가입된 연맹 채팅 채널에만 표시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연맹 탈퇴 알림 대화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시, 해당 연맹의 채팅 채널에 자신이 연맹에서 탈퇴했음을 알리는 시스템 대화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탈퇴한 연맹 채팅 채널에만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탈퇴와 함께 해당 연맹 채널이 입장할 수 없기 때문에 본인은 해당 메시지를 볼 수 없음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전투보고 공유 알림 대화(</a:t>
            </a:r>
            <a:r>
              <a:rPr b="1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➔ 메일의 공유 기능과 연계되는 채팅 기능</a:t>
            </a: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메일의 전투 보고 공유 기능을 수행 ➔ 연맹 / 연합 채팅에 해당 공유 사항이 시스템 채팅으로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채팅 대화를 터치하여 전투 보고 내용 열람 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자랑하기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플레이 중 특정 조건을 만족했을 경우 대륙 채팅을 통해 해당 상황을 자랑하는 대화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시스템에 의해서 자동으로 대륙 채팅 창에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자랑하기 상황(조건)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행운의 룰렛에서 높은 가치의 보상을 획득할 경우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기능은 C.O.K.의 행운의 룰렛 기능이 추가될 때, 같이 추가 됨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모든 채팅 채널에 표시(대륙 / 연맹 / 연합)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모든 시스템 대화는 해당 상황이 되면 자동으로 채팅 채널에 전송됨 ➔ 플레이어(유저)의 조작 없이 시스템적으로 해당 채널에 대화 전송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시스템 대화는 일부 부가기능만 적용 ➔ 복사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643" name="Shape 164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Shape 1644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645" name="Shape 1645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Shape 1646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Shape 1647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649" name="Shape 1649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650" name="Shape 1650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651" name="Shape 1651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652" name="Shape 1652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Shape 1653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654" name="Shape 1654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55" name="Shape 16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6" name="Shape 1656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657" name="Shape 1657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660" name="Shape 1660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661" name="Shape 166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664" name="Shape 1664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665" name="Shape 166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67" name="Shape 166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668" name="Shape 1668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669" name="Shape 166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71" name="Shape 167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672" name="Shape 1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Shape 167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Shape 167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Shape 167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6" name="Shape 1676"/>
          <p:cNvGrpSpPr/>
          <p:nvPr/>
        </p:nvGrpSpPr>
        <p:grpSpPr>
          <a:xfrm>
            <a:off x="1604646" y="1651014"/>
            <a:ext cx="1270721" cy="1545516"/>
            <a:chOff x="5512633" y="2464562"/>
            <a:chExt cx="1270721" cy="1545516"/>
          </a:xfrm>
        </p:grpSpPr>
        <p:grpSp>
          <p:nvGrpSpPr>
            <p:cNvPr id="1677" name="Shape 1677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678" name="Shape 1678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Shape 1679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680" name="Shape 1680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81" name="Shape 1681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82" name="Shape 1682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83" name="Shape 1683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84" name="Shape 1684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685" name="Shape 1685"/>
          <p:cNvSpPr txBox="1"/>
          <p:nvPr/>
        </p:nvSpPr>
        <p:spPr>
          <a:xfrm>
            <a:off x="998374" y="685116"/>
            <a:ext cx="2823207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[제보 메시지] 수행</a:t>
            </a:r>
          </a:p>
        </p:txBody>
      </p:sp>
      <p:sp>
        <p:nvSpPr>
          <p:cNvPr id="1686" name="Shape 1686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687" name="Shape 1687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688" name="Shape 1688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Shape 1689"/>
          <p:cNvSpPr/>
          <p:nvPr/>
        </p:nvSpPr>
        <p:spPr>
          <a:xfrm>
            <a:off x="1343608" y="2956517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Shape 1690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691" name="Shape 1691"/>
          <p:cNvSpPr/>
          <p:nvPr/>
        </p:nvSpPr>
        <p:spPr>
          <a:xfrm>
            <a:off x="1663375" y="3013766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grpSp>
        <p:nvGrpSpPr>
          <p:cNvPr id="1692" name="Shape 1692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693" name="Shape 169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4" name="Shape 1694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695" name="Shape 1695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Shape 1696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정보를 제보하시겠습니까?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Shape 1697"/>
          <p:cNvSpPr/>
          <p:nvPr/>
        </p:nvSpPr>
        <p:spPr>
          <a:xfrm>
            <a:off x="4987207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698" name="Shape 1698"/>
          <p:cNvSpPr/>
          <p:nvPr/>
        </p:nvSpPr>
        <p:spPr>
          <a:xfrm>
            <a:off x="6175169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cxnSp>
        <p:nvCxnSpPr>
          <p:cNvPr id="1699" name="Shape 1699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00" name="Shape 1700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01" name="Shape 1701"/>
          <p:cNvSpPr/>
          <p:nvPr/>
        </p:nvSpPr>
        <p:spPr>
          <a:xfrm>
            <a:off x="7319900" y="4494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취소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702" name="Shape 1702"/>
          <p:cNvCxnSpPr>
            <a:stCxn id="1701" idx="1"/>
          </p:cNvCxnSpPr>
          <p:nvPr/>
        </p:nvCxnSpPr>
        <p:spPr>
          <a:xfrm rot="10800000">
            <a:off x="6727700" y="4024024"/>
            <a:ext cx="592200" cy="68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03" name="Shape 1703"/>
          <p:cNvSpPr/>
          <p:nvPr/>
        </p:nvSpPr>
        <p:spPr>
          <a:xfrm>
            <a:off x="3427464" y="4514357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수행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704" name="Shape 1704"/>
          <p:cNvCxnSpPr>
            <a:stCxn id="1703" idx="3"/>
          </p:cNvCxnSpPr>
          <p:nvPr/>
        </p:nvCxnSpPr>
        <p:spPr>
          <a:xfrm flipH="1" rot="10800000">
            <a:off x="4995005" y="4024051"/>
            <a:ext cx="544800" cy="7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710" name="Shape 171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712" name="Shape 171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Shape 171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Shape 171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15" name="Shape 171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716" name="Shape 171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717" name="Shape 171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718" name="Shape 171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719" name="Shape 171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0" name="Shape 172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721" name="Shape 172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2" name="Shape 17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3" name="Shape 172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724" name="Shape 172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727" name="Shape 172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728" name="Shape 172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731" name="Shape 173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732" name="Shape 173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34" name="Shape 173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735" name="Shape 173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736" name="Shape 173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38" name="Shape 173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739" name="Shape 17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Shape 174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Shape 174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Shape 174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Shape 1743"/>
          <p:cNvGrpSpPr/>
          <p:nvPr/>
        </p:nvGrpSpPr>
        <p:grpSpPr>
          <a:xfrm>
            <a:off x="1604646" y="1651014"/>
            <a:ext cx="1270721" cy="1545516"/>
            <a:chOff x="5512633" y="2464562"/>
            <a:chExt cx="1270721" cy="1545516"/>
          </a:xfrm>
        </p:grpSpPr>
        <p:grpSp>
          <p:nvGrpSpPr>
            <p:cNvPr id="1744" name="Shape 1744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745" name="Shape 1745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747" name="Shape 1747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48" name="Shape 1748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49" name="Shape 1749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50" name="Shape 1750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51" name="Shape 1751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752" name="Shape 1752"/>
          <p:cNvSpPr txBox="1"/>
          <p:nvPr/>
        </p:nvSpPr>
        <p:spPr>
          <a:xfrm>
            <a:off x="998374" y="685116"/>
            <a:ext cx="28841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보내기 완료 알림</a:t>
            </a:r>
          </a:p>
        </p:txBody>
      </p:sp>
      <p:sp>
        <p:nvSpPr>
          <p:cNvPr id="1753" name="Shape 175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754" name="Shape 175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755" name="Shape 1755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6" name="Shape 1756"/>
          <p:cNvSpPr/>
          <p:nvPr/>
        </p:nvSpPr>
        <p:spPr>
          <a:xfrm>
            <a:off x="1343608" y="2956517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Shape 1757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758" name="Shape 1758"/>
          <p:cNvSpPr/>
          <p:nvPr/>
        </p:nvSpPr>
        <p:spPr>
          <a:xfrm>
            <a:off x="1663375" y="3013766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sp>
        <p:nvSpPr>
          <p:cNvPr id="1759" name="Shape 1759"/>
          <p:cNvSpPr/>
          <p:nvPr/>
        </p:nvSpPr>
        <p:spPr>
          <a:xfrm>
            <a:off x="4538446" y="1623453"/>
            <a:ext cx="3189022" cy="743463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제보가 제출 완료되었습니다.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 나은 게임 서비스를 위해 노력하겠습니다.</a:t>
            </a:r>
          </a:p>
        </p:txBody>
      </p:sp>
      <p:sp>
        <p:nvSpPr>
          <p:cNvPr id="1760" name="Shape 1760"/>
          <p:cNvSpPr/>
          <p:nvPr/>
        </p:nvSpPr>
        <p:spPr>
          <a:xfrm>
            <a:off x="8113960" y="107420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제출 완료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 후 자동 소멸)</a:t>
            </a:r>
          </a:p>
        </p:txBody>
      </p:sp>
      <p:cxnSp>
        <p:nvCxnSpPr>
          <p:cNvPr id="1761" name="Shape 1761"/>
          <p:cNvCxnSpPr>
            <a:stCxn id="1760" idx="1"/>
          </p:cNvCxnSpPr>
          <p:nvPr/>
        </p:nvCxnSpPr>
        <p:spPr>
          <a:xfrm flipH="1">
            <a:off x="7585060" y="1331446"/>
            <a:ext cx="528900" cy="450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762" name="Shape 1762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763" name="Shape 176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4" name="Shape 1764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Shape 1769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770" name="Shape 177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Shape 177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Shape 177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Shape 177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75" name="Shape 177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776" name="Shape 177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777" name="Shape 177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778" name="Shape 177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779" name="Shape 177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0" name="Shape 178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781" name="Shape 178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2" name="Shape 17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3" name="Shape 178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784" name="Shape 178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787" name="Shape 178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788" name="Shape 178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791" name="Shape 179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792" name="Shape 179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94" name="Shape 179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795" name="Shape 179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796" name="Shape 179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98" name="Shape 179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799" name="Shape 17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Shape 180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Shape 180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Shape 180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3" name="Shape 1803"/>
          <p:cNvGrpSpPr/>
          <p:nvPr/>
        </p:nvGrpSpPr>
        <p:grpSpPr>
          <a:xfrm>
            <a:off x="1604646" y="1912270"/>
            <a:ext cx="1270721" cy="1545516"/>
            <a:chOff x="5512633" y="2464562"/>
            <a:chExt cx="1270721" cy="1545516"/>
          </a:xfrm>
        </p:grpSpPr>
        <p:grpSp>
          <p:nvGrpSpPr>
            <p:cNvPr id="1804" name="Shape 1804"/>
            <p:cNvGrpSpPr/>
            <p:nvPr/>
          </p:nvGrpSpPr>
          <p:grpSpPr>
            <a:xfrm>
              <a:off x="5512633" y="2464562"/>
              <a:ext cx="1270721" cy="1545516"/>
              <a:chOff x="1809848" y="2604266"/>
              <a:chExt cx="1270721" cy="1545516"/>
            </a:xfrm>
          </p:grpSpPr>
          <p:sp>
            <p:nvSpPr>
              <p:cNvPr id="1805" name="Shape 1805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Shape 1806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807" name="Shape 1807"/>
            <p:cNvCxnSpPr/>
            <p:nvPr/>
          </p:nvCxnSpPr>
          <p:spPr>
            <a:xfrm>
              <a:off x="5576948" y="288315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08" name="Shape 1808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09" name="Shape 1809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0" name="Shape 1810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1" name="Shape 1811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812" name="Shape 1812"/>
          <p:cNvSpPr txBox="1"/>
          <p:nvPr/>
        </p:nvSpPr>
        <p:spPr>
          <a:xfrm>
            <a:off x="998374" y="685116"/>
            <a:ext cx="31261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제출 제한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 시, 제출 제한에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걸렸을 경우</a:t>
            </a:r>
          </a:p>
        </p:txBody>
      </p:sp>
      <p:sp>
        <p:nvSpPr>
          <p:cNvPr id="1813" name="Shape 181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814" name="Shape 181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815" name="Shape 1815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Shape 1816"/>
          <p:cNvSpPr/>
          <p:nvPr/>
        </p:nvSpPr>
        <p:spPr>
          <a:xfrm>
            <a:off x="1343608" y="3217775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Shape 1817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818" name="Shape 1818"/>
          <p:cNvSpPr/>
          <p:nvPr/>
        </p:nvSpPr>
        <p:spPr>
          <a:xfrm>
            <a:off x="1663375" y="3275022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grpSp>
        <p:nvGrpSpPr>
          <p:cNvPr id="1819" name="Shape 1819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820" name="Shape 18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1" name="Shape 1821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822" name="Shape 1822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Shape 1823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제보 메시지가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너무 많아 잠시 제출이 제한되었습니다.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Shape 1824"/>
          <p:cNvSpPr/>
          <p:nvPr/>
        </p:nvSpPr>
        <p:spPr>
          <a:xfrm>
            <a:off x="5543889" y="3687882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1825" name="Shape 1825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26" name="Shape 1826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7" name="Shape 1827"/>
          <p:cNvSpPr/>
          <p:nvPr/>
        </p:nvSpPr>
        <p:spPr>
          <a:xfrm>
            <a:off x="8333952" y="203516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제출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제한 알림 팝업</a:t>
            </a:r>
          </a:p>
        </p:txBody>
      </p:sp>
      <p:cxnSp>
        <p:nvCxnSpPr>
          <p:cNvPr id="1828" name="Shape 1828"/>
          <p:cNvCxnSpPr>
            <a:stCxn id="1827" idx="1"/>
          </p:cNvCxnSpPr>
          <p:nvPr/>
        </p:nvCxnSpPr>
        <p:spPr>
          <a:xfrm flipH="1">
            <a:off x="7805052" y="2292406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29" name="Shape 1829"/>
          <p:cNvSpPr/>
          <p:nvPr/>
        </p:nvSpPr>
        <p:spPr>
          <a:xfrm>
            <a:off x="5309864" y="4600785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830" name="Shape 1830"/>
          <p:cNvCxnSpPr>
            <a:stCxn id="1829" idx="0"/>
          </p:cNvCxnSpPr>
          <p:nvPr/>
        </p:nvCxnSpPr>
        <p:spPr>
          <a:xfrm flipH="1" rot="10800000">
            <a:off x="6093634" y="4042485"/>
            <a:ext cx="2700" cy="55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836" name="Shape 1836"/>
          <p:cNvSpPr txBox="1"/>
          <p:nvPr/>
        </p:nvSpPr>
        <p:spPr>
          <a:xfrm>
            <a:off x="998374" y="685116"/>
            <a:ext cx="323037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 프로필 정보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플레이어(유저)의 프로필 사진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선택(or 군주 이미지)</a:t>
            </a:r>
          </a:p>
        </p:txBody>
      </p:sp>
      <p:sp>
        <p:nvSpPr>
          <p:cNvPr id="1837" name="Shape 183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정보 화면</a:t>
            </a:r>
          </a:p>
        </p:txBody>
      </p:sp>
      <p:sp>
        <p:nvSpPr>
          <p:cNvPr id="1838" name="Shape 1838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Shape 1839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40" name="Shape 1840"/>
          <p:cNvSpPr/>
          <p:nvPr/>
        </p:nvSpPr>
        <p:spPr>
          <a:xfrm>
            <a:off x="2440715" y="581499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화면으로 돌아가기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1841" name="Shape 1841"/>
          <p:cNvCxnSpPr>
            <a:stCxn id="1840" idx="3"/>
            <a:endCxn id="1839" idx="1"/>
          </p:cNvCxnSpPr>
          <p:nvPr/>
        </p:nvCxnSpPr>
        <p:spPr>
          <a:xfrm flipH="1" rot="10800000">
            <a:off x="4008256" y="6027292"/>
            <a:ext cx="4068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842" name="Shape 1842"/>
          <p:cNvGrpSpPr/>
          <p:nvPr/>
        </p:nvGrpSpPr>
        <p:grpSpPr>
          <a:xfrm>
            <a:off x="1257426" y="1967834"/>
            <a:ext cx="2632662" cy="1051248"/>
            <a:chOff x="4417398" y="1614194"/>
            <a:chExt cx="2632662" cy="1051248"/>
          </a:xfrm>
        </p:grpSpPr>
        <p:sp>
          <p:nvSpPr>
            <p:cNvPr id="1843" name="Shape 184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pic>
        <p:nvPicPr>
          <p:cNvPr id="1846" name="Shape 1846"/>
          <p:cNvPicPr preferRelativeResize="0"/>
          <p:nvPr/>
        </p:nvPicPr>
        <p:blipFill rotWithShape="1">
          <a:blip r:embed="rId3">
            <a:alphaModFix/>
          </a:blip>
          <a:srcRect b="65965" l="18722" r="42582" t="4133"/>
          <a:stretch/>
        </p:blipFill>
        <p:spPr>
          <a:xfrm>
            <a:off x="1286650" y="1989633"/>
            <a:ext cx="493199" cy="4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Shape 1847"/>
          <p:cNvSpPr txBox="1"/>
          <p:nvPr/>
        </p:nvSpPr>
        <p:spPr>
          <a:xfrm>
            <a:off x="3144796" y="2771566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848" name="Shape 1848"/>
          <p:cNvSpPr/>
          <p:nvPr/>
        </p:nvSpPr>
        <p:spPr>
          <a:xfrm>
            <a:off x="949737" y="2087433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hape 1853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854" name="Shape 1854"/>
          <p:cNvSpPr txBox="1"/>
          <p:nvPr/>
        </p:nvSpPr>
        <p:spPr>
          <a:xfrm>
            <a:off x="998374" y="685116"/>
            <a:ext cx="34387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재전송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전송에 실패한 채팅 대화 다시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전송하기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전송에 실패한 대화 옆의 (!) 버튼 터치</a:t>
            </a:r>
          </a:p>
        </p:txBody>
      </p:sp>
      <p:sp>
        <p:nvSpPr>
          <p:cNvPr id="1855" name="Shape 1855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Shape 1856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857" name="Shape 1857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Shape 1858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Shape 1859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60" name="Shape 1860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861" name="Shape 1861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862" name="Shape 1862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863" name="Shape 1863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864" name="Shape 1864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5" name="Shape 1865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866" name="Shape 1866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7" name="Shape 18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8" name="Shape 1868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869" name="Shape 1869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872" name="Shape 1872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873" name="Shape 187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876" name="Shape 1876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877" name="Shape 187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879" name="Shape 187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880" name="Shape 1880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881" name="Shape 18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883" name="Shape 18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884" name="Shape 18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Shape 188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Shape 1886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Shape 188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888" name="Shape 1888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889" name="Shape 1889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890" name="Shape 1890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Shape 1891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892" name="Shape 1892"/>
          <p:cNvSpPr/>
          <p:nvPr/>
        </p:nvSpPr>
        <p:spPr>
          <a:xfrm>
            <a:off x="2529850" y="4525510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전송 실패한 채팅 대화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재정송 버튼</a:t>
            </a:r>
          </a:p>
        </p:txBody>
      </p:sp>
      <p:cxnSp>
        <p:nvCxnSpPr>
          <p:cNvPr id="1893" name="Shape 1893"/>
          <p:cNvCxnSpPr>
            <a:stCxn id="1892" idx="3"/>
          </p:cNvCxnSpPr>
          <p:nvPr/>
        </p:nvCxnSpPr>
        <p:spPr>
          <a:xfrm>
            <a:off x="4097391" y="4782749"/>
            <a:ext cx="771900" cy="29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4" name="Shape 1894"/>
          <p:cNvSpPr/>
          <p:nvPr/>
        </p:nvSpPr>
        <p:spPr>
          <a:xfrm>
            <a:off x="4834160" y="5039053"/>
            <a:ext cx="240789" cy="240789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1895" name="Shape 1895"/>
          <p:cNvSpPr/>
          <p:nvPr/>
        </p:nvSpPr>
        <p:spPr>
          <a:xfrm>
            <a:off x="2485283" y="5377226"/>
            <a:ext cx="1724295" cy="68477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시, 추가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없이 채팅 대화 재전송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수행</a:t>
            </a:r>
          </a:p>
        </p:txBody>
      </p:sp>
      <p:cxnSp>
        <p:nvCxnSpPr>
          <p:cNvPr id="1896" name="Shape 1896"/>
          <p:cNvCxnSpPr>
            <a:stCxn id="1895" idx="0"/>
          </p:cNvCxnSpPr>
          <p:nvPr/>
        </p:nvCxnSpPr>
        <p:spPr>
          <a:xfrm flipH="1" rot="10800000">
            <a:off x="3347430" y="5031326"/>
            <a:ext cx="3300" cy="345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7" name="Shape 1897"/>
          <p:cNvSpPr txBox="1"/>
          <p:nvPr/>
        </p:nvSpPr>
        <p:spPr>
          <a:xfrm>
            <a:off x="2529850" y="6400800"/>
            <a:ext cx="6413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전송에 실패한 채팅 대화는 본인의 채팅 화면에만 표시 됨</a:t>
            </a:r>
          </a:p>
        </p:txBody>
      </p:sp>
      <p:grpSp>
        <p:nvGrpSpPr>
          <p:cNvPr id="1898" name="Shape 1898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899" name="Shape 189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0" name="Shape 1900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906" name="Shape 1906"/>
          <p:cNvSpPr txBox="1"/>
          <p:nvPr/>
        </p:nvSpPr>
        <p:spPr>
          <a:xfrm>
            <a:off x="998374" y="685116"/>
            <a:ext cx="34387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지난 채팅 대화 불러오기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채팅 대화 스크롤 위로 올리기를 통해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지난 채팅 로그 그룹 단위 불러오기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최대 N개의 그룹까지 불러와 표시</a:t>
            </a:r>
          </a:p>
        </p:txBody>
      </p:sp>
      <p:sp>
        <p:nvSpPr>
          <p:cNvPr id="1907" name="Shape 190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Shape 190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909" name="Shape 190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Shape 191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Shape 191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12" name="Shape 191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913" name="Shape 191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914" name="Shape 191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915" name="Shape 191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916" name="Shape 191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7" name="Shape 191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918" name="Shape 191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9" name="Shape 19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4426729" y="1810141"/>
            <a:ext cx="2632662" cy="825309"/>
            <a:chOff x="4417398" y="1614194"/>
            <a:chExt cx="2632662" cy="825309"/>
          </a:xfrm>
        </p:grpSpPr>
        <p:sp>
          <p:nvSpPr>
            <p:cNvPr id="1921" name="Shape 192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924" name="Shape 1924"/>
          <p:cNvGrpSpPr/>
          <p:nvPr/>
        </p:nvGrpSpPr>
        <p:grpSpPr>
          <a:xfrm>
            <a:off x="4420505" y="2718322"/>
            <a:ext cx="2632662" cy="1051248"/>
            <a:chOff x="4417398" y="1614194"/>
            <a:chExt cx="2632662" cy="1051248"/>
          </a:xfrm>
        </p:grpSpPr>
        <p:sp>
          <p:nvSpPr>
            <p:cNvPr id="1925" name="Shape 192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928" name="Shape 1928"/>
          <p:cNvGrpSpPr/>
          <p:nvPr/>
        </p:nvGrpSpPr>
        <p:grpSpPr>
          <a:xfrm>
            <a:off x="5152078" y="4065842"/>
            <a:ext cx="2632423" cy="828660"/>
            <a:chOff x="5590619" y="3944526"/>
            <a:chExt cx="2632423" cy="828660"/>
          </a:xfrm>
        </p:grpSpPr>
        <p:sp>
          <p:nvSpPr>
            <p:cNvPr id="1929" name="Shape 192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31" name="Shape 193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932" name="Shape 1932"/>
          <p:cNvGrpSpPr/>
          <p:nvPr/>
        </p:nvGrpSpPr>
        <p:grpSpPr>
          <a:xfrm>
            <a:off x="5145855" y="4983353"/>
            <a:ext cx="2632423" cy="828660"/>
            <a:chOff x="5590619" y="3944526"/>
            <a:chExt cx="2632423" cy="828660"/>
          </a:xfrm>
        </p:grpSpPr>
        <p:sp>
          <p:nvSpPr>
            <p:cNvPr id="1933" name="Shape 193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35" name="Shape 193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936" name="Shape 19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839331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Shape 193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4097048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Shape 193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740121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Shape 193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5011948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Shape 1940"/>
          <p:cNvSpPr txBox="1"/>
          <p:nvPr/>
        </p:nvSpPr>
        <p:spPr>
          <a:xfrm>
            <a:off x="6307873" y="3522055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pic>
        <p:nvPicPr>
          <p:cNvPr id="1941" name="Shape 1941"/>
          <p:cNvPicPr preferRelativeResize="0"/>
          <p:nvPr/>
        </p:nvPicPr>
        <p:blipFill rotWithShape="1">
          <a:blip r:embed="rId7">
            <a:alphaModFix/>
          </a:blip>
          <a:srcRect b="38273" l="36000" r="36000" t="38273"/>
          <a:stretch/>
        </p:blipFill>
        <p:spPr>
          <a:xfrm>
            <a:off x="5934626" y="1564304"/>
            <a:ext cx="223328" cy="23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Shape 1942"/>
          <p:cNvSpPr/>
          <p:nvPr/>
        </p:nvSpPr>
        <p:spPr>
          <a:xfrm>
            <a:off x="6645110" y="915495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로그 로딩 표시</a:t>
            </a:r>
          </a:p>
        </p:txBody>
      </p:sp>
      <p:cxnSp>
        <p:nvCxnSpPr>
          <p:cNvPr id="1943" name="Shape 1943"/>
          <p:cNvCxnSpPr>
            <a:stCxn id="1942" idx="1"/>
          </p:cNvCxnSpPr>
          <p:nvPr/>
        </p:nvCxnSpPr>
        <p:spPr>
          <a:xfrm flipH="1">
            <a:off x="6116210" y="1172734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44" name="Shape 1944"/>
          <p:cNvSpPr/>
          <p:nvPr/>
        </p:nvSpPr>
        <p:spPr>
          <a:xfrm>
            <a:off x="8019428" y="1771755"/>
            <a:ext cx="268872" cy="399304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Shape 1945"/>
          <p:cNvSpPr txBox="1"/>
          <p:nvPr/>
        </p:nvSpPr>
        <p:spPr>
          <a:xfrm>
            <a:off x="8288303" y="1771755"/>
            <a:ext cx="3594254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기록 최상단에서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아래로 스크롤 시 채팅 로그 로딩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로그는 연맹 / 연합 채널의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로그도 불러 올 수 있음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(※ 가입 즉시 불러오기 가능)</a:t>
            </a:r>
          </a:p>
        </p:txBody>
      </p:sp>
      <p:sp>
        <p:nvSpPr>
          <p:cNvPr id="1946" name="Shape 1946"/>
          <p:cNvSpPr/>
          <p:nvPr/>
        </p:nvSpPr>
        <p:spPr>
          <a:xfrm>
            <a:off x="5531362" y="3842237"/>
            <a:ext cx="1130134" cy="1845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: 23:50</a:t>
            </a:r>
          </a:p>
        </p:txBody>
      </p:sp>
      <p:sp>
        <p:nvSpPr>
          <p:cNvPr id="1947" name="Shape 1947"/>
          <p:cNvSpPr/>
          <p:nvPr/>
        </p:nvSpPr>
        <p:spPr>
          <a:xfrm>
            <a:off x="2658496" y="4070439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로그 저장 기록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표시</a:t>
            </a:r>
          </a:p>
        </p:txBody>
      </p:sp>
      <p:cxnSp>
        <p:nvCxnSpPr>
          <p:cNvPr id="1948" name="Shape 1948"/>
          <p:cNvCxnSpPr>
            <a:stCxn id="1947" idx="3"/>
            <a:endCxn id="1946" idx="1"/>
          </p:cNvCxnSpPr>
          <p:nvPr/>
        </p:nvCxnSpPr>
        <p:spPr>
          <a:xfrm flipH="1" rot="10800000">
            <a:off x="4226037" y="3934378"/>
            <a:ext cx="1305300" cy="393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49" name="Shape 1949"/>
          <p:cNvSpPr/>
          <p:nvPr/>
        </p:nvSpPr>
        <p:spPr>
          <a:xfrm>
            <a:off x="2655850" y="4815437"/>
            <a:ext cx="1567541" cy="514477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불러온 로그는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정보 표시 위에 표시됨</a:t>
            </a:r>
          </a:p>
        </p:txBody>
      </p:sp>
      <p:cxnSp>
        <p:nvCxnSpPr>
          <p:cNvPr id="1950" name="Shape 1950"/>
          <p:cNvCxnSpPr>
            <a:stCxn id="1949" idx="0"/>
            <a:endCxn id="1947" idx="2"/>
          </p:cNvCxnSpPr>
          <p:nvPr/>
        </p:nvCxnSpPr>
        <p:spPr>
          <a:xfrm flipH="1" rot="10800000">
            <a:off x="3439621" y="4585037"/>
            <a:ext cx="2700" cy="230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1" name="Shape 1951"/>
          <p:cNvSpPr/>
          <p:nvPr/>
        </p:nvSpPr>
        <p:spPr>
          <a:xfrm>
            <a:off x="815097" y="4052573"/>
            <a:ext cx="1130134" cy="1845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: 23:50</a:t>
            </a:r>
          </a:p>
        </p:txBody>
      </p:sp>
      <p:sp>
        <p:nvSpPr>
          <p:cNvPr id="1952" name="Shape 1952"/>
          <p:cNvSpPr/>
          <p:nvPr/>
        </p:nvSpPr>
        <p:spPr>
          <a:xfrm>
            <a:off x="1055707" y="4877944"/>
            <a:ext cx="479285" cy="1845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23:56</a:t>
            </a:r>
          </a:p>
        </p:txBody>
      </p:sp>
      <p:sp>
        <p:nvSpPr>
          <p:cNvPr id="1953" name="Shape 1953"/>
          <p:cNvSpPr txBox="1"/>
          <p:nvPr/>
        </p:nvSpPr>
        <p:spPr>
          <a:xfrm>
            <a:off x="631783" y="4235332"/>
            <a:ext cx="1476684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년.월.일 : 시:분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&lt;1일 이상 지난 로그&gt;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Shape 1954"/>
          <p:cNvSpPr txBox="1"/>
          <p:nvPr/>
        </p:nvSpPr>
        <p:spPr>
          <a:xfrm>
            <a:off x="726472" y="5079639"/>
            <a:ext cx="117532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시:분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&lt;1일 미만 로그&gt;</a:t>
            </a:r>
          </a:p>
        </p:txBody>
      </p:sp>
      <p:sp>
        <p:nvSpPr>
          <p:cNvPr id="1955" name="Shape 1955"/>
          <p:cNvSpPr/>
          <p:nvPr/>
        </p:nvSpPr>
        <p:spPr>
          <a:xfrm>
            <a:off x="2156371" y="4188346"/>
            <a:ext cx="392133" cy="323985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6" name="Shape 1956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1957" name="Shape 19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8" name="Shape 1958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Shape 1963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964" name="Shape 1964"/>
          <p:cNvSpPr txBox="1"/>
          <p:nvPr/>
        </p:nvSpPr>
        <p:spPr>
          <a:xfrm>
            <a:off x="998374" y="685116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채팅 세부 채널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채널 변경 선택</a:t>
            </a:r>
          </a:p>
        </p:txBody>
      </p:sp>
      <p:sp>
        <p:nvSpPr>
          <p:cNvPr id="1965" name="Shape 1965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Shape 1966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Shape 1968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Shape 1969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70" name="Shape 1970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971" name="Shape 1971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972" name="Shape 1972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973" name="Shape 1973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974" name="Shape 1974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5" name="Shape 1975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976" name="Shape 1976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7" name="Shape 19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8" name="Shape 1978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979" name="Shape 1979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982" name="Shape 1982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983" name="Shape 198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986" name="Shape 1986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987" name="Shape 198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89" name="Shape 198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990" name="Shape 1990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991" name="Shape 199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93" name="Shape 199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994" name="Shape 19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Shape 199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Shape 1996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Shape 199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Shape 1998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999" name="Shape 1999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000" name="Shape 2000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Shape 2001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002" name="Shape 2002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2003" name="Shape 20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4" name="Shape 2004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005" name="Shape 2005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Shape 2006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이동을 원하는 채널을 입력해 주십시오.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 ~ NNNN)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Shape 2007"/>
          <p:cNvSpPr/>
          <p:nvPr/>
        </p:nvSpPr>
        <p:spPr>
          <a:xfrm>
            <a:off x="4946732" y="3753198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008" name="Shape 2008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09" name="Shape 2009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10" name="Shape 2010"/>
          <p:cNvSpPr/>
          <p:nvPr/>
        </p:nvSpPr>
        <p:spPr>
          <a:xfrm>
            <a:off x="6119569" y="3753198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2011" name="Shape 2011"/>
          <p:cNvSpPr/>
          <p:nvPr/>
        </p:nvSpPr>
        <p:spPr>
          <a:xfrm>
            <a:off x="5302019" y="3346910"/>
            <a:ext cx="1555980" cy="2979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Shape 2012"/>
          <p:cNvSpPr/>
          <p:nvPr/>
        </p:nvSpPr>
        <p:spPr>
          <a:xfrm>
            <a:off x="8138810" y="198815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변경하려는 채널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팝업</a:t>
            </a:r>
          </a:p>
        </p:txBody>
      </p:sp>
      <p:cxnSp>
        <p:nvCxnSpPr>
          <p:cNvPr id="2013" name="Shape 2013"/>
          <p:cNvCxnSpPr>
            <a:stCxn id="2012" idx="1"/>
          </p:cNvCxnSpPr>
          <p:nvPr/>
        </p:nvCxnSpPr>
        <p:spPr>
          <a:xfrm flipH="1">
            <a:off x="7609910" y="2245396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4" name="Shape 2014"/>
          <p:cNvSpPr/>
          <p:nvPr/>
        </p:nvSpPr>
        <p:spPr>
          <a:xfrm>
            <a:off x="8163321" y="2951241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입력 안내 텍스트</a:t>
            </a:r>
          </a:p>
        </p:txBody>
      </p:sp>
      <p:cxnSp>
        <p:nvCxnSpPr>
          <p:cNvPr id="2015" name="Shape 2015"/>
          <p:cNvCxnSpPr>
            <a:stCxn id="2014" idx="1"/>
          </p:cNvCxnSpPr>
          <p:nvPr/>
        </p:nvCxnSpPr>
        <p:spPr>
          <a:xfrm rot="10800000">
            <a:off x="7521621" y="3055780"/>
            <a:ext cx="641700" cy="15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6" name="Shape 2016"/>
          <p:cNvSpPr/>
          <p:nvPr/>
        </p:nvSpPr>
        <p:spPr>
          <a:xfrm>
            <a:off x="2451032" y="3167610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입력 가능한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정보</a:t>
            </a:r>
          </a:p>
        </p:txBody>
      </p:sp>
      <p:cxnSp>
        <p:nvCxnSpPr>
          <p:cNvPr id="2017" name="Shape 2017"/>
          <p:cNvCxnSpPr>
            <a:stCxn id="2016" idx="3"/>
          </p:cNvCxnSpPr>
          <p:nvPr/>
        </p:nvCxnSpPr>
        <p:spPr>
          <a:xfrm flipH="1" rot="10800000">
            <a:off x="4018573" y="3208549"/>
            <a:ext cx="1518900" cy="21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8" name="Shape 2018"/>
          <p:cNvSpPr/>
          <p:nvPr/>
        </p:nvSpPr>
        <p:spPr>
          <a:xfrm>
            <a:off x="8174284" y="3753198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입력칸</a:t>
            </a:r>
          </a:p>
        </p:txBody>
      </p:sp>
      <p:cxnSp>
        <p:nvCxnSpPr>
          <p:cNvPr id="2019" name="Shape 2019"/>
          <p:cNvCxnSpPr>
            <a:stCxn id="2018" idx="1"/>
            <a:endCxn id="2011" idx="3"/>
          </p:cNvCxnSpPr>
          <p:nvPr/>
        </p:nvCxnSpPr>
        <p:spPr>
          <a:xfrm rot="10800000">
            <a:off x="6857884" y="3495937"/>
            <a:ext cx="1316400" cy="51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0" name="Shape 2020"/>
          <p:cNvSpPr/>
          <p:nvPr/>
        </p:nvSpPr>
        <p:spPr>
          <a:xfrm>
            <a:off x="4144032" y="474656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채널로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이동하기 버튼</a:t>
            </a:r>
          </a:p>
        </p:txBody>
      </p:sp>
      <p:cxnSp>
        <p:nvCxnSpPr>
          <p:cNvPr id="2021" name="Shape 2021"/>
          <p:cNvCxnSpPr>
            <a:stCxn id="2020" idx="0"/>
            <a:endCxn id="2007" idx="2"/>
          </p:cNvCxnSpPr>
          <p:nvPr/>
        </p:nvCxnSpPr>
        <p:spPr>
          <a:xfrm flipH="1" rot="10800000">
            <a:off x="4927802" y="4107867"/>
            <a:ext cx="571500" cy="638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2" name="Shape 2022"/>
          <p:cNvSpPr/>
          <p:nvPr/>
        </p:nvSpPr>
        <p:spPr>
          <a:xfrm>
            <a:off x="6502719" y="4727842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이동 취소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2023" name="Shape 2023"/>
          <p:cNvCxnSpPr>
            <a:stCxn id="2022" idx="0"/>
            <a:endCxn id="2010" idx="2"/>
          </p:cNvCxnSpPr>
          <p:nvPr/>
        </p:nvCxnSpPr>
        <p:spPr>
          <a:xfrm rot="10800000">
            <a:off x="6672089" y="4108042"/>
            <a:ext cx="614400" cy="61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Shape 2028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2029" name="Shape 2029"/>
          <p:cNvSpPr txBox="1"/>
          <p:nvPr/>
        </p:nvSpPr>
        <p:spPr>
          <a:xfrm>
            <a:off x="998374" y="685116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채팅 세부 채널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채널 변경 성공</a:t>
            </a:r>
          </a:p>
        </p:txBody>
      </p:sp>
      <p:sp>
        <p:nvSpPr>
          <p:cNvPr id="2030" name="Shape 203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Shape 203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032" name="Shape 203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Shape 203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Shape 203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35" name="Shape 203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036" name="Shape 203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037" name="Shape 203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038" name="Shape 203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039" name="Shape 203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0" name="Shape 204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041" name="Shape 204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2" name="Shape 20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3" name="Shape 204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2044" name="Shape 204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2047" name="Shape 204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2048" name="Shape 204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2051" name="Shape 205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2052" name="Shape 205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54" name="Shape 205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055" name="Shape 205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2056" name="Shape 205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58" name="Shape 205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2059" name="Shape 20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Shape 206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Shape 206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Shape 206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Shape 206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064" name="Shape 206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065" name="Shape 2065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Shape 2066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067" name="Shape 2067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2068" name="Shape 206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9" name="Shape 2069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070" name="Shape 2070"/>
          <p:cNvSpPr txBox="1"/>
          <p:nvPr/>
        </p:nvSpPr>
        <p:spPr>
          <a:xfrm>
            <a:off x="5155180" y="5496003"/>
            <a:ext cx="2008499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NNN 채널에 입장하였습니다.</a:t>
            </a:r>
          </a:p>
        </p:txBody>
      </p:sp>
      <p:sp>
        <p:nvSpPr>
          <p:cNvPr id="2071" name="Shape 2071"/>
          <p:cNvSpPr/>
          <p:nvPr/>
        </p:nvSpPr>
        <p:spPr>
          <a:xfrm>
            <a:off x="7623327" y="4914975"/>
            <a:ext cx="2873699" cy="51449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이동 완료 알림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(시스템 메시지로 기록된 채 남아 있음)</a:t>
            </a:r>
          </a:p>
        </p:txBody>
      </p:sp>
      <p:cxnSp>
        <p:nvCxnSpPr>
          <p:cNvPr id="2072" name="Shape 2072"/>
          <p:cNvCxnSpPr>
            <a:stCxn id="2071" idx="1"/>
          </p:cNvCxnSpPr>
          <p:nvPr/>
        </p:nvCxnSpPr>
        <p:spPr>
          <a:xfrm flipH="1">
            <a:off x="7172727" y="5172224"/>
            <a:ext cx="4506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 txBox="1"/>
          <p:nvPr/>
        </p:nvSpPr>
        <p:spPr>
          <a:xfrm>
            <a:off x="690464" y="289247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2078" name="Shape 2078"/>
          <p:cNvSpPr txBox="1"/>
          <p:nvPr/>
        </p:nvSpPr>
        <p:spPr>
          <a:xfrm>
            <a:off x="998374" y="685116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세부 채널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채널 변경 실패</a:t>
            </a:r>
          </a:p>
        </p:txBody>
      </p:sp>
      <p:sp>
        <p:nvSpPr>
          <p:cNvPr id="2079" name="Shape 2079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081" name="Shape 2081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Shape 2082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Shape 2083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84" name="Shape 2084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085" name="Shape 2085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086" name="Shape 2086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087" name="Shape 2087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088" name="Shape 2088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9" name="Shape 2089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090" name="Shape 2090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1" name="Shape 20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2" name="Shape 2092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2093" name="Shape 209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2096" name="Shape 2096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2097" name="Shape 2097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2100" name="Shape 2100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2101" name="Shape 210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103" name="Shape 210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104" name="Shape 2104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2105" name="Shape 210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107" name="Shape 210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2108" name="Shape 2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Shape 210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Shape 2110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Shape 211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112" name="Shape 2112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113" name="Shape 2113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114" name="Shape 2114"/>
          <p:cNvPicPr preferRelativeResize="0"/>
          <p:nvPr/>
        </p:nvPicPr>
        <p:blipFill rotWithShape="1">
          <a:blip r:embed="rId7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5" name="Shape 2115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116" name="Shape 2116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2117" name="Shape 21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8" name="Shape 2118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119" name="Shape 2119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Shape 2120"/>
          <p:cNvSpPr/>
          <p:nvPr/>
        </p:nvSpPr>
        <p:spPr>
          <a:xfrm>
            <a:off x="4349312" y="2745010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선택하신 채널의 인원이 가득 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이동이 불가능 합니다.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Shape 2121"/>
          <p:cNvSpPr/>
          <p:nvPr/>
        </p:nvSpPr>
        <p:spPr>
          <a:xfrm>
            <a:off x="5551126" y="3734842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2122" name="Shape 2122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23" name="Shape 2123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24" name="Shape 2124"/>
          <p:cNvSpPr/>
          <p:nvPr/>
        </p:nvSpPr>
        <p:spPr>
          <a:xfrm>
            <a:off x="8097324" y="1994714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이동 실패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2125" name="Shape 2125"/>
          <p:cNvCxnSpPr>
            <a:stCxn id="2124" idx="1"/>
          </p:cNvCxnSpPr>
          <p:nvPr/>
        </p:nvCxnSpPr>
        <p:spPr>
          <a:xfrm flipH="1">
            <a:off x="7646724" y="2251953"/>
            <a:ext cx="4506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6" name="Shape 2126"/>
          <p:cNvSpPr/>
          <p:nvPr/>
        </p:nvSpPr>
        <p:spPr>
          <a:xfrm>
            <a:off x="6779392" y="4534492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2127" name="Shape 2127"/>
          <p:cNvCxnSpPr>
            <a:stCxn id="2126" idx="1"/>
            <a:endCxn id="2121" idx="2"/>
          </p:cNvCxnSpPr>
          <p:nvPr/>
        </p:nvCxnSpPr>
        <p:spPr>
          <a:xfrm rot="10800000">
            <a:off x="6103792" y="4089431"/>
            <a:ext cx="675600" cy="70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2" name="Shape 2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851" y="258244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Shape 2133"/>
          <p:cNvSpPr/>
          <p:nvPr/>
        </p:nvSpPr>
        <p:spPr>
          <a:xfrm>
            <a:off x="4331501" y="5857110"/>
            <a:ext cx="3533699" cy="57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Shape 2134"/>
          <p:cNvSpPr/>
          <p:nvPr/>
        </p:nvSpPr>
        <p:spPr>
          <a:xfrm>
            <a:off x="4363307" y="5901771"/>
            <a:ext cx="803400" cy="579899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Shape 2135"/>
          <p:cNvSpPr/>
          <p:nvPr/>
        </p:nvSpPr>
        <p:spPr>
          <a:xfrm rot="10800000">
            <a:off x="4449400" y="5949680"/>
            <a:ext cx="542699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rgbClr val="5B9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Shape 2136"/>
          <p:cNvSpPr/>
          <p:nvPr/>
        </p:nvSpPr>
        <p:spPr>
          <a:xfrm>
            <a:off x="6921200" y="6076882"/>
            <a:ext cx="7712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2137" name="Shape 2137"/>
          <p:cNvSpPr/>
          <p:nvPr/>
        </p:nvSpPr>
        <p:spPr>
          <a:xfrm>
            <a:off x="4320851" y="298790"/>
            <a:ext cx="3531000" cy="273299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:59:59</a:t>
            </a:r>
            <a:r>
              <a:rPr b="1" lang="en-US" sz="1100">
                <a:solidFill>
                  <a:srgbClr val="FFFFFF"/>
                </a:solidFill>
              </a:rPr>
              <a:t>World Server Time   2016-12-31 23</a:t>
            </a:r>
          </a:p>
        </p:txBody>
      </p:sp>
      <p:sp>
        <p:nvSpPr>
          <p:cNvPr id="2138" name="Shape 2138"/>
          <p:cNvSpPr/>
          <p:nvPr/>
        </p:nvSpPr>
        <p:spPr>
          <a:xfrm>
            <a:off x="4379783" y="607716"/>
            <a:ext cx="3414600" cy="5225399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9" name="Shape 2139"/>
          <p:cNvGrpSpPr/>
          <p:nvPr/>
        </p:nvGrpSpPr>
        <p:grpSpPr>
          <a:xfrm>
            <a:off x="4455856" y="641054"/>
            <a:ext cx="689750" cy="663300"/>
            <a:chOff x="2416990" y="1258895"/>
            <a:chExt cx="689750" cy="663300"/>
          </a:xfrm>
        </p:grpSpPr>
        <p:sp>
          <p:nvSpPr>
            <p:cNvPr id="2140" name="Shape 2140"/>
            <p:cNvSpPr/>
            <p:nvPr/>
          </p:nvSpPr>
          <p:spPr>
            <a:xfrm>
              <a:off x="2416990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9285" y="1294066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2" name="Shape 2142"/>
            <p:cNvPicPr preferRelativeResize="0"/>
            <p:nvPr/>
          </p:nvPicPr>
          <p:blipFill rotWithShape="1">
            <a:blip r:embed="rId5">
              <a:alphaModFix/>
            </a:blip>
            <a:srcRect b="0" l="17955" r="15019" t="0"/>
            <a:stretch/>
          </p:blipFill>
          <p:spPr>
            <a:xfrm>
              <a:off x="2711341" y="1484316"/>
              <a:ext cx="395399" cy="377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3" name="Shape 2143"/>
          <p:cNvSpPr/>
          <p:nvPr/>
        </p:nvSpPr>
        <p:spPr>
          <a:xfrm>
            <a:off x="4979796" y="578402"/>
            <a:ext cx="226799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Shape 2144"/>
          <p:cNvSpPr txBox="1"/>
          <p:nvPr/>
        </p:nvSpPr>
        <p:spPr>
          <a:xfrm>
            <a:off x="4353239" y="1248524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2145" name="Shape 2145"/>
          <p:cNvSpPr txBox="1"/>
          <p:nvPr/>
        </p:nvSpPr>
        <p:spPr>
          <a:xfrm>
            <a:off x="6850414" y="1248524"/>
            <a:ext cx="1056300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</a:p>
        </p:txBody>
      </p:sp>
      <p:sp>
        <p:nvSpPr>
          <p:cNvPr id="2146" name="Shape 2146"/>
          <p:cNvSpPr txBox="1"/>
          <p:nvPr/>
        </p:nvSpPr>
        <p:spPr>
          <a:xfrm>
            <a:off x="6091005" y="1253450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</a:p>
        </p:txBody>
      </p:sp>
      <p:sp>
        <p:nvSpPr>
          <p:cNvPr id="2147" name="Shape 2147"/>
          <p:cNvSpPr txBox="1"/>
          <p:nvPr/>
        </p:nvSpPr>
        <p:spPr>
          <a:xfrm>
            <a:off x="5201526" y="1245212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</p:txBody>
      </p:sp>
      <p:sp>
        <p:nvSpPr>
          <p:cNvPr id="2148" name="Shape 2148"/>
          <p:cNvSpPr txBox="1"/>
          <p:nvPr/>
        </p:nvSpPr>
        <p:spPr>
          <a:xfrm>
            <a:off x="4353239" y="2318230"/>
            <a:ext cx="894899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149" name="Shape 2149"/>
          <p:cNvSpPr txBox="1"/>
          <p:nvPr/>
        </p:nvSpPr>
        <p:spPr>
          <a:xfrm>
            <a:off x="6931053" y="2318230"/>
            <a:ext cx="894899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Fan Activities</a:t>
            </a:r>
          </a:p>
        </p:txBody>
      </p:sp>
      <p:sp>
        <p:nvSpPr>
          <p:cNvPr id="2150" name="Shape 2150"/>
          <p:cNvSpPr txBox="1"/>
          <p:nvPr/>
        </p:nvSpPr>
        <p:spPr>
          <a:xfrm>
            <a:off x="6091005" y="2323156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Forum</a:t>
            </a:r>
          </a:p>
        </p:txBody>
      </p:sp>
      <p:sp>
        <p:nvSpPr>
          <p:cNvPr id="2151" name="Shape 2151"/>
          <p:cNvSpPr txBox="1"/>
          <p:nvPr/>
        </p:nvSpPr>
        <p:spPr>
          <a:xfrm>
            <a:off x="5201526" y="2314916"/>
            <a:ext cx="894899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GM</a:t>
            </a:r>
          </a:p>
        </p:txBody>
      </p:sp>
      <p:sp>
        <p:nvSpPr>
          <p:cNvPr id="2152" name="Shape 2152"/>
          <p:cNvSpPr txBox="1"/>
          <p:nvPr/>
        </p:nvSpPr>
        <p:spPr>
          <a:xfrm>
            <a:off x="4353239" y="3379037"/>
            <a:ext cx="894899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Blocked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2153" name="Shape 2153"/>
          <p:cNvSpPr txBox="1"/>
          <p:nvPr/>
        </p:nvSpPr>
        <p:spPr>
          <a:xfrm>
            <a:off x="5201526" y="3375725"/>
            <a:ext cx="894899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Terms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</p:txBody>
      </p:sp>
      <p:grpSp>
        <p:nvGrpSpPr>
          <p:cNvPr id="2154" name="Shape 2154"/>
          <p:cNvGrpSpPr/>
          <p:nvPr/>
        </p:nvGrpSpPr>
        <p:grpSpPr>
          <a:xfrm>
            <a:off x="5285879" y="641054"/>
            <a:ext cx="711899" cy="663300"/>
            <a:chOff x="3296441" y="1258895"/>
            <a:chExt cx="711899" cy="663300"/>
          </a:xfrm>
        </p:grpSpPr>
        <p:sp>
          <p:nvSpPr>
            <p:cNvPr id="2155" name="Shape 2155"/>
            <p:cNvSpPr/>
            <p:nvPr/>
          </p:nvSpPr>
          <p:spPr>
            <a:xfrm>
              <a:off x="3314705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6" name="Shape 21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96441" y="1311324"/>
              <a:ext cx="711899" cy="508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7" name="Shape 2157"/>
          <p:cNvGrpSpPr/>
          <p:nvPr/>
        </p:nvGrpSpPr>
        <p:grpSpPr>
          <a:xfrm>
            <a:off x="6124010" y="641054"/>
            <a:ext cx="828599" cy="663300"/>
            <a:chOff x="4151050" y="1258895"/>
            <a:chExt cx="828599" cy="663300"/>
          </a:xfrm>
        </p:grpSpPr>
        <p:sp>
          <p:nvSpPr>
            <p:cNvPr id="2158" name="Shape 2158"/>
            <p:cNvSpPr/>
            <p:nvPr/>
          </p:nvSpPr>
          <p:spPr>
            <a:xfrm>
              <a:off x="4212421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1050" y="1287325"/>
              <a:ext cx="828599" cy="58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0" name="Shape 2160"/>
          <p:cNvGrpSpPr/>
          <p:nvPr/>
        </p:nvGrpSpPr>
        <p:grpSpPr>
          <a:xfrm>
            <a:off x="7033671" y="641054"/>
            <a:ext cx="689700" cy="663300"/>
            <a:chOff x="5110137" y="1258895"/>
            <a:chExt cx="689700" cy="663300"/>
          </a:xfrm>
        </p:grpSpPr>
        <p:sp>
          <p:nvSpPr>
            <p:cNvPr id="2161" name="Shape 2161"/>
            <p:cNvSpPr/>
            <p:nvPr/>
          </p:nvSpPr>
          <p:spPr>
            <a:xfrm>
              <a:off x="5110137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2" name="Shape 216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74680" y="1333895"/>
              <a:ext cx="590999" cy="496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3" name="Shape 2163"/>
          <p:cNvGrpSpPr/>
          <p:nvPr/>
        </p:nvGrpSpPr>
        <p:grpSpPr>
          <a:xfrm>
            <a:off x="4455856" y="1695076"/>
            <a:ext cx="689700" cy="663300"/>
            <a:chOff x="2416990" y="2312917"/>
            <a:chExt cx="689700" cy="663300"/>
          </a:xfrm>
        </p:grpSpPr>
        <p:sp>
          <p:nvSpPr>
            <p:cNvPr id="2164" name="Shape 2164"/>
            <p:cNvSpPr/>
            <p:nvPr/>
          </p:nvSpPr>
          <p:spPr>
            <a:xfrm>
              <a:off x="2416990" y="2312917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5" name="Shape 216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54085" y="2323352"/>
              <a:ext cx="570900" cy="616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6" name="Shape 2166"/>
          <p:cNvGrpSpPr/>
          <p:nvPr/>
        </p:nvGrpSpPr>
        <p:grpSpPr>
          <a:xfrm>
            <a:off x="5304143" y="1695076"/>
            <a:ext cx="689700" cy="663300"/>
            <a:chOff x="3314705" y="2312917"/>
            <a:chExt cx="689700" cy="663300"/>
          </a:xfrm>
        </p:grpSpPr>
        <p:sp>
          <p:nvSpPr>
            <p:cNvPr id="2167" name="Shape 2167"/>
            <p:cNvSpPr/>
            <p:nvPr/>
          </p:nvSpPr>
          <p:spPr>
            <a:xfrm>
              <a:off x="3314705" y="2312917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8" name="Shape 2168"/>
            <p:cNvPicPr preferRelativeResize="0"/>
            <p:nvPr/>
          </p:nvPicPr>
          <p:blipFill rotWithShape="1">
            <a:blip r:embed="rId10">
              <a:alphaModFix/>
            </a:blip>
            <a:srcRect b="19312" l="21232" r="19440" t="20468"/>
            <a:stretch/>
          </p:blipFill>
          <p:spPr>
            <a:xfrm>
              <a:off x="3367580" y="2367326"/>
              <a:ext cx="547500" cy="555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9" name="Shape 2169"/>
          <p:cNvGrpSpPr/>
          <p:nvPr/>
        </p:nvGrpSpPr>
        <p:grpSpPr>
          <a:xfrm>
            <a:off x="6158274" y="1685608"/>
            <a:ext cx="716808" cy="672767"/>
            <a:chOff x="4185312" y="2303450"/>
            <a:chExt cx="716808" cy="672767"/>
          </a:xfrm>
        </p:grpSpPr>
        <p:sp>
          <p:nvSpPr>
            <p:cNvPr id="2170" name="Shape 2170"/>
            <p:cNvSpPr/>
            <p:nvPr/>
          </p:nvSpPr>
          <p:spPr>
            <a:xfrm>
              <a:off x="4212421" y="2312917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1" name="Shape 2171"/>
            <p:cNvPicPr preferRelativeResize="0"/>
            <p:nvPr/>
          </p:nvPicPr>
          <p:blipFill rotWithShape="1">
            <a:blip r:embed="rId11">
              <a:alphaModFix/>
            </a:blip>
            <a:srcRect b="0" l="0" r="71289" t="-4755"/>
            <a:stretch/>
          </p:blipFill>
          <p:spPr>
            <a:xfrm>
              <a:off x="4185312" y="2303450"/>
              <a:ext cx="625199" cy="670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72" name="Shape 2172"/>
          <p:cNvPicPr preferRelativeResize="0"/>
          <p:nvPr/>
        </p:nvPicPr>
        <p:blipFill rotWithShape="1">
          <a:blip r:embed="rId12">
            <a:alphaModFix/>
          </a:blip>
          <a:srcRect b="0" l="26947" r="0" t="0"/>
          <a:stretch/>
        </p:blipFill>
        <p:spPr>
          <a:xfrm>
            <a:off x="6197685" y="2003291"/>
            <a:ext cx="755100" cy="30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3" name="Shape 2173"/>
          <p:cNvGrpSpPr/>
          <p:nvPr/>
        </p:nvGrpSpPr>
        <p:grpSpPr>
          <a:xfrm>
            <a:off x="4455856" y="2752164"/>
            <a:ext cx="689700" cy="663299"/>
            <a:chOff x="2416990" y="3370005"/>
            <a:chExt cx="689700" cy="663300"/>
          </a:xfrm>
        </p:grpSpPr>
        <p:sp>
          <p:nvSpPr>
            <p:cNvPr id="2174" name="Shape 2174"/>
            <p:cNvSpPr/>
            <p:nvPr/>
          </p:nvSpPr>
          <p:spPr>
            <a:xfrm>
              <a:off x="2416990" y="337000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5" name="Shape 217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89381" y="3415921"/>
              <a:ext cx="537899" cy="5378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6" name="Shape 2176"/>
          <p:cNvGrpSpPr/>
          <p:nvPr/>
        </p:nvGrpSpPr>
        <p:grpSpPr>
          <a:xfrm>
            <a:off x="5304143" y="2752164"/>
            <a:ext cx="689700" cy="663299"/>
            <a:chOff x="3314705" y="3370005"/>
            <a:chExt cx="689700" cy="663300"/>
          </a:xfrm>
        </p:grpSpPr>
        <p:sp>
          <p:nvSpPr>
            <p:cNvPr id="2177" name="Shape 2177"/>
            <p:cNvSpPr/>
            <p:nvPr/>
          </p:nvSpPr>
          <p:spPr>
            <a:xfrm>
              <a:off x="3314705" y="337000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8" name="Shape 217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470507" y="3437394"/>
              <a:ext cx="392100" cy="501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9" name="Shape 2179"/>
          <p:cNvSpPr/>
          <p:nvPr/>
        </p:nvSpPr>
        <p:spPr>
          <a:xfrm>
            <a:off x="4984800" y="2704164"/>
            <a:ext cx="226799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0" name="Shape 2180"/>
          <p:cNvGrpSpPr/>
          <p:nvPr/>
        </p:nvGrpSpPr>
        <p:grpSpPr>
          <a:xfrm>
            <a:off x="7033671" y="1695076"/>
            <a:ext cx="689700" cy="663300"/>
            <a:chOff x="5110137" y="2312917"/>
            <a:chExt cx="689700" cy="663300"/>
          </a:xfrm>
        </p:grpSpPr>
        <p:sp>
          <p:nvSpPr>
            <p:cNvPr id="2181" name="Shape 2181"/>
            <p:cNvSpPr/>
            <p:nvPr/>
          </p:nvSpPr>
          <p:spPr>
            <a:xfrm>
              <a:off x="5110137" y="2312917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2" name="Shape 218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225696" y="2386125"/>
              <a:ext cx="458699" cy="491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3" name="Shape 2183"/>
          <p:cNvSpPr/>
          <p:nvPr/>
        </p:nvSpPr>
        <p:spPr>
          <a:xfrm>
            <a:off x="4313880" y="5131605"/>
            <a:ext cx="3554999" cy="746099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184" name="Shape 2184"/>
          <p:cNvSpPr/>
          <p:nvPr/>
        </p:nvSpPr>
        <p:spPr>
          <a:xfrm>
            <a:off x="4313880" y="4552855"/>
            <a:ext cx="3554999" cy="578099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185" name="Shape 2185"/>
          <p:cNvSpPr/>
          <p:nvPr/>
        </p:nvSpPr>
        <p:spPr>
          <a:xfrm>
            <a:off x="6976871" y="5913883"/>
            <a:ext cx="803400" cy="579899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86" name="Shape 2186"/>
          <p:cNvSpPr/>
          <p:nvPr/>
        </p:nvSpPr>
        <p:spPr>
          <a:xfrm>
            <a:off x="5201514" y="5913875"/>
            <a:ext cx="1719599" cy="579899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 곳은 Tip이 들어가는 곳입니다.</a:t>
            </a:r>
          </a:p>
        </p:txBody>
      </p:sp>
      <p:sp>
        <p:nvSpPr>
          <p:cNvPr id="2187" name="Shape 2187"/>
          <p:cNvSpPr/>
          <p:nvPr/>
        </p:nvSpPr>
        <p:spPr>
          <a:xfrm>
            <a:off x="6230367" y="2769125"/>
            <a:ext cx="689700" cy="66329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Shape 2188"/>
          <p:cNvSpPr txBox="1"/>
          <p:nvPr/>
        </p:nvSpPr>
        <p:spPr>
          <a:xfrm>
            <a:off x="6103396" y="3393725"/>
            <a:ext cx="894899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Wallpapers</a:t>
            </a:r>
          </a:p>
        </p:txBody>
      </p:sp>
      <p:pic>
        <p:nvPicPr>
          <p:cNvPr descr="https://33.media.tumblr.com/avatar_04cf6d956283_128.png" id="2189" name="Shape 218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81205" y="2819696"/>
            <a:ext cx="568765" cy="56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190" name="Shape 2190"/>
          <p:cNvSpPr txBox="1"/>
          <p:nvPr/>
        </p:nvSpPr>
        <p:spPr>
          <a:xfrm>
            <a:off x="690464" y="289247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191" name="Shape 2191"/>
          <p:cNvSpPr txBox="1"/>
          <p:nvPr/>
        </p:nvSpPr>
        <p:spPr>
          <a:xfrm>
            <a:off x="998374" y="685116"/>
            <a:ext cx="3059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배경화면을 변경할 수 있는 설정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옵션 내 해당 기능 추가 구성</a:t>
            </a:r>
          </a:p>
        </p:txBody>
      </p:sp>
      <p:sp>
        <p:nvSpPr>
          <p:cNvPr id="2192" name="Shape 2192"/>
          <p:cNvSpPr/>
          <p:nvPr/>
        </p:nvSpPr>
        <p:spPr>
          <a:xfrm>
            <a:off x="8195739" y="220974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배경화면 설정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버튼</a:t>
            </a:r>
          </a:p>
        </p:txBody>
      </p:sp>
      <p:cxnSp>
        <p:nvCxnSpPr>
          <p:cNvPr id="2193" name="Shape 2193"/>
          <p:cNvCxnSpPr>
            <a:stCxn id="2192" idx="1"/>
          </p:cNvCxnSpPr>
          <p:nvPr/>
        </p:nvCxnSpPr>
        <p:spPr>
          <a:xfrm flipH="1">
            <a:off x="6918039" y="2422340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4" name="Shape 2194"/>
          <p:cNvSpPr/>
          <p:nvPr/>
        </p:nvSpPr>
        <p:spPr>
          <a:xfrm>
            <a:off x="8195739" y="2980105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배경화면 설정 화면으로 이동</a:t>
            </a:r>
          </a:p>
        </p:txBody>
      </p:sp>
      <p:cxnSp>
        <p:nvCxnSpPr>
          <p:cNvPr id="2195" name="Shape 2195"/>
          <p:cNvCxnSpPr>
            <a:stCxn id="2194" idx="0"/>
            <a:endCxn id="2192" idx="2"/>
          </p:cNvCxnSpPr>
          <p:nvPr/>
        </p:nvCxnSpPr>
        <p:spPr>
          <a:xfrm rot="10800000">
            <a:off x="8979510" y="2634805"/>
            <a:ext cx="0" cy="345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6" name="Shape 219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번역(※ 논의 후 결정)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플레이어(유저)가 입력한 채팅 대화를 현재 자신의 게임 언어로 번역하여 보여주는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채팅 대화를 선택 후 번역 기능 수행 ➔ 해당 대화만 번역 됨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후 하단에 원문 언어 표시(UI 기획 참조)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플레이어(유저)의 채팅 대화만 번역 사용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원문(※ 논의 후 결정)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채팅 대화를 원문으로 다시 표시하여 보여주는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채팅 대화를 선택 후 원문 기능 수행 ➔ 해당 대화만 원문으로 변경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번역되어 있는 채팅 대화만 원문 사용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채팅 대화를 클립보드에 복사해두는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채팅 대화를 선택 후 복사 기능 수행 ➔ 해당 대화만 복사를 수행 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입력한 채팅 대화 및 다른 플레이어(유저)들이 입력한 채팅 대화 모두 복사 사용 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 넣기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복사된 채팅 대화를 자신의 채팅 대화에 입력시킬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채팅 대화 입력 시 붙여 넣기 기능 사용 가능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단말기 시스템 붙어 넣기 &amp; 클립보드 기능을 활용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Shape 2201"/>
          <p:cNvSpPr/>
          <p:nvPr/>
        </p:nvSpPr>
        <p:spPr>
          <a:xfrm>
            <a:off x="4320851" y="258244"/>
            <a:ext cx="3531000" cy="62774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Shape 2202"/>
          <p:cNvSpPr/>
          <p:nvPr/>
        </p:nvSpPr>
        <p:spPr>
          <a:xfrm>
            <a:off x="4363307" y="5901771"/>
            <a:ext cx="803400" cy="579899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Shape 2203"/>
          <p:cNvSpPr/>
          <p:nvPr/>
        </p:nvSpPr>
        <p:spPr>
          <a:xfrm rot="10800000">
            <a:off x="4449400" y="5949680"/>
            <a:ext cx="542699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rgbClr val="5B9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Shape 2204"/>
          <p:cNvSpPr/>
          <p:nvPr/>
        </p:nvSpPr>
        <p:spPr>
          <a:xfrm>
            <a:off x="6921200" y="6076882"/>
            <a:ext cx="7712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2205" name="Shape 2205"/>
          <p:cNvSpPr/>
          <p:nvPr/>
        </p:nvSpPr>
        <p:spPr>
          <a:xfrm>
            <a:off x="6976871" y="5913883"/>
            <a:ext cx="803400" cy="579899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206" name="Shape 2206"/>
          <p:cNvSpPr/>
          <p:nvPr/>
        </p:nvSpPr>
        <p:spPr>
          <a:xfrm>
            <a:off x="5201514" y="5913875"/>
            <a:ext cx="1719599" cy="579899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 곳은 Tip이 들어가는 곳입니다.</a:t>
            </a:r>
          </a:p>
        </p:txBody>
      </p:sp>
      <p:sp>
        <p:nvSpPr>
          <p:cNvPr id="2207" name="Shape 2207"/>
          <p:cNvSpPr txBox="1"/>
          <p:nvPr/>
        </p:nvSpPr>
        <p:spPr>
          <a:xfrm>
            <a:off x="690464" y="289247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208" name="Shape 2208"/>
          <p:cNvSpPr txBox="1"/>
          <p:nvPr/>
        </p:nvSpPr>
        <p:spPr>
          <a:xfrm>
            <a:off x="998374" y="685116"/>
            <a:ext cx="3059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배경화면을 변경할 수 있는 설정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옵션 내 해당 기능 추가 구성</a:t>
            </a:r>
          </a:p>
        </p:txBody>
      </p:sp>
      <p:sp>
        <p:nvSpPr>
          <p:cNvPr id="2209" name="Shape 2209"/>
          <p:cNvSpPr/>
          <p:nvPr/>
        </p:nvSpPr>
        <p:spPr>
          <a:xfrm>
            <a:off x="4320851" y="258244"/>
            <a:ext cx="3531000" cy="3244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배경화면 설정</a:t>
            </a:r>
          </a:p>
        </p:txBody>
      </p:sp>
      <p:sp>
        <p:nvSpPr>
          <p:cNvPr id="2210" name="Shape 2210"/>
          <p:cNvSpPr/>
          <p:nvPr/>
        </p:nvSpPr>
        <p:spPr>
          <a:xfrm>
            <a:off x="4767855" y="835482"/>
            <a:ext cx="2636991" cy="3967209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및 미리 보기</a:t>
            </a:r>
          </a:p>
        </p:txBody>
      </p:sp>
      <p:sp>
        <p:nvSpPr>
          <p:cNvPr id="2211" name="Shape 2211"/>
          <p:cNvSpPr/>
          <p:nvPr/>
        </p:nvSpPr>
        <p:spPr>
          <a:xfrm>
            <a:off x="4488112" y="5122433"/>
            <a:ext cx="1551243" cy="429277"/>
          </a:xfrm>
          <a:prstGeom prst="roundRect">
            <a:avLst>
              <a:gd fmla="val 6058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</a:p>
        </p:txBody>
      </p:sp>
      <p:sp>
        <p:nvSpPr>
          <p:cNvPr id="2212" name="Shape 2212"/>
          <p:cNvSpPr/>
          <p:nvPr/>
        </p:nvSpPr>
        <p:spPr>
          <a:xfrm>
            <a:off x="6176948" y="5131423"/>
            <a:ext cx="1551243" cy="429277"/>
          </a:xfrm>
          <a:prstGeom prst="roundRect">
            <a:avLst>
              <a:gd fmla="val 6058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앨범</a:t>
            </a:r>
          </a:p>
        </p:txBody>
      </p:sp>
      <p:sp>
        <p:nvSpPr>
          <p:cNvPr id="2213" name="Shape 2213"/>
          <p:cNvSpPr/>
          <p:nvPr/>
        </p:nvSpPr>
        <p:spPr>
          <a:xfrm>
            <a:off x="8545363" y="31930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적용되어 있는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배경화면 표시</a:t>
            </a:r>
          </a:p>
        </p:txBody>
      </p:sp>
      <p:cxnSp>
        <p:nvCxnSpPr>
          <p:cNvPr id="2214" name="Shape 2214"/>
          <p:cNvCxnSpPr>
            <a:stCxn id="2213" idx="1"/>
          </p:cNvCxnSpPr>
          <p:nvPr/>
        </p:nvCxnSpPr>
        <p:spPr>
          <a:xfrm flipH="1">
            <a:off x="7267663" y="531894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5" name="Shape 2215"/>
          <p:cNvSpPr/>
          <p:nvPr/>
        </p:nvSpPr>
        <p:spPr>
          <a:xfrm>
            <a:off x="9005763" y="477909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단말기에 저장된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사진/이미지 선택하기</a:t>
            </a:r>
          </a:p>
        </p:txBody>
      </p:sp>
      <p:cxnSp>
        <p:nvCxnSpPr>
          <p:cNvPr id="2216" name="Shape 2216"/>
          <p:cNvCxnSpPr>
            <a:stCxn id="2215" idx="1"/>
          </p:cNvCxnSpPr>
          <p:nvPr/>
        </p:nvCxnSpPr>
        <p:spPr>
          <a:xfrm flipH="1">
            <a:off x="7728063" y="4991691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7" name="Shape 2217"/>
          <p:cNvSpPr/>
          <p:nvPr/>
        </p:nvSpPr>
        <p:spPr>
          <a:xfrm>
            <a:off x="1848243" y="4566503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배경화면으로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설정하기</a:t>
            </a:r>
          </a:p>
        </p:txBody>
      </p:sp>
      <p:cxnSp>
        <p:nvCxnSpPr>
          <p:cNvPr id="2218" name="Shape 2218"/>
          <p:cNvCxnSpPr>
            <a:stCxn id="2217" idx="3"/>
            <a:endCxn id="2211" idx="1"/>
          </p:cNvCxnSpPr>
          <p:nvPr/>
        </p:nvCxnSpPr>
        <p:spPr>
          <a:xfrm>
            <a:off x="3415785" y="4779097"/>
            <a:ext cx="1072200" cy="55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Shape 2223"/>
          <p:cNvSpPr/>
          <p:nvPr/>
        </p:nvSpPr>
        <p:spPr>
          <a:xfrm>
            <a:off x="4320851" y="258244"/>
            <a:ext cx="3531000" cy="62774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단말기의 사진 선택 기능을 활용합니다.</a:t>
            </a:r>
          </a:p>
        </p:txBody>
      </p:sp>
      <p:sp>
        <p:nvSpPr>
          <p:cNvPr id="2224" name="Shape 2224"/>
          <p:cNvSpPr txBox="1"/>
          <p:nvPr/>
        </p:nvSpPr>
        <p:spPr>
          <a:xfrm>
            <a:off x="690464" y="289247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225" name="Shape 2225"/>
          <p:cNvSpPr/>
          <p:nvPr/>
        </p:nvSpPr>
        <p:spPr>
          <a:xfrm>
            <a:off x="4320851" y="258244"/>
            <a:ext cx="3531000" cy="3244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앨범</a:t>
            </a:r>
          </a:p>
        </p:txBody>
      </p:sp>
      <p:sp>
        <p:nvSpPr>
          <p:cNvPr id="2226" name="Shape 2226"/>
          <p:cNvSpPr txBox="1"/>
          <p:nvPr/>
        </p:nvSpPr>
        <p:spPr>
          <a:xfrm>
            <a:off x="1043198" y="729939"/>
            <a:ext cx="3059206" cy="928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시스템 기능을 활용하여 사진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갤러리에 등록되어 있는 사진 선택 후 저장</a:t>
            </a:r>
          </a:p>
        </p:txBody>
      </p:sp>
      <p:sp>
        <p:nvSpPr>
          <p:cNvPr id="2227" name="Shape 2227"/>
          <p:cNvSpPr/>
          <p:nvPr/>
        </p:nvSpPr>
        <p:spPr>
          <a:xfrm>
            <a:off x="8545363" y="31930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단말기의 사진 및 이미지 선택 기능활용</a:t>
            </a:r>
          </a:p>
        </p:txBody>
      </p:sp>
      <p:cxnSp>
        <p:nvCxnSpPr>
          <p:cNvPr id="2228" name="Shape 2228"/>
          <p:cNvCxnSpPr>
            <a:stCxn id="2227" idx="1"/>
          </p:cNvCxnSpPr>
          <p:nvPr/>
        </p:nvCxnSpPr>
        <p:spPr>
          <a:xfrm flipH="1">
            <a:off x="7267663" y="531894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age.fmkorea.com/files/attach/new/20150805/3655109/184613965/203702556/a9fc31718186a3233299e6000e50f3a0.jpg" id="2233" name="Shape 2233"/>
          <p:cNvPicPr preferRelativeResize="0"/>
          <p:nvPr/>
        </p:nvPicPr>
        <p:blipFill rotWithShape="1">
          <a:blip r:embed="rId3">
            <a:alphaModFix/>
          </a:blip>
          <a:srcRect b="0" l="24645" r="21236" t="0"/>
          <a:stretch/>
        </p:blipFill>
        <p:spPr>
          <a:xfrm>
            <a:off x="4336028" y="1822391"/>
            <a:ext cx="3520799" cy="4332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34" name="Shape 2234"/>
          <p:cNvSpPr/>
          <p:nvPr/>
        </p:nvSpPr>
        <p:spPr>
          <a:xfrm>
            <a:off x="4336028" y="633075"/>
            <a:ext cx="3520799" cy="91321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Shape 2235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236" name="Shape 2236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Shape 2237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Shape 2238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239" name="Shape 2239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240" name="Shape 2240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241" name="Shape 2241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242" name="Shape 2242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243" name="Shape 2243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4" name="Shape 2244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245" name="Shape 2245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6" name="Shape 22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7" name="Shape 2247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2248" name="Shape 224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2251" name="Shape 2251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2252" name="Shape 2252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2255" name="Shape 2255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2256" name="Shape 225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258" name="Shape 225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259" name="Shape 2259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2260" name="Shape 226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262" name="Shape 226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2263" name="Shape 2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Shape 2264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Shape 2265"/>
          <p:cNvPicPr preferRelativeResize="0"/>
          <p:nvPr/>
        </p:nvPicPr>
        <p:blipFill rotWithShape="1">
          <a:blip r:embed="rId7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Shape 2266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67" name="Shape 2267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268" name="Shape 2268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269" name="Shape 2269"/>
          <p:cNvPicPr preferRelativeResize="0"/>
          <p:nvPr/>
        </p:nvPicPr>
        <p:blipFill rotWithShape="1">
          <a:blip r:embed="rId8">
            <a:alphaModFix/>
          </a:blip>
          <a:srcRect b="19456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Shape 2270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271" name="Shape 2271"/>
          <p:cNvGrpSpPr/>
          <p:nvPr/>
        </p:nvGrpSpPr>
        <p:grpSpPr>
          <a:xfrm>
            <a:off x="4395380" y="672420"/>
            <a:ext cx="869315" cy="296794"/>
            <a:chOff x="4395380" y="672420"/>
            <a:chExt cx="869315" cy="296794"/>
          </a:xfrm>
        </p:grpSpPr>
        <p:pic>
          <p:nvPicPr>
            <p:cNvPr id="2272" name="Shape 22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3" name="Shape 2273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274" name="Shape 2274"/>
          <p:cNvSpPr txBox="1"/>
          <p:nvPr/>
        </p:nvSpPr>
        <p:spPr>
          <a:xfrm>
            <a:off x="5155180" y="5496003"/>
            <a:ext cx="2008499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NNN 채널에 입장하였습니다.</a:t>
            </a:r>
          </a:p>
        </p:txBody>
      </p:sp>
      <p:cxnSp>
        <p:nvCxnSpPr>
          <p:cNvPr id="2275" name="Shape 2275"/>
          <p:cNvCxnSpPr/>
          <p:nvPr/>
        </p:nvCxnSpPr>
        <p:spPr>
          <a:xfrm flipH="1">
            <a:off x="7172727" y="5172225"/>
            <a:ext cx="450599" cy="450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6" name="Shape 2276"/>
          <p:cNvSpPr txBox="1"/>
          <p:nvPr/>
        </p:nvSpPr>
        <p:spPr>
          <a:xfrm>
            <a:off x="690464" y="289247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277" name="Shape 2277"/>
          <p:cNvSpPr txBox="1"/>
          <p:nvPr/>
        </p:nvSpPr>
        <p:spPr>
          <a:xfrm>
            <a:off x="1043198" y="729939"/>
            <a:ext cx="3059206" cy="928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저장한 이미지 배경으로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채팅창 배경 변경</a:t>
            </a:r>
          </a:p>
        </p:txBody>
      </p:sp>
      <p:sp>
        <p:nvSpPr>
          <p:cNvPr id="2278" name="Shape 2278"/>
          <p:cNvSpPr/>
          <p:nvPr/>
        </p:nvSpPr>
        <p:spPr>
          <a:xfrm>
            <a:off x="8758646" y="171728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배경화면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2279" name="Shape 2279"/>
          <p:cNvCxnSpPr>
            <a:stCxn id="2278" idx="1"/>
          </p:cNvCxnSpPr>
          <p:nvPr/>
        </p:nvCxnSpPr>
        <p:spPr>
          <a:xfrm flipH="1">
            <a:off x="7480946" y="1929880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플레이어(유저)의 채팅 대화를 자신의 채팅 화면에 표시되지 않게 설정하는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차단을 원하는 플레이어(유저)의 채팅 대화 선택 후 차단 기능 수행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수행 후부터 해당 플레이어(유저)의 글을 내 채팅 화면에 표시되지 않음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이전에 표시된 채팅 대화는 유지 됨(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➔ 차단 이후부터 작성된 채팅 대화만 표시되지 않음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수행 시, 최종 확인 단계를 수행 ➔ 차단 최종 확인 팝업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해제는 게임 설정에서 수행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플레이어(유저)가 소속되어 있는 연맹에 가입 신청을 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플레이어(유저)의 채팅 대화를 선택 후 가입 기능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플레이어(유저)가 소속되어 있는 연맹의 가입 신청 화면으로 이동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 가기(Back) 키를 통해 채팅 화면으로 복귀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연맹에 가입되어 있다면 해당 기능은 표시되지 않음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플레이어(유저)의 프로필 사진을 운영진에게 신고하는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신고를 원하는 플레이어(유저)의 채팅 대화를 선택 후 프로필 신고 기능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플레이어의 닉네임 및 프로필 사진 정보를 운영진에게 전송(※ 전송 정보의 규모는 논의를 통해 확정)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수행 시 최종 확인 단계를 수행 ➔ 신고 최종 확인 팝업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프로필 사진이 설정된 플레이어(유저)가 아니라면 해당 기능은 표시되지 않음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프로필 사진 신고 메시지는 연속으로 n회 까지만 수행 가능 ➔ n회 수행 후 일정 시간 사용 불가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플레이어(유저)의 채팅 대화를 운영진에게 전송할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제보를 원하는 플레이어(유저)의 채팅 대화를 선택 후 제보 메시지 기능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해당 채팅 대화 내용 및 해당 플레이어(유저)의 닉네임 정보를 운영진에게 전송 (※ 전송 정보의 규모는 논의를 통해 확정)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 시 최종 확인 단계를 수행 ➔ 제보 최종 확인 팝업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메시지는 연속으로 n회 까지만 수행 가능 ➔ n회 수행 후 일정 시간 사용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 프로필 보기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플레이어(유저)의 프로필 정보를 열람할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플레이어(유저)의 프로필 사진을 선택 ➔ 기능 선택 없이 바로 프로필 보기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플레이어(유저)의 프로필 정보 화면으로 이동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 가기(Back) 키를 통해 채팅 화면으로 복귀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연맹, 연합 검색 및 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입장 시, 연맹에 가입되어 있지 않았을 경우 수행 가능한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버튼을 통해 연맹 검색 및 가입 화면으로 이동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 안내가 있을 경우 해당 내용이 자동으로 표시 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채팅 채널 입장 시, 연합에 가입되어 있지 않은 연맹의 맹주(or 부맹주 or 연합 가입/창설 권한이 있는 유저)의 경우 연합 가입 가능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가입 보너스 안내가 있을 경우 해당 내용이 자동으로 표시 됨(</a:t>
            </a: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➔ 해당 플레이어(유저)에게만 UI 노출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채팅 대화 재전송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채팅 대화 전송 중 네크워크 장애로 인하여 대화 전송에 실패했을 때, 해당 대화를 다시 전송할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전송 실패 발생 시, 재전송 버튼을 통해 기능 수행 ➔ </a:t>
            </a:r>
            <a:r>
              <a:rPr b="1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전송 실패 타임 아웃은 5초(※ 가변 가능하도록 개발)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로그 저장 및 열람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내용을 아래 규칙에 의해서 그룹화하여 로그 저장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N개의 채팅 메시지를 그룹화하여 저장 ➔ 저장 수행 시 시간 정보까지 함께 저장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이전 ➔ hh(시) : mm(분)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이상 ➔ yyyy(년).mm(월).dd(일) : hh(시) : mm(분)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로그는 최대 6개월까지 저장하여 보관 ➔ 추후 퍼블리셔와 합의 후 기간 변경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최초 접속 시, 기본 제공 글만 화면에 표시 ➔ 이후 스크롤 동작을 통해 그룹단위로 지난 대화 로그 로딩 및 표시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(접속한 시점까지의 메시지만 볼 수 있음)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rgbClr val="FF0000"/>
                </a:solidFill>
              </a:rPr>
              <a:t>채널 이동의 경우, 스크롤 동작을 통해 지난 대화를 불러오면 해당 채널의 지난 메시지를 로딩해 출력한다. (이전 채널의 메시지를 보려면 해당 채널로 이동해 지난 메시지를 불러봐야 한다.)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로그의 경우 모든 채널 별로 별도 저장 열람 가능하도록 지원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/ 연합 채팅에도 가입했을 때, 이전에 저장된 채팅 로그를 확인 가능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/ 연합 탈퇴 시 불러왔던 모든 채팅 로그 삭제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세부 채널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채팅 채널의 경우 내부 채널이 세분화되어 별개의 채널로 분할 구성 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기본 1채널 ~ 최대 NNNN 채널까지 생성 ➔ 채널당 제한 인원은 개발팀과 협의 후 설정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최대 채널의 수는 가변적으로 구성 ➔ 최소 1채널일 경우 UI상 채널 변경 기능 제공 안 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플레이어(유저)는 자유롭게 세부 채널 선택 및 변경 가능 ➔ 단, 해당 채널이 포화 상태일 경우 입장 불가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서버 최초 접속 시, 1채널부터 순차적으로 자동 입장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/ 연합 채팅의 경우 세부 채널을 지원하지 않음 ➔ 단일 채널로만 구성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90464" y="289247"/>
            <a:ext cx="11897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013629" y="667910"/>
            <a:ext cx="111783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좌표 공유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</a:rPr>
              <a:t>채팅 내 메시지에 아래와 같은 형식의 숫자를 입력하면, 해당 텍스트는 좌표 공유 기능을 하며, </a:t>
            </a: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00FF"/>
                </a:solidFill>
              </a:rPr>
              <a:t>파란 색상 및 밑줄[u]</a:t>
            </a:r>
            <a:r>
              <a:rPr lang="en-US" sz="1200">
                <a:solidFill>
                  <a:schemeClr val="dk1"/>
                </a:solidFill>
              </a:rPr>
              <a:t> 처리를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</a:rPr>
              <a:t>0~1200:0~1200 (숫자콜론숫자) 형식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</a:rPr>
              <a:t>콜론 앞 뒤의 숫자가 0보다 작거나, 1200보다 클 경우, 일반 채팅 메시지로 출력.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</a:rPr>
              <a:t>해당 텍스트는 우측과 같이 변경 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</a:rPr>
              <a:t>해당 텍스트를 누를 경우, </a:t>
            </a:r>
            <a:r>
              <a:rPr lang="en-US" sz="1200">
                <a:solidFill>
                  <a:srgbClr val="FF0000"/>
                </a:solidFill>
              </a:rPr>
              <a:t>즉시 필드의 해당 좌표지점으로 이동</a:t>
            </a:r>
            <a:r>
              <a:rPr lang="en-US" sz="1200">
                <a:solidFill>
                  <a:schemeClr val="dk1"/>
                </a:solidFill>
              </a:rPr>
              <a:t>하여 뷰포트를 옮기고,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오브젝트나 타일을 선택</a:t>
            </a:r>
            <a:r>
              <a:rPr lang="en-US" sz="1200">
                <a:solidFill>
                  <a:schemeClr val="dk1"/>
                </a:solidFill>
              </a:rPr>
              <a:t>(Select) 상태로 만들어줍니다.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540678" y="633600"/>
            <a:ext cx="3520800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8540678" y="633600"/>
            <a:ext cx="3520800" cy="42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135" name="Shape 135"/>
          <p:cNvSpPr/>
          <p:nvPr/>
        </p:nvSpPr>
        <p:spPr>
          <a:xfrm>
            <a:off x="8540678" y="1054883"/>
            <a:ext cx="3520800" cy="4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8540678" y="5831107"/>
            <a:ext cx="35208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619755" y="5875864"/>
            <a:ext cx="312000" cy="3039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8" name="Shape 138"/>
          <p:cNvSpPr/>
          <p:nvPr/>
        </p:nvSpPr>
        <p:spPr>
          <a:xfrm>
            <a:off x="8588200" y="1101461"/>
            <a:ext cx="1105200" cy="3546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39" name="Shape 139"/>
          <p:cNvSpPr/>
          <p:nvPr/>
        </p:nvSpPr>
        <p:spPr>
          <a:xfrm>
            <a:off x="9741976" y="1101461"/>
            <a:ext cx="1105200" cy="3546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40" name="Shape 140"/>
          <p:cNvSpPr/>
          <p:nvPr/>
        </p:nvSpPr>
        <p:spPr>
          <a:xfrm>
            <a:off x="10895753" y="1101461"/>
            <a:ext cx="1105200" cy="3546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41" name="Shape 141"/>
          <p:cNvSpPr/>
          <p:nvPr/>
        </p:nvSpPr>
        <p:spPr>
          <a:xfrm>
            <a:off x="11265732" y="5899003"/>
            <a:ext cx="735600" cy="2763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42" name="Shape 142"/>
          <p:cNvSpPr/>
          <p:nvPr/>
        </p:nvSpPr>
        <p:spPr>
          <a:xfrm>
            <a:off x="9000582" y="5884021"/>
            <a:ext cx="2202000" cy="289800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1685724" y="681337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356633" y="3441199"/>
            <a:ext cx="2632517" cy="828612"/>
            <a:chOff x="5590524" y="3944526"/>
            <a:chExt cx="2632517" cy="828612"/>
          </a:xfrm>
        </p:grpSpPr>
        <p:sp>
          <p:nvSpPr>
            <p:cNvPr id="145" name="Shape 14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6365064" y="3957212"/>
              <a:ext cx="12633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5590524" y="4160539"/>
              <a:ext cx="1974300" cy="612600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</a:rPr>
                <a:t>채팅 내용 중, 좌표공유 조건에 해당되는 다음과 같은 메시지는 </a:t>
              </a:r>
              <a:r>
                <a:rPr b="1" lang="en-US" sz="1000" u="sng">
                  <a:solidFill>
                    <a:srgbClr val="0000FF"/>
                  </a:solidFill>
                </a:rPr>
                <a:t>525:525</a:t>
              </a:r>
              <a:r>
                <a:rPr b="1" lang="en-US" sz="1000">
                  <a:solidFill>
                    <a:schemeClr val="dk1"/>
                  </a:solidFill>
                </a:rPr>
                <a:t> </a:t>
              </a:r>
              <a:r>
                <a:rPr lang="en-US" sz="1000">
                  <a:solidFill>
                    <a:schemeClr val="dk1"/>
                  </a:solidFill>
                </a:rPr>
                <a:t>와 같은 색상과 밑줄 처리가 됩니다.</a:t>
              </a: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9350410" y="4358710"/>
            <a:ext cx="2632517" cy="828612"/>
            <a:chOff x="5590524" y="3944526"/>
            <a:chExt cx="2632517" cy="828612"/>
          </a:xfrm>
        </p:grpSpPr>
        <p:sp>
          <p:nvSpPr>
            <p:cNvPr id="149" name="Shape 14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6365064" y="3957212"/>
              <a:ext cx="12633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5590524" y="4160539"/>
              <a:ext cx="1974300" cy="612600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8631379" y="1624050"/>
            <a:ext cx="2632757" cy="825261"/>
            <a:chOff x="4426729" y="1623525"/>
            <a:chExt cx="2632757" cy="825261"/>
          </a:xfrm>
        </p:grpSpPr>
        <p:grpSp>
          <p:nvGrpSpPr>
            <p:cNvPr id="153" name="Shape 153"/>
            <p:cNvGrpSpPr/>
            <p:nvPr/>
          </p:nvGrpSpPr>
          <p:grpSpPr>
            <a:xfrm>
              <a:off x="4426729" y="1623525"/>
              <a:ext cx="2632757" cy="825261"/>
              <a:chOff x="4417398" y="1614194"/>
              <a:chExt cx="2632757" cy="82526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 txBox="1"/>
              <p:nvPr/>
            </p:nvSpPr>
            <p:spPr>
              <a:xfrm>
                <a:off x="5001210" y="1623528"/>
                <a:ext cx="1263300" cy="169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5075855" y="1826855"/>
                <a:ext cx="1974300" cy="612600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157" name="Shape 1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200" cy="493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45244" l="32736" r="33430" t="931"/>
          <a:stretch/>
        </p:blipFill>
        <p:spPr>
          <a:xfrm>
            <a:off x="11473917" y="3472405"/>
            <a:ext cx="493800" cy="49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Shape 159"/>
          <p:cNvGrpSpPr/>
          <p:nvPr/>
        </p:nvGrpSpPr>
        <p:grpSpPr>
          <a:xfrm>
            <a:off x="8625155" y="2532231"/>
            <a:ext cx="2632757" cy="825261"/>
            <a:chOff x="4420505" y="2531706"/>
            <a:chExt cx="2632757" cy="825261"/>
          </a:xfrm>
        </p:grpSpPr>
        <p:grpSp>
          <p:nvGrpSpPr>
            <p:cNvPr id="160" name="Shape 160"/>
            <p:cNvGrpSpPr/>
            <p:nvPr/>
          </p:nvGrpSpPr>
          <p:grpSpPr>
            <a:xfrm>
              <a:off x="4420505" y="2531706"/>
              <a:ext cx="2632757" cy="825261"/>
              <a:chOff x="4417398" y="1614194"/>
              <a:chExt cx="2632757" cy="825261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 txBox="1"/>
              <p:nvPr/>
            </p:nvSpPr>
            <p:spPr>
              <a:xfrm>
                <a:off x="5001210" y="1623528"/>
                <a:ext cx="1263300" cy="169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5075855" y="1826855"/>
                <a:ext cx="1974300" cy="612600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164" name="Shape 164"/>
            <p:cNvPicPr preferRelativeResize="0"/>
            <p:nvPr/>
          </p:nvPicPr>
          <p:blipFill rotWithShape="1">
            <a:blip r:embed="rId5">
              <a:alphaModFix/>
            </a:blip>
            <a:srcRect b="65965" l="18721" r="42581" t="4132"/>
            <a:stretch/>
          </p:blipFill>
          <p:spPr>
            <a:xfrm>
              <a:off x="4449728" y="2553505"/>
              <a:ext cx="493200" cy="493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45244" l="32736" r="33430" t="931"/>
          <a:stretch/>
        </p:blipFill>
        <p:spPr>
          <a:xfrm>
            <a:off x="11466056" y="4387305"/>
            <a:ext cx="493800" cy="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50395" y="737372"/>
            <a:ext cx="204600" cy="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8540680" y="1540075"/>
            <a:ext cx="3520800" cy="2799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813884" y="1548111"/>
            <a:ext cx="15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7">
            <a:alphaModFix/>
          </a:blip>
          <a:srcRect b="19460" l="7039" r="46277" t="20845"/>
          <a:stretch/>
        </p:blipFill>
        <p:spPr>
          <a:xfrm>
            <a:off x="8601571" y="1567333"/>
            <a:ext cx="169200" cy="216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/>
          <p:nvPr/>
        </p:nvCxnSpPr>
        <p:spPr>
          <a:xfrm>
            <a:off x="8358450" y="4001200"/>
            <a:ext cx="1136100" cy="17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71" name="Shape 1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9125" y="2890825"/>
            <a:ext cx="2127700" cy="386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578250" y="3725200"/>
            <a:ext cx="18819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색상 변경 및 밑줄 처리,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입력 시,필드의 해당 좌표로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/>
              <a:t>이동 및 선택</a:t>
            </a:r>
          </a:p>
        </p:txBody>
      </p:sp>
      <p:cxnSp>
        <p:nvCxnSpPr>
          <p:cNvPr id="173" name="Shape 173"/>
          <p:cNvCxnSpPr/>
          <p:nvPr/>
        </p:nvCxnSpPr>
        <p:spPr>
          <a:xfrm flipH="1">
            <a:off x="4484500" y="4289425"/>
            <a:ext cx="2153100" cy="45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4" name="Shape 174"/>
          <p:cNvSpPr txBox="1"/>
          <p:nvPr/>
        </p:nvSpPr>
        <p:spPr>
          <a:xfrm>
            <a:off x="4187700" y="4747225"/>
            <a:ext cx="1610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입력 시, 필드로 이동 후 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/>
              <a:t>타일(오브젝트)선택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