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Relationship Id="rId6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점령(Camp)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ko-K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2015.12.18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ko-K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By Ricky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0" y="31939"/>
            <a:ext cx="1394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사용/구입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302759"/>
            <a:ext cx="3531051" cy="62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624567" y="710004"/>
            <a:ext cx="3374634" cy="6374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685534" y="770972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192392" y="770972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Speed + 50% </a:t>
            </a:r>
            <a:r>
              <a:rPr b="1"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(1 Hours)</a:t>
            </a:r>
          </a:p>
        </p:txBody>
      </p:sp>
      <p:sp>
        <p:nvSpPr>
          <p:cNvPr id="377" name="Shape 377"/>
          <p:cNvSpPr/>
          <p:nvPr/>
        </p:nvSpPr>
        <p:spPr>
          <a:xfrm>
            <a:off x="2192392" y="931319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78" name="Shape 378"/>
          <p:cNvSpPr/>
          <p:nvPr/>
        </p:nvSpPr>
        <p:spPr>
          <a:xfrm>
            <a:off x="1624567" y="1385050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192392" y="1437904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Speed + 50% </a:t>
            </a:r>
            <a:r>
              <a:rPr b="1"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(4 Hours)</a:t>
            </a:r>
          </a:p>
        </p:txBody>
      </p:sp>
      <p:sp>
        <p:nvSpPr>
          <p:cNvPr id="380" name="Shape 380"/>
          <p:cNvSpPr/>
          <p:nvPr/>
        </p:nvSpPr>
        <p:spPr>
          <a:xfrm>
            <a:off x="2192392" y="1598251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81" name="Shape 381"/>
          <p:cNvSpPr/>
          <p:nvPr/>
        </p:nvSpPr>
        <p:spPr>
          <a:xfrm>
            <a:off x="1624567" y="2060094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2192392" y="2115476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Speed + 50% </a:t>
            </a:r>
            <a:r>
              <a:rPr b="1"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(8 Hours)</a:t>
            </a:r>
          </a:p>
        </p:txBody>
      </p:sp>
      <p:sp>
        <p:nvSpPr>
          <p:cNvPr id="383" name="Shape 383"/>
          <p:cNvSpPr/>
          <p:nvPr/>
        </p:nvSpPr>
        <p:spPr>
          <a:xfrm>
            <a:off x="2192392" y="2275824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84" name="Shape 384"/>
          <p:cNvSpPr/>
          <p:nvPr/>
        </p:nvSpPr>
        <p:spPr>
          <a:xfrm>
            <a:off x="1624567" y="2735140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192392" y="2793925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Speed + 50% </a:t>
            </a:r>
            <a:r>
              <a:rPr b="1"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(12 Hours)</a:t>
            </a:r>
          </a:p>
        </p:txBody>
      </p:sp>
      <p:sp>
        <p:nvSpPr>
          <p:cNvPr id="386" name="Shape 386"/>
          <p:cNvSpPr/>
          <p:nvPr/>
        </p:nvSpPr>
        <p:spPr>
          <a:xfrm>
            <a:off x="2192392" y="2954272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87" name="Shape 387"/>
          <p:cNvSpPr/>
          <p:nvPr/>
        </p:nvSpPr>
        <p:spPr>
          <a:xfrm>
            <a:off x="1545054" y="5857110"/>
            <a:ext cx="3533661" cy="576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1624566" y="5939362"/>
            <a:ext cx="803464" cy="579976"/>
            <a:chOff x="2429816" y="5901771"/>
            <a:chExt cx="803464" cy="579976"/>
          </a:xfrm>
        </p:grpSpPr>
        <p:sp>
          <p:nvSpPr>
            <p:cNvPr id="389" name="Shape 389"/>
            <p:cNvSpPr/>
            <p:nvPr/>
          </p:nvSpPr>
          <p:spPr>
            <a:xfrm>
              <a:off x="2429816" y="5901771"/>
              <a:ext cx="803464" cy="57997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 rot="10800000">
              <a:off x="2515980" y="5949637"/>
              <a:ext cx="542628" cy="484243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Shape 391"/>
          <p:cNvSpPr/>
          <p:nvPr/>
        </p:nvSpPr>
        <p:spPr>
          <a:xfrm>
            <a:off x="2428031" y="302760"/>
            <a:ext cx="2650685" cy="22202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List</a:t>
            </a:r>
          </a:p>
        </p:txBody>
      </p:sp>
      <p:sp>
        <p:nvSpPr>
          <p:cNvPr id="392" name="Shape 392"/>
          <p:cNvSpPr/>
          <p:nvPr/>
        </p:nvSpPr>
        <p:spPr>
          <a:xfrm>
            <a:off x="1545054" y="302760"/>
            <a:ext cx="882975" cy="2913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 name</a:t>
            </a:r>
          </a:p>
        </p:txBody>
      </p:sp>
      <p:sp>
        <p:nvSpPr>
          <p:cNvPr id="393" name="Shape 393"/>
          <p:cNvSpPr/>
          <p:nvPr/>
        </p:nvSpPr>
        <p:spPr>
          <a:xfrm>
            <a:off x="4514173" y="770972"/>
            <a:ext cx="445271" cy="5068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</a:p>
        </p:txBody>
      </p:sp>
      <p:sp>
        <p:nvSpPr>
          <p:cNvPr id="394" name="Shape 394"/>
          <p:cNvSpPr/>
          <p:nvPr/>
        </p:nvSpPr>
        <p:spPr>
          <a:xfrm>
            <a:off x="4514173" y="1437745"/>
            <a:ext cx="445271" cy="5068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</a:p>
        </p:txBody>
      </p:sp>
      <p:sp>
        <p:nvSpPr>
          <p:cNvPr id="395" name="Shape 395"/>
          <p:cNvSpPr/>
          <p:nvPr/>
        </p:nvSpPr>
        <p:spPr>
          <a:xfrm>
            <a:off x="1685534" y="1445983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685534" y="2120273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685534" y="2795283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624567" y="3402276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192392" y="3461060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Speed + 50% </a:t>
            </a:r>
            <a:r>
              <a:rPr b="1"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(1 Days)</a:t>
            </a:r>
          </a:p>
        </p:txBody>
      </p:sp>
      <p:sp>
        <p:nvSpPr>
          <p:cNvPr id="400" name="Shape 400"/>
          <p:cNvSpPr/>
          <p:nvPr/>
        </p:nvSpPr>
        <p:spPr>
          <a:xfrm>
            <a:off x="2192392" y="3621407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401" name="Shape 401"/>
          <p:cNvSpPr/>
          <p:nvPr/>
        </p:nvSpPr>
        <p:spPr>
          <a:xfrm>
            <a:off x="1685534" y="3462419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545055" y="4559748"/>
            <a:ext cx="3554927" cy="1326225"/>
          </a:xfrm>
          <a:prstGeom prst="rect">
            <a:avLst/>
          </a:prstGeom>
          <a:solidFill>
            <a:srgbClr val="953734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cxnSp>
        <p:nvCxnSpPr>
          <p:cNvPr id="403" name="Shape 403"/>
          <p:cNvCxnSpPr/>
          <p:nvPr/>
        </p:nvCxnSpPr>
        <p:spPr>
          <a:xfrm flipH="1" rot="10800000">
            <a:off x="3311887" y="362305"/>
            <a:ext cx="2433600" cy="347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Shape 404"/>
          <p:cNvSpPr/>
          <p:nvPr/>
        </p:nvSpPr>
        <p:spPr>
          <a:xfrm>
            <a:off x="5745630" y="235861"/>
            <a:ext cx="5518671" cy="2527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버프의 모든 아이템 목록이 출력</a:t>
            </a:r>
          </a:p>
        </p:txBody>
      </p:sp>
      <p:cxnSp>
        <p:nvCxnSpPr>
          <p:cNvPr id="405" name="Shape 405"/>
          <p:cNvCxnSpPr>
            <a:stCxn id="393" idx="3"/>
          </p:cNvCxnSpPr>
          <p:nvPr/>
        </p:nvCxnSpPr>
        <p:spPr>
          <a:xfrm flipH="1" rot="10800000">
            <a:off x="4959445" y="860901"/>
            <a:ext cx="786300" cy="163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Shape 406"/>
          <p:cNvSpPr/>
          <p:nvPr/>
        </p:nvSpPr>
        <p:spPr>
          <a:xfrm>
            <a:off x="5745630" y="640708"/>
            <a:ext cx="5518671" cy="4406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아이템을 보유하고 있을 경우, Use 버튼으로 사용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보유량을 출력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4502936" y="2115476"/>
            <a:ext cx="456508" cy="506858"/>
            <a:chOff x="5308185" y="2115476"/>
            <a:chExt cx="456508" cy="506858"/>
          </a:xfrm>
        </p:grpSpPr>
        <p:sp>
          <p:nvSpPr>
            <p:cNvPr id="408" name="Shape 408"/>
            <p:cNvSpPr/>
            <p:nvPr/>
          </p:nvSpPr>
          <p:spPr>
            <a:xfrm>
              <a:off x="5319421" y="2115476"/>
              <a:ext cx="445271" cy="50685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364521" y="2448825"/>
              <a:ext cx="358154" cy="10868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0" name="Shape 4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08185" y="2441846"/>
              <a:ext cx="155252" cy="115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Shape 411"/>
            <p:cNvSpPr/>
            <p:nvPr/>
          </p:nvSpPr>
          <p:spPr>
            <a:xfrm>
              <a:off x="5415973" y="2407417"/>
              <a:ext cx="338554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</p:grpSp>
      <p:sp>
        <p:nvSpPr>
          <p:cNvPr id="412" name="Shape 412"/>
          <p:cNvSpPr/>
          <p:nvPr/>
        </p:nvSpPr>
        <p:spPr>
          <a:xfrm>
            <a:off x="4559273" y="1782559"/>
            <a:ext cx="358154" cy="11406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13" name="Shape 413"/>
          <p:cNvSpPr/>
          <p:nvPr/>
        </p:nvSpPr>
        <p:spPr>
          <a:xfrm>
            <a:off x="4559273" y="1122404"/>
            <a:ext cx="358154" cy="11406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grpSp>
        <p:nvGrpSpPr>
          <p:cNvPr id="414" name="Shape 414"/>
          <p:cNvGrpSpPr/>
          <p:nvPr/>
        </p:nvGrpSpPr>
        <p:grpSpPr>
          <a:xfrm>
            <a:off x="4502936" y="2795283"/>
            <a:ext cx="456508" cy="506858"/>
            <a:chOff x="5308185" y="2115476"/>
            <a:chExt cx="456508" cy="506858"/>
          </a:xfrm>
        </p:grpSpPr>
        <p:sp>
          <p:nvSpPr>
            <p:cNvPr id="415" name="Shape 415"/>
            <p:cNvSpPr/>
            <p:nvPr/>
          </p:nvSpPr>
          <p:spPr>
            <a:xfrm>
              <a:off x="5319421" y="2115476"/>
              <a:ext cx="445271" cy="50685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5364521" y="2448825"/>
              <a:ext cx="358154" cy="10868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7" name="Shape 4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08185" y="2441846"/>
              <a:ext cx="155252" cy="115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Shape 418"/>
            <p:cNvSpPr/>
            <p:nvPr/>
          </p:nvSpPr>
          <p:spPr>
            <a:xfrm>
              <a:off x="5415973" y="2407417"/>
              <a:ext cx="338554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4502936" y="3454971"/>
            <a:ext cx="481736" cy="506858"/>
            <a:chOff x="5308185" y="2115476"/>
            <a:chExt cx="481736" cy="506858"/>
          </a:xfrm>
        </p:grpSpPr>
        <p:sp>
          <p:nvSpPr>
            <p:cNvPr id="420" name="Shape 420"/>
            <p:cNvSpPr/>
            <p:nvPr/>
          </p:nvSpPr>
          <p:spPr>
            <a:xfrm>
              <a:off x="5319421" y="2115476"/>
              <a:ext cx="445271" cy="50685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364521" y="2448825"/>
              <a:ext cx="358154" cy="10868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Shape 4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08185" y="2441846"/>
              <a:ext cx="155252" cy="115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Shape 423"/>
            <p:cNvSpPr/>
            <p:nvPr/>
          </p:nvSpPr>
          <p:spPr>
            <a:xfrm>
              <a:off x="5400071" y="2407417"/>
              <a:ext cx="389850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2800</a:t>
              </a:r>
            </a:p>
          </p:txBody>
        </p:sp>
      </p:grpSp>
      <p:sp>
        <p:nvSpPr>
          <p:cNvPr id="424" name="Shape 424"/>
          <p:cNvSpPr/>
          <p:nvPr/>
        </p:nvSpPr>
        <p:spPr>
          <a:xfrm>
            <a:off x="5745630" y="1236833"/>
            <a:ext cx="5518671" cy="5457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보유하고 있지 않은 아이템은 Buy &amp; Use 버튼으로 사용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가격을 출력 (1개 가격)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크라운이 부족할 경우, 크라운 구매(결제) popup ui 출력</a:t>
            </a:r>
          </a:p>
        </p:txBody>
      </p:sp>
      <p:cxnSp>
        <p:nvCxnSpPr>
          <p:cNvPr id="425" name="Shape 425"/>
          <p:cNvCxnSpPr>
            <a:stCxn id="408" idx="3"/>
            <a:endCxn id="424" idx="1"/>
          </p:cNvCxnSpPr>
          <p:nvPr/>
        </p:nvCxnSpPr>
        <p:spPr>
          <a:xfrm flipH="1" rot="10800000">
            <a:off x="4959444" y="1509705"/>
            <a:ext cx="786300" cy="859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/>
          <p:nvPr/>
        </p:nvSpPr>
        <p:spPr>
          <a:xfrm>
            <a:off x="4509967" y="2137181"/>
            <a:ext cx="489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Use</a:t>
            </a:r>
          </a:p>
        </p:txBody>
      </p:sp>
      <p:sp>
        <p:nvSpPr>
          <p:cNvPr id="427" name="Shape 427"/>
          <p:cNvSpPr/>
          <p:nvPr/>
        </p:nvSpPr>
        <p:spPr>
          <a:xfrm>
            <a:off x="4509967" y="2820372"/>
            <a:ext cx="489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Use</a:t>
            </a:r>
          </a:p>
        </p:txBody>
      </p:sp>
      <p:sp>
        <p:nvSpPr>
          <p:cNvPr id="428" name="Shape 428"/>
          <p:cNvSpPr/>
          <p:nvPr/>
        </p:nvSpPr>
        <p:spPr>
          <a:xfrm>
            <a:off x="4509967" y="3487778"/>
            <a:ext cx="489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Use</a:t>
            </a:r>
          </a:p>
        </p:txBody>
      </p:sp>
      <p:sp>
        <p:nvSpPr>
          <p:cNvPr id="429" name="Shape 429"/>
          <p:cNvSpPr/>
          <p:nvPr/>
        </p:nvSpPr>
        <p:spPr>
          <a:xfrm>
            <a:off x="1685534" y="761231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685534" y="1444729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685534" y="2124833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685534" y="2806905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685534" y="3462419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7079" y="1131570"/>
            <a:ext cx="5309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61826" y="1632501"/>
            <a:ext cx="474521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점령의 정의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필드의 타일로 이동하여 할 수 있는 행동들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채집, 타일 점령, 광물 탐색 기능이 포함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타일로 행군 후, 해당 타일에서 할 수 있는 기능들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61825" y="3356992"/>
            <a:ext cx="789703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사용하여, 자원을 채집할 수 있다</a:t>
            </a:r>
          </a:p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타일에 병력을 주둔시켜 타운의 이동을 방해하거나, 타운 내 병력을 일부러 빼낼 수 있다</a:t>
            </a:r>
          </a:p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지하에 매장 된 광물을 찾거나 채집할 수 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77079" y="404663"/>
            <a:ext cx="95410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Flow</a:t>
            </a:r>
          </a:p>
        </p:txBody>
      </p:sp>
      <p:sp>
        <p:nvSpPr>
          <p:cNvPr id="98" name="Shape 98"/>
          <p:cNvSpPr/>
          <p:nvPr/>
        </p:nvSpPr>
        <p:spPr>
          <a:xfrm>
            <a:off x="3984639" y="185923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타일 선택</a:t>
            </a:r>
          </a:p>
        </p:txBody>
      </p:sp>
      <p:sp>
        <p:nvSpPr>
          <p:cNvPr id="99" name="Shape 99"/>
          <p:cNvSpPr/>
          <p:nvPr/>
        </p:nvSpPr>
        <p:spPr>
          <a:xfrm>
            <a:off x="3756050" y="1526463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자원지?</a:t>
            </a:r>
          </a:p>
        </p:txBody>
      </p:sp>
      <p:sp>
        <p:nvSpPr>
          <p:cNvPr id="100" name="Shape 100"/>
          <p:cNvSpPr/>
          <p:nvPr/>
        </p:nvSpPr>
        <p:spPr>
          <a:xfrm>
            <a:off x="3756050" y="2848958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연맹이 있는가?</a:t>
            </a:r>
          </a:p>
        </p:txBody>
      </p:sp>
      <p:sp>
        <p:nvSpPr>
          <p:cNvPr id="101" name="Shape 101"/>
          <p:cNvSpPr/>
          <p:nvPr/>
        </p:nvSpPr>
        <p:spPr>
          <a:xfrm>
            <a:off x="1124070" y="4014260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sp>
        <p:nvSpPr>
          <p:cNvPr id="102" name="Shape 102"/>
          <p:cNvSpPr/>
          <p:nvPr/>
        </p:nvSpPr>
        <p:spPr>
          <a:xfrm>
            <a:off x="226563" y="1519080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타일 점령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sp>
        <p:nvSpPr>
          <p:cNvPr id="103" name="Shape 103"/>
          <p:cNvSpPr/>
          <p:nvPr/>
        </p:nvSpPr>
        <p:spPr>
          <a:xfrm>
            <a:off x="6839572" y="4314010"/>
            <a:ext cx="1204499" cy="518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타일 마킹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(좌표 공유)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sp>
        <p:nvSpPr>
          <p:cNvPr id="104" name="Shape 104"/>
          <p:cNvSpPr/>
          <p:nvPr/>
        </p:nvSpPr>
        <p:spPr>
          <a:xfrm>
            <a:off x="3751853" y="2187710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채광 가능?</a:t>
            </a:r>
          </a:p>
        </p:txBody>
      </p:sp>
      <p:sp>
        <p:nvSpPr>
          <p:cNvPr id="105" name="Shape 105"/>
          <p:cNvSpPr/>
          <p:nvPr/>
        </p:nvSpPr>
        <p:spPr>
          <a:xfrm>
            <a:off x="1979711" y="6250028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광물 탐색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sp>
        <p:nvSpPr>
          <p:cNvPr id="106" name="Shape 106"/>
          <p:cNvSpPr/>
          <p:nvPr/>
        </p:nvSpPr>
        <p:spPr>
          <a:xfrm>
            <a:off x="3756050" y="863576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타일?</a:t>
            </a:r>
          </a:p>
        </p:txBody>
      </p:sp>
      <p:cxnSp>
        <p:nvCxnSpPr>
          <p:cNvPr id="107" name="Shape 107"/>
          <p:cNvCxnSpPr>
            <a:stCxn id="106" idx="1"/>
            <a:endCxn id="102" idx="0"/>
          </p:cNvCxnSpPr>
          <p:nvPr/>
        </p:nvCxnSpPr>
        <p:spPr>
          <a:xfrm flipH="1">
            <a:off x="828950" y="1115604"/>
            <a:ext cx="2927100" cy="4035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8" name="Shape 108"/>
          <p:cNvCxnSpPr>
            <a:stCxn id="109" idx="3"/>
            <a:endCxn id="103" idx="0"/>
          </p:cNvCxnSpPr>
          <p:nvPr/>
        </p:nvCxnSpPr>
        <p:spPr>
          <a:xfrm>
            <a:off x="5412233" y="3762233"/>
            <a:ext cx="2029499" cy="551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0" name="Shape 110"/>
          <p:cNvCxnSpPr>
            <a:stCxn id="99" idx="1"/>
            <a:endCxn id="101" idx="0"/>
          </p:cNvCxnSpPr>
          <p:nvPr/>
        </p:nvCxnSpPr>
        <p:spPr>
          <a:xfrm flipH="1">
            <a:off x="1726250" y="1778491"/>
            <a:ext cx="2029800" cy="2235899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226562" y="2306569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타운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cxnSp>
        <p:nvCxnSpPr>
          <p:cNvPr id="112" name="Shape 112"/>
          <p:cNvCxnSpPr>
            <a:stCxn id="104" idx="1"/>
            <a:endCxn id="105" idx="0"/>
          </p:cNvCxnSpPr>
          <p:nvPr/>
        </p:nvCxnSpPr>
        <p:spPr>
          <a:xfrm flipH="1">
            <a:off x="2582153" y="2439738"/>
            <a:ext cx="1169700" cy="38103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3" name="Shape 113"/>
          <p:cNvCxnSpPr>
            <a:stCxn id="98" idx="2"/>
            <a:endCxn id="106" idx="0"/>
          </p:cNvCxnSpPr>
          <p:nvPr/>
        </p:nvCxnSpPr>
        <p:spPr>
          <a:xfrm flipH="1">
            <a:off x="4584250" y="704746"/>
            <a:ext cx="2700" cy="15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4" name="Shape 114"/>
          <p:cNvCxnSpPr>
            <a:stCxn id="106" idx="2"/>
            <a:endCxn id="99" idx="0"/>
          </p:cNvCxnSpPr>
          <p:nvPr/>
        </p:nvCxnSpPr>
        <p:spPr>
          <a:xfrm>
            <a:off x="4584141" y="1367632"/>
            <a:ext cx="0" cy="15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5" name="Shape 115"/>
          <p:cNvCxnSpPr>
            <a:stCxn id="99" idx="2"/>
            <a:endCxn id="104" idx="0"/>
          </p:cNvCxnSpPr>
          <p:nvPr/>
        </p:nvCxnSpPr>
        <p:spPr>
          <a:xfrm flipH="1">
            <a:off x="4579941" y="2030519"/>
            <a:ext cx="4200" cy="1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6" name="Shape 116"/>
          <p:cNvCxnSpPr>
            <a:stCxn id="104" idx="2"/>
            <a:endCxn id="100" idx="0"/>
          </p:cNvCxnSpPr>
          <p:nvPr/>
        </p:nvCxnSpPr>
        <p:spPr>
          <a:xfrm>
            <a:off x="4579945" y="2691766"/>
            <a:ext cx="4200" cy="1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1124070" y="4818260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타일 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sp>
        <p:nvSpPr>
          <p:cNvPr id="109" name="Shape 109"/>
          <p:cNvSpPr/>
          <p:nvPr/>
        </p:nvSpPr>
        <p:spPr>
          <a:xfrm>
            <a:off x="3756050" y="3510205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맹주?</a:t>
            </a:r>
          </a:p>
        </p:txBody>
      </p:sp>
      <p:sp>
        <p:nvSpPr>
          <p:cNvPr id="118" name="Shape 118"/>
          <p:cNvSpPr/>
          <p:nvPr/>
        </p:nvSpPr>
        <p:spPr>
          <a:xfrm>
            <a:off x="7668289" y="3298173"/>
            <a:ext cx="1204499" cy="518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cxnSp>
        <p:nvCxnSpPr>
          <p:cNvPr id="119" name="Shape 119"/>
          <p:cNvCxnSpPr>
            <a:stCxn id="100" idx="3"/>
            <a:endCxn id="118" idx="0"/>
          </p:cNvCxnSpPr>
          <p:nvPr/>
        </p:nvCxnSpPr>
        <p:spPr>
          <a:xfrm>
            <a:off x="5412233" y="3100986"/>
            <a:ext cx="2858399" cy="197099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0" name="Shape 120"/>
          <p:cNvCxnSpPr>
            <a:stCxn id="100" idx="2"/>
            <a:endCxn id="109" idx="0"/>
          </p:cNvCxnSpPr>
          <p:nvPr/>
        </p:nvCxnSpPr>
        <p:spPr>
          <a:xfrm>
            <a:off x="4584141" y="3353014"/>
            <a:ext cx="0" cy="1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02" idx="2"/>
            <a:endCxn id="111" idx="0"/>
          </p:cNvCxnSpPr>
          <p:nvPr/>
        </p:nvCxnSpPr>
        <p:spPr>
          <a:xfrm>
            <a:off x="828874" y="2037902"/>
            <a:ext cx="0" cy="26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2" name="Shape 122"/>
          <p:cNvCxnSpPr>
            <a:stCxn id="101" idx="2"/>
            <a:endCxn id="117" idx="0"/>
          </p:cNvCxnSpPr>
          <p:nvPr/>
        </p:nvCxnSpPr>
        <p:spPr>
          <a:xfrm>
            <a:off x="1726381" y="4533082"/>
            <a:ext cx="0" cy="28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3" name="Shape 123"/>
          <p:cNvSpPr/>
          <p:nvPr/>
        </p:nvSpPr>
        <p:spPr>
          <a:xfrm>
            <a:off x="3756050" y="4166058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건설 가능?</a:t>
            </a:r>
          </a:p>
        </p:txBody>
      </p:sp>
      <p:cxnSp>
        <p:nvCxnSpPr>
          <p:cNvPr id="124" name="Shape 124"/>
          <p:cNvCxnSpPr>
            <a:stCxn id="109" idx="2"/>
          </p:cNvCxnSpPr>
          <p:nvPr/>
        </p:nvCxnSpPr>
        <p:spPr>
          <a:xfrm>
            <a:off x="4584141" y="4014261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5940151" y="6250028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필드 건설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출력</a:t>
            </a:r>
          </a:p>
        </p:txBody>
      </p:sp>
      <p:cxnSp>
        <p:nvCxnSpPr>
          <p:cNvPr id="126" name="Shape 126"/>
          <p:cNvCxnSpPr>
            <a:stCxn id="123" idx="3"/>
            <a:endCxn id="125" idx="0"/>
          </p:cNvCxnSpPr>
          <p:nvPr/>
        </p:nvCxnSpPr>
        <p:spPr>
          <a:xfrm>
            <a:off x="5412233" y="4418086"/>
            <a:ext cx="1130100" cy="18318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3751853" y="5541364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몬스터?</a:t>
            </a:r>
          </a:p>
        </p:txBody>
      </p:sp>
      <p:cxnSp>
        <p:nvCxnSpPr>
          <p:cNvPr id="128" name="Shape 128"/>
          <p:cNvCxnSpPr>
            <a:stCxn id="123" idx="2"/>
          </p:cNvCxnSpPr>
          <p:nvPr/>
        </p:nvCxnSpPr>
        <p:spPr>
          <a:xfrm>
            <a:off x="4584141" y="4670114"/>
            <a:ext cx="0" cy="16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3977635" y="6250028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공격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출력</a:t>
            </a:r>
          </a:p>
        </p:txBody>
      </p:sp>
      <p:cxnSp>
        <p:nvCxnSpPr>
          <p:cNvPr id="130" name="Shape 130"/>
          <p:cNvCxnSpPr>
            <a:stCxn id="127" idx="2"/>
            <a:endCxn id="129" idx="0"/>
          </p:cNvCxnSpPr>
          <p:nvPr/>
        </p:nvCxnSpPr>
        <p:spPr>
          <a:xfrm>
            <a:off x="4579945" y="6045420"/>
            <a:ext cx="0" cy="204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3756050" y="4832698"/>
            <a:ext cx="1656183" cy="50405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 성?</a:t>
            </a:r>
          </a:p>
        </p:txBody>
      </p:sp>
      <p:cxnSp>
        <p:nvCxnSpPr>
          <p:cNvPr id="132" name="Shape 132"/>
          <p:cNvCxnSpPr>
            <a:stCxn id="131" idx="2"/>
            <a:endCxn id="127" idx="0"/>
          </p:cNvCxnSpPr>
          <p:nvPr/>
        </p:nvCxnSpPr>
        <p:spPr>
          <a:xfrm flipH="1">
            <a:off x="4579941" y="5336754"/>
            <a:ext cx="4200" cy="204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7704295" y="6250028"/>
            <a:ext cx="1204622" cy="5188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정찰/공격/집결/영주정보</a:t>
            </a:r>
          </a:p>
        </p:txBody>
      </p:sp>
      <p:cxnSp>
        <p:nvCxnSpPr>
          <p:cNvPr id="134" name="Shape 134"/>
          <p:cNvCxnSpPr>
            <a:stCxn id="131" idx="3"/>
            <a:endCxn id="133" idx="0"/>
          </p:cNvCxnSpPr>
          <p:nvPr/>
        </p:nvCxnSpPr>
        <p:spPr>
          <a:xfrm>
            <a:off x="5412233" y="5084726"/>
            <a:ext cx="2894399" cy="11652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07504" y="116631"/>
            <a:ext cx="264527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 (건설/업그레이드)</a:t>
            </a:r>
          </a:p>
        </p:txBody>
      </p:sp>
      <p:sp>
        <p:nvSpPr>
          <p:cNvPr id="140" name="Shape 140"/>
          <p:cNvSpPr/>
          <p:nvPr/>
        </p:nvSpPr>
        <p:spPr>
          <a:xfrm>
            <a:off x="539552" y="734987"/>
            <a:ext cx="8208899" cy="61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점령(Camp)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플레이어는 자신의 병력을 필드의 타일로 보내, 점령 / 채집 / 광물 탐색 을 할 수 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점령은 1개의 타일을 점유한다.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점령 중인 타일에 다른 플레이어가 점령을 시도할 경우, 후발 주자에게 경고메시지를 출력한다.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점령하고 있는 타일에 다른 플레이어(적)가 점령을 시도하여 도착할 경우, 전투가 발생한다. (</a:t>
            </a:r>
            <a:r>
              <a:rPr lang="ko-KR" sz="1200">
                <a:solidFill>
                  <a:schemeClr val="dk1"/>
                </a:solidFill>
              </a:rPr>
              <a:t>이 경우 공격 중인 상태가 된다.)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동맹인 플레이어가 같은 타일 점령을 시도 할 경우는 전투가 발생하지 않고, </a:t>
            </a:r>
            <a:r>
              <a:rPr lang="ko-KR" sz="1200">
                <a:solidFill>
                  <a:schemeClr val="dk1"/>
                </a:solidFill>
              </a:rPr>
              <a:t>점령할 수 없다는 걸 알려준다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점령(Gathering)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이용해 필드의 자원지(Resource Object)가 가진 자원을 수집하기 위한 목적을 가진 점령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주둔 된 병력의 적재량 만큼 자원을 획득한다.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채집 시간은 테이블에서 정의 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중간에 회군 할 경우 회군 전까지 채집한 양의 자원을 가지고 즉시 회군 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자원지에서 전투가 발생시 필드전의 룰을 따른다. (전투 구현 후 적용)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점령(Camp)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일반 타일 위에 주둔 시켜 대기시키는 점령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점령의 경우 회군을 하기 전까지 계속해서 점령 상태가 유지 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된 상태의 타일에는 자원지 생성, 유저성 이동이 불가능 하다.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점령된 타일에 다른 병력이 들어올 경우 전투가 벌어지며 필드 전투룰에 따라 승패가 결정 된다.(전투 구현 후 적용)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패배한 쪽의 부대중 생존 병력이 있다면 강제로 유저성으로 회군되고 승리한 군대는 해당 타일을 점령한다.(전투 구현 후 적용)</a:t>
            </a:r>
          </a:p>
          <a:p>
            <a:pPr indent="-171450" lvl="2" marL="10858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**연맹의 맹주는 필드 타일에 마킹을 사용해 연맹원들에게 목표지점의 좌표를 공유할 수 있다.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광물 탐색(Find Minerals)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이용해 필드에 광물류 자원과 광산을 찾기 위한 목적을 가진 점령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탐색을 이용해 점령 할 경우 확률(테이블 참조)과 점령 부대의 적재량에 따라 광석자원을 획득 할 수 있다.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탐색으로 점령한 타일 기준으로 반경 N타일 만큼의 거리에 광산이 있는지 탐색한다.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점유 시간은 점령 부대의 적재량이 클 수록에 따라 시간이 길어 진다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거리 안에 광산 자원지가 있을 경우 광산 자원지가 오픈되며 모든 유저가 보고, 점령하여 자원을 수집할 수 있도록 한다.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 자원지는 자원지 점령 룰을 따른다.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260024" y="-22763"/>
            <a:ext cx="3891299" cy="68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267743" y="2348880"/>
            <a:ext cx="1944300" cy="1944300"/>
          </a:xfrm>
          <a:prstGeom prst="ellipse">
            <a:avLst/>
          </a:prstGeom>
          <a:solidFill>
            <a:schemeClr val="accent1">
              <a:alpha val="607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8450" y="3068960"/>
            <a:ext cx="962699" cy="503999"/>
          </a:xfrm>
          <a:prstGeom prst="diamond">
            <a:avLst/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245087" y="6018175"/>
            <a:ext cx="3906299" cy="3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932655" y="262958"/>
            <a:ext cx="3205200" cy="411899"/>
          </a:xfrm>
          <a:prstGeom prst="rect">
            <a:avLst/>
          </a:prstGeom>
          <a:solidFill>
            <a:schemeClr val="accent1">
              <a:alpha val="3882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150" name="Shape 150"/>
          <p:cNvSpPr/>
          <p:nvPr/>
        </p:nvSpPr>
        <p:spPr>
          <a:xfrm>
            <a:off x="1287662" y="-22763"/>
            <a:ext cx="645000" cy="69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151" name="Shape 151"/>
          <p:cNvSpPr/>
          <p:nvPr/>
        </p:nvSpPr>
        <p:spPr>
          <a:xfrm>
            <a:off x="2434783" y="-22763"/>
            <a:ext cx="2703000" cy="31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52" name="Shape 152"/>
          <p:cNvSpPr/>
          <p:nvPr/>
        </p:nvSpPr>
        <p:spPr>
          <a:xfrm>
            <a:off x="1932655" y="-22763"/>
            <a:ext cx="720899" cy="31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153" name="Shape 153"/>
          <p:cNvSpPr/>
          <p:nvPr/>
        </p:nvSpPr>
        <p:spPr>
          <a:xfrm>
            <a:off x="3853473" y="6249760"/>
            <a:ext cx="10148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154" name="Shape 154"/>
          <p:cNvSpPr/>
          <p:nvPr/>
        </p:nvSpPr>
        <p:spPr>
          <a:xfrm>
            <a:off x="1287662" y="678337"/>
            <a:ext cx="645000" cy="15839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131176" y="0"/>
            <a:ext cx="21884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</a:rPr>
              <a:t>점령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Select Ui </a:t>
            </a:r>
          </a:p>
        </p:txBody>
      </p:sp>
      <p:sp>
        <p:nvSpPr>
          <p:cNvPr id="156" name="Shape 156"/>
          <p:cNvSpPr/>
          <p:nvPr/>
        </p:nvSpPr>
        <p:spPr>
          <a:xfrm>
            <a:off x="1273087" y="6324480"/>
            <a:ext cx="3850200" cy="526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260024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158" name="Shape 158"/>
          <p:cNvSpPr/>
          <p:nvPr/>
        </p:nvSpPr>
        <p:spPr>
          <a:xfrm>
            <a:off x="2019941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159" name="Shape 159"/>
          <p:cNvSpPr/>
          <p:nvPr/>
        </p:nvSpPr>
        <p:spPr>
          <a:xfrm>
            <a:off x="3643285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160" name="Shape 160"/>
          <p:cNvSpPr/>
          <p:nvPr/>
        </p:nvSpPr>
        <p:spPr>
          <a:xfrm>
            <a:off x="4403201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161" name="Shape 161"/>
          <p:cNvSpPr/>
          <p:nvPr/>
        </p:nvSpPr>
        <p:spPr>
          <a:xfrm>
            <a:off x="1790206" y="6302560"/>
            <a:ext cx="215999" cy="215999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2786132" y="6216469"/>
            <a:ext cx="816300" cy="622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163" name="Shape 163"/>
          <p:cNvSpPr/>
          <p:nvPr/>
        </p:nvSpPr>
        <p:spPr>
          <a:xfrm>
            <a:off x="2503446" y="5705637"/>
            <a:ext cx="1349999" cy="230699"/>
          </a:xfrm>
          <a:prstGeom prst="rect">
            <a:avLst/>
          </a:prstGeom>
          <a:solidFill>
            <a:schemeClr val="dk1">
              <a:alpha val="7686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394761" y="5636092"/>
            <a:ext cx="258758" cy="348360"/>
            <a:chOff x="2395861" y="5373216"/>
            <a:chExt cx="326921" cy="440127"/>
          </a:xfrm>
        </p:grpSpPr>
        <p:sp>
          <p:nvSpPr>
            <p:cNvPr id="165" name="Shape 165"/>
            <p:cNvSpPr/>
            <p:nvPr/>
          </p:nvSpPr>
          <p:spPr>
            <a:xfrm>
              <a:off x="2434783" y="5373216"/>
              <a:ext cx="288000" cy="28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8980">
              <a:off x="2435442" y="5636531"/>
              <a:ext cx="57938" cy="17392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/>
          <p:nvPr/>
        </p:nvSpPr>
        <p:spPr>
          <a:xfrm flipH="1" rot="10800000">
            <a:off x="3369798" y="5729719"/>
            <a:ext cx="387899" cy="18269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 flipH="1" rot="10800000">
            <a:off x="2817800" y="5729719"/>
            <a:ext cx="387899" cy="18269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598603" y="5666017"/>
            <a:ext cx="2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56526" y="5666017"/>
            <a:ext cx="28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810556" y="5677873"/>
            <a:ext cx="41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367033" y="5677873"/>
            <a:ext cx="41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</a:p>
        </p:txBody>
      </p:sp>
      <p:sp>
        <p:nvSpPr>
          <p:cNvPr id="173" name="Shape 173"/>
          <p:cNvSpPr/>
          <p:nvPr/>
        </p:nvSpPr>
        <p:spPr>
          <a:xfrm>
            <a:off x="6156176" y="4106317"/>
            <a:ext cx="2808300" cy="1482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 중인 </a:t>
            </a:r>
            <a:r>
              <a:rPr lang="ko-KR" sz="1050">
                <a:solidFill>
                  <a:schemeClr val="lt1"/>
                </a:solidFill>
              </a:rPr>
              <a:t>일반 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타일에서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＇</a:t>
            </a:r>
            <a:r>
              <a:rPr lang="ko-KR" sz="1050">
                <a:solidFill>
                  <a:schemeClr val="lt1"/>
                </a:solidFill>
              </a:rPr>
              <a:t>점령부대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‘ 버튼을 입력할 경우,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</a:t>
            </a:r>
            <a:r>
              <a:rPr lang="ko-KR" sz="1050">
                <a:solidFill>
                  <a:schemeClr val="lt1"/>
                </a:solidFill>
              </a:rPr>
              <a:t> 부대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에 대한 정보 Ui가 출력. </a:t>
            </a:r>
          </a:p>
        </p:txBody>
      </p:sp>
      <p:sp>
        <p:nvSpPr>
          <p:cNvPr id="174" name="Shape 174"/>
          <p:cNvSpPr/>
          <p:nvPr/>
        </p:nvSpPr>
        <p:spPr>
          <a:xfrm rot="-5400000">
            <a:off x="1985453" y="3021094"/>
            <a:ext cx="615299" cy="629700"/>
          </a:xfrm>
          <a:prstGeom prst="wedgeEllipseCallout">
            <a:avLst>
              <a:gd fmla="val 4847" name="adj1"/>
              <a:gd fmla="val 6567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5400000">
            <a:off x="3868953" y="3006105"/>
            <a:ext cx="615299" cy="629700"/>
          </a:xfrm>
          <a:prstGeom prst="wedgeEllipseCallout">
            <a:avLst>
              <a:gd fmla="val -1908" name="adj1"/>
              <a:gd fmla="val 6567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968803" y="3202625"/>
            <a:ext cx="4155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</a:rPr>
              <a:t>회군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963875" y="3220500"/>
            <a:ext cx="8537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</a:rPr>
              <a:t>점령 부대</a:t>
            </a:r>
          </a:p>
        </p:txBody>
      </p:sp>
      <p:pic>
        <p:nvPicPr>
          <p:cNvPr descr="Tent, Camping, Outdoor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175" y="2928437"/>
            <a:ext cx="1095350" cy="5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>
            <a:endCxn id="174" idx="5"/>
          </p:cNvCxnSpPr>
          <p:nvPr/>
        </p:nvCxnSpPr>
        <p:spPr>
          <a:xfrm rot="10800000">
            <a:off x="2293103" y="3028294"/>
            <a:ext cx="3863100" cy="1819500"/>
          </a:xfrm>
          <a:prstGeom prst="bentConnector4">
            <a:avLst>
              <a:gd fmla="val 44648" name="adj1"/>
              <a:gd fmla="val 113089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260024" y="-22763"/>
            <a:ext cx="3891299" cy="68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5087" y="6018175"/>
            <a:ext cx="3906299" cy="3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932655" y="262958"/>
            <a:ext cx="3205200" cy="411899"/>
          </a:xfrm>
          <a:prstGeom prst="rect">
            <a:avLst/>
          </a:prstGeom>
          <a:solidFill>
            <a:schemeClr val="accent1">
              <a:alpha val="3882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187" name="Shape 187"/>
          <p:cNvSpPr/>
          <p:nvPr/>
        </p:nvSpPr>
        <p:spPr>
          <a:xfrm>
            <a:off x="1287662" y="-22763"/>
            <a:ext cx="645000" cy="69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188" name="Shape 188"/>
          <p:cNvSpPr/>
          <p:nvPr/>
        </p:nvSpPr>
        <p:spPr>
          <a:xfrm>
            <a:off x="2434783" y="-22763"/>
            <a:ext cx="2703000" cy="31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89" name="Shape 189"/>
          <p:cNvSpPr/>
          <p:nvPr/>
        </p:nvSpPr>
        <p:spPr>
          <a:xfrm>
            <a:off x="1932655" y="-22763"/>
            <a:ext cx="720899" cy="31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190" name="Shape 190"/>
          <p:cNvSpPr/>
          <p:nvPr/>
        </p:nvSpPr>
        <p:spPr>
          <a:xfrm>
            <a:off x="3853473" y="6249760"/>
            <a:ext cx="10148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191" name="Shape 191"/>
          <p:cNvSpPr/>
          <p:nvPr/>
        </p:nvSpPr>
        <p:spPr>
          <a:xfrm>
            <a:off x="1287662" y="678337"/>
            <a:ext cx="645000" cy="15839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131175" y="0"/>
            <a:ext cx="2845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</a:rPr>
              <a:t>점령 / 행군 부대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Ui</a:t>
            </a:r>
          </a:p>
        </p:txBody>
      </p:sp>
      <p:sp>
        <p:nvSpPr>
          <p:cNvPr id="193" name="Shape 193"/>
          <p:cNvSpPr/>
          <p:nvPr/>
        </p:nvSpPr>
        <p:spPr>
          <a:xfrm>
            <a:off x="1273087" y="6324480"/>
            <a:ext cx="3850200" cy="526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260024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195" name="Shape 195"/>
          <p:cNvSpPr/>
          <p:nvPr/>
        </p:nvSpPr>
        <p:spPr>
          <a:xfrm>
            <a:off x="2019941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196" name="Shape 196"/>
          <p:cNvSpPr/>
          <p:nvPr/>
        </p:nvSpPr>
        <p:spPr>
          <a:xfrm>
            <a:off x="3643285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197" name="Shape 197"/>
          <p:cNvSpPr/>
          <p:nvPr/>
        </p:nvSpPr>
        <p:spPr>
          <a:xfrm>
            <a:off x="4403201" y="6324480"/>
            <a:ext cx="719999" cy="514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198" name="Shape 198"/>
          <p:cNvSpPr/>
          <p:nvPr/>
        </p:nvSpPr>
        <p:spPr>
          <a:xfrm>
            <a:off x="1790206" y="6302560"/>
            <a:ext cx="215999" cy="215999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9" name="Shape 199"/>
          <p:cNvSpPr/>
          <p:nvPr/>
        </p:nvSpPr>
        <p:spPr>
          <a:xfrm>
            <a:off x="2786132" y="6216469"/>
            <a:ext cx="816300" cy="622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00" name="Shape 200"/>
          <p:cNvSpPr/>
          <p:nvPr/>
        </p:nvSpPr>
        <p:spPr>
          <a:xfrm>
            <a:off x="2503446" y="5705637"/>
            <a:ext cx="1349999" cy="230699"/>
          </a:xfrm>
          <a:prstGeom prst="rect">
            <a:avLst/>
          </a:prstGeom>
          <a:solidFill>
            <a:schemeClr val="dk1">
              <a:alpha val="7686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2394761" y="5636092"/>
            <a:ext cx="258758" cy="348360"/>
            <a:chOff x="2395861" y="5373216"/>
            <a:chExt cx="326921" cy="440127"/>
          </a:xfrm>
        </p:grpSpPr>
        <p:sp>
          <p:nvSpPr>
            <p:cNvPr id="202" name="Shape 202"/>
            <p:cNvSpPr/>
            <p:nvPr/>
          </p:nvSpPr>
          <p:spPr>
            <a:xfrm>
              <a:off x="2434783" y="5373216"/>
              <a:ext cx="288000" cy="28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 rot="1808980">
              <a:off x="2435442" y="5636531"/>
              <a:ext cx="57938" cy="17392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Shape 204"/>
          <p:cNvSpPr/>
          <p:nvPr/>
        </p:nvSpPr>
        <p:spPr>
          <a:xfrm flipH="1" rot="10800000">
            <a:off x="3369798" y="5729719"/>
            <a:ext cx="387899" cy="18269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 flipH="1" rot="10800000">
            <a:off x="2817800" y="5729719"/>
            <a:ext cx="387899" cy="18269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598603" y="5666017"/>
            <a:ext cx="2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156526" y="5666017"/>
            <a:ext cx="28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10556" y="5677873"/>
            <a:ext cx="41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367033" y="5677873"/>
            <a:ext cx="41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</a:p>
        </p:txBody>
      </p:sp>
      <p:cxnSp>
        <p:nvCxnSpPr>
          <p:cNvPr id="210" name="Shape 210"/>
          <p:cNvCxnSpPr/>
          <p:nvPr/>
        </p:nvCxnSpPr>
        <p:spPr>
          <a:xfrm flipH="1" rot="5400000">
            <a:off x="4938626" y="3630230"/>
            <a:ext cx="1430100" cy="10050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6156176" y="4106317"/>
            <a:ext cx="2808300" cy="1482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점령지 정보 Ui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채집량은 실시간으로 출력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버튼 입력 시, 버프Ui 호출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정보영역은 </a:t>
            </a:r>
            <a:r>
              <a:rPr lang="ko-KR" sz="1050">
                <a:solidFill>
                  <a:schemeClr val="lt1"/>
                </a:solidFill>
              </a:rPr>
              <a:t>상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050">
                <a:solidFill>
                  <a:schemeClr val="lt1"/>
                </a:solidFill>
              </a:rPr>
              <a:t>하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Scroll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Popup창 바깥을 누를 경우 창 닫음</a:t>
            </a:r>
          </a:p>
        </p:txBody>
      </p:sp>
      <p:sp>
        <p:nvSpPr>
          <p:cNvPr id="212" name="Shape 212"/>
          <p:cNvSpPr/>
          <p:nvPr/>
        </p:nvSpPr>
        <p:spPr>
          <a:xfrm>
            <a:off x="1245086" y="-22763"/>
            <a:ext cx="3906299" cy="6880800"/>
          </a:xfrm>
          <a:prstGeom prst="rect">
            <a:avLst/>
          </a:prstGeom>
          <a:solidFill>
            <a:schemeClr val="dk1">
              <a:alpha val="776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542326" y="2115325"/>
            <a:ext cx="3320699" cy="26816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42326" y="2115325"/>
            <a:ext cx="3320699" cy="30209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ko-KR">
                <a:solidFill>
                  <a:srgbClr val="B7B7B7"/>
                </a:solidFill>
              </a:rPr>
              <a:t>View Troops</a:t>
            </a:r>
            <a:r>
              <a:rPr lang="ko-KR">
                <a:solidFill>
                  <a:schemeClr val="lt1"/>
                </a:solidFill>
              </a:rPr>
              <a:t>			</a:t>
            </a:r>
          </a:p>
        </p:txBody>
      </p:sp>
      <p:sp>
        <p:nvSpPr>
          <p:cNvPr id="215" name="Shape 215"/>
          <p:cNvSpPr/>
          <p:nvPr/>
        </p:nvSpPr>
        <p:spPr>
          <a:xfrm>
            <a:off x="1620075" y="2746980"/>
            <a:ext cx="3143100" cy="19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1099" y="2846675"/>
            <a:ext cx="610200" cy="57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554843" y="2846675"/>
            <a:ext cx="610200" cy="57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333424" y="2846675"/>
            <a:ext cx="610200" cy="57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107169" y="2846675"/>
            <a:ext cx="569999" cy="57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763325" y="2746974"/>
            <a:ext cx="102600" cy="176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407802" y="3427094"/>
            <a:ext cx="8738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Crossbow man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91038" y="3427100"/>
            <a:ext cx="645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954864" y="3427094"/>
            <a:ext cx="7730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age  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177241" y="3427094"/>
            <a:ext cx="8531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Longbow man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12,345,678</a:t>
            </a:r>
          </a:p>
        </p:txBody>
      </p:sp>
      <p:sp>
        <p:nvSpPr>
          <p:cNvPr id="225" name="Shape 225"/>
          <p:cNvSpPr/>
          <p:nvPr/>
        </p:nvSpPr>
        <p:spPr>
          <a:xfrm>
            <a:off x="1781099" y="3911375"/>
            <a:ext cx="609899" cy="57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791038" y="4491800"/>
            <a:ext cx="645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</a:t>
            </a:r>
          </a:p>
        </p:txBody>
      </p:sp>
      <p:sp>
        <p:nvSpPr>
          <p:cNvPr id="227" name="Shape 227"/>
          <p:cNvSpPr/>
          <p:nvPr/>
        </p:nvSpPr>
        <p:spPr>
          <a:xfrm>
            <a:off x="2554669" y="3911386"/>
            <a:ext cx="609899" cy="57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414102" y="4491806"/>
            <a:ext cx="8738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Crossbow man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4865917" y="3672501"/>
            <a:ext cx="0" cy="603300"/>
          </a:xfrm>
          <a:prstGeom prst="straightConnector1">
            <a:avLst/>
          </a:prstGeom>
          <a:noFill/>
          <a:ln cap="flat" cmpd="sng" w="28575">
            <a:solidFill>
              <a:srgbClr val="385D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 flipH="1">
            <a:off x="4763324" y="2780500"/>
            <a:ext cx="9300" cy="1584599"/>
          </a:xfrm>
          <a:prstGeom prst="straightConnector1">
            <a:avLst/>
          </a:prstGeom>
          <a:noFill/>
          <a:ln cap="flat" cmpd="sng" w="28575">
            <a:solidFill>
              <a:srgbClr val="385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1542325" y="2398612"/>
            <a:ext cx="21276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</a:rPr>
              <a:t>TOTAL : 99,999,999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4175" y="2081725"/>
            <a:ext cx="1792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1200">
                <a:solidFill>
                  <a:srgbClr val="FFFFFF"/>
                </a:solidFill>
              </a:rPr>
              <a:t>username12345678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260024" y="-22763"/>
            <a:ext cx="3891259" cy="68807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245087" y="6018175"/>
            <a:ext cx="3906196" cy="316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932655" y="262958"/>
            <a:ext cx="3205201" cy="411910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40" name="Shape 240"/>
          <p:cNvSpPr/>
          <p:nvPr/>
        </p:nvSpPr>
        <p:spPr>
          <a:xfrm>
            <a:off x="1287662" y="-22763"/>
            <a:ext cx="644992" cy="6976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41" name="Shape 241"/>
          <p:cNvSpPr/>
          <p:nvPr/>
        </p:nvSpPr>
        <p:spPr>
          <a:xfrm>
            <a:off x="2434783" y="-22763"/>
            <a:ext cx="2703073" cy="3103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42" name="Shape 242"/>
          <p:cNvSpPr/>
          <p:nvPr/>
        </p:nvSpPr>
        <p:spPr>
          <a:xfrm>
            <a:off x="1932655" y="-22763"/>
            <a:ext cx="721000" cy="3103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43" name="Shape 243"/>
          <p:cNvSpPr/>
          <p:nvPr/>
        </p:nvSpPr>
        <p:spPr>
          <a:xfrm>
            <a:off x="3853473" y="6249760"/>
            <a:ext cx="10150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244" name="Shape 244"/>
          <p:cNvSpPr/>
          <p:nvPr/>
        </p:nvSpPr>
        <p:spPr>
          <a:xfrm>
            <a:off x="1287662" y="678337"/>
            <a:ext cx="644992" cy="15837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131176" y="0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</a:rPr>
              <a:t>채집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Select Ui </a:t>
            </a:r>
          </a:p>
        </p:txBody>
      </p:sp>
      <p:sp>
        <p:nvSpPr>
          <p:cNvPr id="246" name="Shape 246"/>
          <p:cNvSpPr/>
          <p:nvPr/>
        </p:nvSpPr>
        <p:spPr>
          <a:xfrm>
            <a:off x="1273087" y="6324480"/>
            <a:ext cx="3850194" cy="5267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260024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48" name="Shape 248"/>
          <p:cNvSpPr/>
          <p:nvPr/>
        </p:nvSpPr>
        <p:spPr>
          <a:xfrm>
            <a:off x="2019941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49" name="Shape 249"/>
          <p:cNvSpPr/>
          <p:nvPr/>
        </p:nvSpPr>
        <p:spPr>
          <a:xfrm>
            <a:off x="3643285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50" name="Shape 250"/>
          <p:cNvSpPr/>
          <p:nvPr/>
        </p:nvSpPr>
        <p:spPr>
          <a:xfrm>
            <a:off x="4403201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251" name="Shape 251"/>
          <p:cNvSpPr/>
          <p:nvPr/>
        </p:nvSpPr>
        <p:spPr>
          <a:xfrm>
            <a:off x="1790206" y="6302560"/>
            <a:ext cx="216023" cy="216023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2786132" y="6216469"/>
            <a:ext cx="816358" cy="6222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53" name="Shape 253"/>
          <p:cNvSpPr/>
          <p:nvPr/>
        </p:nvSpPr>
        <p:spPr>
          <a:xfrm>
            <a:off x="2503446" y="5705637"/>
            <a:ext cx="1350026" cy="230786"/>
          </a:xfrm>
          <a:prstGeom prst="rect">
            <a:avLst/>
          </a:prstGeom>
          <a:solidFill>
            <a:schemeClr val="dk1">
              <a:alpha val="7686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2394921" y="5636309"/>
            <a:ext cx="258734" cy="348240"/>
            <a:chOff x="2395940" y="5373216"/>
            <a:chExt cx="326874" cy="439952"/>
          </a:xfrm>
        </p:grpSpPr>
        <p:sp>
          <p:nvSpPr>
            <p:cNvPr id="255" name="Shape 255"/>
            <p:cNvSpPr/>
            <p:nvPr/>
          </p:nvSpPr>
          <p:spPr>
            <a:xfrm>
              <a:off x="2434783" y="5373216"/>
              <a:ext cx="288032" cy="28803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 rot="1800000">
              <a:off x="2435518" y="5636484"/>
              <a:ext cx="57946" cy="17384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Shape 257"/>
          <p:cNvSpPr/>
          <p:nvPr/>
        </p:nvSpPr>
        <p:spPr>
          <a:xfrm flipH="1" rot="10800000">
            <a:off x="3369798" y="5729641"/>
            <a:ext cx="387851" cy="182778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 flipH="1" rot="10800000">
            <a:off x="2817800" y="5729641"/>
            <a:ext cx="387851" cy="182778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2598603" y="5666017"/>
            <a:ext cx="2920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56526" y="5666017"/>
            <a:ext cx="285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810556" y="5677873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367033" y="5677873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</a:p>
        </p:txBody>
      </p:sp>
      <p:cxnSp>
        <p:nvCxnSpPr>
          <p:cNvPr id="263" name="Shape 263"/>
          <p:cNvCxnSpPr>
            <a:stCxn id="264" idx="1"/>
            <a:endCxn id="265" idx="1"/>
          </p:cNvCxnSpPr>
          <p:nvPr/>
        </p:nvCxnSpPr>
        <p:spPr>
          <a:xfrm rot="10800000">
            <a:off x="1086176" y="1971079"/>
            <a:ext cx="5070000" cy="2876700"/>
          </a:xfrm>
          <a:prstGeom prst="bentConnector3">
            <a:avLst>
              <a:gd fmla="val 104694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6156176" y="4106317"/>
            <a:ext cx="2808311" cy="14829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중인 자원 타일에서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＇상세 ‘ 버튼을 입력할 경우,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점령지에 대한 상세 정보Ui가 출력. </a:t>
            </a:r>
          </a:p>
        </p:txBody>
      </p:sp>
      <p:sp>
        <p:nvSpPr>
          <p:cNvPr id="266" name="Shape 266"/>
          <p:cNvSpPr/>
          <p:nvPr/>
        </p:nvSpPr>
        <p:spPr>
          <a:xfrm rot="10800000">
            <a:off x="2082687" y="836700"/>
            <a:ext cx="594600" cy="514199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82193" y="984080"/>
            <a:ext cx="1944300" cy="1944300"/>
          </a:xfrm>
          <a:prstGeom prst="ellipse">
            <a:avLst/>
          </a:prstGeom>
          <a:solidFill>
            <a:schemeClr val="accent1">
              <a:alpha val="60784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 rot="-5400000">
            <a:off x="1099903" y="1656294"/>
            <a:ext cx="615299" cy="629700"/>
          </a:xfrm>
          <a:prstGeom prst="wedgeEllipseCallout">
            <a:avLst>
              <a:gd fmla="val 4847" name="adj1"/>
              <a:gd fmla="val 6567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 rot="5400000">
            <a:off x="2983403" y="1641305"/>
            <a:ext cx="615299" cy="629700"/>
          </a:xfrm>
          <a:prstGeom prst="wedgeEllipseCallout">
            <a:avLst>
              <a:gd fmla="val -1908" name="adj1"/>
              <a:gd fmla="val 6567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083253" y="1837825"/>
            <a:ext cx="4155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</a:rPr>
              <a:t>회군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86296" y="1855700"/>
            <a:ext cx="8163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</a:rPr>
              <a:t>채집 정보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260024" y="-22763"/>
            <a:ext cx="3891259" cy="68807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245087" y="6018175"/>
            <a:ext cx="3906196" cy="316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932655" y="262958"/>
            <a:ext cx="3205201" cy="411910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78" name="Shape 278"/>
          <p:cNvSpPr/>
          <p:nvPr/>
        </p:nvSpPr>
        <p:spPr>
          <a:xfrm>
            <a:off x="1287662" y="-22763"/>
            <a:ext cx="644992" cy="6976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79" name="Shape 279"/>
          <p:cNvSpPr/>
          <p:nvPr/>
        </p:nvSpPr>
        <p:spPr>
          <a:xfrm>
            <a:off x="2434783" y="-22763"/>
            <a:ext cx="2703073" cy="3103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80" name="Shape 280"/>
          <p:cNvSpPr/>
          <p:nvPr/>
        </p:nvSpPr>
        <p:spPr>
          <a:xfrm>
            <a:off x="1932655" y="-22763"/>
            <a:ext cx="721000" cy="3103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81" name="Shape 281"/>
          <p:cNvSpPr/>
          <p:nvPr/>
        </p:nvSpPr>
        <p:spPr>
          <a:xfrm>
            <a:off x="3853473" y="6249760"/>
            <a:ext cx="10150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282" name="Shape 282"/>
          <p:cNvSpPr/>
          <p:nvPr/>
        </p:nvSpPr>
        <p:spPr>
          <a:xfrm>
            <a:off x="1287662" y="678337"/>
            <a:ext cx="644992" cy="15837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131174" y="0"/>
            <a:ext cx="2337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</a:rPr>
              <a:t>채집 부대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Ui</a:t>
            </a:r>
          </a:p>
        </p:txBody>
      </p:sp>
      <p:sp>
        <p:nvSpPr>
          <p:cNvPr id="284" name="Shape 284"/>
          <p:cNvSpPr/>
          <p:nvPr/>
        </p:nvSpPr>
        <p:spPr>
          <a:xfrm>
            <a:off x="1273087" y="6324480"/>
            <a:ext cx="3850194" cy="5267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60024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86" name="Shape 286"/>
          <p:cNvSpPr/>
          <p:nvPr/>
        </p:nvSpPr>
        <p:spPr>
          <a:xfrm>
            <a:off x="2019941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87" name="Shape 287"/>
          <p:cNvSpPr/>
          <p:nvPr/>
        </p:nvSpPr>
        <p:spPr>
          <a:xfrm>
            <a:off x="3643285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88" name="Shape 288"/>
          <p:cNvSpPr/>
          <p:nvPr/>
        </p:nvSpPr>
        <p:spPr>
          <a:xfrm>
            <a:off x="4403201" y="6324480"/>
            <a:ext cx="720080" cy="5142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289" name="Shape 289"/>
          <p:cNvSpPr/>
          <p:nvPr/>
        </p:nvSpPr>
        <p:spPr>
          <a:xfrm>
            <a:off x="1790206" y="6302560"/>
            <a:ext cx="216023" cy="216023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0" name="Shape 290"/>
          <p:cNvSpPr/>
          <p:nvPr/>
        </p:nvSpPr>
        <p:spPr>
          <a:xfrm>
            <a:off x="2786132" y="6216469"/>
            <a:ext cx="816358" cy="6222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91" name="Shape 291"/>
          <p:cNvSpPr/>
          <p:nvPr/>
        </p:nvSpPr>
        <p:spPr>
          <a:xfrm>
            <a:off x="2503446" y="5705637"/>
            <a:ext cx="1350026" cy="230786"/>
          </a:xfrm>
          <a:prstGeom prst="rect">
            <a:avLst/>
          </a:prstGeom>
          <a:solidFill>
            <a:schemeClr val="dk1">
              <a:alpha val="7686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2394921" y="5636309"/>
            <a:ext cx="258734" cy="348240"/>
            <a:chOff x="2395940" y="5373216"/>
            <a:chExt cx="326874" cy="439952"/>
          </a:xfrm>
        </p:grpSpPr>
        <p:sp>
          <p:nvSpPr>
            <p:cNvPr id="293" name="Shape 293"/>
            <p:cNvSpPr/>
            <p:nvPr/>
          </p:nvSpPr>
          <p:spPr>
            <a:xfrm>
              <a:off x="2434783" y="5373216"/>
              <a:ext cx="288032" cy="28803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rot="1800000">
              <a:off x="2435518" y="5636484"/>
              <a:ext cx="57946" cy="17384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Shape 295"/>
          <p:cNvSpPr/>
          <p:nvPr/>
        </p:nvSpPr>
        <p:spPr>
          <a:xfrm flipH="1" rot="10800000">
            <a:off x="3369798" y="5729641"/>
            <a:ext cx="387851" cy="182778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 flipH="1" rot="10800000">
            <a:off x="2817800" y="5729641"/>
            <a:ext cx="387851" cy="182778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2598603" y="5666017"/>
            <a:ext cx="2920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156526" y="5666017"/>
            <a:ext cx="285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810556" y="5677873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367033" y="5677873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</a:p>
        </p:txBody>
      </p:sp>
      <p:sp>
        <p:nvSpPr>
          <p:cNvPr id="301" name="Shape 301"/>
          <p:cNvSpPr/>
          <p:nvPr/>
        </p:nvSpPr>
        <p:spPr>
          <a:xfrm>
            <a:off x="6156176" y="4106317"/>
            <a:ext cx="2808311" cy="14829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점령지 정보 Ui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채집량은 실시간으로 출력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버튼 입력 시, 버프Ui 호출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정보영역은 </a:t>
            </a:r>
            <a:r>
              <a:rPr lang="ko-KR" sz="1050">
                <a:solidFill>
                  <a:schemeClr val="lt1"/>
                </a:solidFill>
              </a:rPr>
              <a:t>상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050">
                <a:solidFill>
                  <a:schemeClr val="lt1"/>
                </a:solidFill>
              </a:rPr>
              <a:t>하</a:t>
            </a: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Scroll</a:t>
            </a:r>
          </a:p>
          <a:p>
            <a:pPr indent="-228600" lvl="0" marL="228600" marR="0" rtl="0" algn="ctr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AutoNum type="arabicPeriod"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Popup창 바깥을 누를 경우 창 닫음</a:t>
            </a:r>
          </a:p>
        </p:txBody>
      </p:sp>
      <p:sp>
        <p:nvSpPr>
          <p:cNvPr id="302" name="Shape 302"/>
          <p:cNvSpPr/>
          <p:nvPr/>
        </p:nvSpPr>
        <p:spPr>
          <a:xfrm>
            <a:off x="1245086" y="-22763"/>
            <a:ext cx="3906196" cy="6880763"/>
          </a:xfrm>
          <a:prstGeom prst="rect">
            <a:avLst/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542325" y="2115325"/>
            <a:ext cx="3320699" cy="281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542326" y="2115325"/>
            <a:ext cx="3320830" cy="301976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Lv1 Wood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604820" y="2523866"/>
            <a:ext cx="258897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     	       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27,000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Gathered            </a:t>
            </a:r>
            <a:r>
              <a:rPr b="1" lang="ko-KR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12,345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 Speed  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 Time    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 : 00 : 00 left.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1536503" y="3456239"/>
            <a:ext cx="3326654" cy="0"/>
          </a:xfrm>
          <a:prstGeom prst="straightConnector1">
            <a:avLst/>
          </a:prstGeom>
          <a:noFill/>
          <a:ln cap="flat" cmpd="sng" w="9525">
            <a:solidFill>
              <a:srgbClr val="DAEE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4238742" y="3097428"/>
            <a:ext cx="541124" cy="2113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BUFF</a:t>
            </a:r>
          </a:p>
        </p:txBody>
      </p:sp>
      <p:sp>
        <p:nvSpPr>
          <p:cNvPr id="308" name="Shape 308"/>
          <p:cNvSpPr/>
          <p:nvPr/>
        </p:nvSpPr>
        <p:spPr>
          <a:xfrm>
            <a:off x="1620075" y="3572801"/>
            <a:ext cx="3143100" cy="127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781099" y="3672500"/>
            <a:ext cx="607199" cy="56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551146" y="3672500"/>
            <a:ext cx="607199" cy="56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326006" y="3672500"/>
            <a:ext cx="607199" cy="56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096055" y="3672500"/>
            <a:ext cx="567299" cy="56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79867" y="3572792"/>
            <a:ext cx="77736" cy="941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Shape 314"/>
          <p:cNvCxnSpPr/>
          <p:nvPr/>
        </p:nvCxnSpPr>
        <p:spPr>
          <a:xfrm>
            <a:off x="4763241" y="3572792"/>
            <a:ext cx="0" cy="792311"/>
          </a:xfrm>
          <a:prstGeom prst="straightConnector1">
            <a:avLst/>
          </a:prstGeom>
          <a:noFill/>
          <a:ln cap="flat" cmpd="sng" w="28575">
            <a:solidFill>
              <a:srgbClr val="385D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4865917" y="3672501"/>
            <a:ext cx="0" cy="603239"/>
          </a:xfrm>
          <a:prstGeom prst="straightConnector1">
            <a:avLst/>
          </a:prstGeom>
          <a:noFill/>
          <a:ln cap="flat" cmpd="sng" w="28575">
            <a:solidFill>
              <a:srgbClr val="385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Shape 316"/>
          <p:cNvSpPr txBox="1"/>
          <p:nvPr/>
        </p:nvSpPr>
        <p:spPr>
          <a:xfrm>
            <a:off x="2414102" y="4252919"/>
            <a:ext cx="8738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Crossbow man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14838" y="4252925"/>
            <a:ext cx="6450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954864" y="4252919"/>
            <a:ext cx="7730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age 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253441" y="4252919"/>
            <a:ext cx="8531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Longbow man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12,345,678</a:t>
            </a:r>
          </a:p>
        </p:txBody>
      </p:sp>
      <p:cxnSp>
        <p:nvCxnSpPr>
          <p:cNvPr id="320" name="Shape 320"/>
          <p:cNvCxnSpPr>
            <a:stCxn id="301" idx="1"/>
            <a:endCxn id="303" idx="3"/>
          </p:cNvCxnSpPr>
          <p:nvPr/>
        </p:nvCxnSpPr>
        <p:spPr>
          <a:xfrm rot="10800000">
            <a:off x="4862876" y="3523279"/>
            <a:ext cx="1293300" cy="1324500"/>
          </a:xfrm>
          <a:prstGeom prst="bentConnector3">
            <a:avLst>
              <a:gd fmla="val 49994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3330025" y="4664975"/>
            <a:ext cx="607199" cy="18269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080325" y="4664975"/>
            <a:ext cx="607199" cy="18269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531400" y="4664975"/>
            <a:ext cx="607199" cy="18269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781100" y="4664975"/>
            <a:ext cx="607199" cy="18269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9169" y="0"/>
            <a:ext cx="15584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채집버프 정보 Ui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124" y="302759"/>
            <a:ext cx="3531051" cy="62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2480491" y="302760"/>
            <a:ext cx="2650685" cy="22202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1597515" y="302760"/>
            <a:ext cx="882975" cy="2913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 name</a:t>
            </a:r>
          </a:p>
        </p:txBody>
      </p:sp>
      <p:sp>
        <p:nvSpPr>
          <p:cNvPr id="333" name="Shape 333"/>
          <p:cNvSpPr/>
          <p:nvPr/>
        </p:nvSpPr>
        <p:spPr>
          <a:xfrm>
            <a:off x="1677027" y="710004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722092" y="763020"/>
            <a:ext cx="506858" cy="5068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228950" y="763020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Buff 4H</a:t>
            </a:r>
          </a:p>
        </p:txBody>
      </p:sp>
      <p:sp>
        <p:nvSpPr>
          <p:cNvPr id="336" name="Shape 336"/>
          <p:cNvSpPr/>
          <p:nvPr/>
        </p:nvSpPr>
        <p:spPr>
          <a:xfrm>
            <a:off x="2228950" y="923367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37" name="Shape 337"/>
          <p:cNvSpPr/>
          <p:nvPr/>
        </p:nvSpPr>
        <p:spPr>
          <a:xfrm rot="8100000">
            <a:off x="4555586" y="875897"/>
            <a:ext cx="283465" cy="296363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1677027" y="1385050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722092" y="1438066"/>
            <a:ext cx="506858" cy="5068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2228950" y="1429954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Buff 8H</a:t>
            </a:r>
          </a:p>
        </p:txBody>
      </p:sp>
      <p:sp>
        <p:nvSpPr>
          <p:cNvPr id="341" name="Shape 341"/>
          <p:cNvSpPr/>
          <p:nvPr/>
        </p:nvSpPr>
        <p:spPr>
          <a:xfrm>
            <a:off x="2228950" y="1590300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42" name="Shape 342"/>
          <p:cNvSpPr/>
          <p:nvPr/>
        </p:nvSpPr>
        <p:spPr>
          <a:xfrm rot="8100000">
            <a:off x="4555587" y="1562775"/>
            <a:ext cx="283465" cy="296363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677027" y="2060094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722092" y="2113110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228950" y="2107525"/>
            <a:ext cx="2289976" cy="169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Gathering Buff 12H</a:t>
            </a:r>
          </a:p>
        </p:txBody>
      </p:sp>
      <p:sp>
        <p:nvSpPr>
          <p:cNvPr id="346" name="Shape 346"/>
          <p:cNvSpPr/>
          <p:nvPr/>
        </p:nvSpPr>
        <p:spPr>
          <a:xfrm>
            <a:off x="2228950" y="2267873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47" name="Shape 347"/>
          <p:cNvSpPr/>
          <p:nvPr/>
        </p:nvSpPr>
        <p:spPr>
          <a:xfrm rot="8100000">
            <a:off x="4555587" y="2212894"/>
            <a:ext cx="283465" cy="296363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677027" y="2735140"/>
            <a:ext cx="3374634" cy="6122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722092" y="2788156"/>
            <a:ext cx="506858" cy="50685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228950" y="2785974"/>
            <a:ext cx="2289976" cy="1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Gathering Buff 24H</a:t>
            </a:r>
          </a:p>
        </p:txBody>
      </p:sp>
      <p:sp>
        <p:nvSpPr>
          <p:cNvPr id="351" name="Shape 351"/>
          <p:cNvSpPr/>
          <p:nvPr/>
        </p:nvSpPr>
        <p:spPr>
          <a:xfrm>
            <a:off x="2228950" y="2946321"/>
            <a:ext cx="2289976" cy="346511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Increse attack power + 20%. Must used to before attack. All your troops apply this buff. Can not use duplicate. If you want buy it, press button by right side.</a:t>
            </a:r>
          </a:p>
        </p:txBody>
      </p:sp>
      <p:sp>
        <p:nvSpPr>
          <p:cNvPr id="352" name="Shape 352"/>
          <p:cNvSpPr/>
          <p:nvPr/>
        </p:nvSpPr>
        <p:spPr>
          <a:xfrm rot="8100000">
            <a:off x="4555587" y="2899771"/>
            <a:ext cx="283465" cy="296363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597515" y="5857110"/>
            <a:ext cx="3533661" cy="576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525014" y="2109099"/>
            <a:ext cx="984586" cy="1481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880028" y="2061033"/>
            <a:ext cx="69442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25D8EB"/>
                </a:solidFill>
                <a:latin typeface="Arial"/>
                <a:ea typeface="Arial"/>
                <a:cs typeface="Arial"/>
                <a:sym typeface="Arial"/>
              </a:rPr>
              <a:t>23:59:59</a:t>
            </a:r>
          </a:p>
        </p:txBody>
      </p:sp>
      <p:grpSp>
        <p:nvGrpSpPr>
          <p:cNvPr id="356" name="Shape 356"/>
          <p:cNvGrpSpPr/>
          <p:nvPr/>
        </p:nvGrpSpPr>
        <p:grpSpPr>
          <a:xfrm>
            <a:off x="1677027" y="5939362"/>
            <a:ext cx="803464" cy="579976"/>
            <a:chOff x="2429816" y="5901771"/>
            <a:chExt cx="803464" cy="579976"/>
          </a:xfrm>
        </p:grpSpPr>
        <p:sp>
          <p:nvSpPr>
            <p:cNvPr id="357" name="Shape 357"/>
            <p:cNvSpPr/>
            <p:nvPr/>
          </p:nvSpPr>
          <p:spPr>
            <a:xfrm>
              <a:off x="2429816" y="5901771"/>
              <a:ext cx="803464" cy="57997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 rot="10800000">
              <a:off x="2515980" y="5949637"/>
              <a:ext cx="542628" cy="484243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Shape 359"/>
          <p:cNvSpPr/>
          <p:nvPr/>
        </p:nvSpPr>
        <p:spPr>
          <a:xfrm>
            <a:off x="1722092" y="2794524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722092" y="753291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722092" y="1434704"/>
            <a:ext cx="506858" cy="5068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D9959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Shape 362"/>
          <p:cNvCxnSpPr>
            <a:stCxn id="333" idx="3"/>
          </p:cNvCxnSpPr>
          <p:nvPr/>
        </p:nvCxnSpPr>
        <p:spPr>
          <a:xfrm flipH="1" rot="10800000">
            <a:off x="5051662" y="822029"/>
            <a:ext cx="347700" cy="194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Shape 363"/>
          <p:cNvSpPr/>
          <p:nvPr/>
        </p:nvSpPr>
        <p:spPr>
          <a:xfrm>
            <a:off x="5399294" y="529029"/>
            <a:ext cx="3565194" cy="5860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타운에 사용 가능한 모든 버프 목록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아이템의 아이콘 및 버프 내용에 대한 설명 출력</a:t>
            </a:r>
          </a:p>
        </p:txBody>
      </p:sp>
      <p:cxnSp>
        <p:nvCxnSpPr>
          <p:cNvPr id="364" name="Shape 364"/>
          <p:cNvCxnSpPr/>
          <p:nvPr/>
        </p:nvCxnSpPr>
        <p:spPr>
          <a:xfrm flipH="1" rot="10800000">
            <a:off x="4872337" y="1415449"/>
            <a:ext cx="527099" cy="263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Shape 365"/>
          <p:cNvSpPr/>
          <p:nvPr/>
        </p:nvSpPr>
        <p:spPr>
          <a:xfrm>
            <a:off x="5399294" y="1213251"/>
            <a:ext cx="3565194" cy="4043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바로가기 버튼. 다음 page의 버프 사용 Ui로 이동</a:t>
            </a:r>
          </a:p>
        </p:txBody>
      </p:sp>
      <p:cxnSp>
        <p:nvCxnSpPr>
          <p:cNvPr id="366" name="Shape 366"/>
          <p:cNvCxnSpPr>
            <a:stCxn id="355" idx="3"/>
          </p:cNvCxnSpPr>
          <p:nvPr/>
        </p:nvCxnSpPr>
        <p:spPr>
          <a:xfrm flipH="1" rot="10800000">
            <a:off x="4574449" y="1967543"/>
            <a:ext cx="824700" cy="216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Shape 367"/>
          <p:cNvSpPr/>
          <p:nvPr/>
        </p:nvSpPr>
        <p:spPr>
          <a:xfrm>
            <a:off x="5399294" y="1715831"/>
            <a:ext cx="3565194" cy="5031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중인 버프가 있을 경우, 남은 시간을 출력하고, 남은 시간을 게이지로 보여 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