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C2291B1-1537-432E-8B5E-2B49D2CA4F1C}">
  <a:tblStyle styleId="{FC2291B1-1537-432E-8B5E-2B49D2CA4F1C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Arial"/>
              <a:buNone/>
              <a:defRPr sz="3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Relationship Id="rId4" Type="http://schemas.openxmlformats.org/officeDocument/2006/relationships/image" Target="../media/image05.png"/><Relationship Id="rId5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Relationship Id="rId4" Type="http://schemas.openxmlformats.org/officeDocument/2006/relationships/image" Target="../media/image00.jpg"/><Relationship Id="rId5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ko-KR"/>
              <a:t>필드 오브젝트 </a:t>
            </a: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2015.12.15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ricky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636104" y="365760"/>
            <a:ext cx="17273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보물 (Treasure)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282434" y="1033669"/>
            <a:ext cx="868850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맵에 랜덤하게 생성되는 보물상자형태의 obj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단계 없음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636104" y="365760"/>
            <a:ext cx="19652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 (Monster)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282434" y="1033669"/>
            <a:ext cx="868850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도적이나 야만족 모양을 한 obj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레벨별로 5종 정도를 고려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636104" y="365760"/>
            <a:ext cx="32701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레이드 몬스터 (Raid monster)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1282434" y="1033669"/>
            <a:ext cx="868850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강력한 형태의 몬스터 컨셉(추후 논의)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5종 정도를 고려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636104" y="365760"/>
            <a:ext cx="14076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타운 (Town)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282434" y="1033669"/>
            <a:ext cx="868850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플레이어가 가질 수 있는 고유한 obj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청동기1 / 고대 2 / 중세 10 / 르네상스 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Shape 90"/>
          <p:cNvGraphicFramePr/>
          <p:nvPr/>
        </p:nvGraphicFramePr>
        <p:xfrm>
          <a:off x="1935547" y="7088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{FC2291B1-1537-432E-8B5E-2B49D2CA4F1C}</a:tableStyleId>
              </a:tblPr>
              <a:tblGrid>
                <a:gridCol w="2577775"/>
                <a:gridCol w="2669175"/>
                <a:gridCol w="2669175"/>
              </a:tblGrid>
              <a:tr h="39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600" u="none" cap="none" strike="noStrike"/>
                        <a:t>종류</a:t>
                      </a:r>
                    </a:p>
                  </a:txBody>
                  <a:tcPr marT="9900" marB="0" marR="9900" marL="990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600" u="none" cap="none" strike="noStrike"/>
                        <a:t>영문명</a:t>
                      </a:r>
                    </a:p>
                  </a:txBody>
                  <a:tcPr marT="9900" marB="0" marR="9900" marL="9900" anchor="ctr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단계</a:t>
                      </a:r>
                    </a:p>
                  </a:txBody>
                  <a:tcPr marT="9900" marB="0" marR="9900" marL="9900" anchor="ctr">
                    <a:solidFill>
                      <a:srgbClr val="FFFF00"/>
                    </a:solidFill>
                  </a:tcPr>
                </a:tc>
              </a:tr>
              <a:tr h="39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동물 obj</a:t>
                      </a:r>
                    </a:p>
                  </a:txBody>
                  <a:tcPr marT="9900" marB="0" marR="9900" marL="9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600" u="none" cap="none" strike="noStrike"/>
                        <a:t>Animal obj_</a:t>
                      </a:r>
                      <a:r>
                        <a:rPr lang="ko-KR" sz="1600"/>
                        <a:t>L</a:t>
                      </a:r>
                      <a:r>
                        <a:rPr lang="ko-KR" sz="1600" u="none" cap="none" strike="noStrike"/>
                        <a:t>v01</a:t>
                      </a:r>
                    </a:p>
                  </a:txBody>
                  <a:tcPr marT="9900" marB="0" marR="9900" marL="9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T="9900" marB="0" marR="9900" marL="9900" anchor="ctr"/>
                </a:tc>
              </a:tr>
              <a:tr h="39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숲 obj</a:t>
                      </a:r>
                    </a:p>
                  </a:txBody>
                  <a:tcPr marT="9900" marB="0" marR="9900" marL="9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Forest obj_</a:t>
                      </a:r>
                      <a:r>
                        <a:rPr lang="ko-KR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</a:t>
                      </a:r>
                      <a:r>
                        <a:rPr b="0" i="0" lang="ko-K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v01</a:t>
                      </a:r>
                    </a:p>
                  </a:txBody>
                  <a:tcPr marT="9900" marB="0" marR="9900" marL="9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T="9900" marB="0" marR="9900" marL="9900" anchor="ctr"/>
                </a:tc>
              </a:tr>
              <a:tr h="39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돌 obj</a:t>
                      </a:r>
                    </a:p>
                  </a:txBody>
                  <a:tcPr marT="9900" marB="0" marR="9900" marL="9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600" u="none" cap="none" strike="noStrike"/>
                        <a:t>Stone obj_</a:t>
                      </a:r>
                      <a:r>
                        <a:rPr lang="ko-KR" sz="1600"/>
                        <a:t>L</a:t>
                      </a:r>
                      <a:r>
                        <a:rPr lang="ko-KR" sz="1600" u="none" cap="none" strike="noStrike"/>
                        <a:t>v01</a:t>
                      </a:r>
                    </a:p>
                  </a:txBody>
                  <a:tcPr marT="9900" marB="0" marR="9900" marL="9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T="9900" marB="0" marR="9900" marL="9900" anchor="ctr"/>
                </a:tc>
              </a:tr>
              <a:tr h="39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철광 obj</a:t>
                      </a:r>
                    </a:p>
                  </a:txBody>
                  <a:tcPr marT="9900" marB="0" marR="9900" marL="9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Iron mine obj</a:t>
                      </a:r>
                    </a:p>
                  </a:txBody>
                  <a:tcPr marT="9900" marB="0" marR="9900" marL="9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T="9900" marB="0" marR="9900" marL="9900" anchor="ctr"/>
                </a:tc>
              </a:tr>
              <a:tr h="39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왕성 obj</a:t>
                      </a:r>
                    </a:p>
                  </a:txBody>
                  <a:tcPr marT="9900" marB="0" marR="9900" marL="9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Kingdom obj</a:t>
                      </a:r>
                    </a:p>
                  </a:txBody>
                  <a:tcPr marT="9900" marB="0" marR="9900" marL="9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9900" marB="0" marR="9900" marL="9900" anchor="ctr"/>
                </a:tc>
              </a:tr>
              <a:tr h="39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성벽 obj</a:t>
                      </a:r>
                    </a:p>
                  </a:txBody>
                  <a:tcPr marT="9900" marB="0" marR="9900" marL="9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Kingdom wall obj</a:t>
                      </a:r>
                    </a:p>
                  </a:txBody>
                  <a:tcPr marT="9900" marB="0" marR="9900" marL="9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9900" marB="0" marR="9900" marL="9900" anchor="ctr"/>
                </a:tc>
              </a:tr>
              <a:tr h="39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도시 obj</a:t>
                      </a:r>
                    </a:p>
                  </a:txBody>
                  <a:tcPr marT="9900" marB="0" marR="9900" marL="9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City obj</a:t>
                      </a:r>
                    </a:p>
                  </a:txBody>
                  <a:tcPr marT="9900" marB="0" marR="9900" marL="9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9900" marB="0" marR="9900" marL="9900" anchor="ctr"/>
                </a:tc>
              </a:tr>
              <a:tr h="39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유적 obj</a:t>
                      </a:r>
                    </a:p>
                  </a:txBody>
                  <a:tcPr marT="9900" marB="0" marR="9900" marL="9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Luin obj</a:t>
                      </a:r>
                    </a:p>
                  </a:txBody>
                  <a:tcPr marT="9900" marB="0" marR="9900" marL="9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9900" marB="0" marR="9900" marL="9900" anchor="ctr"/>
                </a:tc>
              </a:tr>
              <a:tr h="39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보물상자 obj</a:t>
                      </a:r>
                    </a:p>
                  </a:txBody>
                  <a:tcPr marT="9900" marB="0" marR="9900" marL="9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600" u="none" cap="none" strike="noStrike"/>
                        <a:t>Treasure obj</a:t>
                      </a:r>
                    </a:p>
                  </a:txBody>
                  <a:tcPr marT="9900" marB="0" marR="9900" marL="9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9900" marB="0" marR="9900" marL="9900" anchor="ctr"/>
                </a:tc>
              </a:tr>
              <a:tr h="39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몬스터 obj</a:t>
                      </a:r>
                    </a:p>
                  </a:txBody>
                  <a:tcPr marT="9900" marB="0" marR="9900" marL="9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Monster obj</a:t>
                      </a:r>
                    </a:p>
                  </a:txBody>
                  <a:tcPr marT="9900" marB="0" marR="9900" marL="9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T="9900" marB="0" marR="9900" marL="9900" anchor="ctr"/>
                </a:tc>
              </a:tr>
              <a:tr h="39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레이드 몬스터 obj</a:t>
                      </a:r>
                    </a:p>
                  </a:txBody>
                  <a:tcPr marT="9900" marB="0" marR="9900" marL="9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Raid monster obj</a:t>
                      </a:r>
                    </a:p>
                  </a:txBody>
                  <a:tcPr marT="9900" marB="0" marR="9900" marL="9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T="9900" marB="0" marR="9900" marL="9900" anchor="ctr"/>
                </a:tc>
              </a:tr>
              <a:tr h="39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타운 obj</a:t>
                      </a:r>
                    </a:p>
                  </a:txBody>
                  <a:tcPr marT="9900" marB="0" marR="9900" marL="9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Town obj</a:t>
                      </a:r>
                    </a:p>
                  </a:txBody>
                  <a:tcPr marT="9900" marB="0" marR="9900" marL="99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</a:p>
                  </a:txBody>
                  <a:tcPr marT="9900" marB="0" marR="9900" marL="99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36104" y="365760"/>
            <a:ext cx="12730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숲 (Forest)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282434" y="1033669"/>
            <a:ext cx="420179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필드에서 목재를 채집 가능한 obj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1~5레벨을 가지며, 숲의 무성함으로 단계 표현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9000" y="3469125"/>
            <a:ext cx="2984225" cy="32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9000" y="1386375"/>
            <a:ext cx="2580150" cy="193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800" y="1941775"/>
            <a:ext cx="7771324" cy="40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636104" y="365760"/>
            <a:ext cx="12278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돌 (Stone)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237975" y="961450"/>
            <a:ext cx="10275300" cy="1231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필드에서 석재를 채집 가능한 obj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1~5레벨을 가지며, 돌의 크기로 단계 표현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Char char="•"/>
            </a:pPr>
            <a:r>
              <a:rPr lang="ko-KR">
                <a:solidFill>
                  <a:schemeClr val="dk1"/>
                </a:solidFill>
              </a:rPr>
              <a:t>돌 무더기와 채집하는 캐릭터로 구성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87" y="3041062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7137" y="2831475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0925" y="2831475"/>
            <a:ext cx="38100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636104" y="365760"/>
            <a:ext cx="1886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철광 (Iron Mine)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282434" y="1033669"/>
            <a:ext cx="868850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필드에서 철광을 채집 가능한 obj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1~5레벨을 가지며, 광산의 모양으로 단계 표현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636104" y="365760"/>
            <a:ext cx="18149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왕성 (Kingdom)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282434" y="1033669"/>
            <a:ext cx="868850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 중앙에 위치한 거대한 건축물 obj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오브젝트 보다 4배이상 크게 구성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636104" y="365760"/>
            <a:ext cx="22990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 (Kingdom wall)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1282434" y="1033669"/>
            <a:ext cx="868850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왕성을 둘러쌓는 성벽 obj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외성벽 / 내성벽 2종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636104" y="365760"/>
            <a:ext cx="1265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 (City)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282434" y="1033669"/>
            <a:ext cx="868850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전쟁을 통해 점령 가능한 왕성의 마이너 버전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오브젝트보다 2배이상 크게 구성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단계 없음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636104" y="365760"/>
            <a:ext cx="13019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유적 (Luin)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282434" y="1033669"/>
            <a:ext cx="868850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크기의 유적 모양 obj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단계 없음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