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2" name="Shape 7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1" name="Shape 9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8" name="Shape 10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9" name="Shape 11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0" name="Shape 1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7" name="Shape 13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4" name="Shape 13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1" name="Shape 13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0" name="Shape 14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7" name="Shape 14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5" name="Shape 14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3" name="Shape 14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6" name="Shape 15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0" name="Shape 15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Shape 15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4" name="Shape 15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11" Type="http://schemas.openxmlformats.org/officeDocument/2006/relationships/image" Target="../media/image08.png"/><Relationship Id="rId10" Type="http://schemas.openxmlformats.org/officeDocument/2006/relationships/image" Target="../media/image07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9" Type="http://schemas.openxmlformats.org/officeDocument/2006/relationships/image" Target="../media/image06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jp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jp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Relationship Id="rId5" Type="http://schemas.openxmlformats.org/officeDocument/2006/relationships/image" Target="../media/image07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jp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9.jp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jp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jp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jp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06.png"/><Relationship Id="rId6" Type="http://schemas.openxmlformats.org/officeDocument/2006/relationships/image" Target="../media/image29.jp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레이드 몬스터 전투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13629" y="658581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종료 후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전투가 종료되면 레이드 전투가 벌어진 지점에서 각각의 타운으로 부대가 회군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전투에서 생존자가 없는 경우 부대행군을 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행군 중 레이드 몬스터가 사라진 경우 레이드 몬스터가 있던 곳까지 이동 한 후에 각자의 타운으로 회군한다.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하는 병력은 가속이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스킬을 통해 즉시 회군이 가능 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회군하는 각각의 병력의 이동속도는 해당 부대의 가장 낮은 이동속도를 가진 병사를 기준으로 계산한다.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회군이 완료되면 시스템 알림 메시지로 알려준다.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13629" y="3576505"/>
            <a:ext cx="111783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집결에 나간 부대가 토벌 전투 종류 직후 결과 메일을 발송한다.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결과는 시스템 메일로 발송 된다.(시스템 탭)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 메일은 몬스터 레이드 공격 보상과 토벌 보상내용을 포함한다.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보상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몬스터가 생성 된 후 가장 먼저 데미지를 준 집결 부대의 영주들에게 지급한다.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리워드 테이블로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: 레이드 몬스터의 HP를 0으로 만든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 부대의 모든 영주에게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지급하는 보상.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토벌보상은 리워드 테이블로 아이템을 구성한다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HP를 감소시킨 양에 따라 지급하는 보상(HP 0.01% 감소를 기준으로 한다)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병과가 준 데미지 * 병과에 포함된 자신의 병사 비율 로 계산한다.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위의 계산식에 따라 병과가 준 데미지가 몬스터의 HP 0.01% 미만일 경우 공격 보상을 받지 못한다.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 보상은 공식에 의해 일괄 지급한다.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피해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가장 많은 데미지를 준 연맹의 연맹원에게 보상을 준다.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보상은 리워드 테이블에 구성하여 지급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보상 지급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보상지급은 지급 시점에 직접 인벤토리 혹은 지갑으로 지급된다.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보상, 기본 공격 보상은 해당 조건이 만족했을 시 즉시 지급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및 최대 피해보상은 레이드 몬스터가 토벌되었을 때 지급 된다.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90464" y="289248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플로우</a:t>
            </a:r>
          </a:p>
        </p:txBody>
      </p:sp>
      <p:sp>
        <p:nvSpPr>
          <p:cNvPr id="166" name="Shape 166"/>
          <p:cNvSpPr/>
          <p:nvPr/>
        </p:nvSpPr>
        <p:spPr>
          <a:xfrm>
            <a:off x="31828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버튼 터치</a:t>
            </a:r>
          </a:p>
        </p:txBody>
      </p:sp>
      <p:sp>
        <p:nvSpPr>
          <p:cNvPr id="167" name="Shape 167"/>
          <p:cNvSpPr/>
          <p:nvPr/>
        </p:nvSpPr>
        <p:spPr>
          <a:xfrm>
            <a:off x="318281" y="19166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68" name="Shape 168"/>
          <p:cNvSpPr/>
          <p:nvPr/>
        </p:nvSpPr>
        <p:spPr>
          <a:xfrm>
            <a:off x="318280" y="268837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69" name="Shape 169"/>
          <p:cNvSpPr/>
          <p:nvPr/>
        </p:nvSpPr>
        <p:spPr>
          <a:xfrm>
            <a:off x="4920392" y="114766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안내 팝업</a:t>
            </a:r>
          </a:p>
        </p:txBody>
      </p:sp>
      <p:sp>
        <p:nvSpPr>
          <p:cNvPr id="170" name="Shape 170"/>
          <p:cNvSpPr/>
          <p:nvPr/>
        </p:nvSpPr>
        <p:spPr>
          <a:xfrm>
            <a:off x="2585617" y="1144950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71" name="Shape 171"/>
          <p:cNvSpPr/>
          <p:nvPr/>
        </p:nvSpPr>
        <p:spPr>
          <a:xfrm>
            <a:off x="2585616" y="190849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 안내 팝업</a:t>
            </a:r>
          </a:p>
        </p:txBody>
      </p:sp>
      <p:sp>
        <p:nvSpPr>
          <p:cNvPr id="172" name="Shape 172"/>
          <p:cNvSpPr/>
          <p:nvPr/>
        </p:nvSpPr>
        <p:spPr>
          <a:xfrm>
            <a:off x="2585615" y="3422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(원드맵 상태 유지)</a:t>
            </a:r>
          </a:p>
        </p:txBody>
      </p:sp>
      <p:sp>
        <p:nvSpPr>
          <p:cNvPr id="173" name="Shape 173"/>
          <p:cNvSpPr/>
          <p:nvPr/>
        </p:nvSpPr>
        <p:spPr>
          <a:xfrm>
            <a:off x="4920392" y="194606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[공격] 버튼 터치</a:t>
            </a:r>
          </a:p>
        </p:txBody>
      </p:sp>
      <p:sp>
        <p:nvSpPr>
          <p:cNvPr id="174" name="Shape 174"/>
          <p:cNvSpPr/>
          <p:nvPr/>
        </p:nvSpPr>
        <p:spPr>
          <a:xfrm>
            <a:off x="2585616" y="265856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sp>
        <p:nvSpPr>
          <p:cNvPr id="175" name="Shape 175"/>
          <p:cNvSpPr/>
          <p:nvPr/>
        </p:nvSpPr>
        <p:spPr>
          <a:xfrm>
            <a:off x="4920391" y="357648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76" name="Shape 176"/>
          <p:cNvSpPr/>
          <p:nvPr/>
        </p:nvSpPr>
        <p:spPr>
          <a:xfrm>
            <a:off x="7139334" y="234080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</p:txBody>
      </p:sp>
      <p:sp>
        <p:nvSpPr>
          <p:cNvPr id="177" name="Shape 177"/>
          <p:cNvSpPr/>
          <p:nvPr/>
        </p:nvSpPr>
        <p:spPr>
          <a:xfrm>
            <a:off x="4920389" y="437488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병역 출진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sp>
        <p:nvSpPr>
          <p:cNvPr id="178" name="Shape 178"/>
          <p:cNvSpPr/>
          <p:nvPr/>
        </p:nvSpPr>
        <p:spPr>
          <a:xfrm>
            <a:off x="7139335" y="169892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병력 선택 화면</a:t>
            </a:r>
          </a:p>
        </p:txBody>
      </p:sp>
      <p:sp>
        <p:nvSpPr>
          <p:cNvPr id="179" name="Shape 179"/>
          <p:cNvSpPr/>
          <p:nvPr/>
        </p:nvSpPr>
        <p:spPr>
          <a:xfrm>
            <a:off x="7144775" y="432389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몬스터를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향해 병력 이동</a:t>
            </a:r>
          </a:p>
        </p:txBody>
      </p:sp>
      <p:sp>
        <p:nvSpPr>
          <p:cNvPr id="180" name="Shape 180"/>
          <p:cNvSpPr/>
          <p:nvPr/>
        </p:nvSpPr>
        <p:spPr>
          <a:xfrm>
            <a:off x="7144775" y="496442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몬스터에 도달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플로우</a:t>
            </a:r>
          </a:p>
        </p:txBody>
      </p:sp>
      <p:sp>
        <p:nvSpPr>
          <p:cNvPr id="182" name="Shape 182"/>
          <p:cNvSpPr/>
          <p:nvPr/>
        </p:nvSpPr>
        <p:spPr>
          <a:xfrm>
            <a:off x="9107503" y="169957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sp>
        <p:nvSpPr>
          <p:cNvPr id="183" name="Shape 183"/>
          <p:cNvSpPr/>
          <p:nvPr/>
        </p:nvSpPr>
        <p:spPr>
          <a:xfrm>
            <a:off x="9107500" y="234232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cxnSp>
        <p:nvCxnSpPr>
          <p:cNvPr id="184" name="Shape 184"/>
          <p:cNvCxnSpPr>
            <a:stCxn id="166" idx="2"/>
            <a:endCxn id="167" idx="0"/>
          </p:cNvCxnSpPr>
          <p:nvPr/>
        </p:nvCxnSpPr>
        <p:spPr>
          <a:xfrm>
            <a:off x="1016149" y="1579584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67" idx="2"/>
            <a:endCxn id="168" idx="0"/>
          </p:cNvCxnSpPr>
          <p:nvPr/>
        </p:nvCxnSpPr>
        <p:spPr>
          <a:xfrm>
            <a:off x="1016148" y="2351298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68" idx="3"/>
            <a:endCxn id="170" idx="1"/>
          </p:cNvCxnSpPr>
          <p:nvPr/>
        </p:nvCxnSpPr>
        <p:spPr>
          <a:xfrm flipH="1" rot="10800000">
            <a:off x="1714015" y="1362193"/>
            <a:ext cx="871500" cy="15434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70" idx="2"/>
            <a:endCxn id="171" idx="0"/>
          </p:cNvCxnSpPr>
          <p:nvPr/>
        </p:nvCxnSpPr>
        <p:spPr>
          <a:xfrm>
            <a:off x="3283485" y="1579584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71" idx="2"/>
            <a:endCxn id="174" idx="0"/>
          </p:cNvCxnSpPr>
          <p:nvPr/>
        </p:nvCxnSpPr>
        <p:spPr>
          <a:xfrm>
            <a:off x="3283484" y="2343126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74" idx="2"/>
            <a:endCxn id="172" idx="0"/>
          </p:cNvCxnSpPr>
          <p:nvPr/>
        </p:nvCxnSpPr>
        <p:spPr>
          <a:xfrm>
            <a:off x="3283483" y="3093199"/>
            <a:ext cx="0" cy="328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endCxn id="169" idx="1"/>
          </p:cNvCxnSpPr>
          <p:nvPr/>
        </p:nvCxnSpPr>
        <p:spPr>
          <a:xfrm>
            <a:off x="3981392" y="1362279"/>
            <a:ext cx="939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69" idx="2"/>
            <a:endCxn id="173" idx="0"/>
          </p:cNvCxnSpPr>
          <p:nvPr/>
        </p:nvCxnSpPr>
        <p:spPr>
          <a:xfrm>
            <a:off x="5618260" y="1582296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73" idx="2"/>
          </p:cNvCxnSpPr>
          <p:nvPr/>
        </p:nvCxnSpPr>
        <p:spPr>
          <a:xfrm>
            <a:off x="5618259" y="2380694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5" idx="2"/>
            <a:endCxn id="177" idx="0"/>
          </p:cNvCxnSpPr>
          <p:nvPr/>
        </p:nvCxnSpPr>
        <p:spPr>
          <a:xfrm>
            <a:off x="5618258" y="4011119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75" idx="3"/>
          </p:cNvCxnSpPr>
          <p:nvPr/>
        </p:nvCxnSpPr>
        <p:spPr>
          <a:xfrm flipH="1" rot="10800000">
            <a:off x="6316125" y="1340102"/>
            <a:ext cx="821400" cy="245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8" idx="2"/>
            <a:endCxn id="176" idx="0"/>
          </p:cNvCxnSpPr>
          <p:nvPr/>
        </p:nvCxnSpPr>
        <p:spPr>
          <a:xfrm>
            <a:off x="7837202" y="2133555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6" idx="2"/>
          </p:cNvCxnSpPr>
          <p:nvPr/>
        </p:nvCxnSpPr>
        <p:spPr>
          <a:xfrm>
            <a:off x="7837201" y="2775434"/>
            <a:ext cx="5400" cy="18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78" idx="3"/>
            <a:endCxn id="182" idx="1"/>
          </p:cNvCxnSpPr>
          <p:nvPr/>
        </p:nvCxnSpPr>
        <p:spPr>
          <a:xfrm>
            <a:off x="8535070" y="1916238"/>
            <a:ext cx="572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82" idx="2"/>
            <a:endCxn id="183" idx="0"/>
          </p:cNvCxnSpPr>
          <p:nvPr/>
        </p:nvCxnSpPr>
        <p:spPr>
          <a:xfrm>
            <a:off x="9805370" y="2134207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79" idx="2"/>
            <a:endCxn id="180" idx="0"/>
          </p:cNvCxnSpPr>
          <p:nvPr/>
        </p:nvCxnSpPr>
        <p:spPr>
          <a:xfrm>
            <a:off x="7842643" y="4758528"/>
            <a:ext cx="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80" idx="2"/>
          </p:cNvCxnSpPr>
          <p:nvPr/>
        </p:nvCxnSpPr>
        <p:spPr>
          <a:xfrm flipH="1">
            <a:off x="7837243" y="5399060"/>
            <a:ext cx="540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8930399" y="4377939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02" name="Shape 202"/>
          <p:cNvCxnSpPr>
            <a:stCxn id="201" idx="1"/>
            <a:endCxn id="179" idx="3"/>
          </p:cNvCxnSpPr>
          <p:nvPr/>
        </p:nvCxnSpPr>
        <p:spPr>
          <a:xfrm rot="10800000">
            <a:off x="8540399" y="4541212"/>
            <a:ext cx="390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4920389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04" name="Shape 204"/>
          <p:cNvSpPr/>
          <p:nvPr/>
        </p:nvSpPr>
        <p:spPr>
          <a:xfrm>
            <a:off x="4920389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sp>
        <p:nvSpPr>
          <p:cNvPr id="205" name="Shape 205"/>
          <p:cNvSpPr/>
          <p:nvPr/>
        </p:nvSpPr>
        <p:spPr>
          <a:xfrm>
            <a:off x="3113050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/ 기술 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206" name="Shape 206"/>
          <p:cNvSpPr/>
          <p:nvPr/>
        </p:nvSpPr>
        <p:spPr>
          <a:xfrm>
            <a:off x="3113050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화면으로 이동</a:t>
            </a:r>
          </a:p>
        </p:txBody>
      </p:sp>
      <p:cxnSp>
        <p:nvCxnSpPr>
          <p:cNvPr id="207" name="Shape 207"/>
          <p:cNvCxnSpPr>
            <a:stCxn id="177" idx="2"/>
            <a:endCxn id="205" idx="0"/>
          </p:cNvCxnSpPr>
          <p:nvPr/>
        </p:nvCxnSpPr>
        <p:spPr>
          <a:xfrm rot="5400000">
            <a:off x="4535407" y="4085167"/>
            <a:ext cx="358500" cy="180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177" idx="2"/>
            <a:endCxn id="203" idx="0"/>
          </p:cNvCxnSpPr>
          <p:nvPr/>
        </p:nvCxnSpPr>
        <p:spPr>
          <a:xfrm>
            <a:off x="5618257" y="4809517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stCxn id="203" idx="2"/>
            <a:endCxn id="204" idx="0"/>
          </p:cNvCxnSpPr>
          <p:nvPr/>
        </p:nvCxnSpPr>
        <p:spPr>
          <a:xfrm>
            <a:off x="561825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205" idx="2"/>
            <a:endCxn id="206" idx="0"/>
          </p:cNvCxnSpPr>
          <p:nvPr/>
        </p:nvCxnSpPr>
        <p:spPr>
          <a:xfrm>
            <a:off x="381091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4104507" y="1112287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286012" y="1609919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323451" y="272191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71730" y="321036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5" name="Shape 215"/>
          <p:cNvSpPr/>
          <p:nvPr/>
        </p:nvSpPr>
        <p:spPr>
          <a:xfrm>
            <a:off x="9173406" y="523125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(승 / 패 판정)</a:t>
            </a:r>
          </a:p>
        </p:txBody>
      </p:sp>
      <p:sp>
        <p:nvSpPr>
          <p:cNvPr id="216" name="Shape 216"/>
          <p:cNvSpPr/>
          <p:nvPr/>
        </p:nvSpPr>
        <p:spPr>
          <a:xfrm>
            <a:off x="9173406" y="587663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왕국을 향해 귀환</a:t>
            </a:r>
          </a:p>
        </p:txBody>
      </p:sp>
      <p:cxnSp>
        <p:nvCxnSpPr>
          <p:cNvPr id="217" name="Shape 217"/>
          <p:cNvCxnSpPr>
            <a:stCxn id="215" idx="2"/>
            <a:endCxn id="216" idx="0"/>
          </p:cNvCxnSpPr>
          <p:nvPr/>
        </p:nvCxnSpPr>
        <p:spPr>
          <a:xfrm>
            <a:off x="9871273" y="5665885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9437952" y="6467962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19" name="Shape 219"/>
          <p:cNvCxnSpPr>
            <a:stCxn id="218" idx="0"/>
            <a:endCxn id="216" idx="2"/>
          </p:cNvCxnSpPr>
          <p:nvPr/>
        </p:nvCxnSpPr>
        <p:spPr>
          <a:xfrm rot="10800000">
            <a:off x="9871272" y="6311362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7139334" y="5544291"/>
            <a:ext cx="1395735" cy="434634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가능?</a:t>
            </a:r>
          </a:p>
        </p:txBody>
      </p:sp>
      <p:sp>
        <p:nvSpPr>
          <p:cNvPr id="221" name="Shape 221"/>
          <p:cNvSpPr/>
          <p:nvPr/>
        </p:nvSpPr>
        <p:spPr>
          <a:xfrm>
            <a:off x="7139334" y="6248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cxnSp>
        <p:nvCxnSpPr>
          <p:cNvPr id="222" name="Shape 222"/>
          <p:cNvCxnSpPr>
            <a:stCxn id="220" idx="2"/>
            <a:endCxn id="221" idx="0"/>
          </p:cNvCxnSpPr>
          <p:nvPr/>
        </p:nvCxnSpPr>
        <p:spPr>
          <a:xfrm>
            <a:off x="7837201" y="5978925"/>
            <a:ext cx="0" cy="26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8488542" y="547952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842642" y="593220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25" name="Shape 225"/>
          <p:cNvSpPr/>
          <p:nvPr/>
        </p:nvSpPr>
        <p:spPr>
          <a:xfrm>
            <a:off x="4920389" y="273917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가능?</a:t>
            </a:r>
          </a:p>
        </p:txBody>
      </p:sp>
      <p:cxnSp>
        <p:nvCxnSpPr>
          <p:cNvPr id="226" name="Shape 226"/>
          <p:cNvCxnSpPr>
            <a:stCxn id="225" idx="2"/>
            <a:endCxn id="175" idx="0"/>
          </p:cNvCxnSpPr>
          <p:nvPr/>
        </p:nvCxnSpPr>
        <p:spPr>
          <a:xfrm>
            <a:off x="5618257" y="3173808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4363687" y="3417103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228" name="Shape 228"/>
          <p:cNvCxnSpPr>
            <a:stCxn id="225" idx="1"/>
          </p:cNvCxnSpPr>
          <p:nvPr/>
        </p:nvCxnSpPr>
        <p:spPr>
          <a:xfrm flipH="1">
            <a:off x="4656989" y="2956491"/>
            <a:ext cx="263400" cy="1335299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3261119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불가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 가입 안내</a:t>
            </a:r>
          </a:p>
        </p:txBody>
      </p:sp>
      <p:sp>
        <p:nvSpPr>
          <p:cNvPr id="230" name="Shape 230"/>
          <p:cNvSpPr/>
          <p:nvPr/>
        </p:nvSpPr>
        <p:spPr>
          <a:xfrm>
            <a:off x="1617554" y="469173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31" name="Shape 231"/>
          <p:cNvSpPr/>
          <p:nvPr/>
        </p:nvSpPr>
        <p:spPr>
          <a:xfrm>
            <a:off x="83100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UI로 이동</a:t>
            </a:r>
          </a:p>
        </p:txBody>
      </p:sp>
      <p:sp>
        <p:nvSpPr>
          <p:cNvPr id="232" name="Shape 232"/>
          <p:cNvSpPr/>
          <p:nvPr/>
        </p:nvSpPr>
        <p:spPr>
          <a:xfrm>
            <a:off x="1612913" y="407655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하기</a:t>
            </a:r>
          </a:p>
        </p:txBody>
      </p:sp>
      <p:cxnSp>
        <p:nvCxnSpPr>
          <p:cNvPr id="233" name="Shape 233"/>
          <p:cNvCxnSpPr>
            <a:stCxn id="229" idx="1"/>
            <a:endCxn id="230" idx="3"/>
          </p:cNvCxnSpPr>
          <p:nvPr/>
        </p:nvCxnSpPr>
        <p:spPr>
          <a:xfrm flipH="1">
            <a:off x="3013319" y="4291899"/>
            <a:ext cx="247800" cy="617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4" name="Shape 234"/>
          <p:cNvCxnSpPr>
            <a:stCxn id="232" idx="1"/>
            <a:endCxn id="231" idx="3"/>
          </p:cNvCxnSpPr>
          <p:nvPr/>
        </p:nvCxnSpPr>
        <p:spPr>
          <a:xfrm rot="10800000">
            <a:off x="1478813" y="4291774"/>
            <a:ext cx="134100" cy="2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29" idx="1"/>
            <a:endCxn id="232" idx="3"/>
          </p:cNvCxnSpPr>
          <p:nvPr/>
        </p:nvCxnSpPr>
        <p:spPr>
          <a:xfrm flipH="1">
            <a:off x="3008519" y="4291899"/>
            <a:ext cx="252600" cy="21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7137450" y="112288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</a:t>
            </a:r>
          </a:p>
        </p:txBody>
      </p:sp>
      <p:sp>
        <p:nvSpPr>
          <p:cNvPr id="237" name="Shape 237"/>
          <p:cNvSpPr/>
          <p:nvPr/>
        </p:nvSpPr>
        <p:spPr>
          <a:xfrm>
            <a:off x="9107502" y="1119679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cxnSp>
        <p:nvCxnSpPr>
          <p:cNvPr id="238" name="Shape 238"/>
          <p:cNvCxnSpPr>
            <a:stCxn id="236" idx="3"/>
            <a:endCxn id="237" idx="1"/>
          </p:cNvCxnSpPr>
          <p:nvPr/>
        </p:nvCxnSpPr>
        <p:spPr>
          <a:xfrm flipH="1" rot="10800000">
            <a:off x="8533185" y="1336904"/>
            <a:ext cx="5742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37" idx="3"/>
            <a:endCxn id="183" idx="3"/>
          </p:cNvCxnSpPr>
          <p:nvPr/>
        </p:nvCxnSpPr>
        <p:spPr>
          <a:xfrm>
            <a:off x="10503237" y="1336996"/>
            <a:ext cx="600" cy="12225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36" idx="2"/>
            <a:endCxn id="178" idx="0"/>
          </p:cNvCxnSpPr>
          <p:nvPr/>
        </p:nvCxnSpPr>
        <p:spPr>
          <a:xfrm flipH="1" rot="-5400000">
            <a:off x="7765567" y="1627271"/>
            <a:ext cx="141299" cy="1800"/>
          </a:xfrm>
          <a:prstGeom prst="bentConnector3">
            <a:avLst>
              <a:gd fmla="val 5003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7144775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</a:t>
            </a:r>
          </a:p>
        </p:txBody>
      </p:sp>
      <p:cxnSp>
        <p:nvCxnSpPr>
          <p:cNvPr id="242" name="Shape 242"/>
          <p:cNvCxnSpPr>
            <a:stCxn id="241" idx="2"/>
          </p:cNvCxnSpPr>
          <p:nvPr/>
        </p:nvCxnSpPr>
        <p:spPr>
          <a:xfrm>
            <a:off x="7842643" y="3394078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3" name="Shape 243"/>
          <p:cNvCxnSpPr>
            <a:stCxn id="220" idx="3"/>
            <a:endCxn id="215" idx="1"/>
          </p:cNvCxnSpPr>
          <p:nvPr/>
        </p:nvCxnSpPr>
        <p:spPr>
          <a:xfrm flipH="1" rot="10800000">
            <a:off x="8535069" y="5448708"/>
            <a:ext cx="638400" cy="312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7144775" y="364995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가능?</a:t>
            </a:r>
          </a:p>
        </p:txBody>
      </p:sp>
      <p:cxnSp>
        <p:nvCxnSpPr>
          <p:cNvPr id="245" name="Shape 245"/>
          <p:cNvCxnSpPr>
            <a:stCxn id="244" idx="2"/>
            <a:endCxn id="179" idx="0"/>
          </p:cNvCxnSpPr>
          <p:nvPr/>
        </p:nvCxnSpPr>
        <p:spPr>
          <a:xfrm>
            <a:off x="7842643" y="4084589"/>
            <a:ext cx="0" cy="23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7845079" y="406989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091024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 선택</a:t>
            </a:r>
          </a:p>
        </p:txBody>
      </p:sp>
      <p:cxnSp>
        <p:nvCxnSpPr>
          <p:cNvPr id="248" name="Shape 248"/>
          <p:cNvCxnSpPr>
            <a:stCxn id="241" idx="3"/>
            <a:endCxn id="247" idx="1"/>
          </p:cNvCxnSpPr>
          <p:nvPr/>
        </p:nvCxnSpPr>
        <p:spPr>
          <a:xfrm>
            <a:off x="8540510" y="3176761"/>
            <a:ext cx="55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10764895" y="320479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</a:t>
            </a:r>
          </a:p>
        </p:txBody>
      </p:sp>
      <p:cxnSp>
        <p:nvCxnSpPr>
          <p:cNvPr id="250" name="Shape 250"/>
          <p:cNvCxnSpPr>
            <a:stCxn id="244" idx="3"/>
          </p:cNvCxnSpPr>
          <p:nvPr/>
        </p:nvCxnSpPr>
        <p:spPr>
          <a:xfrm flipH="1" rot="10800000">
            <a:off x="8540510" y="3865472"/>
            <a:ext cx="5505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9091022" y="3648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542132" y="367285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53" name="Shape 253"/>
          <p:cNvSpPr/>
          <p:nvPr/>
        </p:nvSpPr>
        <p:spPr>
          <a:xfrm>
            <a:off x="10764896" y="432976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 회군</a:t>
            </a:r>
          </a:p>
        </p:txBody>
      </p:sp>
      <p:cxnSp>
        <p:nvCxnSpPr>
          <p:cNvPr id="254" name="Shape 254"/>
          <p:cNvCxnSpPr>
            <a:stCxn id="251" idx="3"/>
            <a:endCxn id="249" idx="1"/>
          </p:cNvCxnSpPr>
          <p:nvPr/>
        </p:nvCxnSpPr>
        <p:spPr>
          <a:xfrm flipH="1" rot="10800000">
            <a:off x="10486757" y="3422024"/>
            <a:ext cx="278100" cy="44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47" idx="3"/>
            <a:endCxn id="249" idx="1"/>
          </p:cNvCxnSpPr>
          <p:nvPr/>
        </p:nvCxnSpPr>
        <p:spPr>
          <a:xfrm>
            <a:off x="10486759" y="3176761"/>
            <a:ext cx="278100" cy="24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49" idx="2"/>
            <a:endCxn id="253" idx="0"/>
          </p:cNvCxnSpPr>
          <p:nvPr/>
        </p:nvCxnSpPr>
        <p:spPr>
          <a:xfrm>
            <a:off x="11462762" y="3639424"/>
            <a:ext cx="0" cy="69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01" idx="3"/>
            <a:endCxn id="253" idx="1"/>
          </p:cNvCxnSpPr>
          <p:nvPr/>
        </p:nvCxnSpPr>
        <p:spPr>
          <a:xfrm>
            <a:off x="9797040" y="4541212"/>
            <a:ext cx="967800" cy="6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플로우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부가 기능(아이템 사용) 플로우</a:t>
            </a:r>
          </a:p>
        </p:txBody>
      </p:sp>
      <p:sp>
        <p:nvSpPr>
          <p:cNvPr id="264" name="Shape 264"/>
          <p:cNvSpPr/>
          <p:nvPr/>
        </p:nvSpPr>
        <p:spPr>
          <a:xfrm>
            <a:off x="1331541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65" name="Shape 265"/>
          <p:cNvSpPr/>
          <p:nvPr/>
        </p:nvSpPr>
        <p:spPr>
          <a:xfrm>
            <a:off x="3216325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[소환] 기능 선택</a:t>
            </a:r>
          </a:p>
        </p:txBody>
      </p:sp>
      <p:sp>
        <p:nvSpPr>
          <p:cNvPr id="266" name="Shape 266"/>
          <p:cNvSpPr/>
          <p:nvPr/>
        </p:nvSpPr>
        <p:spPr>
          <a:xfrm>
            <a:off x="3216325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67" name="Shape 267"/>
          <p:cNvSpPr/>
          <p:nvPr/>
        </p:nvSpPr>
        <p:spPr>
          <a:xfrm>
            <a:off x="5101108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68" name="Shape 268"/>
          <p:cNvSpPr/>
          <p:nvPr/>
        </p:nvSpPr>
        <p:spPr>
          <a:xfrm>
            <a:off x="698589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69" name="Shape 269"/>
          <p:cNvSpPr/>
          <p:nvPr/>
        </p:nvSpPr>
        <p:spPr>
          <a:xfrm>
            <a:off x="8870677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(강제 소환)</a:t>
            </a:r>
          </a:p>
        </p:txBody>
      </p:sp>
      <p:sp>
        <p:nvSpPr>
          <p:cNvPr id="270" name="Shape 270"/>
          <p:cNvSpPr/>
          <p:nvPr/>
        </p:nvSpPr>
        <p:spPr>
          <a:xfrm>
            <a:off x="510110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71" name="Shape 271"/>
          <p:cNvSpPr/>
          <p:nvPr/>
        </p:nvSpPr>
        <p:spPr>
          <a:xfrm>
            <a:off x="6985893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72" name="Shape 272"/>
          <p:cNvSpPr/>
          <p:nvPr/>
        </p:nvSpPr>
        <p:spPr>
          <a:xfrm>
            <a:off x="887067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cxnSp>
        <p:nvCxnSpPr>
          <p:cNvPr id="273" name="Shape 273"/>
          <p:cNvCxnSpPr>
            <a:stCxn id="264" idx="3"/>
            <a:endCxn id="266" idx="1"/>
          </p:cNvCxnSpPr>
          <p:nvPr/>
        </p:nvCxnSpPr>
        <p:spPr>
          <a:xfrm>
            <a:off x="2727276" y="1362267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4" name="Shape 274"/>
          <p:cNvCxnSpPr>
            <a:stCxn id="264" idx="3"/>
            <a:endCxn id="265" idx="1"/>
          </p:cNvCxnSpPr>
          <p:nvPr/>
        </p:nvCxnSpPr>
        <p:spPr>
          <a:xfrm>
            <a:off x="2727276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65" idx="3"/>
            <a:endCxn id="267" idx="1"/>
          </p:cNvCxnSpPr>
          <p:nvPr/>
        </p:nvCxnSpPr>
        <p:spPr>
          <a:xfrm>
            <a:off x="4612060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66" idx="3"/>
            <a:endCxn id="270" idx="1"/>
          </p:cNvCxnSpPr>
          <p:nvPr/>
        </p:nvCxnSpPr>
        <p:spPr>
          <a:xfrm>
            <a:off x="4612060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67" idx="3"/>
            <a:endCxn id="268" idx="1"/>
          </p:cNvCxnSpPr>
          <p:nvPr/>
        </p:nvCxnSpPr>
        <p:spPr>
          <a:xfrm>
            <a:off x="6496844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>
            <a:stCxn id="270" idx="3"/>
            <a:endCxn id="271" idx="1"/>
          </p:cNvCxnSpPr>
          <p:nvPr/>
        </p:nvCxnSpPr>
        <p:spPr>
          <a:xfrm>
            <a:off x="6496844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9" name="Shape 279"/>
          <p:cNvCxnSpPr>
            <a:stCxn id="268" idx="3"/>
            <a:endCxn id="269" idx="1"/>
          </p:cNvCxnSpPr>
          <p:nvPr/>
        </p:nvCxnSpPr>
        <p:spPr>
          <a:xfrm>
            <a:off x="8381627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0" name="Shape 280"/>
          <p:cNvCxnSpPr>
            <a:stCxn id="271" idx="3"/>
            <a:endCxn id="272" idx="1"/>
          </p:cNvCxnSpPr>
          <p:nvPr/>
        </p:nvCxnSpPr>
        <p:spPr>
          <a:xfrm>
            <a:off x="8381628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" name="Shape 281"/>
          <p:cNvSpPr/>
          <p:nvPr/>
        </p:nvSpPr>
        <p:spPr>
          <a:xfrm>
            <a:off x="3216324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82" name="Shape 282"/>
          <p:cNvSpPr/>
          <p:nvPr/>
        </p:nvSpPr>
        <p:spPr>
          <a:xfrm>
            <a:off x="5101108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83" name="Shape 283"/>
          <p:cNvCxnSpPr>
            <a:stCxn id="264" idx="3"/>
            <a:endCxn id="281" idx="1"/>
          </p:cNvCxnSpPr>
          <p:nvPr/>
        </p:nvCxnSpPr>
        <p:spPr>
          <a:xfrm>
            <a:off x="2727276" y="1362267"/>
            <a:ext cx="489000" cy="182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4" name="Shape 284"/>
          <p:cNvCxnSpPr>
            <a:stCxn id="281" idx="3"/>
            <a:endCxn id="282" idx="1"/>
          </p:cNvCxnSpPr>
          <p:nvPr/>
        </p:nvCxnSpPr>
        <p:spPr>
          <a:xfrm>
            <a:off x="4612059" y="31910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/>
          <p:nvPr/>
        </p:nvSpPr>
        <p:spPr>
          <a:xfrm>
            <a:off x="1331541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86" name="Shape 286"/>
          <p:cNvSpPr/>
          <p:nvPr/>
        </p:nvSpPr>
        <p:spPr>
          <a:xfrm>
            <a:off x="3216325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87" name="Shape 287"/>
          <p:cNvSpPr/>
          <p:nvPr/>
        </p:nvSpPr>
        <p:spPr>
          <a:xfrm>
            <a:off x="510110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88" name="Shape 288"/>
          <p:cNvSpPr/>
          <p:nvPr/>
        </p:nvSpPr>
        <p:spPr>
          <a:xfrm>
            <a:off x="6985893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89" name="Shape 289"/>
          <p:cNvSpPr/>
          <p:nvPr/>
        </p:nvSpPr>
        <p:spPr>
          <a:xfrm>
            <a:off x="887067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sp>
        <p:nvSpPr>
          <p:cNvPr id="290" name="Shape 290"/>
          <p:cNvSpPr/>
          <p:nvPr/>
        </p:nvSpPr>
        <p:spPr>
          <a:xfrm>
            <a:off x="3216324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91" name="Shape 291"/>
          <p:cNvSpPr/>
          <p:nvPr/>
        </p:nvSpPr>
        <p:spPr>
          <a:xfrm>
            <a:off x="5101108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92" name="Shape 292"/>
          <p:cNvCxnSpPr>
            <a:stCxn id="285" idx="3"/>
            <a:endCxn id="290" idx="1"/>
          </p:cNvCxnSpPr>
          <p:nvPr/>
        </p:nvCxnSpPr>
        <p:spPr>
          <a:xfrm>
            <a:off x="2727276" y="4322781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3" name="Shape 293"/>
          <p:cNvCxnSpPr>
            <a:stCxn id="285" idx="3"/>
            <a:endCxn id="286" idx="1"/>
          </p:cNvCxnSpPr>
          <p:nvPr/>
        </p:nvCxnSpPr>
        <p:spPr>
          <a:xfrm>
            <a:off x="2727276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4" name="Shape 294"/>
          <p:cNvCxnSpPr>
            <a:stCxn id="286" idx="3"/>
            <a:endCxn id="287" idx="1"/>
          </p:cNvCxnSpPr>
          <p:nvPr/>
        </p:nvCxnSpPr>
        <p:spPr>
          <a:xfrm>
            <a:off x="4612060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5" name="Shape 295"/>
          <p:cNvCxnSpPr>
            <a:stCxn id="287" idx="3"/>
            <a:endCxn id="288" idx="1"/>
          </p:cNvCxnSpPr>
          <p:nvPr/>
        </p:nvCxnSpPr>
        <p:spPr>
          <a:xfrm>
            <a:off x="6496844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6" name="Shape 296"/>
          <p:cNvCxnSpPr>
            <a:stCxn id="288" idx="3"/>
            <a:endCxn id="289" idx="1"/>
          </p:cNvCxnSpPr>
          <p:nvPr/>
        </p:nvCxnSpPr>
        <p:spPr>
          <a:xfrm>
            <a:off x="8381628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7" name="Shape 297"/>
          <p:cNvCxnSpPr>
            <a:stCxn id="290" idx="3"/>
            <a:endCxn id="291" idx="1"/>
          </p:cNvCxnSpPr>
          <p:nvPr/>
        </p:nvCxnSpPr>
        <p:spPr>
          <a:xfrm>
            <a:off x="4612059" y="52371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1013629" y="667910"/>
            <a:ext cx="307317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액션 버튼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레이트 몬스터를 터치 시 액션버튼이 나온다.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4775151" y="2397210"/>
            <a:ext cx="2766335" cy="2016335"/>
            <a:chOff x="909598" y="1310855"/>
            <a:chExt cx="3522326" cy="2204765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598" y="1349390"/>
              <a:ext cx="3522326" cy="2166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101" y="2121832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Shape 3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85500" y="2290068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Shape 3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13458" y="2425294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2815" y="256052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Shape 3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34041" y="270222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Shape 3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3621" y="228359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72021" y="245183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9977" y="2587057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9334" y="272228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20561" y="286398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3613" y="242921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53257" y="2496826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80216" y="255533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84116" y="2558981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3760" y="2626593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Shape 3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40720" y="2685101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55622" y="1783583"/>
              <a:ext cx="782346" cy="407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Shape 3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58519" y="1310855"/>
              <a:ext cx="1394275" cy="929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1511" y="283689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2884" y="2339715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2529" y="2407327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9488" y="2465835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63033" y="253709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 rotWithShape="1">
            <a:blip r:embed="rId9">
              <a:alphaModFix/>
            </a:blip>
            <a:srcRect b="0" l="8293" r="5359" t="0"/>
            <a:stretch/>
          </p:blipFill>
          <p:spPr>
            <a:xfrm>
              <a:off x="2372439" y="1613438"/>
              <a:ext cx="421501" cy="689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Shape 331"/>
          <p:cNvSpPr txBox="1"/>
          <p:nvPr/>
        </p:nvSpPr>
        <p:spPr>
          <a:xfrm>
            <a:off x="5336208" y="2429766"/>
            <a:ext cx="1555234" cy="230832"/>
          </a:xfrm>
          <a:prstGeom prst="rect">
            <a:avLst/>
          </a:prstGeom>
          <a:solidFill>
            <a:schemeClr val="dk1">
              <a:alpha val="44705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 레이드 몬스터 이름</a:t>
            </a:r>
          </a:p>
        </p:txBody>
      </p:sp>
      <p:sp>
        <p:nvSpPr>
          <p:cNvPr id="332" name="Shape 332"/>
          <p:cNvSpPr/>
          <p:nvPr/>
        </p:nvSpPr>
        <p:spPr>
          <a:xfrm>
            <a:off x="4932073" y="2238633"/>
            <a:ext cx="2452489" cy="2025999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549142" y="3084353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82217" y="3822085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286487" y="3833998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948232" y="3041996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497446" y="3286441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216503" y="4045376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정보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6233241" y="4068910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919546" y="3227327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341" name="Shape 341"/>
          <p:cNvSpPr/>
          <p:nvPr/>
        </p:nvSpPr>
        <p:spPr>
          <a:xfrm>
            <a:off x="8279825" y="2573164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액션버튼에 따라 해당 UI로 이동 한다.</a:t>
            </a:r>
          </a:p>
        </p:txBody>
      </p:sp>
      <p:cxnSp>
        <p:nvCxnSpPr>
          <p:cNvPr id="342" name="Shape 342"/>
          <p:cNvCxnSpPr>
            <a:stCxn id="341" idx="1"/>
          </p:cNvCxnSpPr>
          <p:nvPr/>
        </p:nvCxnSpPr>
        <p:spPr>
          <a:xfrm flipH="1">
            <a:off x="7605125" y="2806429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690464" y="289248"/>
            <a:ext cx="3140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 – 2안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 액션 버튼을 터치 시 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350" name="Shape 3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" name="Shape 351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352" name="Shape 3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Shape 3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Shape 3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Shape 3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6" name="Shape 3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Shape 3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Shape 3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Shape 3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Shape 3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Shape 3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Shape 3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Shape 36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Shape 36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Shape 36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Shape 3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Shape 36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Shape 3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Shape 36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Shape 3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1" name="Shape 37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Shape 3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Shape 3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Shape 3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Shape 37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Shape 376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7" name="Shape 377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상세보기</a:t>
            </a:r>
          </a:p>
        </p:txBody>
      </p:sp>
      <p:sp>
        <p:nvSpPr>
          <p:cNvPr id="380" name="Shape 380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4475332" y="3015684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83" name="Shape 383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86823" y="985937"/>
            <a:ext cx="1378422" cy="204684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385" name="Shape 385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386" name="Shape 386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4475332" y="33415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8" name="Shape 388"/>
          <p:cNvSpPr txBox="1"/>
          <p:nvPr/>
        </p:nvSpPr>
        <p:spPr>
          <a:xfrm>
            <a:off x="4493760" y="3005975"/>
            <a:ext cx="965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정보</a:t>
            </a:r>
          </a:p>
        </p:txBody>
      </p:sp>
      <p:grpSp>
        <p:nvGrpSpPr>
          <p:cNvPr id="389" name="Shape 389"/>
          <p:cNvGrpSpPr/>
          <p:nvPr/>
        </p:nvGrpSpPr>
        <p:grpSpPr>
          <a:xfrm>
            <a:off x="4545568" y="3436452"/>
            <a:ext cx="3020362" cy="709013"/>
            <a:chOff x="4637988" y="3192680"/>
            <a:chExt cx="3020362" cy="709013"/>
          </a:xfrm>
        </p:grpSpPr>
        <p:grpSp>
          <p:nvGrpSpPr>
            <p:cNvPr id="390" name="Shape 390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2" name="Shape 39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3" name="Shape 393"/>
            <p:cNvSpPr txBox="1"/>
            <p:nvPr/>
          </p:nvSpPr>
          <p:spPr>
            <a:xfrm>
              <a:off x="5310283" y="3201967"/>
              <a:ext cx="23480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르네상스 정예 도끼병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보병</a:t>
              </a:r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4544120" y="4192598"/>
            <a:ext cx="2929252" cy="709057"/>
            <a:chOff x="4637988" y="3192636"/>
            <a:chExt cx="2929252" cy="709057"/>
          </a:xfrm>
        </p:grpSpPr>
        <p:grpSp>
          <p:nvGrpSpPr>
            <p:cNvPr id="395" name="Shape 395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7" name="Shape 39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8" name="Shape 398"/>
            <p:cNvSpPr txBox="1"/>
            <p:nvPr/>
          </p:nvSpPr>
          <p:spPr>
            <a:xfrm>
              <a:off x="5310283" y="3192636"/>
              <a:ext cx="225695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영국 장궁병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궁병</a:t>
              </a: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545677" y="4959257"/>
            <a:ext cx="2911830" cy="709013"/>
            <a:chOff x="4637988" y="3192680"/>
            <a:chExt cx="2911830" cy="709013"/>
          </a:xfrm>
        </p:grpSpPr>
        <p:grpSp>
          <p:nvGrpSpPr>
            <p:cNvPr id="400" name="Shape 400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2" name="Shape 40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3" name="Shape 403"/>
            <p:cNvSpPr txBox="1"/>
            <p:nvPr/>
          </p:nvSpPr>
          <p:spPr>
            <a:xfrm>
              <a:off x="5310283" y="3211299"/>
              <a:ext cx="223953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이집트 전투전차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기병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4544119" y="5738751"/>
            <a:ext cx="661041" cy="33790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216416" y="5757369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4491198" y="608476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 txBox="1"/>
          <p:nvPr/>
        </p:nvSpPr>
        <p:spPr>
          <a:xfrm>
            <a:off x="5971364" y="3037568"/>
            <a:ext cx="171232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총 수 : 99,999,999</a:t>
            </a:r>
          </a:p>
        </p:txBody>
      </p:sp>
      <p:sp>
        <p:nvSpPr>
          <p:cNvPr id="408" name="Shape 408"/>
          <p:cNvSpPr/>
          <p:nvPr/>
        </p:nvSpPr>
        <p:spPr>
          <a:xfrm>
            <a:off x="7912975" y="745712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이름과 전투력으 표시 한다.</a:t>
            </a:r>
          </a:p>
        </p:txBody>
      </p:sp>
      <p:sp>
        <p:nvSpPr>
          <p:cNvPr id="409" name="Shape 409"/>
          <p:cNvSpPr/>
          <p:nvPr/>
        </p:nvSpPr>
        <p:spPr>
          <a:xfrm>
            <a:off x="7912853" y="1750448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몬스터에 관련한 텍스트를 출력한다.</a:t>
            </a:r>
          </a:p>
        </p:txBody>
      </p:sp>
      <p:sp>
        <p:nvSpPr>
          <p:cNvPr id="410" name="Shape 410"/>
          <p:cNvSpPr/>
          <p:nvPr/>
        </p:nvSpPr>
        <p:spPr>
          <a:xfrm>
            <a:off x="2064064" y="1517183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이미지를 표시한다.</a:t>
            </a:r>
          </a:p>
        </p:txBody>
      </p:sp>
      <p:cxnSp>
        <p:nvCxnSpPr>
          <p:cNvPr id="411" name="Shape 411"/>
          <p:cNvCxnSpPr>
            <a:stCxn id="410" idx="3"/>
          </p:cNvCxnSpPr>
          <p:nvPr/>
        </p:nvCxnSpPr>
        <p:spPr>
          <a:xfrm>
            <a:off x="3976599" y="1750448"/>
            <a:ext cx="7986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2" name="Shape 412"/>
          <p:cNvSpPr/>
          <p:nvPr/>
        </p:nvSpPr>
        <p:spPr>
          <a:xfrm>
            <a:off x="2064064" y="2384988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레벨을 표시 한다.</a:t>
            </a:r>
          </a:p>
        </p:txBody>
      </p:sp>
      <p:cxnSp>
        <p:nvCxnSpPr>
          <p:cNvPr id="413" name="Shape 413"/>
          <p:cNvCxnSpPr>
            <a:stCxn id="412" idx="3"/>
          </p:cNvCxnSpPr>
          <p:nvPr/>
        </p:nvCxnSpPr>
        <p:spPr>
          <a:xfrm>
            <a:off x="3976599" y="2618253"/>
            <a:ext cx="566400" cy="23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4542923" y="2752142"/>
            <a:ext cx="1505467" cy="201343"/>
          </a:xfrm>
          <a:prstGeom prst="rect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</a:t>
            </a:r>
          </a:p>
        </p:txBody>
      </p:sp>
      <p:sp>
        <p:nvSpPr>
          <p:cNvPr id="415" name="Shape 415"/>
          <p:cNvSpPr/>
          <p:nvPr/>
        </p:nvSpPr>
        <p:spPr>
          <a:xfrm>
            <a:off x="6076439" y="1220208"/>
            <a:ext cx="1562163" cy="1712817"/>
          </a:xfrm>
          <a:prstGeom prst="roundRect">
            <a:avLst>
              <a:gd fmla="val 0" name="adj"/>
            </a:avLst>
          </a:prstGeom>
          <a:solidFill>
            <a:schemeClr val="dk1">
              <a:alpha val="56862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6076439" y="1087015"/>
            <a:ext cx="1565323" cy="532101"/>
          </a:xfrm>
          <a:prstGeom prst="roundRect">
            <a:avLst>
              <a:gd fmla="val 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이름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6251142" y="1318707"/>
            <a:ext cx="1182654" cy="261609"/>
            <a:chOff x="6251142" y="1365362"/>
            <a:chExt cx="1182654" cy="261609"/>
          </a:xfrm>
        </p:grpSpPr>
        <p:sp>
          <p:nvSpPr>
            <p:cNvPr id="418" name="Shape 418"/>
            <p:cNvSpPr/>
            <p:nvPr/>
          </p:nvSpPr>
          <p:spPr>
            <a:xfrm>
              <a:off x="6251142" y="1376546"/>
              <a:ext cx="264868" cy="240789"/>
            </a:xfrm>
            <a:prstGeom prst="ellipse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6521367" y="1365362"/>
              <a:ext cx="912429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99,999,999</a:t>
              </a:r>
            </a:p>
          </p:txBody>
        </p:sp>
      </p:grpSp>
      <p:sp>
        <p:nvSpPr>
          <p:cNvPr id="420" name="Shape 420"/>
          <p:cNvSpPr txBox="1"/>
          <p:nvPr/>
        </p:nvSpPr>
        <p:spPr>
          <a:xfrm>
            <a:off x="6076301" y="1641974"/>
            <a:ext cx="159530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</p:txBody>
      </p:sp>
      <p:cxnSp>
        <p:nvCxnSpPr>
          <p:cNvPr id="421" name="Shape 421"/>
          <p:cNvCxnSpPr/>
          <p:nvPr/>
        </p:nvCxnSpPr>
        <p:spPr>
          <a:xfrm flipH="1">
            <a:off x="7541488" y="978978"/>
            <a:ext cx="371486" cy="45424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7530091" y="1971428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8032781" y="6034367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해당하는 레이드 몬스터 UI로 이동 한다.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7650019" y="6255347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5" name="Shape 425"/>
          <p:cNvSpPr/>
          <p:nvPr/>
        </p:nvSpPr>
        <p:spPr>
          <a:xfrm>
            <a:off x="2064064" y="5997405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UI에서 빠져나간다.</a:t>
            </a:r>
          </a:p>
        </p:txBody>
      </p:sp>
      <p:cxnSp>
        <p:nvCxnSpPr>
          <p:cNvPr id="426" name="Shape 426"/>
          <p:cNvCxnSpPr>
            <a:stCxn id="425" idx="3"/>
            <a:endCxn id="381" idx="1"/>
          </p:cNvCxnSpPr>
          <p:nvPr/>
        </p:nvCxnSpPr>
        <p:spPr>
          <a:xfrm>
            <a:off x="3976599" y="6230671"/>
            <a:ext cx="562200" cy="64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7503346" y="4783330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7800449" y="3931083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병력의 정보를 보여 준다.</a:t>
            </a:r>
          </a:p>
        </p:txBody>
      </p:sp>
      <p:cxnSp>
        <p:nvCxnSpPr>
          <p:cNvPr id="429" name="Shape 429"/>
          <p:cNvCxnSpPr/>
          <p:nvPr/>
        </p:nvCxnSpPr>
        <p:spPr>
          <a:xfrm rot="10800000">
            <a:off x="7333708" y="4152064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30" name="Shape 430"/>
          <p:cNvGrpSpPr/>
          <p:nvPr/>
        </p:nvGrpSpPr>
        <p:grpSpPr>
          <a:xfrm>
            <a:off x="5286723" y="3868382"/>
            <a:ext cx="2307347" cy="276998"/>
            <a:chOff x="5286723" y="3868382"/>
            <a:chExt cx="2307347" cy="276998"/>
          </a:xfrm>
        </p:grpSpPr>
        <p:sp>
          <p:nvSpPr>
            <p:cNvPr id="431" name="Shape 431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303432" y="3889239"/>
              <a:ext cx="1906898" cy="22130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8,999,999 / 9,999,999</a:t>
              </a: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5277293" y="4605860"/>
            <a:ext cx="2329107" cy="276998"/>
            <a:chOff x="5286723" y="3868382"/>
            <a:chExt cx="2329107" cy="276998"/>
          </a:xfrm>
        </p:grpSpPr>
        <p:sp>
          <p:nvSpPr>
            <p:cNvPr id="435" name="Shape 435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308483" y="3889239"/>
              <a:ext cx="2307347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9,999,999 / 9,999,999</a:t>
              </a:r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5286722" y="5382143"/>
            <a:ext cx="2307347" cy="276998"/>
            <a:chOff x="5286723" y="3868382"/>
            <a:chExt cx="2307347" cy="276998"/>
          </a:xfrm>
        </p:grpSpPr>
        <p:sp>
          <p:nvSpPr>
            <p:cNvPr id="439" name="Shape 439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307273" y="3898569"/>
              <a:ext cx="1432681" cy="22130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8,999,999 / 9,999,999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레이드가 진행 중일 때 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0" name="Shape 450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451" name="Shape 4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Shape 4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3" name="Shape 4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4" name="Shape 4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5" name="Shape 4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6" name="Shape 4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" name="Shape 4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Shape 4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" name="Shape 4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" name="Shape 4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Shape 4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2" name="Shape 46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3" name="Shape 46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4" name="Shape 46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Shape 46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Shape 4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Shape 46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8" name="Shape 46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9" name="Shape 46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0" name="Shape 4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1" name="Shape 47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" name="Shape 4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" name="Shape 4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" name="Shape 4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" name="Shape 475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6" name="Shape 476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477" name="Shape 477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진행 상황</a:t>
            </a:r>
          </a:p>
        </p:txBody>
      </p:sp>
      <p:sp>
        <p:nvSpPr>
          <p:cNvPr id="479" name="Shape 479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1" name="Shape 481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482" name="Shape 482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483" name="Shape 483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91198" y="949111"/>
            <a:ext cx="1153045" cy="1361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Shape 485"/>
          <p:cNvGrpSpPr/>
          <p:nvPr/>
        </p:nvGrpSpPr>
        <p:grpSpPr>
          <a:xfrm>
            <a:off x="5590487" y="1438272"/>
            <a:ext cx="2038367" cy="604486"/>
            <a:chOff x="5624032" y="1587567"/>
            <a:chExt cx="2038367" cy="604486"/>
          </a:xfrm>
        </p:grpSpPr>
        <p:sp>
          <p:nvSpPr>
            <p:cNvPr id="486" name="Shape 486"/>
            <p:cNvSpPr/>
            <p:nvPr/>
          </p:nvSpPr>
          <p:spPr>
            <a:xfrm>
              <a:off x="5686239" y="1587567"/>
              <a:ext cx="1976160" cy="23930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707882" y="1602407"/>
              <a:ext cx="1512516" cy="219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6215982" y="1589541"/>
              <a:ext cx="86113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78% 토벌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5624032" y="1915055"/>
              <a:ext cx="1840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남은 시간 : 99 : 99 : 99</a:t>
              </a:r>
            </a:p>
          </p:txBody>
        </p:sp>
      </p:grpSp>
      <p:cxnSp>
        <p:nvCxnSpPr>
          <p:cNvPr id="490" name="Shape 490"/>
          <p:cNvCxnSpPr/>
          <p:nvPr/>
        </p:nvCxnSpPr>
        <p:spPr>
          <a:xfrm>
            <a:off x="4482451" y="2397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1" name="Shape 491"/>
          <p:cNvSpPr/>
          <p:nvPr/>
        </p:nvSpPr>
        <p:spPr>
          <a:xfrm>
            <a:off x="5648960" y="1072537"/>
            <a:ext cx="2003776" cy="2214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 레이드 몬스터 이름</a:t>
            </a:r>
          </a:p>
        </p:txBody>
      </p:sp>
      <p:sp>
        <p:nvSpPr>
          <p:cNvPr id="492" name="Shape 492"/>
          <p:cNvSpPr/>
          <p:nvPr/>
        </p:nvSpPr>
        <p:spPr>
          <a:xfrm>
            <a:off x="4499194" y="2461084"/>
            <a:ext cx="3180697" cy="7025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658810" y="2436308"/>
            <a:ext cx="130183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부대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5144762" y="2653917"/>
            <a:ext cx="22769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1234 외 999명의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</a:t>
            </a:r>
          </a:p>
        </p:txBody>
      </p:sp>
      <p:sp>
        <p:nvSpPr>
          <p:cNvPr id="495" name="Shape 495"/>
          <p:cNvSpPr/>
          <p:nvPr/>
        </p:nvSpPr>
        <p:spPr>
          <a:xfrm>
            <a:off x="4538937" y="2489266"/>
            <a:ext cx="624547" cy="6245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프로필</a:t>
            </a:r>
          </a:p>
        </p:txBody>
      </p:sp>
      <p:cxnSp>
        <p:nvCxnSpPr>
          <p:cNvPr id="496" name="Shape 496"/>
          <p:cNvCxnSpPr/>
          <p:nvPr/>
        </p:nvCxnSpPr>
        <p:spPr>
          <a:xfrm>
            <a:off x="4499194" y="321853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7" name="Shape 497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8" name="Shape 498"/>
          <p:cNvSpPr/>
          <p:nvPr/>
        </p:nvSpPr>
        <p:spPr>
          <a:xfrm>
            <a:off x="4940551" y="3307394"/>
            <a:ext cx="2281991" cy="3032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공헌 랭킹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x="4491198" y="3739338"/>
            <a:ext cx="3183252" cy="702567"/>
            <a:chOff x="4491198" y="3636697"/>
            <a:chExt cx="3183252" cy="702567"/>
          </a:xfrm>
        </p:grpSpPr>
        <p:grpSp>
          <p:nvGrpSpPr>
            <p:cNvPr id="500" name="Shape 500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01" name="Shape 501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03" name="Shape 503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04" name="Shape 504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499194" y="4523376"/>
            <a:ext cx="3183252" cy="702567"/>
            <a:chOff x="4491198" y="3636697"/>
            <a:chExt cx="3183252" cy="702567"/>
          </a:xfrm>
        </p:grpSpPr>
        <p:grpSp>
          <p:nvGrpSpPr>
            <p:cNvPr id="506" name="Shape 506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09" name="Shape 509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10" name="Shape 510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489921" y="5319089"/>
            <a:ext cx="3183252" cy="702567"/>
            <a:chOff x="4491198" y="3636697"/>
            <a:chExt cx="3183252" cy="702567"/>
          </a:xfrm>
        </p:grpSpPr>
        <p:grpSp>
          <p:nvGrpSpPr>
            <p:cNvPr id="512" name="Shape 512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13" name="Shape 513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15" name="Shape 515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16" name="Shape 516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8029088" y="511047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레벨과 이름을 표기 한다.</a:t>
            </a:r>
          </a:p>
        </p:txBody>
      </p:sp>
      <p:cxnSp>
        <p:nvCxnSpPr>
          <p:cNvPr id="518" name="Shape 518"/>
          <p:cNvCxnSpPr>
            <a:stCxn id="517" idx="1"/>
            <a:endCxn id="491" idx="3"/>
          </p:cNvCxnSpPr>
          <p:nvPr/>
        </p:nvCxnSpPr>
        <p:spPr>
          <a:xfrm flipH="1">
            <a:off x="7652588" y="744312"/>
            <a:ext cx="376500" cy="438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9" name="Shape 519"/>
          <p:cNvSpPr/>
          <p:nvPr/>
        </p:nvSpPr>
        <p:spPr>
          <a:xfrm>
            <a:off x="8029089" y="1270688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진행도를 보여 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최대 전투력을 기준으로 하여 남은 전투력을 통해 계산한다.</a:t>
            </a:r>
          </a:p>
        </p:txBody>
      </p:sp>
      <p:cxnSp>
        <p:nvCxnSpPr>
          <p:cNvPr id="520" name="Shape 520"/>
          <p:cNvCxnSpPr>
            <a:stCxn id="519" idx="1"/>
            <a:endCxn id="486" idx="3"/>
          </p:cNvCxnSpPr>
          <p:nvPr/>
        </p:nvCxnSpPr>
        <p:spPr>
          <a:xfrm flipH="1">
            <a:off x="7628889" y="1527280"/>
            <a:ext cx="400200" cy="30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1" name="Shape 521"/>
          <p:cNvSpPr/>
          <p:nvPr/>
        </p:nvSpPr>
        <p:spPr>
          <a:xfrm>
            <a:off x="8029088" y="1976083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몬스터가 사라지기까지의 시간을 표시한다.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지속적으로 카운트 다운 한다.</a:t>
            </a:r>
          </a:p>
        </p:txBody>
      </p:sp>
      <p:cxnSp>
        <p:nvCxnSpPr>
          <p:cNvPr id="522" name="Shape 522"/>
          <p:cNvCxnSpPr>
            <a:stCxn id="521" idx="1"/>
          </p:cNvCxnSpPr>
          <p:nvPr/>
        </p:nvCxnSpPr>
        <p:spPr>
          <a:xfrm rot="10800000">
            <a:off x="7370888" y="1871175"/>
            <a:ext cx="658200" cy="36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3" name="Shape 523"/>
          <p:cNvSpPr/>
          <p:nvPr/>
        </p:nvSpPr>
        <p:spPr>
          <a:xfrm>
            <a:off x="1801191" y="1900185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최초로 레이드 몬스터를 공격한 영주의 프로필을 보여 준다.</a:t>
            </a:r>
          </a:p>
        </p:txBody>
      </p:sp>
      <p:cxnSp>
        <p:nvCxnSpPr>
          <p:cNvPr id="524" name="Shape 524"/>
          <p:cNvCxnSpPr>
            <a:stCxn id="523" idx="3"/>
            <a:endCxn id="495" idx="1"/>
          </p:cNvCxnSpPr>
          <p:nvPr/>
        </p:nvCxnSpPr>
        <p:spPr>
          <a:xfrm>
            <a:off x="3713727" y="2156777"/>
            <a:ext cx="825300" cy="644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5" name="Shape 525"/>
          <p:cNvSpPr/>
          <p:nvPr/>
        </p:nvSpPr>
        <p:spPr>
          <a:xfrm>
            <a:off x="1826266" y="3666330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전투력을 많이 소모시킨 연맹을 표시한다.</a:t>
            </a:r>
          </a:p>
        </p:txBody>
      </p:sp>
      <p:cxnSp>
        <p:nvCxnSpPr>
          <p:cNvPr id="526" name="Shape 526"/>
          <p:cNvCxnSpPr>
            <a:stCxn id="525" idx="3"/>
          </p:cNvCxnSpPr>
          <p:nvPr/>
        </p:nvCxnSpPr>
        <p:spPr>
          <a:xfrm>
            <a:off x="3738802" y="3922922"/>
            <a:ext cx="825300" cy="644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1826266" y="4303973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수와 공헌도는 연맹에 소속된 연맹원들이 준 피해의 총합으로 한다.</a:t>
            </a:r>
          </a:p>
        </p:txBody>
      </p:sp>
      <p:cxnSp>
        <p:nvCxnSpPr>
          <p:cNvPr id="528" name="Shape 528"/>
          <p:cNvCxnSpPr>
            <a:stCxn id="527" idx="0"/>
            <a:endCxn id="525" idx="2"/>
          </p:cNvCxnSpPr>
          <p:nvPr/>
        </p:nvCxnSpPr>
        <p:spPr>
          <a:xfrm rot="10800000">
            <a:off x="2782534" y="4179473"/>
            <a:ext cx="0" cy="124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9" name="Shape 529"/>
          <p:cNvSpPr/>
          <p:nvPr/>
        </p:nvSpPr>
        <p:spPr>
          <a:xfrm>
            <a:off x="8325707" y="4988012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2등과 3등이 없는 경우 UI에 표시하지 않는다.</a:t>
            </a:r>
          </a:p>
        </p:txBody>
      </p:sp>
      <p:cxnSp>
        <p:nvCxnSpPr>
          <p:cNvPr id="530" name="Shape 530"/>
          <p:cNvCxnSpPr>
            <a:stCxn id="529" idx="1"/>
            <a:endCxn id="509" idx="3"/>
          </p:cNvCxnSpPr>
          <p:nvPr/>
        </p:nvCxnSpPr>
        <p:spPr>
          <a:xfrm rot="10800000">
            <a:off x="7682507" y="4876504"/>
            <a:ext cx="643200" cy="368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31" name="Shape 531"/>
          <p:cNvCxnSpPr>
            <a:stCxn id="529" idx="1"/>
            <a:endCxn id="513" idx="3"/>
          </p:cNvCxnSpPr>
          <p:nvPr/>
        </p:nvCxnSpPr>
        <p:spPr>
          <a:xfrm flipH="1">
            <a:off x="7670507" y="5244604"/>
            <a:ext cx="655200" cy="425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32" name="Shape 532"/>
          <p:cNvGrpSpPr/>
          <p:nvPr/>
        </p:nvGrpSpPr>
        <p:grpSpPr>
          <a:xfrm>
            <a:off x="6242174" y="4154187"/>
            <a:ext cx="1360183" cy="253916"/>
            <a:chOff x="5184423" y="3800075"/>
            <a:chExt cx="2409646" cy="371756"/>
          </a:xfrm>
        </p:grpSpPr>
        <p:sp>
          <p:nvSpPr>
            <p:cNvPr id="533" name="Shape 533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295160" y="3889239"/>
              <a:ext cx="978541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184423" y="3800075"/>
              <a:ext cx="897154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38%</a:t>
              </a:r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6255057" y="4938638"/>
            <a:ext cx="1360182" cy="253916"/>
            <a:chOff x="5184423" y="3800075"/>
            <a:chExt cx="2409646" cy="371756"/>
          </a:xfrm>
        </p:grpSpPr>
        <p:sp>
          <p:nvSpPr>
            <p:cNvPr id="537" name="Shape 537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15035" y="3889239"/>
              <a:ext cx="1302440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184423" y="3800075"/>
              <a:ext cx="815595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48%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255059" y="5741584"/>
            <a:ext cx="1360183" cy="253916"/>
            <a:chOff x="5184423" y="3800075"/>
            <a:chExt cx="2409646" cy="371756"/>
          </a:xfrm>
        </p:grpSpPr>
        <p:sp>
          <p:nvSpPr>
            <p:cNvPr id="541" name="Shape 541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9891" y="3889239"/>
              <a:ext cx="552359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184423" y="3800075"/>
              <a:ext cx="676445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8%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레이드몬스터를 공격한 유저가 없는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Shape 550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551" name="Shape 5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2" name="Shape 552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553" name="Shape 5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Shape 5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5" name="Shape 55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Shape 5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7" name="Shape 5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8" name="Shape 5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9" name="Shape 5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0" name="Shape 5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1" name="Shape 5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Shape 5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Shape 5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Shape 56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Shape 56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6" name="Shape 5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7" name="Shape 56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" name="Shape 5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" name="Shape 56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Shape 5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Shape 57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Shape 5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3" name="Shape 5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Shape 5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Shape 57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Shape 57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7" name="Shape 577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8" name="Shape 578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579" name="Shape 579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진행 상황</a:t>
            </a:r>
          </a:p>
        </p:txBody>
      </p:sp>
      <p:sp>
        <p:nvSpPr>
          <p:cNvPr id="581" name="Shape 581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83" name="Shape 583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584" name="Shape 584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585" name="Shape 585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pic>
        <p:nvPicPr>
          <p:cNvPr id="586" name="Shape 586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91198" y="949111"/>
            <a:ext cx="1153045" cy="1361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Shape 587"/>
          <p:cNvGrpSpPr/>
          <p:nvPr/>
        </p:nvGrpSpPr>
        <p:grpSpPr>
          <a:xfrm>
            <a:off x="5590487" y="1438272"/>
            <a:ext cx="2038367" cy="604486"/>
            <a:chOff x="5624032" y="1587567"/>
            <a:chExt cx="2038367" cy="604486"/>
          </a:xfrm>
        </p:grpSpPr>
        <p:sp>
          <p:nvSpPr>
            <p:cNvPr id="588" name="Shape 588"/>
            <p:cNvSpPr/>
            <p:nvPr/>
          </p:nvSpPr>
          <p:spPr>
            <a:xfrm>
              <a:off x="5686239" y="1587567"/>
              <a:ext cx="1976160" cy="23930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6215982" y="1589541"/>
              <a:ext cx="7713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0% 토벌</a:t>
              </a:r>
            </a:p>
          </p:txBody>
        </p:sp>
        <p:sp>
          <p:nvSpPr>
            <p:cNvPr id="590" name="Shape 590"/>
            <p:cNvSpPr/>
            <p:nvPr/>
          </p:nvSpPr>
          <p:spPr>
            <a:xfrm>
              <a:off x="5624032" y="1915055"/>
              <a:ext cx="1840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남은 시간 : 99 : 99 : 99</a:t>
              </a:r>
            </a:p>
          </p:txBody>
        </p:sp>
      </p:grpSp>
      <p:cxnSp>
        <p:nvCxnSpPr>
          <p:cNvPr id="591" name="Shape 591"/>
          <p:cNvCxnSpPr/>
          <p:nvPr/>
        </p:nvCxnSpPr>
        <p:spPr>
          <a:xfrm>
            <a:off x="4482451" y="2397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2" name="Shape 592"/>
          <p:cNvSpPr/>
          <p:nvPr/>
        </p:nvSpPr>
        <p:spPr>
          <a:xfrm>
            <a:off x="5648960" y="1072537"/>
            <a:ext cx="2003776" cy="2214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 레이드 몬스터 이름</a:t>
            </a:r>
          </a:p>
        </p:txBody>
      </p:sp>
      <p:sp>
        <p:nvSpPr>
          <p:cNvPr id="593" name="Shape 593"/>
          <p:cNvSpPr/>
          <p:nvPr/>
        </p:nvSpPr>
        <p:spPr>
          <a:xfrm>
            <a:off x="4499194" y="2461084"/>
            <a:ext cx="3180697" cy="7025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5658810" y="2436308"/>
            <a:ext cx="130183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부대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5144762" y="2653917"/>
            <a:ext cx="22769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토벌이 진행 되지 않은 레이드 몬스터 입니다.</a:t>
            </a:r>
          </a:p>
        </p:txBody>
      </p:sp>
      <p:sp>
        <p:nvSpPr>
          <p:cNvPr id="596" name="Shape 596"/>
          <p:cNvSpPr/>
          <p:nvPr/>
        </p:nvSpPr>
        <p:spPr>
          <a:xfrm>
            <a:off x="4538937" y="2489266"/>
            <a:ext cx="624547" cy="6245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4499194" y="321853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8" name="Shape 598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9" name="Shape 599"/>
          <p:cNvSpPr/>
          <p:nvPr/>
        </p:nvSpPr>
        <p:spPr>
          <a:xfrm>
            <a:off x="4940551" y="3307394"/>
            <a:ext cx="2281991" cy="3032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공헌 랭킹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4922242" y="4189041"/>
            <a:ext cx="247215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아직 토벌이 진행 되지 않은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입니다.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</p:txBody>
      </p:sp>
      <p:grpSp>
        <p:nvGrpSpPr>
          <p:cNvPr id="607" name="Shape 607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608" name="Shape 6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9" name="Shape 609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610" name="Shape 6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1" name="Shape 6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2" name="Shape 6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Shape 6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4" name="Shape 6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5" name="Shape 6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Shape 6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7" name="Shape 6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Shape 6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Shape 6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Shape 6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Shape 6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Shape 6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Shape 6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4" name="Shape 6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" name="Shape 6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Shape 6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Shape 6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Shape 6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9" name="Shape 6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0" name="Shape 6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1" name="Shape 6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2" name="Shape 6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3" name="Shape 63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4" name="Shape 634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5" name="Shape 635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636" name="Shape 636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보상</a:t>
            </a:r>
          </a:p>
        </p:txBody>
      </p:sp>
      <p:sp>
        <p:nvSpPr>
          <p:cNvPr id="638" name="Shape 638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40" name="Shape 640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641" name="Shape 641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642" name="Shape 642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643" name="Shape 643"/>
          <p:cNvSpPr/>
          <p:nvPr/>
        </p:nvSpPr>
        <p:spPr>
          <a:xfrm>
            <a:off x="4511328" y="938024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보상</a:t>
            </a:r>
          </a:p>
        </p:txBody>
      </p:sp>
      <p:sp>
        <p:nvSpPr>
          <p:cNvPr id="644" name="Shape 644"/>
          <p:cNvSpPr/>
          <p:nvPr/>
        </p:nvSpPr>
        <p:spPr>
          <a:xfrm>
            <a:off x="4502178" y="1187970"/>
            <a:ext cx="3199480" cy="12202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4604067" y="1942226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0.01%의 공헌도 당 1000의 식량, 목재, 경험치를 획득 할 수 있습니다.</a:t>
            </a:r>
          </a:p>
        </p:txBody>
      </p:sp>
      <p:sp>
        <p:nvSpPr>
          <p:cNvPr id="646" name="Shape 646"/>
          <p:cNvSpPr/>
          <p:nvPr/>
        </p:nvSpPr>
        <p:spPr>
          <a:xfrm>
            <a:off x="4656114" y="1275312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ICON</a:t>
            </a:r>
          </a:p>
        </p:txBody>
      </p:sp>
      <p:sp>
        <p:nvSpPr>
          <p:cNvPr id="647" name="Shape 647"/>
          <p:cNvSpPr/>
          <p:nvPr/>
        </p:nvSpPr>
        <p:spPr>
          <a:xfrm>
            <a:off x="5798494" y="1275312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648" name="Shape 648"/>
          <p:cNvSpPr/>
          <p:nvPr/>
        </p:nvSpPr>
        <p:spPr>
          <a:xfrm>
            <a:off x="6940875" y="1275623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cxnSp>
        <p:nvCxnSpPr>
          <p:cNvPr id="649" name="Shape 649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50" name="Shape 650"/>
          <p:cNvGrpSpPr/>
          <p:nvPr/>
        </p:nvGrpSpPr>
        <p:grpSpPr>
          <a:xfrm>
            <a:off x="4484591" y="2450015"/>
            <a:ext cx="3199480" cy="1620844"/>
            <a:chOff x="4484591" y="2450015"/>
            <a:chExt cx="3199480" cy="1620844"/>
          </a:xfrm>
        </p:grpSpPr>
        <p:sp>
          <p:nvSpPr>
            <p:cNvPr id="651" name="Shape 651"/>
            <p:cNvSpPr/>
            <p:nvPr/>
          </p:nvSpPr>
          <p:spPr>
            <a:xfrm>
              <a:off x="4493739" y="2450015"/>
              <a:ext cx="3190330" cy="2425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최초 공격 보상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4484591" y="2699960"/>
              <a:ext cx="3199480" cy="13708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4586478" y="3603514"/>
              <a:ext cx="2970952" cy="430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최초로 레이드 몬스터를 공격한 집결 부대의 영주님에게 지급 되는 보상입니다..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4538937" y="2797013"/>
              <a:ext cx="3123467" cy="77744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579537" y="2904808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5273469" y="2904744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5967401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6661332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7359821" y="2904744"/>
              <a:ext cx="302583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496689" y="4110697"/>
            <a:ext cx="3199480" cy="1620844"/>
            <a:chOff x="4484591" y="2450015"/>
            <a:chExt cx="3199480" cy="1620844"/>
          </a:xfrm>
        </p:grpSpPr>
        <p:sp>
          <p:nvSpPr>
            <p:cNvPr id="661" name="Shape 661"/>
            <p:cNvSpPr/>
            <p:nvPr/>
          </p:nvSpPr>
          <p:spPr>
            <a:xfrm>
              <a:off x="4493739" y="2450015"/>
              <a:ext cx="3190330" cy="2425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최후의 일격 보상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4484591" y="2699960"/>
              <a:ext cx="3199480" cy="13708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4586478" y="3603514"/>
              <a:ext cx="2970952" cy="430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몬스터에게 최후의 일격을 가한 집결 부대의 영주님께 지급되는 보상입니다.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4538937" y="2797013"/>
              <a:ext cx="3123467" cy="77744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579537" y="2904808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5273469" y="2904744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67401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661332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7359821" y="2904744"/>
              <a:ext cx="302583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Shape 670"/>
          <p:cNvSpPr/>
          <p:nvPr/>
        </p:nvSpPr>
        <p:spPr>
          <a:xfrm>
            <a:off x="4503183" y="5803471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보상</a:t>
            </a:r>
          </a:p>
        </p:txBody>
      </p:sp>
      <p:sp>
        <p:nvSpPr>
          <p:cNvPr id="671" name="Shape 671"/>
          <p:cNvSpPr/>
          <p:nvPr/>
        </p:nvSpPr>
        <p:spPr>
          <a:xfrm>
            <a:off x="7754285" y="4688187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7466446" y="3107108"/>
            <a:ext cx="426254" cy="1727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948983" y="1329900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 되지 않는다.</a:t>
            </a:r>
          </a:p>
        </p:txBody>
      </p:sp>
      <p:cxnSp>
        <p:nvCxnSpPr>
          <p:cNvPr id="674" name="Shape 674"/>
          <p:cNvCxnSpPr>
            <a:stCxn id="673" idx="3"/>
            <a:endCxn id="646" idx="1"/>
          </p:cNvCxnSpPr>
          <p:nvPr/>
        </p:nvCxnSpPr>
        <p:spPr>
          <a:xfrm flipH="1" rot="10800000">
            <a:off x="3861518" y="1559192"/>
            <a:ext cx="794700" cy="2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5" name="Shape 675"/>
          <p:cNvSpPr/>
          <p:nvPr/>
        </p:nvSpPr>
        <p:spPr>
          <a:xfrm>
            <a:off x="8068007" y="2968639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좌우로 스크롤 된다.</a:t>
            </a:r>
          </a:p>
        </p:txBody>
      </p:sp>
      <p:cxnSp>
        <p:nvCxnSpPr>
          <p:cNvPr id="676" name="Shape 676"/>
          <p:cNvCxnSpPr>
            <a:stCxn id="675" idx="1"/>
          </p:cNvCxnSpPr>
          <p:nvPr/>
        </p:nvCxnSpPr>
        <p:spPr>
          <a:xfrm flipH="1">
            <a:off x="7606307" y="3225231"/>
            <a:ext cx="461700" cy="162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7" name="Shape 677"/>
          <p:cNvSpPr/>
          <p:nvPr/>
        </p:nvSpPr>
        <p:spPr>
          <a:xfrm>
            <a:off x="10135017" y="2968639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개수가 영역을 벗어나지 않는 경우 스크롤 되지 않는다.</a:t>
            </a:r>
          </a:p>
        </p:txBody>
      </p:sp>
      <p:cxnSp>
        <p:nvCxnSpPr>
          <p:cNvPr id="678" name="Shape 678"/>
          <p:cNvCxnSpPr>
            <a:stCxn id="675" idx="1"/>
          </p:cNvCxnSpPr>
          <p:nvPr/>
        </p:nvCxnSpPr>
        <p:spPr>
          <a:xfrm flipH="1">
            <a:off x="7570307" y="3225231"/>
            <a:ext cx="497700" cy="155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9" name="Shape 679"/>
          <p:cNvCxnSpPr>
            <a:stCxn id="677" idx="1"/>
            <a:endCxn id="675" idx="3"/>
          </p:cNvCxnSpPr>
          <p:nvPr/>
        </p:nvCxnSpPr>
        <p:spPr>
          <a:xfrm rot="10800000">
            <a:off x="9980517" y="3225231"/>
            <a:ext cx="154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0" name="Shape 680"/>
          <p:cNvSpPr/>
          <p:nvPr/>
        </p:nvSpPr>
        <p:spPr>
          <a:xfrm>
            <a:off x="8759782" y="4782382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보상보기 UI는 상하로 스크롤 된다.</a:t>
            </a:r>
          </a:p>
        </p:txBody>
      </p:sp>
      <p:cxnSp>
        <p:nvCxnSpPr>
          <p:cNvPr id="681" name="Shape 681"/>
          <p:cNvCxnSpPr>
            <a:stCxn id="680" idx="1"/>
          </p:cNvCxnSpPr>
          <p:nvPr/>
        </p:nvCxnSpPr>
        <p:spPr>
          <a:xfrm flipH="1">
            <a:off x="8130082" y="5038974"/>
            <a:ext cx="629700" cy="9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</p:txBody>
      </p:sp>
      <p:grpSp>
        <p:nvGrpSpPr>
          <p:cNvPr id="688" name="Shape 688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689" name="Shape 6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0" name="Shape 690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691" name="Shape 6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2" name="Shape 69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3" name="Shape 69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4" name="Shape 69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5" name="Shape 69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6" name="Shape 69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7" name="Shape 69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8" name="Shape 6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Shape 69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Shape 70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" name="Shape 70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Shape 70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3" name="Shape 70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4" name="Shape 70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5" name="Shape 70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6" name="Shape 70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" name="Shape 70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8" name="Shape 70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9" name="Shape 70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0" name="Shape 7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Shape 7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Shape 7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3" name="Shape 7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4" name="Shape 7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5" name="Shape 715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6" name="Shape 716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보상</a:t>
            </a:r>
          </a:p>
        </p:txBody>
      </p:sp>
      <p:sp>
        <p:nvSpPr>
          <p:cNvPr id="719" name="Shape 719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1" name="Shape 721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722" name="Shape 722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723" name="Shape 723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724" name="Shape 724"/>
          <p:cNvSpPr/>
          <p:nvPr/>
        </p:nvSpPr>
        <p:spPr>
          <a:xfrm>
            <a:off x="4493739" y="910458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보상</a:t>
            </a:r>
          </a:p>
        </p:txBody>
      </p:sp>
      <p:sp>
        <p:nvSpPr>
          <p:cNvPr id="725" name="Shape 725"/>
          <p:cNvSpPr/>
          <p:nvPr/>
        </p:nvSpPr>
        <p:spPr>
          <a:xfrm>
            <a:off x="4484591" y="1160404"/>
            <a:ext cx="3199480" cy="4531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538937" y="1412032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602137" y="2134800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가장 많은 피해를 입힌 연맹의 연맹원에게 지급하는 보상입니다.</a:t>
            </a:r>
          </a:p>
        </p:txBody>
      </p:sp>
      <p:sp>
        <p:nvSpPr>
          <p:cNvPr id="728" name="Shape 728"/>
          <p:cNvSpPr/>
          <p:nvPr/>
        </p:nvSpPr>
        <p:spPr>
          <a:xfrm>
            <a:off x="4579537" y="157985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29" name="Shape 729"/>
          <p:cNvSpPr/>
          <p:nvPr/>
        </p:nvSpPr>
        <p:spPr>
          <a:xfrm>
            <a:off x="5273469" y="1579794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0" name="Shape 730"/>
          <p:cNvSpPr/>
          <p:nvPr/>
        </p:nvSpPr>
        <p:spPr>
          <a:xfrm>
            <a:off x="5967401" y="158043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1" name="Shape 731"/>
          <p:cNvSpPr/>
          <p:nvPr/>
        </p:nvSpPr>
        <p:spPr>
          <a:xfrm>
            <a:off x="6661332" y="158043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2" name="Shape 732"/>
          <p:cNvSpPr/>
          <p:nvPr/>
        </p:nvSpPr>
        <p:spPr>
          <a:xfrm>
            <a:off x="4639462" y="1225029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</a:t>
            </a:r>
          </a:p>
        </p:txBody>
      </p:sp>
      <p:sp>
        <p:nvSpPr>
          <p:cNvPr id="733" name="Shape 733"/>
          <p:cNvSpPr/>
          <p:nvPr/>
        </p:nvSpPr>
        <p:spPr>
          <a:xfrm>
            <a:off x="4517271" y="2939449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4580471" y="3662217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두번째로 많은 피해를 입힌 연맹의 연맹원에게 지급되는 보상입니다.</a:t>
            </a:r>
          </a:p>
        </p:txBody>
      </p:sp>
      <p:sp>
        <p:nvSpPr>
          <p:cNvPr id="735" name="Shape 735"/>
          <p:cNvSpPr/>
          <p:nvPr/>
        </p:nvSpPr>
        <p:spPr>
          <a:xfrm>
            <a:off x="4557871" y="3107275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36" name="Shape 736"/>
          <p:cNvSpPr/>
          <p:nvPr/>
        </p:nvSpPr>
        <p:spPr>
          <a:xfrm>
            <a:off x="5251803" y="3107210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7" name="Shape 737"/>
          <p:cNvSpPr/>
          <p:nvPr/>
        </p:nvSpPr>
        <p:spPr>
          <a:xfrm>
            <a:off x="5945735" y="3107856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8" name="Shape 738"/>
          <p:cNvSpPr/>
          <p:nvPr/>
        </p:nvSpPr>
        <p:spPr>
          <a:xfrm>
            <a:off x="6639667" y="3107856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9" name="Shape 739"/>
          <p:cNvSpPr/>
          <p:nvPr/>
        </p:nvSpPr>
        <p:spPr>
          <a:xfrm>
            <a:off x="4617796" y="2752446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</a:t>
            </a:r>
          </a:p>
        </p:txBody>
      </p:sp>
      <p:sp>
        <p:nvSpPr>
          <p:cNvPr id="740" name="Shape 740"/>
          <p:cNvSpPr/>
          <p:nvPr/>
        </p:nvSpPr>
        <p:spPr>
          <a:xfrm>
            <a:off x="4519566" y="4461671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4582766" y="5184439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세번째로 많은 피해를 입힌 연맹의 연맹원에게 지급되는 보상입니다.</a:t>
            </a:r>
          </a:p>
        </p:txBody>
      </p:sp>
      <p:sp>
        <p:nvSpPr>
          <p:cNvPr id="742" name="Shape 742"/>
          <p:cNvSpPr/>
          <p:nvPr/>
        </p:nvSpPr>
        <p:spPr>
          <a:xfrm>
            <a:off x="4560166" y="462949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43" name="Shape 743"/>
          <p:cNvSpPr/>
          <p:nvPr/>
        </p:nvSpPr>
        <p:spPr>
          <a:xfrm>
            <a:off x="5254098" y="4629433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4" name="Shape 744"/>
          <p:cNvSpPr/>
          <p:nvPr/>
        </p:nvSpPr>
        <p:spPr>
          <a:xfrm>
            <a:off x="5948030" y="463007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5" name="Shape 745"/>
          <p:cNvSpPr/>
          <p:nvPr/>
        </p:nvSpPr>
        <p:spPr>
          <a:xfrm>
            <a:off x="6641960" y="463007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6" name="Shape 746"/>
          <p:cNvSpPr/>
          <p:nvPr/>
        </p:nvSpPr>
        <p:spPr>
          <a:xfrm>
            <a:off x="4620089" y="4274669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</a:t>
            </a:r>
          </a:p>
        </p:txBody>
      </p:sp>
      <p:sp>
        <p:nvSpPr>
          <p:cNvPr id="747" name="Shape 747"/>
          <p:cNvSpPr/>
          <p:nvPr/>
        </p:nvSpPr>
        <p:spPr>
          <a:xfrm>
            <a:off x="7359821" y="1579794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7339756" y="3120048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7339756" y="4631612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7495139" y="1803533"/>
            <a:ext cx="426254" cy="1727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7754285" y="4688187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8068007" y="2968639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좌우로 스크롤 된다.</a:t>
            </a:r>
          </a:p>
        </p:txBody>
      </p:sp>
      <p:cxnSp>
        <p:nvCxnSpPr>
          <p:cNvPr id="753" name="Shape 753"/>
          <p:cNvCxnSpPr>
            <a:stCxn id="752" idx="1"/>
          </p:cNvCxnSpPr>
          <p:nvPr/>
        </p:nvCxnSpPr>
        <p:spPr>
          <a:xfrm flipH="1">
            <a:off x="7606307" y="3225231"/>
            <a:ext cx="461700" cy="162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4" name="Shape 754"/>
          <p:cNvSpPr/>
          <p:nvPr/>
        </p:nvSpPr>
        <p:spPr>
          <a:xfrm>
            <a:off x="10135017" y="2968639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개수가 영역을 벗어나지 않는 경우 스크롤 되지 않는다.</a:t>
            </a:r>
          </a:p>
        </p:txBody>
      </p:sp>
      <p:cxnSp>
        <p:nvCxnSpPr>
          <p:cNvPr id="755" name="Shape 755"/>
          <p:cNvCxnSpPr>
            <a:stCxn id="752" idx="1"/>
          </p:cNvCxnSpPr>
          <p:nvPr/>
        </p:nvCxnSpPr>
        <p:spPr>
          <a:xfrm flipH="1">
            <a:off x="7570307" y="3225231"/>
            <a:ext cx="497700" cy="155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56" name="Shape 756"/>
          <p:cNvCxnSpPr>
            <a:stCxn id="752" idx="1"/>
          </p:cNvCxnSpPr>
          <p:nvPr/>
        </p:nvCxnSpPr>
        <p:spPr>
          <a:xfrm rot="10800000">
            <a:off x="7570307" y="1976331"/>
            <a:ext cx="497700" cy="1248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0000.00.00 내용 누락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2016.07.05 몬스터 생성 규칙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2016.00.00 레이드 몬스터 기획 내용 업데이트 및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2016.09.22 레이드 몬스터 기획 내용 변경(레벨, 등장규칙 등) 기존 UI 변경(14 ~20page)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2016.09.22 레이드 몬스터 보상관련 메일 추가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토벌하기를 선택한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 팝업</a:t>
            </a:r>
          </a:p>
        </p:txBody>
      </p:sp>
      <p:pic>
        <p:nvPicPr>
          <p:cNvPr id="763" name="Shape 7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4" name="Shape 76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765" name="Shape 76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766" name="Shape 76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Shape 76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8" name="Shape 768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769" name="Shape 769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770" name="Shape 77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771" name="Shape 77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772" name="Shape 772"/>
          <p:cNvSpPr/>
          <p:nvPr/>
        </p:nvSpPr>
        <p:spPr>
          <a:xfrm>
            <a:off x="8263721" y="3302183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부대를 기다릴 대기시간을 선택한다. </a:t>
            </a:r>
          </a:p>
        </p:txBody>
      </p:sp>
      <p:sp>
        <p:nvSpPr>
          <p:cNvPr id="773" name="Shape 773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Shape 774"/>
          <p:cNvCxnSpPr/>
          <p:nvPr/>
        </p:nvCxnSpPr>
        <p:spPr>
          <a:xfrm>
            <a:off x="4491198" y="2034073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5" name="Shape 775"/>
          <p:cNvSpPr/>
          <p:nvPr/>
        </p:nvSpPr>
        <p:spPr>
          <a:xfrm>
            <a:off x="4515419" y="2052733"/>
            <a:ext cx="3186240" cy="19618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Shape 776"/>
          <p:cNvCxnSpPr/>
          <p:nvPr/>
        </p:nvCxnSpPr>
        <p:spPr>
          <a:xfrm>
            <a:off x="4491198" y="4023662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7" name="Shape 777"/>
          <p:cNvSpPr txBox="1"/>
          <p:nvPr/>
        </p:nvSpPr>
        <p:spPr>
          <a:xfrm>
            <a:off x="5697478" y="2036398"/>
            <a:ext cx="119123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</a:t>
            </a:r>
          </a:p>
        </p:txBody>
      </p:sp>
      <p:cxnSp>
        <p:nvCxnSpPr>
          <p:cNvPr id="778" name="Shape 778"/>
          <p:cNvCxnSpPr/>
          <p:nvPr/>
        </p:nvCxnSpPr>
        <p:spPr>
          <a:xfrm>
            <a:off x="4637126" y="2287963"/>
            <a:ext cx="2918604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79" name="Shape 779"/>
          <p:cNvCxnSpPr/>
          <p:nvPr/>
        </p:nvCxnSpPr>
        <p:spPr>
          <a:xfrm>
            <a:off x="4653783" y="2929140"/>
            <a:ext cx="291860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0" name="Shape 780"/>
          <p:cNvSpPr txBox="1"/>
          <p:nvPr/>
        </p:nvSpPr>
        <p:spPr>
          <a:xfrm>
            <a:off x="4515419" y="2335178"/>
            <a:ext cx="326012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집결은 연맹/연합원이 파티를 이루어 공격하는 모드입니다.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집결시간을 선택한 후 연맹/연합원들이 집결시간 내에 부대를 보내 함께 공격을 진행 할 수 있습니다.</a:t>
            </a:r>
          </a:p>
        </p:txBody>
      </p:sp>
      <p:sp>
        <p:nvSpPr>
          <p:cNvPr id="781" name="Shape 781"/>
          <p:cNvSpPr/>
          <p:nvPr/>
        </p:nvSpPr>
        <p:spPr>
          <a:xfrm>
            <a:off x="478307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5분</a:t>
            </a:r>
          </a:p>
        </p:txBody>
      </p:sp>
      <p:sp>
        <p:nvSpPr>
          <p:cNvPr id="782" name="Shape 782"/>
          <p:cNvSpPr/>
          <p:nvPr/>
        </p:nvSpPr>
        <p:spPr>
          <a:xfrm>
            <a:off x="478307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30분</a:t>
            </a:r>
          </a:p>
        </p:txBody>
      </p:sp>
      <p:sp>
        <p:nvSpPr>
          <p:cNvPr id="783" name="Shape 783"/>
          <p:cNvSpPr/>
          <p:nvPr/>
        </p:nvSpPr>
        <p:spPr>
          <a:xfrm>
            <a:off x="631862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10분</a:t>
            </a:r>
          </a:p>
        </p:txBody>
      </p:sp>
      <p:sp>
        <p:nvSpPr>
          <p:cNvPr id="784" name="Shape 784"/>
          <p:cNvSpPr/>
          <p:nvPr/>
        </p:nvSpPr>
        <p:spPr>
          <a:xfrm>
            <a:off x="631862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60분</a:t>
            </a:r>
          </a:p>
        </p:txBody>
      </p:sp>
      <p:sp>
        <p:nvSpPr>
          <p:cNvPr id="785" name="Shape 785"/>
          <p:cNvSpPr/>
          <p:nvPr/>
        </p:nvSpPr>
        <p:spPr>
          <a:xfrm>
            <a:off x="8263721" y="2263694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집결에 대한 간략한 설명 텍스트</a:t>
            </a:r>
          </a:p>
        </p:txBody>
      </p:sp>
      <p:cxnSp>
        <p:nvCxnSpPr>
          <p:cNvPr id="786" name="Shape 786"/>
          <p:cNvCxnSpPr>
            <a:stCxn id="785" idx="1"/>
          </p:cNvCxnSpPr>
          <p:nvPr/>
        </p:nvCxnSpPr>
        <p:spPr>
          <a:xfrm flipH="1">
            <a:off x="7518521" y="2496960"/>
            <a:ext cx="7452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7" name="Shape 787"/>
          <p:cNvCxnSpPr>
            <a:stCxn id="772" idx="1"/>
          </p:cNvCxnSpPr>
          <p:nvPr/>
        </p:nvCxnSpPr>
        <p:spPr>
          <a:xfrm rot="10800000">
            <a:off x="7323521" y="3361149"/>
            <a:ext cx="940200" cy="17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8" name="Shape 788"/>
          <p:cNvSpPr/>
          <p:nvPr/>
        </p:nvSpPr>
        <p:spPr>
          <a:xfrm>
            <a:off x="8639502" y="4107407"/>
            <a:ext cx="1738667" cy="46653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선택 시 병력 선택 UI로 이동한다.</a:t>
            </a:r>
          </a:p>
        </p:txBody>
      </p:sp>
      <p:cxnSp>
        <p:nvCxnSpPr>
          <p:cNvPr id="789" name="Shape 789"/>
          <p:cNvCxnSpPr>
            <a:stCxn id="788" idx="0"/>
            <a:endCxn id="772" idx="2"/>
          </p:cNvCxnSpPr>
          <p:nvPr/>
        </p:nvCxnSpPr>
        <p:spPr>
          <a:xfrm rot="10800000">
            <a:off x="9501036" y="3768707"/>
            <a:ext cx="7800" cy="338700"/>
          </a:xfrm>
          <a:prstGeom prst="straightConnector1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Shape 7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Shape 795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7903028" y="5775648"/>
            <a:ext cx="33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출정 병력 선택과 동일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4304321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805" name="Shape 80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807" name="Shape 807"/>
          <p:cNvSpPr/>
          <p:nvPr/>
        </p:nvSpPr>
        <p:spPr>
          <a:xfrm>
            <a:off x="4336028" y="1101091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5824857" y="1351637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226273" y="1355204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4336028" y="830425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811" name="Shape 811"/>
          <p:cNvSpPr/>
          <p:nvPr/>
        </p:nvSpPr>
        <p:spPr>
          <a:xfrm>
            <a:off x="5558337" y="649341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pic>
        <p:nvPicPr>
          <p:cNvPr id="812" name="Shape 812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35000" y="1332209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14" name="Shape 814"/>
          <p:cNvSpPr/>
          <p:nvPr/>
        </p:nvSpPr>
        <p:spPr>
          <a:xfrm>
            <a:off x="215538" y="142595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 – 집결</a:t>
            </a:r>
          </a:p>
        </p:txBody>
      </p:sp>
      <p:cxnSp>
        <p:nvCxnSpPr>
          <p:cNvPr id="815" name="Shape 815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6" name="Shape 816"/>
          <p:cNvSpPr/>
          <p:nvPr/>
        </p:nvSpPr>
        <p:spPr>
          <a:xfrm>
            <a:off x="4391100" y="1115244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Shape 817"/>
          <p:cNvCxnSpPr/>
          <p:nvPr/>
        </p:nvCxnSpPr>
        <p:spPr>
          <a:xfrm>
            <a:off x="4391100" y="1962976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818" name="Shape 8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96617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/>
          <p:nvPr/>
        </p:nvSpPr>
        <p:spPr>
          <a:xfrm>
            <a:off x="4561437" y="1956588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820" name="Shape 820"/>
          <p:cNvSpPr/>
          <p:nvPr/>
        </p:nvSpPr>
        <p:spPr>
          <a:xfrm>
            <a:off x="4421280" y="2115663"/>
            <a:ext cx="89960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몬스터 이름</a:t>
            </a:r>
          </a:p>
        </p:txBody>
      </p:sp>
      <p:sp>
        <p:nvSpPr>
          <p:cNvPr id="821" name="Shape 821"/>
          <p:cNvSpPr/>
          <p:nvPr/>
        </p:nvSpPr>
        <p:spPr>
          <a:xfrm>
            <a:off x="5708517" y="1036841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822" name="Shape 8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910" y="113630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Shape 823"/>
          <p:cNvSpPr/>
          <p:nvPr/>
        </p:nvSpPr>
        <p:spPr>
          <a:xfrm>
            <a:off x="7582852" y="1076642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824" name="Shape 824"/>
          <p:cNvGrpSpPr/>
          <p:nvPr/>
        </p:nvGrpSpPr>
        <p:grpSpPr>
          <a:xfrm>
            <a:off x="5471782" y="1397000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825" name="Shape 8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826" name="Shape 8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7" name="Shape 827"/>
          <p:cNvSpPr/>
          <p:nvPr/>
        </p:nvSpPr>
        <p:spPr>
          <a:xfrm>
            <a:off x="6261885" y="1388079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집결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연맹/연합원이 공격하고자 하는 레이드 몬스터를 보여준다.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05516" y="1720133"/>
            <a:ext cx="3441613" cy="5924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목표를 선택 시 해당 하는 오픈월드 좌표로 이동을 하게 되어집니다</a:t>
            </a:r>
          </a:p>
        </p:txBody>
      </p:sp>
      <p:cxnSp>
        <p:nvCxnSpPr>
          <p:cNvPr id="830" name="Shape 830"/>
          <p:cNvCxnSpPr>
            <a:stCxn id="829" idx="3"/>
            <a:endCxn id="816" idx="1"/>
          </p:cNvCxnSpPr>
          <p:nvPr/>
        </p:nvCxnSpPr>
        <p:spPr>
          <a:xfrm flipH="1" rot="10800000">
            <a:off x="3847130" y="1730141"/>
            <a:ext cx="543900" cy="286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1" name="Shape 831"/>
          <p:cNvSpPr/>
          <p:nvPr/>
        </p:nvSpPr>
        <p:spPr>
          <a:xfrm>
            <a:off x="8264857" y="1001792"/>
            <a:ext cx="3441613" cy="4000142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인원 / 집결 방어 인원에 대한 정보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공격, 방어의 참가한 영주 아이콘을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집결 인원을 표기 해줍니다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   공격연맹 아이콘       방어연맹 아이콘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가능 아이콘(최대5개 표시)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오픈월드 좌표 아이콘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닉네임 표시(닉네임은 최대 6자리 까지 표기 하고 닉네임이 7개 이상인 경우 …으로 표기 해주도록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공격 도시를 제외한 영역을 터치 시 상세 정보 화면으로 이동 하게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영역은 연맹 전쟁_집결공격과 동일한 기능을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Shape 832"/>
          <p:cNvCxnSpPr>
            <a:stCxn id="831" idx="1"/>
          </p:cNvCxnSpPr>
          <p:nvPr/>
        </p:nvCxnSpPr>
        <p:spPr>
          <a:xfrm rot="10800000">
            <a:off x="7189957" y="1655764"/>
            <a:ext cx="1074900" cy="13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openclipart.org/image/2400px/svg_to_png/202776/pawn.png" id="833" name="Shape 8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5742" y="1828980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834" name="Shape 8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1482" y="2166947"/>
            <a:ext cx="199349" cy="19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5" name="Shape 835"/>
          <p:cNvGrpSpPr/>
          <p:nvPr/>
        </p:nvGrpSpPr>
        <p:grpSpPr>
          <a:xfrm>
            <a:off x="8530494" y="2178003"/>
            <a:ext cx="180619" cy="18251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836" name="Shape 8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837" name="Shape 8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8" name="Shape 838"/>
          <p:cNvSpPr/>
          <p:nvPr/>
        </p:nvSpPr>
        <p:spPr>
          <a:xfrm>
            <a:off x="8480686" y="249463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file237.uf.daum.net/image/2141EF37536C9632195643" id="839" name="Shape 8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964" y="2888468"/>
            <a:ext cx="226790" cy="2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Shape 840"/>
          <p:cNvSpPr/>
          <p:nvPr/>
        </p:nvSpPr>
        <p:spPr>
          <a:xfrm>
            <a:off x="8090760" y="364465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집결은 공격 탭에 표기 한다.</a:t>
            </a:r>
          </a:p>
        </p:txBody>
      </p:sp>
      <p:cxnSp>
        <p:nvCxnSpPr>
          <p:cNvPr id="841" name="Shape 841"/>
          <p:cNvCxnSpPr>
            <a:stCxn id="811" idx="3"/>
            <a:endCxn id="840" idx="1"/>
          </p:cNvCxnSpPr>
          <p:nvPr/>
        </p:nvCxnSpPr>
        <p:spPr>
          <a:xfrm flipH="1" rot="10800000">
            <a:off x="6664761" y="592776"/>
            <a:ext cx="1425900" cy="16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2" name="Shape 842"/>
          <p:cNvSpPr/>
          <p:nvPr/>
        </p:nvSpPr>
        <p:spPr>
          <a:xfrm>
            <a:off x="4594948" y="1088712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843" name="Shape 843"/>
          <p:cNvSpPr/>
          <p:nvPr/>
        </p:nvSpPr>
        <p:spPr>
          <a:xfrm>
            <a:off x="8264857" y="5105914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아이콘은 최대 5개 까지 표시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가 되어지며 집결 순서대로 보여주면 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니다</a:t>
            </a:r>
          </a:p>
        </p:txBody>
      </p:sp>
      <p:sp>
        <p:nvSpPr>
          <p:cNvPr id="844" name="Shape 844"/>
          <p:cNvSpPr/>
          <p:nvPr/>
        </p:nvSpPr>
        <p:spPr>
          <a:xfrm>
            <a:off x="8332377" y="529086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pload.inven.co.kr/upload/2014/01/20/bbs/i1274992881.jpg" id="845" name="Shape 845"/>
          <p:cNvPicPr preferRelativeResize="0"/>
          <p:nvPr/>
        </p:nvPicPr>
        <p:blipFill rotWithShape="1">
          <a:blip r:embed="rId8">
            <a:alphaModFix/>
          </a:blip>
          <a:srcRect b="18237" l="38143" r="4958" t="6755"/>
          <a:stretch/>
        </p:blipFill>
        <p:spPr>
          <a:xfrm>
            <a:off x="4564287" y="1367341"/>
            <a:ext cx="546816" cy="583102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>
            <a:off x="2619817" y="4114998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집결공격과 다르게 방어측 표시가 나오지 않는다.</a:t>
            </a:r>
          </a:p>
        </p:txBody>
      </p:sp>
      <p:cxnSp>
        <p:nvCxnSpPr>
          <p:cNvPr id="847" name="Shape 847"/>
          <p:cNvCxnSpPr>
            <a:stCxn id="846" idx="0"/>
          </p:cNvCxnSpPr>
          <p:nvPr/>
        </p:nvCxnSpPr>
        <p:spPr>
          <a:xfrm flipH="1" rot="10800000">
            <a:off x="4252675" y="2177898"/>
            <a:ext cx="1705200" cy="193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 메인UI 표시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5" name="Shape 85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56" name="Shape 85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57" name="Shape 85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Shape 85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Shape 859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Shape 86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4515419" y="2150221"/>
            <a:ext cx="666844" cy="774062"/>
            <a:chOff x="4515419" y="1260009"/>
            <a:chExt cx="666844" cy="774062"/>
          </a:xfrm>
        </p:grpSpPr>
        <p:grpSp>
          <p:nvGrpSpPr>
            <p:cNvPr id="862" name="Shape 86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63" name="Shape 86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Shape 86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5" name="Shape 865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66" name="Shape 866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67" name="Shape 86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68" name="Shape 86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대기hh:mm:ss</a:t>
              </a:r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4515419" y="3029878"/>
            <a:ext cx="666844" cy="774062"/>
            <a:chOff x="4515419" y="1260009"/>
            <a:chExt cx="666844" cy="774062"/>
          </a:xfrm>
        </p:grpSpPr>
        <p:grpSp>
          <p:nvGrpSpPr>
            <p:cNvPr id="870" name="Shape 87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71" name="Shape 87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Shape 87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Shape 87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중hh:mm:ss</a:t>
              </a:r>
            </a:p>
          </p:txBody>
        </p:sp>
      </p:grpSp>
      <p:pic>
        <p:nvPicPr>
          <p:cNvPr descr="http://upload.inven.co.kr/upload/2014/01/20/bbs/i1274992881.jpg" id="875" name="Shape 875"/>
          <p:cNvPicPr preferRelativeResize="0"/>
          <p:nvPr/>
        </p:nvPicPr>
        <p:blipFill rotWithShape="1">
          <a:blip r:embed="rId5">
            <a:alphaModFix/>
          </a:blip>
          <a:srcRect b="18237" l="38143" r="4958" t="6755"/>
          <a:stretch/>
        </p:blipFill>
        <p:spPr>
          <a:xfrm>
            <a:off x="4717803" y="3125747"/>
            <a:ext cx="262077" cy="27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Shape 876"/>
          <p:cNvPicPr preferRelativeResize="0"/>
          <p:nvPr/>
        </p:nvPicPr>
        <p:blipFill rotWithShape="1">
          <a:blip r:embed="rId6">
            <a:alphaModFix/>
          </a:blip>
          <a:srcRect b="14557" l="20159" r="9910" t="17823"/>
          <a:stretch/>
        </p:blipFill>
        <p:spPr>
          <a:xfrm>
            <a:off x="4664150" y="1295662"/>
            <a:ext cx="383100" cy="37043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/>
          <p:nvPr/>
        </p:nvSpPr>
        <p:spPr>
          <a:xfrm>
            <a:off x="526924" y="1439495"/>
            <a:ext cx="3441613" cy="88880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집결자의 성으로 이동하고 있을 때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타운까지 도착하는 시간을 표시 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대상자의 타운을 표시한다.</a:t>
            </a:r>
          </a:p>
        </p:txBody>
      </p:sp>
      <p:cxnSp>
        <p:nvCxnSpPr>
          <p:cNvPr id="878" name="Shape 878"/>
          <p:cNvCxnSpPr>
            <a:stCxn id="877" idx="3"/>
            <a:endCxn id="857" idx="2"/>
          </p:cNvCxnSpPr>
          <p:nvPr/>
        </p:nvCxnSpPr>
        <p:spPr>
          <a:xfrm flipH="1" rot="10800000">
            <a:off x="3968537" y="1495697"/>
            <a:ext cx="636300" cy="38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9" name="Shape 879"/>
          <p:cNvSpPr/>
          <p:nvPr/>
        </p:nvSpPr>
        <p:spPr>
          <a:xfrm>
            <a:off x="6030419" y="2035481"/>
            <a:ext cx="3441613" cy="109026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장소에 도착 후 대기 중일 때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대기시간을 표기한다.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아이콘을 표시한다.</a:t>
            </a:r>
          </a:p>
        </p:txBody>
      </p:sp>
      <p:cxnSp>
        <p:nvCxnSpPr>
          <p:cNvPr id="880" name="Shape 880"/>
          <p:cNvCxnSpPr>
            <a:stCxn id="879" idx="1"/>
          </p:cNvCxnSpPr>
          <p:nvPr/>
        </p:nvCxnSpPr>
        <p:spPr>
          <a:xfrm rot="10800000">
            <a:off x="5035919" y="2419814"/>
            <a:ext cx="994500" cy="16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1" name="Shape 881"/>
          <p:cNvSpPr/>
          <p:nvPr/>
        </p:nvSpPr>
        <p:spPr>
          <a:xfrm>
            <a:off x="526924" y="3303858"/>
            <a:ext cx="3441613" cy="111985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목표로 행군을 시작할때 보여진다.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목표의 아이콘 표기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중임을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목적지까지 도착하는 시간 표시</a:t>
            </a:r>
          </a:p>
        </p:txBody>
      </p:sp>
      <p:cxnSp>
        <p:nvCxnSpPr>
          <p:cNvPr id="882" name="Shape 882"/>
          <p:cNvCxnSpPr>
            <a:stCxn id="881" idx="3"/>
          </p:cNvCxnSpPr>
          <p:nvPr/>
        </p:nvCxnSpPr>
        <p:spPr>
          <a:xfrm flipH="1" rot="10800000">
            <a:off x="3968537" y="3405088"/>
            <a:ext cx="685800" cy="45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888" name="Shape 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Shape 889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 팝업</a:t>
            </a:r>
          </a:p>
        </p:txBody>
      </p:sp>
      <p:grpSp>
        <p:nvGrpSpPr>
          <p:cNvPr id="890" name="Shape 890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891" name="Shape 8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Shape 8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Shape 8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4" name="Shape 8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5" name="Shape 89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96" name="Shape 89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Shape 89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9" name="Shape 89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00" name="Shape 90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01" name="Shape 90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02" name="Shape 90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03" name="Shape 903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Shape 904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05" name="Shape 905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최소 집결인원이 부족하여 집결에 실패하였습니다.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레이드 몬스터를 공격하기 위해서는 최소 2명 이상의 영주님이 집결에 참여 해야 합니다.</a:t>
              </a:r>
            </a:p>
          </p:txBody>
        </p:sp>
        <p:cxnSp>
          <p:nvCxnSpPr>
            <p:cNvPr id="906" name="Shape 906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07" name="Shape 907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08" name="Shape 908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최소 인원 부족으로 집결 취소된 경우</a:t>
            </a:r>
          </a:p>
        </p:txBody>
      </p:sp>
      <p:cxnSp>
        <p:nvCxnSpPr>
          <p:cNvPr id="909" name="Shape 909"/>
          <p:cNvCxnSpPr>
            <a:stCxn id="908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0" name="Shape 910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911" name="Shape 911"/>
          <p:cNvCxnSpPr>
            <a:stCxn id="910" idx="1"/>
            <a:endCxn id="908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917" name="Shape 9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Shape 918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집결자의 집결 취소</a:t>
            </a:r>
          </a:p>
        </p:txBody>
      </p:sp>
      <p:grpSp>
        <p:nvGrpSpPr>
          <p:cNvPr id="919" name="Shape 919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20" name="Shape 9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Shape 9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Shape 9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Shape 9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4" name="Shape 92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25" name="Shape 92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26" name="Shape 92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Shape 92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8" name="Shape 928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29" name="Shape 929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30" name="Shape 93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31" name="Shape 93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32" name="Shape 932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Shape 933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34" name="Shape 934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집결이 취소되어 집결 부대가 해산 되었습니다.</a:t>
              </a:r>
            </a:p>
          </p:txBody>
        </p:sp>
        <p:cxnSp>
          <p:nvCxnSpPr>
            <p:cNvPr id="935" name="Shape 935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36" name="Shape 936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37" name="Shape 937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집결자가 집결을 취소한 경우</a:t>
            </a:r>
          </a:p>
        </p:txBody>
      </p:sp>
      <p:cxnSp>
        <p:nvCxnSpPr>
          <p:cNvPr id="938" name="Shape 938"/>
          <p:cNvCxnSpPr>
            <a:stCxn id="937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9" name="Shape 939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940" name="Shape 940"/>
          <p:cNvCxnSpPr>
            <a:stCxn id="939" idx="1"/>
            <a:endCxn id="937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Shape 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Shape 94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1013629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체력(행동력) 부족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수행 시, 영주의 체력(행동력)이 부족할 경우</a:t>
            </a:r>
          </a:p>
        </p:txBody>
      </p:sp>
      <p:sp>
        <p:nvSpPr>
          <p:cNvPr id="948" name="Shape 948"/>
          <p:cNvSpPr/>
          <p:nvPr/>
        </p:nvSpPr>
        <p:spPr>
          <a:xfrm>
            <a:off x="4491198" y="667910"/>
            <a:ext cx="3210461" cy="57297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Shape 949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50" name="Shape 950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부대를 출정하기 위한 체력이 부족합니다.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영주의 체력을 보충해 주십시오.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1" name="Shape 951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53" name="Shape 953"/>
          <p:cNvSpPr/>
          <p:nvPr/>
        </p:nvSpPr>
        <p:spPr>
          <a:xfrm>
            <a:off x="5225144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</a:t>
            </a:r>
          </a:p>
        </p:txBody>
      </p:sp>
      <p:sp>
        <p:nvSpPr>
          <p:cNvPr id="954" name="Shape 954"/>
          <p:cNvSpPr/>
          <p:nvPr/>
        </p:nvSpPr>
        <p:spPr>
          <a:xfrm>
            <a:off x="6204857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</a:t>
            </a:r>
          </a:p>
        </p:txBody>
      </p:sp>
      <p:sp>
        <p:nvSpPr>
          <p:cNvPr id="955" name="Shape 955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체력 부족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팝업</a:t>
            </a:r>
          </a:p>
        </p:txBody>
      </p:sp>
      <p:cxnSp>
        <p:nvCxnSpPr>
          <p:cNvPr id="956" name="Shape 956"/>
          <p:cNvCxnSpPr>
            <a:stCxn id="955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57" name="Shape 957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화면으로 이동</a:t>
            </a:r>
          </a:p>
        </p:txBody>
      </p:sp>
      <p:cxnSp>
        <p:nvCxnSpPr>
          <p:cNvPr id="958" name="Shape 958"/>
          <p:cNvCxnSpPr>
            <a:stCxn id="957" idx="1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59" name="Shape 959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 아이템 사용 화면으로 이동</a:t>
            </a:r>
          </a:p>
        </p:txBody>
      </p:sp>
      <p:cxnSp>
        <p:nvCxnSpPr>
          <p:cNvPr id="960" name="Shape 960"/>
          <p:cNvCxnSpPr>
            <a:stCxn id="959" idx="3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 txBox="1"/>
          <p:nvPr/>
        </p:nvSpPr>
        <p:spPr>
          <a:xfrm>
            <a:off x="1013629" y="667910"/>
            <a:ext cx="342608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체력 보충 아이템 사용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영주 체력(행동력) 회복 아이템 사용 화면</a:t>
            </a:r>
          </a:p>
        </p:txBody>
      </p:sp>
      <p:cxnSp>
        <p:nvCxnSpPr>
          <p:cNvPr id="968" name="Shape 968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969" name="Shape 969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971" name="Shape 971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973" name="Shape 973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974" name="Shape 974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976" name="Shape 976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977" name="Shape 977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979" name="Shape 979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980" name="Shape 980"/>
          <p:cNvCxnSpPr>
            <a:stCxn id="979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1" name="Shape 981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982" name="Shape 982"/>
          <p:cNvCxnSpPr>
            <a:stCxn id="981" idx="0"/>
            <a:endCxn id="978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3" name="Shape 983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984" name="Shape 984"/>
          <p:cNvCxnSpPr>
            <a:stCxn id="983" idx="0"/>
            <a:endCxn id="976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5" name="Shape 985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986" name="Shape 986"/>
          <p:cNvCxnSpPr>
            <a:stCxn id="985" idx="0"/>
            <a:endCxn id="977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7" name="Shape 987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988" name="Shape 988"/>
          <p:cNvCxnSpPr>
            <a:stCxn id="987" idx="3"/>
            <a:endCxn id="972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996" name="Shape 996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97" name="Shape 9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Shape 9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Shape 9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Shape 10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1" name="Shape 1001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Shape 1002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1003" name="Shape 1003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4" name="Shape 1004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5" name="Shape 1005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06" name="Shape 1006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1008" name="Shape 1008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1009" name="Shape 1009"/>
          <p:cNvCxnSpPr>
            <a:stCxn id="1008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0" name="Shape 1010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011" name="Shape 1011"/>
          <p:cNvCxnSpPr>
            <a:stCxn id="1010" idx="1"/>
            <a:endCxn id="1007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2" name="Shape 1012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013" name="Shape 1013"/>
          <p:cNvCxnSpPr>
            <a:stCxn id="1012" idx="3"/>
            <a:endCxn id="1006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19" name="Shape 10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Shape 1020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출정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</p:txBody>
      </p:sp>
      <p:cxnSp>
        <p:nvCxnSpPr>
          <p:cNvPr id="1021" name="Shape 1021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4" name="Shape 1024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25" name="Shape 1025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1026" name="Shape 10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Shape 10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Shape 10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Shape 10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0" name="Shape 1030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Shape 1031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1032" name="Shape 1032"/>
          <p:cNvSpPr/>
          <p:nvPr/>
        </p:nvSpPr>
        <p:spPr>
          <a:xfrm>
            <a:off x="6180251" y="252644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33" name="Shape 1033"/>
          <p:cNvSpPr/>
          <p:nvPr/>
        </p:nvSpPr>
        <p:spPr>
          <a:xfrm>
            <a:off x="5601066" y="3118924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1035" name="Shape 103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036" name="Shape 103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Shape 103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Shape 103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40" name="Shape 104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41" name="Shape 10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42" name="Shape 104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1044" name="Shape 1044"/>
          <p:cNvCxnSpPr>
            <a:stCxn id="1043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5" name="Shape 1045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1046" name="Shape 1046"/>
          <p:cNvCxnSpPr>
            <a:stCxn id="1045" idx="1"/>
            <a:endCxn id="1034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7" name="Shape 1047"/>
          <p:cNvSpPr/>
          <p:nvPr/>
        </p:nvSpPr>
        <p:spPr>
          <a:xfrm>
            <a:off x="3823680" y="312162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048" name="Shape 1048"/>
          <p:cNvCxnSpPr>
            <a:stCxn id="1047" idx="3"/>
            <a:endCxn id="1033" idx="2"/>
          </p:cNvCxnSpPr>
          <p:nvPr/>
        </p:nvCxnSpPr>
        <p:spPr>
          <a:xfrm flipH="1" rot="10800000">
            <a:off x="5129966" y="3353391"/>
            <a:ext cx="471000" cy="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9" name="Shape 1049"/>
          <p:cNvSpPr/>
          <p:nvPr/>
        </p:nvSpPr>
        <p:spPr>
          <a:xfrm>
            <a:off x="5766573" y="173975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1050" name="Shape 1050"/>
          <p:cNvCxnSpPr>
            <a:stCxn id="1049" idx="2"/>
            <a:endCxn id="1032" idx="0"/>
          </p:cNvCxnSpPr>
          <p:nvPr/>
        </p:nvCxnSpPr>
        <p:spPr>
          <a:xfrm flipH="1">
            <a:off x="6414916" y="2206289"/>
            <a:ext cx="4800" cy="3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1" name="Shape 1051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1052" name="Shape 1052"/>
          <p:cNvCxnSpPr>
            <a:stCxn id="1051" idx="0"/>
            <a:endCxn id="1031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3" name="Shape 1053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1054" name="Shape 1054"/>
          <p:cNvCxnSpPr>
            <a:stCxn id="1053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5" name="Shape 1055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1056" name="Shape 1056"/>
          <p:cNvCxnSpPr>
            <a:stCxn id="1055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57" name="Shape 1057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1058" name="Shape 10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9" name="Shape 10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Shape 10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1" name="Shape 10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내에 특정 시간, 특정 구역에서 등장하는 강력한 몬스터를 연맹/연합원끼리 힘을 합쳐 함께 물리치는 컨텐츠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013629" y="3592342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강력한 몬스터를 다른 유저와 힘을 합쳐 토벌하도록 하여 연맹/연합간의 유대관계와 협력관계를 더욱 긴밀히 하도록 한다.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67" name="Shape 10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Shape 1068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1069" name="Shape 1069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0" name="Shape 1070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1" name="Shape 1071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2" name="Shape 1072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73" name="Shape 107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074" name="Shape 107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075" name="Shape 107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Shape 107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7" name="Shape 107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78" name="Shape 107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79" name="Shape 107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80" name="Shape 108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grpSp>
        <p:nvGrpSpPr>
          <p:cNvPr id="1081" name="Shape 1081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1082" name="Shape 10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3" name="Shape 10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4" name="Shape 10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5" name="Shape 10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91" name="Shape 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Shape 1092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소환의 경우 특수 소환 아이템 필요</a:t>
            </a:r>
          </a:p>
        </p:txBody>
      </p:sp>
      <p:cxnSp>
        <p:nvCxnSpPr>
          <p:cNvPr id="1093" name="Shape 109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94" name="Shape 1094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095" name="Shape 1095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096" name="Shape 109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7" name="Shape 10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8" name="Shape 10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9" name="Shape 10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0" name="Shape 1100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05" name="Shape 1105"/>
          <p:cNvSpPr/>
          <p:nvPr/>
        </p:nvSpPr>
        <p:spPr>
          <a:xfrm>
            <a:off x="1480258" y="2126494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Shape 1106"/>
          <p:cNvSpPr txBox="1"/>
          <p:nvPr/>
        </p:nvSpPr>
        <p:spPr>
          <a:xfrm>
            <a:off x="839754" y="211805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07" name="Shape 1107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Shape 1108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1109" name="Shape 1109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111" name="Shape 1111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1112" name="Shape 1112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14" name="Shape 1114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1115" name="Shape 1115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1117" name="Shape 1117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1118" name="Shape 1118"/>
          <p:cNvCxnSpPr>
            <a:stCxn id="1117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9" name="Shape 1119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120" name="Shape 1120"/>
          <p:cNvCxnSpPr>
            <a:stCxn id="1119" idx="0"/>
            <a:endCxn id="1116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1" name="Shape 1121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1122" name="Shape 1122"/>
          <p:cNvCxnSpPr>
            <a:stCxn id="1121" idx="0"/>
            <a:endCxn id="1114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3" name="Shape 1123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1124" name="Shape 1124"/>
          <p:cNvCxnSpPr>
            <a:stCxn id="1123" idx="0"/>
            <a:endCxn id="1115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5" name="Shape 1125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126" name="Shape 1126"/>
          <p:cNvCxnSpPr>
            <a:stCxn id="1125" idx="3"/>
            <a:endCxn id="1110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132" name="Shape 1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Shape 1133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1134" name="Shape 1134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135" name="Shape 1135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136" name="Shape 1136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137" name="Shape 11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8" name="Shape 11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9" name="Shape 11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0" name="Shape 11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1" name="Shape 1141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46" name="Shape 1146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Shape 1147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1150" name="Shape 1150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152" name="Shape 1152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1153" name="Shape 1153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163" name="Shape 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Shape 116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1165" name="Shape 1165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66" name="Shape 1166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67" name="Shape 116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68" name="Shape 1168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169" name="Shape 1169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1170" name="Shape 11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1" name="Shape 11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2" name="Shape 11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3" name="Shape 11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175" name="Shape 1175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176" name="Shape 11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7" name="Shape 11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8" name="Shape 11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9" name="Shape 11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80" name="Shape 1180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85" name="Shape 1185"/>
          <p:cNvSpPr/>
          <p:nvPr/>
        </p:nvSpPr>
        <p:spPr>
          <a:xfrm>
            <a:off x="930816" y="2744357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 txBox="1"/>
          <p:nvPr/>
        </p:nvSpPr>
        <p:spPr>
          <a:xfrm>
            <a:off x="290312" y="27359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87" name="Shape 1187"/>
          <p:cNvSpPr/>
          <p:nvPr/>
        </p:nvSpPr>
        <p:spPr>
          <a:xfrm>
            <a:off x="4554614" y="2436177"/>
            <a:ext cx="3085881" cy="2509045"/>
          </a:xfrm>
          <a:prstGeom prst="roundRect">
            <a:avLst>
              <a:gd fmla="val 31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4554614" y="2437432"/>
            <a:ext cx="3085881" cy="376758"/>
          </a:xfrm>
          <a:custGeom>
            <a:pathLst>
              <a:path extrusionOk="0" h="120000" w="120000">
                <a:moveTo>
                  <a:pt x="2836" y="0"/>
                </a:moveTo>
                <a:lnTo>
                  <a:pt x="117163" y="0"/>
                </a:lnTo>
                <a:cubicBezTo>
                  <a:pt x="118730" y="0"/>
                  <a:pt x="120000" y="10401"/>
                  <a:pt x="120000" y="23232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3232"/>
                </a:lnTo>
                <a:cubicBezTo>
                  <a:pt x="0" y="10401"/>
                  <a:pt x="1269" y="0"/>
                  <a:pt x="2836" y="0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정보</a:t>
            </a:r>
          </a:p>
        </p:txBody>
      </p:sp>
      <p:sp>
        <p:nvSpPr>
          <p:cNvPr id="1189" name="Shape 1189"/>
          <p:cNvSpPr/>
          <p:nvPr/>
        </p:nvSpPr>
        <p:spPr>
          <a:xfrm>
            <a:off x="4614819" y="2852839"/>
            <a:ext cx="2965471" cy="301193"/>
          </a:xfrm>
          <a:prstGeom prst="rect">
            <a:avLst/>
          </a:prstGeom>
          <a:solidFill>
            <a:srgbClr val="833C0B">
              <a:alpha val="80000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                  병사총수:99999</a:t>
            </a:r>
          </a:p>
        </p:txBody>
      </p:sp>
      <p:grpSp>
        <p:nvGrpSpPr>
          <p:cNvPr id="1190" name="Shape 1190"/>
          <p:cNvGrpSpPr/>
          <p:nvPr/>
        </p:nvGrpSpPr>
        <p:grpSpPr>
          <a:xfrm>
            <a:off x="4637988" y="3192680"/>
            <a:ext cx="1318626" cy="709013"/>
            <a:chOff x="4637988" y="3192680"/>
            <a:chExt cx="1318626" cy="709013"/>
          </a:xfrm>
        </p:grpSpPr>
        <p:grpSp>
          <p:nvGrpSpPr>
            <p:cNvPr id="1191" name="Shape 1191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192" name="Shape 1192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3" name="Shape 119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4" name="Shape 1194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195" name="Shape 1195"/>
          <p:cNvGrpSpPr/>
          <p:nvPr/>
        </p:nvGrpSpPr>
        <p:grpSpPr>
          <a:xfrm>
            <a:off x="6256390" y="3195115"/>
            <a:ext cx="1318626" cy="709013"/>
            <a:chOff x="4637988" y="3192680"/>
            <a:chExt cx="1318626" cy="709013"/>
          </a:xfrm>
        </p:grpSpPr>
        <p:grpSp>
          <p:nvGrpSpPr>
            <p:cNvPr id="1196" name="Shape 119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197" name="Shape 119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8" name="Shape 11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9" name="Shape 1199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200" name="Shape 1200"/>
          <p:cNvGrpSpPr/>
          <p:nvPr/>
        </p:nvGrpSpPr>
        <p:grpSpPr>
          <a:xfrm>
            <a:off x="4636431" y="3948059"/>
            <a:ext cx="1318626" cy="709013"/>
            <a:chOff x="4637988" y="3192680"/>
            <a:chExt cx="1318626" cy="709013"/>
          </a:xfrm>
        </p:grpSpPr>
        <p:grpSp>
          <p:nvGrpSpPr>
            <p:cNvPr id="1201" name="Shape 1201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202" name="Shape 1202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3" name="Shape 120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4" name="Shape 1204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205" name="Shape 1205"/>
          <p:cNvGrpSpPr/>
          <p:nvPr/>
        </p:nvGrpSpPr>
        <p:grpSpPr>
          <a:xfrm>
            <a:off x="6254833" y="3950494"/>
            <a:ext cx="1318626" cy="709013"/>
            <a:chOff x="4637988" y="3192680"/>
            <a:chExt cx="1318626" cy="709013"/>
          </a:xfrm>
        </p:grpSpPr>
        <p:grpSp>
          <p:nvGrpSpPr>
            <p:cNvPr id="1206" name="Shape 120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207" name="Shape 120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8" name="Shape 120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9" name="Shape 1209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sp>
        <p:nvSpPr>
          <p:cNvPr id="1210" name="Shape 1210"/>
          <p:cNvSpPr/>
          <p:nvPr/>
        </p:nvSpPr>
        <p:spPr>
          <a:xfrm>
            <a:off x="4637673" y="4704855"/>
            <a:ext cx="661041" cy="233057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1" name="Shape 1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0233" y="4708198"/>
            <a:ext cx="606437" cy="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Shape 1212"/>
          <p:cNvSpPr txBox="1"/>
          <p:nvPr/>
        </p:nvSpPr>
        <p:spPr>
          <a:xfrm>
            <a:off x="5309969" y="4723473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sp>
        <p:nvSpPr>
          <p:cNvPr id="1213" name="Shape 1213"/>
          <p:cNvSpPr/>
          <p:nvPr/>
        </p:nvSpPr>
        <p:spPr>
          <a:xfrm>
            <a:off x="6256075" y="4707291"/>
            <a:ext cx="661041" cy="23051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403"/>
                  <a:pt x="119999" y="12068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2068"/>
                </a:lnTo>
                <a:cubicBezTo>
                  <a:pt x="0" y="5403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4" name="Shape 12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635" y="4719964"/>
            <a:ext cx="606437" cy="2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Shape 1215"/>
          <p:cNvSpPr txBox="1"/>
          <p:nvPr/>
        </p:nvSpPr>
        <p:spPr>
          <a:xfrm>
            <a:off x="6928371" y="4725908"/>
            <a:ext cx="6463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6" name="Shape 121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217" name="Shape 121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Shape 121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0" name="Shape 122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221" name="Shape 122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222" name="Shape 122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223" name="Shape 122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224" name="Shape 1224"/>
          <p:cNvSpPr/>
          <p:nvPr/>
        </p:nvSpPr>
        <p:spPr>
          <a:xfrm>
            <a:off x="6520226" y="170310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부대 병력 구성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</a:t>
            </a:r>
          </a:p>
        </p:txBody>
      </p:sp>
      <p:cxnSp>
        <p:nvCxnSpPr>
          <p:cNvPr id="1225" name="Shape 1225"/>
          <p:cNvCxnSpPr>
            <a:stCxn id="1224" idx="2"/>
          </p:cNvCxnSpPr>
          <p:nvPr/>
        </p:nvCxnSpPr>
        <p:spPr>
          <a:xfrm flipH="1">
            <a:off x="7007384" y="2169637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6" name="Shape 1226"/>
          <p:cNvSpPr/>
          <p:nvPr/>
        </p:nvSpPr>
        <p:spPr>
          <a:xfrm>
            <a:off x="8106050" y="277276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/ 총 병력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1227" name="Shape 1227"/>
          <p:cNvCxnSpPr>
            <a:stCxn id="1226" idx="1"/>
            <a:endCxn id="1189" idx="3"/>
          </p:cNvCxnSpPr>
          <p:nvPr/>
        </p:nvCxnSpPr>
        <p:spPr>
          <a:xfrm rot="10800000">
            <a:off x="7580150" y="300332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8" name="Shape 1228"/>
          <p:cNvSpPr/>
          <p:nvPr/>
        </p:nvSpPr>
        <p:spPr>
          <a:xfrm>
            <a:off x="8171642" y="3408130"/>
            <a:ext cx="1653492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구성되어 있는 병과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1229" name="Shape 1229"/>
          <p:cNvCxnSpPr>
            <a:stCxn id="1228" idx="1"/>
          </p:cNvCxnSpPr>
          <p:nvPr/>
        </p:nvCxnSpPr>
        <p:spPr>
          <a:xfrm rot="10800000">
            <a:off x="7645742" y="363869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0" name="Shape 1230"/>
          <p:cNvSpPr/>
          <p:nvPr/>
        </p:nvSpPr>
        <p:spPr>
          <a:xfrm>
            <a:off x="8065407" y="405100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명칭</a:t>
            </a:r>
          </a:p>
        </p:txBody>
      </p:sp>
      <p:cxnSp>
        <p:nvCxnSpPr>
          <p:cNvPr id="1231" name="Shape 1231"/>
          <p:cNvCxnSpPr>
            <a:stCxn id="1230" idx="1"/>
          </p:cNvCxnSpPr>
          <p:nvPr/>
        </p:nvCxnSpPr>
        <p:spPr>
          <a:xfrm rot="10800000">
            <a:off x="7469307" y="4192165"/>
            <a:ext cx="5961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2" name="Shape 1232"/>
          <p:cNvSpPr/>
          <p:nvPr/>
        </p:nvSpPr>
        <p:spPr>
          <a:xfrm>
            <a:off x="8065407" y="461393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 병력 수</a:t>
            </a:r>
          </a:p>
        </p:txBody>
      </p:sp>
      <p:cxnSp>
        <p:nvCxnSpPr>
          <p:cNvPr id="1233" name="Shape 1233"/>
          <p:cNvCxnSpPr>
            <a:stCxn id="1232" idx="1"/>
          </p:cNvCxnSpPr>
          <p:nvPr/>
        </p:nvCxnSpPr>
        <p:spPr>
          <a:xfrm rot="10800000">
            <a:off x="7335507" y="4516005"/>
            <a:ext cx="729900" cy="33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4" name="Shape 1234"/>
          <p:cNvSpPr/>
          <p:nvPr/>
        </p:nvSpPr>
        <p:spPr>
          <a:xfrm>
            <a:off x="2877341" y="415942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이미지</a:t>
            </a:r>
          </a:p>
        </p:txBody>
      </p:sp>
      <p:cxnSp>
        <p:nvCxnSpPr>
          <p:cNvPr id="1235" name="Shape 1235"/>
          <p:cNvCxnSpPr>
            <a:stCxn id="1234" idx="3"/>
            <a:endCxn id="1203" idx="1"/>
          </p:cNvCxnSpPr>
          <p:nvPr/>
        </p:nvCxnSpPr>
        <p:spPr>
          <a:xfrm flipH="1" rot="10800000">
            <a:off x="4314255" y="4308992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6" name="Shape 1236"/>
          <p:cNvSpPr/>
          <p:nvPr/>
        </p:nvSpPr>
        <p:spPr>
          <a:xfrm>
            <a:off x="2833559" y="5326482"/>
            <a:ext cx="1436914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수행</a:t>
            </a:r>
          </a:p>
        </p:txBody>
      </p:sp>
      <p:cxnSp>
        <p:nvCxnSpPr>
          <p:cNvPr id="1237" name="Shape 1237"/>
          <p:cNvCxnSpPr>
            <a:stCxn id="1236" idx="3"/>
          </p:cNvCxnSpPr>
          <p:nvPr/>
        </p:nvCxnSpPr>
        <p:spPr>
          <a:xfrm flipH="1" rot="10800000">
            <a:off x="4270474" y="5425047"/>
            <a:ext cx="911700" cy="13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2" name="Shape 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3" name="Shape 1243"/>
          <p:cNvGrpSpPr/>
          <p:nvPr/>
        </p:nvGrpSpPr>
        <p:grpSpPr>
          <a:xfrm>
            <a:off x="6152821" y="3052272"/>
            <a:ext cx="504676" cy="583123"/>
            <a:chOff x="1775410" y="2996255"/>
            <a:chExt cx="504676" cy="583123"/>
          </a:xfrm>
        </p:grpSpPr>
        <p:pic>
          <p:nvPicPr>
            <p:cNvPr id="1244" name="Shape 12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8143" y="3023696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Shape 12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7491" y="2996255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Shape 12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0822" y="3178161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Shape 12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5410" y="3170240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8" name="Shape 124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1013629" y="667910"/>
            <a:ext cx="3222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좌표에 도착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목적지로 지정된 좌표에 도착</a:t>
            </a:r>
          </a:p>
        </p:txBody>
      </p:sp>
      <p:grpSp>
        <p:nvGrpSpPr>
          <p:cNvPr id="1250" name="Shape 1250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251" name="Shape 12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Shape 12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Shape 12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Shape 12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Shape 1255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256" name="Shape 1256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이동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목적지에 도착하였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습니다.</a:t>
              </a:r>
            </a:p>
          </p:txBody>
        </p:sp>
        <p:cxnSp>
          <p:nvCxnSpPr>
            <p:cNvPr id="1257" name="Shape 1257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58" name="Shape 1258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59" name="Shape 1259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260" name="Shape 1260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261" name="Shape 12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2" name="Shape 1262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263" name="Shape 1263"/>
          <p:cNvCxnSpPr>
            <a:stCxn id="1262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4" name="Shape 1264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행군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265" name="Shape 1265"/>
          <p:cNvCxnSpPr>
            <a:stCxn id="1264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66" name="Shape 1266"/>
          <p:cNvGrpSpPr/>
          <p:nvPr/>
        </p:nvGrpSpPr>
        <p:grpSpPr>
          <a:xfrm>
            <a:off x="5387000" y="2268387"/>
            <a:ext cx="644851" cy="596412"/>
            <a:chOff x="6042050" y="3067000"/>
            <a:chExt cx="644851" cy="596412"/>
          </a:xfrm>
        </p:grpSpPr>
        <p:pic>
          <p:nvPicPr>
            <p:cNvPr id="1267" name="Shape 12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8" name="Shape 12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9" name="Shape 12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0" name="Shape 12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276" name="Shape 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몬스터와의 전투 연출 표시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279" name="Shape 12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0" name="Shape 12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1" name="Shape 1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2" name="Shape 12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3" name="Shape 128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284" name="Shape 128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285" name="Shape 128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Shape 128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7" name="Shape 128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288" name="Shape 128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289" name="Shape 128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290" name="Shape 129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291" name="Shape 1291"/>
          <p:cNvSpPr/>
          <p:nvPr/>
        </p:nvSpPr>
        <p:spPr>
          <a:xfrm>
            <a:off x="6454882" y="224103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몬스터와 전투 연출</a:t>
            </a:r>
          </a:p>
        </p:txBody>
      </p:sp>
      <p:cxnSp>
        <p:nvCxnSpPr>
          <p:cNvPr id="1292" name="Shape 1292"/>
          <p:cNvCxnSpPr>
            <a:stCxn id="1291" idx="1"/>
          </p:cNvCxnSpPr>
          <p:nvPr/>
        </p:nvCxnSpPr>
        <p:spPr>
          <a:xfrm rot="10800000">
            <a:off x="5942782" y="2450898"/>
            <a:ext cx="512100" cy="2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3" name="Shape 1293"/>
          <p:cNvSpPr/>
          <p:nvPr/>
        </p:nvSpPr>
        <p:spPr>
          <a:xfrm>
            <a:off x="6454882" y="2928543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시간에 연출 시간이 포함</a:t>
            </a:r>
          </a:p>
        </p:txBody>
      </p:sp>
      <p:cxnSp>
        <p:nvCxnSpPr>
          <p:cNvPr id="1294" name="Shape 1294"/>
          <p:cNvCxnSpPr>
            <a:stCxn id="1293" idx="0"/>
            <a:endCxn id="1291" idx="2"/>
          </p:cNvCxnSpPr>
          <p:nvPr/>
        </p:nvCxnSpPr>
        <p:spPr>
          <a:xfrm rot="10800000">
            <a:off x="7245186" y="2707443"/>
            <a:ext cx="0" cy="22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5" name="Shape 1295"/>
          <p:cNvSpPr/>
          <p:nvPr/>
        </p:nvSpPr>
        <p:spPr>
          <a:xfrm>
            <a:off x="2598831" y="1567541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진행 상황 표시</a:t>
            </a:r>
          </a:p>
        </p:txBody>
      </p:sp>
      <p:cxnSp>
        <p:nvCxnSpPr>
          <p:cNvPr id="1296" name="Shape 1296"/>
          <p:cNvCxnSpPr>
            <a:stCxn id="1295" idx="3"/>
            <a:endCxn id="1285" idx="2"/>
          </p:cNvCxnSpPr>
          <p:nvPr/>
        </p:nvCxnSpPr>
        <p:spPr>
          <a:xfrm flipH="1" rot="10800000">
            <a:off x="4179438" y="1495707"/>
            <a:ext cx="425400" cy="30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97" name="Shape 1297"/>
          <p:cNvGrpSpPr/>
          <p:nvPr/>
        </p:nvGrpSpPr>
        <p:grpSpPr>
          <a:xfrm>
            <a:off x="5347970" y="2221641"/>
            <a:ext cx="644851" cy="596412"/>
            <a:chOff x="6042050" y="3067000"/>
            <a:chExt cx="644851" cy="596412"/>
          </a:xfrm>
        </p:grpSpPr>
        <p:pic>
          <p:nvPicPr>
            <p:cNvPr id="1298" name="Shape 129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Shape 12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Shape 13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Shape 13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2" name="Shape 1302"/>
          <p:cNvSpPr/>
          <p:nvPr/>
        </p:nvSpPr>
        <p:spPr>
          <a:xfrm>
            <a:off x="5066521" y="2146076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Shape 1303"/>
          <p:cNvSpPr/>
          <p:nvPr/>
        </p:nvSpPr>
        <p:spPr>
          <a:xfrm>
            <a:off x="5400351" y="1852333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5347969" y="2238614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10" name="Shape 1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Shape 1311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알림</a:t>
            </a:r>
          </a:p>
        </p:txBody>
      </p:sp>
      <p:grpSp>
        <p:nvGrpSpPr>
          <p:cNvPr id="1312" name="Shape 1312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13" name="Shape 13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4" name="Shape 13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5" name="Shape 13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6" name="Shape 13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318" name="Shape 1318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전투 승리</a:t>
              </a:r>
            </a:p>
          </p:txBody>
        </p:sp>
        <p:cxnSp>
          <p:nvCxnSpPr>
            <p:cNvPr id="1319" name="Shape 1319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20" name="Shape 1320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21" name="Shape 1321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1322" name="Shape 1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3" name="Shape 132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24" name="Shape 132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25" name="Shape 132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Shape 132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7" name="Shape 132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328" name="Shape 132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329" name="Shape 132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30" name="Shape 133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331" name="Shape 1331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332" name="Shape 1332"/>
          <p:cNvCxnSpPr>
            <a:stCxn id="1331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3" name="Shape 1333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승리 텍스트</a:t>
            </a:r>
          </a:p>
        </p:txBody>
      </p:sp>
      <p:cxnSp>
        <p:nvCxnSpPr>
          <p:cNvPr id="1334" name="Shape 1334"/>
          <p:cNvCxnSpPr>
            <a:stCxn id="1333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5" name="Shape 1335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336" name="Shape 1336"/>
          <p:cNvCxnSpPr>
            <a:stCxn id="1335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37" name="Shape 1337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1338" name="Shape 13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Shape 13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0" name="Shape 13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1" name="Shape 13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47" name="Shape 1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Shape 1348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알림</a:t>
            </a:r>
          </a:p>
        </p:txBody>
      </p:sp>
      <p:grpSp>
        <p:nvGrpSpPr>
          <p:cNvPr id="1349" name="Shape 1349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50" name="Shape 13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1" name="Shape 13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2" name="Shape 13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Shape 13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4" name="Shape 1354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355" name="Shape 1355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전투 패배</a:t>
              </a:r>
            </a:p>
          </p:txBody>
        </p:sp>
        <p:cxnSp>
          <p:nvCxnSpPr>
            <p:cNvPr id="1356" name="Shape 1356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57" name="Shape 1357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58" name="Shape 1358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1359" name="Shape 13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0" name="Shape 136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61" name="Shape 136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62" name="Shape 136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Shape 136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64" name="Shape 136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365" name="Shape 136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366" name="Shape 136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67" name="Shape 136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368" name="Shape 1368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패배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369" name="Shape 1369"/>
          <p:cNvCxnSpPr>
            <a:stCxn id="1368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0" name="Shape 1370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패배 텍스트</a:t>
            </a:r>
          </a:p>
        </p:txBody>
      </p:sp>
      <p:cxnSp>
        <p:nvCxnSpPr>
          <p:cNvPr id="1371" name="Shape 1371"/>
          <p:cNvCxnSpPr>
            <a:stCxn id="1370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2" name="Shape 1372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373" name="Shape 1373"/>
          <p:cNvCxnSpPr>
            <a:stCxn id="1372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74" name="Shape 1374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1375" name="Shape 13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6" name="Shape 13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7" name="Shape 13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8" name="Shape 13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84" name="Shape 1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Shape 1385"/>
          <p:cNvSpPr txBox="1"/>
          <p:nvPr/>
        </p:nvSpPr>
        <p:spPr>
          <a:xfrm>
            <a:off x="1013629" y="667910"/>
            <a:ext cx="32224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없음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플레이어가 먼저 해당 몬스터 제거</a:t>
            </a:r>
          </a:p>
        </p:txBody>
      </p:sp>
      <p:grpSp>
        <p:nvGrpSpPr>
          <p:cNvPr id="1386" name="Shape 1386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87" name="Shape 13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8" name="Shape 13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9" name="Shape 13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0" name="Shape 13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1" name="Shape 139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92" name="Shape 139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93" name="Shape 139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Shape 139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5" name="Shape 1395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396" name="Shape 1396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397" name="Shape 139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98" name="Shape 139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399" name="Shape 1399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Shape 1400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1401" name="Shape 1401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몬스터가 이미 제거되어 전투를 진행 할 수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병력 모두 도시로 회군을 시작합니다.</a:t>
              </a:r>
            </a:p>
          </p:txBody>
        </p:sp>
        <p:cxnSp>
          <p:nvCxnSpPr>
            <p:cNvPr id="1402" name="Shape 1402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04" name="Shape 1404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몬스터가 없을 경우 전투 수행 불가 안내 팝업</a:t>
            </a:r>
          </a:p>
        </p:txBody>
      </p:sp>
      <p:cxnSp>
        <p:nvCxnSpPr>
          <p:cNvPr id="1405" name="Shape 1405"/>
          <p:cNvCxnSpPr>
            <a:stCxn id="1404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06" name="Shape 1406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1407" name="Shape 1407"/>
          <p:cNvCxnSpPr>
            <a:stCxn id="1406" idx="1"/>
            <a:endCxn id="1404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Shape 141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13" name="Shape 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Shape 1414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중 기본으로 메뉴 표시 안됨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부대 터치 시 표시</a:t>
            </a:r>
          </a:p>
        </p:txBody>
      </p:sp>
      <p:cxnSp>
        <p:nvCxnSpPr>
          <p:cNvPr id="1415" name="Shape 1415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16" name="Shape 1416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17" name="Shape 141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18" name="Shape 1418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419" name="Shape 1419"/>
          <p:cNvGrpSpPr/>
          <p:nvPr/>
        </p:nvGrpSpPr>
        <p:grpSpPr>
          <a:xfrm flipH="1">
            <a:off x="6186397" y="2970048"/>
            <a:ext cx="522880" cy="746645"/>
            <a:chOff x="6382339" y="3119338"/>
            <a:chExt cx="522880" cy="746645"/>
          </a:xfrm>
        </p:grpSpPr>
        <p:pic>
          <p:nvPicPr>
            <p:cNvPr id="1420" name="Shape 14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Shape 14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Shape 14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Shape 14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4" name="Shape 1424"/>
          <p:cNvGrpSpPr/>
          <p:nvPr/>
        </p:nvGrpSpPr>
        <p:grpSpPr>
          <a:xfrm>
            <a:off x="5648293" y="2881990"/>
            <a:ext cx="1627240" cy="1339414"/>
            <a:chOff x="1396566" y="2436177"/>
            <a:chExt cx="1627240" cy="1339414"/>
          </a:xfrm>
        </p:grpSpPr>
        <p:sp>
          <p:nvSpPr>
            <p:cNvPr id="1425" name="Shape 1425"/>
            <p:cNvSpPr/>
            <p:nvPr/>
          </p:nvSpPr>
          <p:spPr>
            <a:xfrm>
              <a:off x="1752871" y="2436177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1505466" y="328654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복귀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396566" y="2672252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554574" y="264540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grpSp>
        <p:nvGrpSpPr>
          <p:cNvPr id="1429" name="Shape 142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430" name="Shape 143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431" name="Shape 143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Shape 143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8454473" name="adj2"/>
                  <a:gd fmla="val 15422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3" name="Shape 143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434" name="Shape 143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435" name="Shape 143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436" name="Shape 143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437" name="Shape 1437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1438" name="Shape 1438"/>
          <p:cNvCxnSpPr>
            <a:stCxn id="1437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9" name="Shape 1439"/>
          <p:cNvSpPr txBox="1"/>
          <p:nvPr/>
        </p:nvSpPr>
        <p:spPr>
          <a:xfrm>
            <a:off x="7903028" y="5775648"/>
            <a:ext cx="3860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부가 기능은 출정 시 부가 기능과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구성</a:t>
            </a:r>
          </a:p>
        </p:txBody>
      </p:sp>
      <p:grpSp>
        <p:nvGrpSpPr>
          <p:cNvPr id="1440" name="Shape 1440"/>
          <p:cNvGrpSpPr/>
          <p:nvPr/>
        </p:nvGrpSpPr>
        <p:grpSpPr>
          <a:xfrm flipH="1">
            <a:off x="6093959" y="3068564"/>
            <a:ext cx="644851" cy="596412"/>
            <a:chOff x="6042050" y="3067000"/>
            <a:chExt cx="644851" cy="596412"/>
          </a:xfrm>
        </p:grpSpPr>
        <p:pic>
          <p:nvPicPr>
            <p:cNvPr id="1441" name="Shape 14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2" name="Shape 14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3" name="Shape 14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4" name="Shape 14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13629" y="667910"/>
            <a:ext cx="11178369" cy="579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종류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4종류가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분포지역에만 등장할 수 있도록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맵을 가로세로 4등분 한 지역에서 지정된 종류의 레이드 몬스터가 나오도록 하는것에 대한 검토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종류별로 1개씩만 배치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3*3의 타일을 점유 한다.(테이블로 조정)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구성요소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전투력과 병력을 가진다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전투력은 테이블에서 구성된 레이드 몬스터의 병력 전투력의 총합으로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레이드 몬스터의 전투력과 병력은 회복되지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구성은 레이드 몬스터의 종류에 따라 다를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레벨을 가지며 레벨에 따라 더 높은 전투력과 병력을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레벨은 일정 주기로 초기화 된다.(1주 ~ 1달 주기)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레벨은 공격제한과 관계없다.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HP를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구성 병력의 전투력을 기준으로 하여 %로 표기 한다.(소수점 2자리까지 표현)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공격/토벌에 대한 보상을 가지고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페이지에서 상세 설명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라이프 타임을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N시간의 라이프 타임을 가진다(테이블에서 조정 하도록 개발)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된 이 후에 다음 재생성 시간까지 다시 생성되지 않는다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8106033" y="1474567"/>
            <a:ext cx="3122141" cy="1492142"/>
            <a:chOff x="6516127" y="2092408"/>
            <a:chExt cx="3122141" cy="1492142"/>
          </a:xfrm>
        </p:grpSpPr>
        <p:grpSp>
          <p:nvGrpSpPr>
            <p:cNvPr id="109" name="Shape 109"/>
            <p:cNvGrpSpPr/>
            <p:nvPr/>
          </p:nvGrpSpPr>
          <p:grpSpPr>
            <a:xfrm>
              <a:off x="6516127" y="2092408"/>
              <a:ext cx="3122141" cy="1492142"/>
              <a:chOff x="3031522" y="2174786"/>
              <a:chExt cx="3122141" cy="1492142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3812057" y="2174786"/>
                <a:ext cx="1561071" cy="741407"/>
              </a:xfrm>
              <a:prstGeom prst="diamond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592592" y="2545490"/>
                <a:ext cx="1561071" cy="741407"/>
              </a:xfrm>
              <a:prstGeom prst="diamond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812057" y="2925522"/>
                <a:ext cx="1561071" cy="741407"/>
              </a:xfrm>
              <a:prstGeom prst="diamond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031522" y="2545489"/>
                <a:ext cx="1561071" cy="741407"/>
              </a:xfrm>
              <a:prstGeom prst="diamond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Shape 114"/>
            <p:cNvSpPr txBox="1"/>
            <p:nvPr/>
          </p:nvSpPr>
          <p:spPr>
            <a:xfrm>
              <a:off x="7544839" y="2270488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1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6728303" y="2660664"/>
              <a:ext cx="1064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2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7544842" y="3019852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4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356238" y="2631863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3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50" name="Shape 1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Shape 1451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452" name="Shape 1452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453" name="Shape 1453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454" name="Shape 1454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55" name="Shape 1455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56" name="Shape 1456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457" name="Shape 1457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458" name="Shape 14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9" name="Shape 1459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460" name="Shape 1460"/>
          <p:cNvCxnSpPr>
            <a:stCxn id="1459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1" name="Shape 1461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462" name="Shape 1462"/>
          <p:cNvCxnSpPr>
            <a:stCxn id="1461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68" name="Shape 1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Shape 1469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470" name="Shape 1470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471" name="Shape 1471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472" name="Shape 1472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74" name="Shape 1474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475" name="Shape 1475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476" name="Shape 14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7" name="Shape 1477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478" name="Shape 1478"/>
          <p:cNvCxnSpPr>
            <a:stCxn id="1477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79" name="Shape 1479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480" name="Shape 1480"/>
          <p:cNvCxnSpPr>
            <a:stCxn id="1479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/>
        </p:nvSpPr>
        <p:spPr>
          <a:xfrm>
            <a:off x="690464" y="289248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보고 메일 UI</a:t>
            </a:r>
          </a:p>
        </p:txBody>
      </p:sp>
      <p:pic>
        <p:nvPicPr>
          <p:cNvPr id="1486" name="Shape 1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Shape 148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후 발송되는 보고 메일(기본)</a:t>
            </a:r>
          </a:p>
        </p:txBody>
      </p:sp>
      <p:pic>
        <p:nvPicPr>
          <p:cNvPr id="1488" name="Shape 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1198" y="-379"/>
            <a:ext cx="38576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Shape 1489"/>
          <p:cNvSpPr/>
          <p:nvPr/>
        </p:nvSpPr>
        <p:spPr>
          <a:xfrm>
            <a:off x="6445223" y="3090513"/>
            <a:ext cx="1780152" cy="1497154"/>
          </a:xfrm>
          <a:prstGeom prst="rect">
            <a:avLst/>
          </a:prstGeom>
          <a:solidFill>
            <a:srgbClr val="9E8A6F"/>
          </a:solidFill>
          <a:ln cap="flat" cmpd="sng" w="12700">
            <a:solidFill>
              <a:srgbClr val="9E8A6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0" name="Shape 1490"/>
          <p:cNvPicPr preferRelativeResize="0"/>
          <p:nvPr/>
        </p:nvPicPr>
        <p:blipFill rotWithShape="1">
          <a:blip r:embed="rId5">
            <a:alphaModFix/>
          </a:blip>
          <a:srcRect b="0" l="8293" r="5359" t="0"/>
          <a:stretch/>
        </p:blipFill>
        <p:spPr>
          <a:xfrm>
            <a:off x="6447337" y="3127414"/>
            <a:ext cx="562240" cy="6641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91" name="Shape 1491"/>
          <p:cNvSpPr txBox="1"/>
          <p:nvPr/>
        </p:nvSpPr>
        <p:spPr>
          <a:xfrm>
            <a:off x="6961217" y="3098326"/>
            <a:ext cx="130035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LV. 999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이름</a:t>
            </a:r>
          </a:p>
        </p:txBody>
      </p:sp>
      <p:sp>
        <p:nvSpPr>
          <p:cNvPr id="1492" name="Shape 1492"/>
          <p:cNvSpPr txBox="1"/>
          <p:nvPr/>
        </p:nvSpPr>
        <p:spPr>
          <a:xfrm>
            <a:off x="7018192" y="3487032"/>
            <a:ext cx="124585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X1200 : Y1200</a:t>
            </a:r>
          </a:p>
        </p:txBody>
      </p:sp>
      <p:sp>
        <p:nvSpPr>
          <p:cNvPr id="1493" name="Shape 1493"/>
          <p:cNvSpPr/>
          <p:nvPr/>
        </p:nvSpPr>
        <p:spPr>
          <a:xfrm>
            <a:off x="6432864" y="3793616"/>
            <a:ext cx="1780152" cy="24275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9E8A6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Shape 1494"/>
          <p:cNvSpPr/>
          <p:nvPr/>
        </p:nvSpPr>
        <p:spPr>
          <a:xfrm>
            <a:off x="6456619" y="3813980"/>
            <a:ext cx="1004850" cy="220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 txBox="1"/>
          <p:nvPr/>
        </p:nvSpPr>
        <p:spPr>
          <a:xfrm>
            <a:off x="6705335" y="3777582"/>
            <a:ext cx="1362874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진행도 : 48%</a:t>
            </a:r>
          </a:p>
        </p:txBody>
      </p:sp>
      <p:sp>
        <p:nvSpPr>
          <p:cNvPr id="1496" name="Shape 1496"/>
          <p:cNvSpPr txBox="1"/>
          <p:nvPr/>
        </p:nvSpPr>
        <p:spPr>
          <a:xfrm>
            <a:off x="6420773" y="4033669"/>
            <a:ext cx="148309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 : 999,999,999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 : 999,999,999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Survive : 999,999,999</a:t>
            </a:r>
          </a:p>
        </p:txBody>
      </p:sp>
      <p:sp>
        <p:nvSpPr>
          <p:cNvPr id="1497" name="Shape 1497"/>
          <p:cNvSpPr/>
          <p:nvPr/>
        </p:nvSpPr>
        <p:spPr>
          <a:xfrm>
            <a:off x="6450044" y="4646725"/>
            <a:ext cx="1780152" cy="1022576"/>
          </a:xfrm>
          <a:prstGeom prst="rect">
            <a:avLst/>
          </a:prstGeom>
          <a:solidFill>
            <a:srgbClr val="9E8A6F"/>
          </a:solidFill>
          <a:ln cap="flat" cmpd="sng" w="12700">
            <a:solidFill>
              <a:srgbClr val="9E8A6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Shape 1498"/>
          <p:cNvSpPr txBox="1"/>
          <p:nvPr/>
        </p:nvSpPr>
        <p:spPr>
          <a:xfrm>
            <a:off x="6649854" y="4639464"/>
            <a:ext cx="13708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토벌 공헌도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99.99%</a:t>
            </a:r>
          </a:p>
        </p:txBody>
      </p:sp>
      <p:sp>
        <p:nvSpPr>
          <p:cNvPr id="1499" name="Shape 1499"/>
          <p:cNvSpPr/>
          <p:nvPr/>
        </p:nvSpPr>
        <p:spPr>
          <a:xfrm>
            <a:off x="4586105" y="1279355"/>
            <a:ext cx="3639270" cy="100715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9E8A6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0" name="Shape 1500"/>
          <p:cNvGrpSpPr/>
          <p:nvPr/>
        </p:nvGrpSpPr>
        <p:grpSpPr>
          <a:xfrm>
            <a:off x="4544469" y="2262063"/>
            <a:ext cx="3727997" cy="884472"/>
            <a:chOff x="4544469" y="2262063"/>
            <a:chExt cx="3727997" cy="884472"/>
          </a:xfrm>
        </p:grpSpPr>
        <p:sp>
          <p:nvSpPr>
            <p:cNvPr id="1501" name="Shape 1501"/>
            <p:cNvSpPr/>
            <p:nvPr/>
          </p:nvSpPr>
          <p:spPr>
            <a:xfrm>
              <a:off x="4586105" y="2262063"/>
              <a:ext cx="3639270" cy="832356"/>
            </a:xfrm>
            <a:prstGeom prst="rect">
              <a:avLst/>
            </a:prstGeom>
            <a:solidFill>
              <a:srgbClr val="3A3634"/>
            </a:solidFill>
            <a:ln cap="flat" cmpd="sng" w="12700">
              <a:solidFill>
                <a:srgbClr val="9E8A6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4819378" y="2302717"/>
              <a:ext cx="592381" cy="58977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136075" y="2310411"/>
              <a:ext cx="592381" cy="58977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7422817" y="2310411"/>
              <a:ext cx="592381" cy="58977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5" name="Shape 15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046" y="2352692"/>
              <a:ext cx="545939" cy="545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6" name="Shape 15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56138" y="2361502"/>
              <a:ext cx="545939" cy="545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7" name="Shape 15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42600" y="2354242"/>
              <a:ext cx="545939" cy="5459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8" name="Shape 1508"/>
            <p:cNvSpPr txBox="1"/>
            <p:nvPr/>
          </p:nvSpPr>
          <p:spPr>
            <a:xfrm>
              <a:off x="4544469" y="2866497"/>
              <a:ext cx="1095171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+999,999,999</a:t>
              </a:r>
            </a:p>
          </p:txBody>
        </p:sp>
        <p:sp>
          <p:nvSpPr>
            <p:cNvPr id="1509" name="Shape 1509"/>
            <p:cNvSpPr txBox="1"/>
            <p:nvPr/>
          </p:nvSpPr>
          <p:spPr>
            <a:xfrm>
              <a:off x="5897637" y="2875547"/>
              <a:ext cx="1095171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+999,999,999</a:t>
              </a:r>
            </a:p>
          </p:txBody>
        </p:sp>
        <p:sp>
          <p:nvSpPr>
            <p:cNvPr id="1510" name="Shape 1510"/>
            <p:cNvSpPr txBox="1"/>
            <p:nvPr/>
          </p:nvSpPr>
          <p:spPr>
            <a:xfrm>
              <a:off x="7177295" y="2884925"/>
              <a:ext cx="1095171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+999,999,999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5065982" y="3175650"/>
            <a:ext cx="1304996" cy="477039"/>
          </a:xfrm>
          <a:prstGeom prst="rect">
            <a:avLst/>
          </a:prstGeom>
          <a:solidFill>
            <a:srgbClr val="9E8A6F"/>
          </a:solidFill>
          <a:ln cap="flat" cmpd="sng" w="12700">
            <a:solidFill>
              <a:srgbClr val="9E8A6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Shape 1512"/>
          <p:cNvSpPr txBox="1"/>
          <p:nvPr/>
        </p:nvSpPr>
        <p:spPr>
          <a:xfrm>
            <a:off x="4933394" y="3126659"/>
            <a:ext cx="162505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(CLE)LordName123…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 999명</a:t>
            </a:r>
          </a:p>
        </p:txBody>
      </p:sp>
      <p:sp>
        <p:nvSpPr>
          <p:cNvPr id="1513" name="Shape 1513"/>
          <p:cNvSpPr txBox="1"/>
          <p:nvPr/>
        </p:nvSpPr>
        <p:spPr>
          <a:xfrm>
            <a:off x="5143396" y="3427744"/>
            <a:ext cx="124585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X1200 : Y1200</a:t>
            </a:r>
          </a:p>
        </p:txBody>
      </p:sp>
      <p:grpSp>
        <p:nvGrpSpPr>
          <p:cNvPr id="1514" name="Shape 1514"/>
          <p:cNvGrpSpPr/>
          <p:nvPr/>
        </p:nvGrpSpPr>
        <p:grpSpPr>
          <a:xfrm>
            <a:off x="396517" y="3332865"/>
            <a:ext cx="3639270" cy="832356"/>
            <a:chOff x="172682" y="4197228"/>
            <a:chExt cx="3639270" cy="832356"/>
          </a:xfrm>
        </p:grpSpPr>
        <p:sp>
          <p:nvSpPr>
            <p:cNvPr id="1515" name="Shape 1515"/>
            <p:cNvSpPr/>
            <p:nvPr/>
          </p:nvSpPr>
          <p:spPr>
            <a:xfrm>
              <a:off x="172682" y="4197228"/>
              <a:ext cx="3639270" cy="832356"/>
            </a:xfrm>
            <a:prstGeom prst="rect">
              <a:avLst/>
            </a:prstGeom>
            <a:solidFill>
              <a:srgbClr val="3A3634"/>
            </a:solidFill>
            <a:ln cap="flat" cmpd="sng" w="12700">
              <a:solidFill>
                <a:srgbClr val="9E8A6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 txBox="1"/>
            <p:nvPr/>
          </p:nvSpPr>
          <p:spPr>
            <a:xfrm>
              <a:off x="278732" y="4397962"/>
              <a:ext cx="3390671" cy="430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토벌 공헌도가 낮아 받을 수 있는 보상이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토벌 공헌도 0.01% 이상 부터 받을 수 있습니다.</a:t>
              </a:r>
            </a:p>
          </p:txBody>
        </p:sp>
      </p:grpSp>
      <p:sp>
        <p:nvSpPr>
          <p:cNvPr id="1517" name="Shape 1517"/>
          <p:cNvSpPr/>
          <p:nvPr/>
        </p:nvSpPr>
        <p:spPr>
          <a:xfrm>
            <a:off x="9212968" y="667910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몬스터를 공격한 시간과 레이드 몬스터의 좌표를 표시한다.</a:t>
            </a:r>
          </a:p>
        </p:txBody>
      </p:sp>
      <p:cxnSp>
        <p:nvCxnSpPr>
          <p:cNvPr id="1518" name="Shape 1518"/>
          <p:cNvCxnSpPr>
            <a:stCxn id="1517" idx="1"/>
          </p:cNvCxnSpPr>
          <p:nvPr/>
        </p:nvCxnSpPr>
        <p:spPr>
          <a:xfrm flipH="1">
            <a:off x="8225368" y="901175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19" name="Shape 1519"/>
          <p:cNvSpPr/>
          <p:nvPr/>
        </p:nvSpPr>
        <p:spPr>
          <a:xfrm>
            <a:off x="9119259" y="2143246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기본 보상을 보여준다.</a:t>
            </a:r>
          </a:p>
        </p:txBody>
      </p:sp>
      <p:cxnSp>
        <p:nvCxnSpPr>
          <p:cNvPr id="1520" name="Shape 1520"/>
          <p:cNvCxnSpPr>
            <a:stCxn id="1519" idx="1"/>
          </p:cNvCxnSpPr>
          <p:nvPr/>
        </p:nvCxnSpPr>
        <p:spPr>
          <a:xfrm flipH="1">
            <a:off x="8131659" y="2376511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21" name="Shape 1521"/>
          <p:cNvCxnSpPr>
            <a:endCxn id="1507" idx="1"/>
          </p:cNvCxnSpPr>
          <p:nvPr/>
        </p:nvCxnSpPr>
        <p:spPr>
          <a:xfrm>
            <a:off x="4189800" y="2527012"/>
            <a:ext cx="652800" cy="100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2" name="Shape 1522"/>
          <p:cNvSpPr/>
          <p:nvPr/>
        </p:nvSpPr>
        <p:spPr>
          <a:xfrm>
            <a:off x="1899881" y="2231149"/>
            <a:ext cx="22862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HP를 0.01% 이상 감소시키지 못한 경우 보상을 받지 못한다.</a:t>
            </a:r>
          </a:p>
        </p:txBody>
      </p:sp>
      <p:cxnSp>
        <p:nvCxnSpPr>
          <p:cNvPr id="1523" name="Shape 1523"/>
          <p:cNvCxnSpPr>
            <a:stCxn id="1515" idx="0"/>
            <a:endCxn id="1522" idx="2"/>
          </p:cNvCxnSpPr>
          <p:nvPr/>
        </p:nvCxnSpPr>
        <p:spPr>
          <a:xfrm flipH="1" rot="10800000">
            <a:off x="2216152" y="2697765"/>
            <a:ext cx="826800" cy="6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Shape 1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6" y="0"/>
            <a:ext cx="38576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 txBox="1"/>
          <p:nvPr/>
        </p:nvSpPr>
        <p:spPr>
          <a:xfrm>
            <a:off x="690464" y="289248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보고 메일 UI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최초 공격 보상 메일</a:t>
            </a:r>
          </a:p>
        </p:txBody>
      </p:sp>
      <p:sp>
        <p:nvSpPr>
          <p:cNvPr id="1531" name="Shape 1531"/>
          <p:cNvSpPr/>
          <p:nvPr/>
        </p:nvSpPr>
        <p:spPr>
          <a:xfrm>
            <a:off x="9199107" y="658581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몬스터를 공격한 시간 표시</a:t>
            </a:r>
          </a:p>
        </p:txBody>
      </p:sp>
      <p:cxnSp>
        <p:nvCxnSpPr>
          <p:cNvPr id="1532" name="Shape 1532"/>
          <p:cNvCxnSpPr>
            <a:stCxn id="1531" idx="1"/>
          </p:cNvCxnSpPr>
          <p:nvPr/>
        </p:nvCxnSpPr>
        <p:spPr>
          <a:xfrm flipH="1">
            <a:off x="8211507" y="891846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33" name="Shape 1533"/>
          <p:cNvSpPr/>
          <p:nvPr/>
        </p:nvSpPr>
        <p:spPr>
          <a:xfrm>
            <a:off x="9199107" y="4025625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하단으로 스트롤 하면 수령버튼</a:t>
            </a:r>
          </a:p>
        </p:txBody>
      </p:sp>
      <p:cxnSp>
        <p:nvCxnSpPr>
          <p:cNvPr id="1534" name="Shape 1534"/>
          <p:cNvCxnSpPr>
            <a:stCxn id="1533" idx="1"/>
          </p:cNvCxnSpPr>
          <p:nvPr/>
        </p:nvCxnSpPr>
        <p:spPr>
          <a:xfrm flipH="1">
            <a:off x="8211507" y="4258890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35" name="Shape 1535"/>
          <p:cNvSpPr/>
          <p:nvPr/>
        </p:nvSpPr>
        <p:spPr>
          <a:xfrm>
            <a:off x="4597898" y="1020257"/>
            <a:ext cx="2153984" cy="202312"/>
          </a:xfrm>
          <a:prstGeom prst="rect">
            <a:avLst/>
          </a:prstGeom>
          <a:solidFill>
            <a:srgbClr val="E5C89C"/>
          </a:solidFill>
          <a:ln cap="flat" cmpd="sng" w="12700">
            <a:solidFill>
              <a:srgbClr val="E5C8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보상</a:t>
            </a:r>
          </a:p>
        </p:txBody>
      </p:sp>
      <p:sp>
        <p:nvSpPr>
          <p:cNvPr id="1536" name="Shape 1536"/>
          <p:cNvSpPr/>
          <p:nvPr/>
        </p:nvSpPr>
        <p:spPr>
          <a:xfrm>
            <a:off x="4632473" y="1314240"/>
            <a:ext cx="3579043" cy="1942143"/>
          </a:xfrm>
          <a:prstGeom prst="rect">
            <a:avLst/>
          </a:prstGeom>
          <a:solidFill>
            <a:srgbClr val="806544"/>
          </a:solidFill>
          <a:ln cap="flat" cmpd="sng" w="12700">
            <a:solidFill>
              <a:srgbClr val="80654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Shape 1537"/>
          <p:cNvSpPr txBox="1"/>
          <p:nvPr/>
        </p:nvSpPr>
        <p:spPr>
          <a:xfrm>
            <a:off x="4556835" y="1369430"/>
            <a:ext cx="3654680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축하드립니다!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영주님이 함께한 집결 부대가 [레이드 몬스터 이름]를 최초로 공격 하였습니다.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공격에 대한 보상을 지급해 드리니 계속해서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토벌에 많은 공헌을 해주시기 바라겠습니다.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" name="Shape 1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6" y="0"/>
            <a:ext cx="38576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Shape 1543"/>
          <p:cNvSpPr txBox="1"/>
          <p:nvPr/>
        </p:nvSpPr>
        <p:spPr>
          <a:xfrm>
            <a:off x="690464" y="289248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보고 메일 UI</a:t>
            </a:r>
          </a:p>
        </p:txBody>
      </p:sp>
      <p:sp>
        <p:nvSpPr>
          <p:cNvPr id="1544" name="Shape 1544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최초 공격 보상 메일</a:t>
            </a:r>
          </a:p>
        </p:txBody>
      </p:sp>
      <p:sp>
        <p:nvSpPr>
          <p:cNvPr id="1545" name="Shape 1545"/>
          <p:cNvSpPr/>
          <p:nvPr/>
        </p:nvSpPr>
        <p:spPr>
          <a:xfrm>
            <a:off x="4597898" y="1020257"/>
            <a:ext cx="2153984" cy="202312"/>
          </a:xfrm>
          <a:prstGeom prst="rect">
            <a:avLst/>
          </a:prstGeom>
          <a:solidFill>
            <a:srgbClr val="E5C89C"/>
          </a:solidFill>
          <a:ln cap="flat" cmpd="sng" w="12700">
            <a:solidFill>
              <a:srgbClr val="E5C8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최후의 일격 보상</a:t>
            </a:r>
          </a:p>
        </p:txBody>
      </p:sp>
      <p:sp>
        <p:nvSpPr>
          <p:cNvPr id="1546" name="Shape 1546"/>
          <p:cNvSpPr/>
          <p:nvPr/>
        </p:nvSpPr>
        <p:spPr>
          <a:xfrm>
            <a:off x="4632473" y="1314240"/>
            <a:ext cx="3579043" cy="1942143"/>
          </a:xfrm>
          <a:prstGeom prst="rect">
            <a:avLst/>
          </a:prstGeom>
          <a:solidFill>
            <a:srgbClr val="806544"/>
          </a:solidFill>
          <a:ln cap="flat" cmpd="sng" w="12700">
            <a:solidFill>
              <a:srgbClr val="80654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Shape 1547"/>
          <p:cNvSpPr txBox="1"/>
          <p:nvPr/>
        </p:nvSpPr>
        <p:spPr>
          <a:xfrm>
            <a:off x="4556835" y="1369430"/>
            <a:ext cx="3654680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축하드립니다!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영주님이 함께한 집결 부대가 [레이드 몬스터 이름]에게 최후의 일격을 선사했습니다.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최후의 일격에 대한 보상을 지급해 드리니 계속해서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토벌에 많은 공헌을 해주시기 바라겠습니다.</a:t>
            </a:r>
          </a:p>
        </p:txBody>
      </p:sp>
      <p:sp>
        <p:nvSpPr>
          <p:cNvPr id="1548" name="Shape 1548"/>
          <p:cNvSpPr/>
          <p:nvPr/>
        </p:nvSpPr>
        <p:spPr>
          <a:xfrm>
            <a:off x="9199107" y="658581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몬스터를 공격한 시간 표시</a:t>
            </a:r>
          </a:p>
        </p:txBody>
      </p:sp>
      <p:cxnSp>
        <p:nvCxnSpPr>
          <p:cNvPr id="1549" name="Shape 1549"/>
          <p:cNvCxnSpPr>
            <a:stCxn id="1548" idx="1"/>
          </p:cNvCxnSpPr>
          <p:nvPr/>
        </p:nvCxnSpPr>
        <p:spPr>
          <a:xfrm flipH="1">
            <a:off x="8211507" y="891846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50" name="Shape 1550"/>
          <p:cNvSpPr/>
          <p:nvPr/>
        </p:nvSpPr>
        <p:spPr>
          <a:xfrm>
            <a:off x="9199107" y="4025625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하단으로 스트롤 하면 수령버튼</a:t>
            </a:r>
          </a:p>
        </p:txBody>
      </p:sp>
      <p:cxnSp>
        <p:nvCxnSpPr>
          <p:cNvPr id="1551" name="Shape 1551"/>
          <p:cNvCxnSpPr>
            <a:stCxn id="1550" idx="1"/>
          </p:cNvCxnSpPr>
          <p:nvPr/>
        </p:nvCxnSpPr>
        <p:spPr>
          <a:xfrm flipH="1">
            <a:off x="8211507" y="4258890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Shape 1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6" y="0"/>
            <a:ext cx="38576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Shape 1557"/>
          <p:cNvSpPr txBox="1"/>
          <p:nvPr/>
        </p:nvSpPr>
        <p:spPr>
          <a:xfrm>
            <a:off x="690464" y="289248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보고 메일 UI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공헌 랭킹 보상 메일</a:t>
            </a:r>
          </a:p>
        </p:txBody>
      </p:sp>
      <p:sp>
        <p:nvSpPr>
          <p:cNvPr id="1559" name="Shape 1559"/>
          <p:cNvSpPr/>
          <p:nvPr/>
        </p:nvSpPr>
        <p:spPr>
          <a:xfrm>
            <a:off x="4597898" y="1020257"/>
            <a:ext cx="2153984" cy="202312"/>
          </a:xfrm>
          <a:prstGeom prst="rect">
            <a:avLst/>
          </a:prstGeom>
          <a:solidFill>
            <a:srgbClr val="E5C89C"/>
          </a:solidFill>
          <a:ln cap="flat" cmpd="sng" w="12700">
            <a:solidFill>
              <a:srgbClr val="E5C8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랭킹 보상</a:t>
            </a:r>
          </a:p>
        </p:txBody>
      </p:sp>
      <p:sp>
        <p:nvSpPr>
          <p:cNvPr id="1560" name="Shape 1560"/>
          <p:cNvSpPr/>
          <p:nvPr/>
        </p:nvSpPr>
        <p:spPr>
          <a:xfrm>
            <a:off x="4632473" y="1314240"/>
            <a:ext cx="3579043" cy="1942143"/>
          </a:xfrm>
          <a:prstGeom prst="rect">
            <a:avLst/>
          </a:prstGeom>
          <a:solidFill>
            <a:srgbClr val="806544"/>
          </a:solidFill>
          <a:ln cap="flat" cmpd="sng" w="12700">
            <a:solidFill>
              <a:srgbClr val="80654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Shape 1561"/>
          <p:cNvSpPr txBox="1"/>
          <p:nvPr/>
        </p:nvSpPr>
        <p:spPr>
          <a:xfrm>
            <a:off x="4556835" y="1369430"/>
            <a:ext cx="3654680" cy="106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축하 드립니다!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[길드이름]연맹이 [레이드 몬스터 이름] 토벌에서 공헌도 랭킹[순위]를 차지하였습니다.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모두에게 랭킹보상이 지급 됩니다.</a:t>
            </a:r>
          </a:p>
        </p:txBody>
      </p:sp>
      <p:sp>
        <p:nvSpPr>
          <p:cNvPr id="1562" name="Shape 1562"/>
          <p:cNvSpPr/>
          <p:nvPr/>
        </p:nvSpPr>
        <p:spPr>
          <a:xfrm>
            <a:off x="9199107" y="658581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몬스터를 공격한 시간 표시</a:t>
            </a:r>
          </a:p>
        </p:txBody>
      </p:sp>
      <p:cxnSp>
        <p:nvCxnSpPr>
          <p:cNvPr id="1563" name="Shape 1563"/>
          <p:cNvCxnSpPr>
            <a:stCxn id="1562" idx="1"/>
          </p:cNvCxnSpPr>
          <p:nvPr/>
        </p:nvCxnSpPr>
        <p:spPr>
          <a:xfrm flipH="1">
            <a:off x="8211507" y="891846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4" name="Shape 1564"/>
          <p:cNvSpPr/>
          <p:nvPr/>
        </p:nvSpPr>
        <p:spPr>
          <a:xfrm>
            <a:off x="9199107" y="4025625"/>
            <a:ext cx="2049080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하단으로 스트롤 하면 수령버튼</a:t>
            </a:r>
          </a:p>
        </p:txBody>
      </p:sp>
      <p:cxnSp>
        <p:nvCxnSpPr>
          <p:cNvPr id="1565" name="Shape 1565"/>
          <p:cNvCxnSpPr>
            <a:stCxn id="1564" idx="1"/>
          </p:cNvCxnSpPr>
          <p:nvPr/>
        </p:nvCxnSpPr>
        <p:spPr>
          <a:xfrm flipH="1">
            <a:off x="8211507" y="4258890"/>
            <a:ext cx="987600" cy="23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13629" y="667910"/>
            <a:ext cx="11178369" cy="39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등장 및 재생성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GMT시간을 기준으로 일정 시간 단위로 등장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등장 시간 및 주기는 4종의 레이드몬스터가 공유한다.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 생성 / 동시 삭제.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종류당 1개씩만 생성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 등장 후 동일한 라이프 타임을 가지며 라이프 타임 이내에 유저에 의해 토벌되지 않으면 실패로 간주한다.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실패한 레이드 몬스터가 다음번 주기에 생성 될 때 입은 데미지를 저장하지 않는다.(최대 HP 상태로 등장)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된 경우 다음 생성 때 1레벨 상승한 레이드 몬스터가 등장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이력으로 인한 등장 레벨은 4종의 몬스터가 각각 가진다.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등장은 모드 1레벨이지만 그 이후 토벌 상태에 따라 4종의 레이드 몬스터 레벨이 다를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레벨의 레이드 몬스터가 토벌 된 경우 다음 생성 때 최대레벨의 레이드 몬스터를 등장 시킨다.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필드에 이미 위치한 오브젝트 위에 생성되지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레이드 몬스터가 생성될 자리가 없는 경우 자원지오브젝트(식량&gt;목재&gt;석재&gt;철광) 중 하나를 삭제하고 생성 시킨다.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삭제가 어려울 경우 생성 가능한 위치를 N초 주기로 생성 될 때까지 재탐색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즉시 재생성 되지 않는다.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13629" y="667910"/>
            <a:ext cx="11178369" cy="395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알림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레이드 몬스터는 하루 기준 10마리 내외로 등장하도록 조정 한다.(등장 횟수가 늘어날 수록 등장 노티로 인해 서버부하가 예상됨)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몬스터가 등장 할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접속한 유저에게만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비접속유저에겐 알려주지않는다.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유저에 의해 토벌 당하여 삭제 된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토벌한 영주의 닉네임, 연맹 명, 연맹 약어 정보를 포함하여 함께 알려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라이프 타임 소멸로 삭제된 경우 노티를 주지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등장 위치 or 반경을 대륙지도에 표시하여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위치 표시는 레이드 몬스터의 등장 좌표를 기준으로 n의 랜덤 값을 더하거나 빼서 기준점을 정한다.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기준좌표를 중신으로 n만큼의 타일 영역을 표시해준다.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좌표 및 표시반경 n은 테이블에서 조정 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13629" y="658581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조건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집결로만 공격 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집결을 할 수 없는 상황일 경우 레이드 몬스터를 공격 할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병사수는 집결자의 대사관 건물 레벨에 따른다.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참여 영주 수는 집결자의 연맹/연합 과학기술의 레벨에 따른다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집결인원 이상이 집결한 경우 공격 가능.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 인원은 테이블로 조정한다.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 내에 최소 집결인원 미만인 경우 공격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최소 출정 가능한 병력 이상 보유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 상관 없이 1 이상의 병력 보유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수에 여유 필요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 이상 출정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스테미나를 필요 수량 이상 보유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스테미나가 부족한 경우 팝업을 통해 사용, 구매로 연결해준다.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스테미나는 공격 집결 신청 즉시 차감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스테미나는 반환 되지 않음.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참여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공격에 참여를 위해 부대를 출정 시킬 때 스테미너를 소모한다.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없는 경우 구매팝업으로 연결.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스테미나는 레이드 참여를 위해 부대를 출정시킬 때 차감한다.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공격에 참여는 집결 전투의 기본 룰을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23013" y="856288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– 시작 행군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전투는 집결 행군 및 전투의 기본 룰을 사용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– 행군 예외 사항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경우 최소 집결 영주 숫자가 존재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 이내에 최소집결영주 수를 채우지 못하면 집결은 자동 취소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집결이 취소 되는 경우 각자의 성으로 돌아간다.(집결의 기본 룰에 따른다)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13629" y="658581"/>
            <a:ext cx="11178369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부대와 레이드 몬스터가 조우하는 순간 전투가 발생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애니메이션을 출력 한다(2~3초).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도착한 순간 레이드 몬스터가 토벌/삭제 되어 없는 경우 집결부대는 회군 한다.(회군 내용은 다음 페이지에..)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결과는 시뮬레이션을 통해 진행 되며 그 결과로 승/패가 결정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몬스터와의 전투는 일반 전투 룰에 다른다(3페이즈 진행)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3페이즈 동안 몬스터의 HP를 0으로 만들지 못하면 토벌에 실패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실패한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1%만 실제 부상병으로 처리한다. (100미만일 경우, 최소값은 1)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병력은 100% 손실되며 다시 복구 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실패 즉시 유저의 병력은 각자의 타운으로 회군.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후 공격보상을 받는다.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성공한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0.1%만 실제 부상병으로 처리한다.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각자의 성으로 회군행군을 시작한다.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자신이 보낸 부대가 레이드 몬스터에게 입힌 피해에 따라 공격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집결에 참여한 모든 유저는 토벌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즉시 삭제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토벌, 삭제 되기 전까지 감소된 상태를 유지하며 이후에 토벌부대는 감소된 HP의 레이드 몬스터를 상대하게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