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21D4FAF-AF02-4496-98AB-FE0E9B12CA73}">
  <a:tblStyle styleId="{321D4FAF-AF02-4496-98AB-FE0E9B12CA73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Shape 5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Shape 6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Shape 7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Shape 8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Shape 8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Shape 9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Shape 10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Shape 10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Shape 1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Shape 11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Shape 11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Shape 12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Shape 12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Shape 1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Shape 13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Shape 1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Shape 13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Shape 14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Shape 14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Shape 14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Shape 14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Shape 14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Shape 14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Shape 1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Shape 15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Shape 15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Shape 15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9" Type="http://schemas.openxmlformats.org/officeDocument/2006/relationships/image" Target="../media/image08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9" Type="http://schemas.openxmlformats.org/officeDocument/2006/relationships/image" Target="../media/image08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09.png"/><Relationship Id="rId13" Type="http://schemas.openxmlformats.org/officeDocument/2006/relationships/image" Target="../media/image10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9" Type="http://schemas.openxmlformats.org/officeDocument/2006/relationships/image" Target="../media/image13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09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9" Type="http://schemas.openxmlformats.org/officeDocument/2006/relationships/image" Target="../media/image13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09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9" Type="http://schemas.openxmlformats.org/officeDocument/2006/relationships/image" Target="../media/image13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09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9" Type="http://schemas.openxmlformats.org/officeDocument/2006/relationships/image" Target="../media/image13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09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9" Type="http://schemas.openxmlformats.org/officeDocument/2006/relationships/image" Target="../media/image13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09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9" Type="http://schemas.openxmlformats.org/officeDocument/2006/relationships/image" Target="../media/image13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5" Type="http://schemas.openxmlformats.org/officeDocument/2006/relationships/image" Target="../media/image02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5" Type="http://schemas.openxmlformats.org/officeDocument/2006/relationships/image" Target="../media/image02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9" Type="http://schemas.openxmlformats.org/officeDocument/2006/relationships/image" Target="../media/image14.png"/><Relationship Id="rId5" Type="http://schemas.openxmlformats.org/officeDocument/2006/relationships/image" Target="../media/image02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9" Type="http://schemas.openxmlformats.org/officeDocument/2006/relationships/image" Target="../media/image14.png"/><Relationship Id="rId5" Type="http://schemas.openxmlformats.org/officeDocument/2006/relationships/image" Target="../media/image02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03.pn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0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9" Type="http://schemas.openxmlformats.org/officeDocument/2006/relationships/image" Target="../media/image08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9" Type="http://schemas.openxmlformats.org/officeDocument/2006/relationships/image" Target="../media/image08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5" Type="http://schemas.openxmlformats.org/officeDocument/2006/relationships/image" Target="../media/image18.jpg"/><Relationship Id="rId6" Type="http://schemas.openxmlformats.org/officeDocument/2006/relationships/image" Target="../media/image0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5" Type="http://schemas.openxmlformats.org/officeDocument/2006/relationships/image" Target="../media/image18.jpg"/><Relationship Id="rId6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5" Type="http://schemas.openxmlformats.org/officeDocument/2006/relationships/image" Target="../media/image18.jpg"/><Relationship Id="rId6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5" Type="http://schemas.openxmlformats.org/officeDocument/2006/relationships/image" Target="../media/image18.jpg"/><Relationship Id="rId6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5" Type="http://schemas.openxmlformats.org/officeDocument/2006/relationships/image" Target="../media/image18.jpg"/><Relationship Id="rId6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5" Type="http://schemas.openxmlformats.org/officeDocument/2006/relationships/image" Target="../media/image18.jp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5" Type="http://schemas.openxmlformats.org/officeDocument/2006/relationships/image" Target="../media/image18.jpg"/><Relationship Id="rId6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5" Type="http://schemas.openxmlformats.org/officeDocument/2006/relationships/image" Target="../media/image1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09.png"/><Relationship Id="rId13" Type="http://schemas.openxmlformats.org/officeDocument/2006/relationships/image" Target="../media/image24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9" Type="http://schemas.openxmlformats.org/officeDocument/2006/relationships/image" Target="../media/image13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5" Type="http://schemas.openxmlformats.org/officeDocument/2006/relationships/image" Target="../media/image02.png"/><Relationship Id="rId6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10" Type="http://schemas.openxmlformats.org/officeDocument/2006/relationships/image" Target="../media/image02.png"/><Relationship Id="rId9" Type="http://schemas.openxmlformats.org/officeDocument/2006/relationships/image" Target="../media/image08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21443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성벽 1.2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2016.03.04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013629" y="667910"/>
            <a:ext cx="26719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 정보 설명 팝업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1939" y="595116"/>
            <a:ext cx="3188120" cy="566776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4495716" y="595116"/>
            <a:ext cx="3192703" cy="56677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 b="0" l="32930" r="0" t="53954"/>
          <a:stretch/>
        </p:blipFill>
        <p:spPr>
          <a:xfrm>
            <a:off x="4568432" y="1721106"/>
            <a:ext cx="2140257" cy="2079429"/>
          </a:xfrm>
          <a:prstGeom prst="roundRect">
            <a:avLst>
              <a:gd fmla="val 10834" name="adj"/>
            </a:avLst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>
            <a:off x="4495717" y="595116"/>
            <a:ext cx="3192703" cy="2899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4582" y="632656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4692" y="644783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3189" y="641987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0657" y="632656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/>
          <p:nvPr/>
        </p:nvSpPr>
        <p:spPr>
          <a:xfrm>
            <a:off x="4905937" y="634374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233" name="Shape 233"/>
          <p:cNvSpPr/>
          <p:nvPr/>
        </p:nvSpPr>
        <p:spPr>
          <a:xfrm>
            <a:off x="5590180" y="628152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234" name="Shape 234"/>
          <p:cNvSpPr/>
          <p:nvPr/>
        </p:nvSpPr>
        <p:spPr>
          <a:xfrm>
            <a:off x="6321080" y="640591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235" name="Shape 235"/>
          <p:cNvSpPr/>
          <p:nvPr/>
        </p:nvSpPr>
        <p:spPr>
          <a:xfrm>
            <a:off x="7051989" y="625039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236" name="Shape 236"/>
          <p:cNvCxnSpPr/>
          <p:nvPr/>
        </p:nvCxnSpPr>
        <p:spPr>
          <a:xfrm>
            <a:off x="4495716" y="885111"/>
            <a:ext cx="319270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7" name="Shape 237"/>
          <p:cNvSpPr/>
          <p:nvPr/>
        </p:nvSpPr>
        <p:spPr>
          <a:xfrm>
            <a:off x="5590180" y="5696178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</a:p>
        </p:txBody>
      </p:sp>
      <p:grpSp>
        <p:nvGrpSpPr>
          <p:cNvPr id="238" name="Shape 238"/>
          <p:cNvGrpSpPr/>
          <p:nvPr/>
        </p:nvGrpSpPr>
        <p:grpSpPr>
          <a:xfrm>
            <a:off x="4613052" y="5734349"/>
            <a:ext cx="522334" cy="381706"/>
            <a:chOff x="3187638" y="6328825"/>
            <a:chExt cx="522334" cy="381706"/>
          </a:xfrm>
        </p:grpSpPr>
        <p:sp>
          <p:nvSpPr>
            <p:cNvPr id="239" name="Shape 239"/>
            <p:cNvSpPr/>
            <p:nvPr/>
          </p:nvSpPr>
          <p:spPr>
            <a:xfrm>
              <a:off x="3187638" y="6328825"/>
              <a:ext cx="522334" cy="38170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 rot="10800000">
              <a:off x="3271006" y="6421199"/>
              <a:ext cx="336928" cy="20536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4577990" y="3624412"/>
            <a:ext cx="3078403" cy="1873562"/>
            <a:chOff x="3215721" y="3241857"/>
            <a:chExt cx="3078403" cy="1873562"/>
          </a:xfrm>
        </p:grpSpPr>
        <p:sp>
          <p:nvSpPr>
            <p:cNvPr id="242" name="Shape 242"/>
            <p:cNvSpPr/>
            <p:nvPr/>
          </p:nvSpPr>
          <p:spPr>
            <a:xfrm>
              <a:off x="3215721" y="3267958"/>
              <a:ext cx="2994952" cy="1847461"/>
            </a:xfrm>
            <a:prstGeom prst="roundRect">
              <a:avLst>
                <a:gd fmla="val 7223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" name="Shape 243"/>
            <p:cNvCxnSpPr/>
            <p:nvPr/>
          </p:nvCxnSpPr>
          <p:spPr>
            <a:xfrm>
              <a:off x="3215721" y="3566535"/>
              <a:ext cx="29949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44" name="Shape 244"/>
            <p:cNvSpPr/>
            <p:nvPr/>
          </p:nvSpPr>
          <p:spPr>
            <a:xfrm>
              <a:off x="4286276" y="3279482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세부 정보</a:t>
              </a:r>
            </a:p>
          </p:txBody>
        </p:sp>
        <p:pic>
          <p:nvPicPr>
            <p:cNvPr id="245" name="Shape 24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929807" y="3241857"/>
              <a:ext cx="364317" cy="318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Shape 246"/>
            <p:cNvSpPr/>
            <p:nvPr/>
          </p:nvSpPr>
          <p:spPr>
            <a:xfrm>
              <a:off x="3299926" y="3657798"/>
              <a:ext cx="2855306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성 방어도 수치                         8,500 </a:t>
              </a:r>
              <a:r>
                <a:rPr b="1" lang="en-US" sz="1000">
                  <a:solidFill>
                    <a:srgbClr val="385623"/>
                  </a:solidFill>
                  <a:latin typeface="Arial"/>
                  <a:ea typeface="Arial"/>
                  <a:cs typeface="Arial"/>
                  <a:sym typeface="Arial"/>
                </a:rPr>
                <a:t>+90</a:t>
              </a:r>
            </a:p>
          </p:txBody>
        </p:sp>
      </p:grpSp>
      <p:sp>
        <p:nvSpPr>
          <p:cNvPr id="247" name="Shape 247"/>
          <p:cNvSpPr/>
          <p:nvPr/>
        </p:nvSpPr>
        <p:spPr>
          <a:xfrm>
            <a:off x="5385323" y="1979316"/>
            <a:ext cx="924594" cy="284914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Lv6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248" name="Shape 248"/>
          <p:cNvSpPr/>
          <p:nvPr/>
        </p:nvSpPr>
        <p:spPr>
          <a:xfrm>
            <a:off x="6468739" y="1994664"/>
            <a:ext cx="1166502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6468771" y="2002175"/>
            <a:ext cx="1180922" cy="111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성벽은 방어병사가 주둔하는 장소 입니다.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성벽의 업그레이드로 방어도 수치를 증가시킬 수 있습니다.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68325" y="1402325"/>
            <a:ext cx="364317" cy="31877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4500839" y="595116"/>
            <a:ext cx="3192703" cy="5667768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Shape 252"/>
          <p:cNvGrpSpPr/>
          <p:nvPr/>
        </p:nvGrpSpPr>
        <p:grpSpPr>
          <a:xfrm>
            <a:off x="4498561" y="2421406"/>
            <a:ext cx="3194342" cy="1994623"/>
            <a:chOff x="4494077" y="2441618"/>
            <a:chExt cx="3194342" cy="1994623"/>
          </a:xfrm>
        </p:grpSpPr>
        <p:grpSp>
          <p:nvGrpSpPr>
            <p:cNvPr id="253" name="Shape 253"/>
            <p:cNvGrpSpPr/>
            <p:nvPr/>
          </p:nvGrpSpPr>
          <p:grpSpPr>
            <a:xfrm>
              <a:off x="4494077" y="2441619"/>
              <a:ext cx="3194342" cy="1994622"/>
              <a:chOff x="555481" y="3523992"/>
              <a:chExt cx="3194342" cy="1994622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555481" y="3523992"/>
                <a:ext cx="3194342" cy="1994622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성 방어도 수치는 적들의 공격으로부터</a:t>
                </a:r>
              </a:p>
              <a:p>
                <a:pPr indent="0" lvl="0" marL="0" marR="0" rtl="0" algn="ctr"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견뎌낼 수 있는 최대 방어력 수치를 나타내며, 업그레이드를 통해 상승 시킬 수 있습니다.</a:t>
                </a: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1520716" y="5101162"/>
                <a:ext cx="1247821" cy="313392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</a:p>
            </p:txBody>
          </p:sp>
        </p:grpSp>
        <p:cxnSp>
          <p:nvCxnSpPr>
            <p:cNvPr id="256" name="Shape 256"/>
            <p:cNvCxnSpPr/>
            <p:nvPr/>
          </p:nvCxnSpPr>
          <p:spPr>
            <a:xfrm>
              <a:off x="4501939" y="2441618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57" name="Shape 257"/>
            <p:cNvCxnSpPr/>
            <p:nvPr/>
          </p:nvCxnSpPr>
          <p:spPr>
            <a:xfrm>
              <a:off x="4494078" y="4436242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258" name="Shape 258"/>
          <p:cNvGrpSpPr/>
          <p:nvPr/>
        </p:nvGrpSpPr>
        <p:grpSpPr>
          <a:xfrm>
            <a:off x="670626" y="1419693"/>
            <a:ext cx="1038744" cy="300917"/>
            <a:chOff x="782593" y="1858233"/>
            <a:chExt cx="1038744" cy="300917"/>
          </a:xfrm>
        </p:grpSpPr>
        <p:sp>
          <p:nvSpPr>
            <p:cNvPr id="259" name="Shape 259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782593" y="1884883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261" name="Shape 261"/>
          <p:cNvSpPr/>
          <p:nvPr/>
        </p:nvSpPr>
        <p:spPr>
          <a:xfrm>
            <a:off x="8333196" y="2088114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 능력 정보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 설명 팝업</a:t>
            </a:r>
          </a:p>
        </p:txBody>
      </p:sp>
      <p:cxnSp>
        <p:nvCxnSpPr>
          <p:cNvPr id="262" name="Shape 262"/>
          <p:cNvCxnSpPr>
            <a:stCxn id="261" idx="1"/>
          </p:cNvCxnSpPr>
          <p:nvPr/>
        </p:nvCxnSpPr>
        <p:spPr>
          <a:xfrm flipH="1">
            <a:off x="7635096" y="2308936"/>
            <a:ext cx="698100" cy="19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3" name="Shape 263"/>
          <p:cNvSpPr/>
          <p:nvPr/>
        </p:nvSpPr>
        <p:spPr>
          <a:xfrm>
            <a:off x="7875996" y="4597748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264" name="Shape 264"/>
          <p:cNvCxnSpPr>
            <a:stCxn id="263" idx="1"/>
            <a:endCxn id="255" idx="2"/>
          </p:cNvCxnSpPr>
          <p:nvPr/>
        </p:nvCxnSpPr>
        <p:spPr>
          <a:xfrm rot="10800000">
            <a:off x="6087696" y="4311870"/>
            <a:ext cx="1788300" cy="506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013629" y="667910"/>
            <a:ext cx="26719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1939" y="595116"/>
            <a:ext cx="3188120" cy="566776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4495716" y="595116"/>
            <a:ext cx="3192703" cy="56677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4">
            <a:alphaModFix/>
          </a:blip>
          <a:srcRect b="0" l="32930" r="0" t="53954"/>
          <a:stretch/>
        </p:blipFill>
        <p:spPr>
          <a:xfrm>
            <a:off x="4568432" y="1721106"/>
            <a:ext cx="2140257" cy="2079429"/>
          </a:xfrm>
          <a:prstGeom prst="roundRect">
            <a:avLst>
              <a:gd fmla="val 10834" name="adj"/>
            </a:avLst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4495717" y="595116"/>
            <a:ext cx="3192703" cy="2899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4582" y="632656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4692" y="644783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3189" y="641987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0657" y="632656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4905937" y="634374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280" name="Shape 280"/>
          <p:cNvSpPr/>
          <p:nvPr/>
        </p:nvSpPr>
        <p:spPr>
          <a:xfrm>
            <a:off x="5590180" y="628152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281" name="Shape 281"/>
          <p:cNvSpPr/>
          <p:nvPr/>
        </p:nvSpPr>
        <p:spPr>
          <a:xfrm>
            <a:off x="6321080" y="640591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282" name="Shape 282"/>
          <p:cNvSpPr/>
          <p:nvPr/>
        </p:nvSpPr>
        <p:spPr>
          <a:xfrm>
            <a:off x="7051989" y="625039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4495716" y="885111"/>
            <a:ext cx="319270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4" name="Shape 284"/>
          <p:cNvSpPr/>
          <p:nvPr/>
        </p:nvSpPr>
        <p:spPr>
          <a:xfrm>
            <a:off x="5590180" y="5696178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</a:p>
        </p:txBody>
      </p:sp>
      <p:grpSp>
        <p:nvGrpSpPr>
          <p:cNvPr id="285" name="Shape 285"/>
          <p:cNvGrpSpPr/>
          <p:nvPr/>
        </p:nvGrpSpPr>
        <p:grpSpPr>
          <a:xfrm>
            <a:off x="4613052" y="5734349"/>
            <a:ext cx="522334" cy="381706"/>
            <a:chOff x="3187638" y="6328825"/>
            <a:chExt cx="522334" cy="381706"/>
          </a:xfrm>
        </p:grpSpPr>
        <p:sp>
          <p:nvSpPr>
            <p:cNvPr id="286" name="Shape 286"/>
            <p:cNvSpPr/>
            <p:nvPr/>
          </p:nvSpPr>
          <p:spPr>
            <a:xfrm>
              <a:off x="3187638" y="6328825"/>
              <a:ext cx="522334" cy="38170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 rot="10800000">
              <a:off x="3271006" y="6421199"/>
              <a:ext cx="336928" cy="20536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4577990" y="3624412"/>
            <a:ext cx="3078403" cy="1873562"/>
            <a:chOff x="3215721" y="3241857"/>
            <a:chExt cx="3078403" cy="1873562"/>
          </a:xfrm>
        </p:grpSpPr>
        <p:sp>
          <p:nvSpPr>
            <p:cNvPr id="289" name="Shape 289"/>
            <p:cNvSpPr/>
            <p:nvPr/>
          </p:nvSpPr>
          <p:spPr>
            <a:xfrm>
              <a:off x="3215721" y="3267958"/>
              <a:ext cx="2994952" cy="1847461"/>
            </a:xfrm>
            <a:prstGeom prst="roundRect">
              <a:avLst>
                <a:gd fmla="val 7223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0" name="Shape 290"/>
            <p:cNvCxnSpPr/>
            <p:nvPr/>
          </p:nvCxnSpPr>
          <p:spPr>
            <a:xfrm>
              <a:off x="3215721" y="3566535"/>
              <a:ext cx="29949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91" name="Shape 291"/>
            <p:cNvSpPr/>
            <p:nvPr/>
          </p:nvSpPr>
          <p:spPr>
            <a:xfrm>
              <a:off x="4286276" y="3279482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세부 정보</a:t>
              </a:r>
            </a:p>
          </p:txBody>
        </p:sp>
        <p:pic>
          <p:nvPicPr>
            <p:cNvPr id="292" name="Shape 29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929807" y="3241857"/>
              <a:ext cx="364317" cy="318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3299926" y="3657798"/>
              <a:ext cx="2855306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성 방어도 수치                         8,500 </a:t>
              </a:r>
              <a:r>
                <a:rPr b="1" lang="en-US" sz="1000">
                  <a:solidFill>
                    <a:srgbClr val="385623"/>
                  </a:solidFill>
                  <a:latin typeface="Arial"/>
                  <a:ea typeface="Arial"/>
                  <a:cs typeface="Arial"/>
                  <a:sym typeface="Arial"/>
                </a:rPr>
                <a:t>+90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5385323" y="1979316"/>
            <a:ext cx="924594" cy="284914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Lv6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295" name="Shape 295"/>
          <p:cNvSpPr/>
          <p:nvPr/>
        </p:nvSpPr>
        <p:spPr>
          <a:xfrm>
            <a:off x="6468739" y="1994664"/>
            <a:ext cx="1166502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6468771" y="2002175"/>
            <a:ext cx="1180922" cy="111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성벽은 방어병사가 주둔하는 장소 입니다.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성벽의 업그레이드로 방어도 수치를 증가시킬 수 있습니다.</a:t>
            </a:r>
          </a:p>
        </p:txBody>
      </p:sp>
      <p:sp>
        <p:nvSpPr>
          <p:cNvPr id="297" name="Shape 297"/>
          <p:cNvSpPr/>
          <p:nvPr/>
        </p:nvSpPr>
        <p:spPr>
          <a:xfrm>
            <a:off x="4594446" y="640591"/>
            <a:ext cx="3027253" cy="5539200"/>
          </a:xfrm>
          <a:prstGeom prst="roundRect">
            <a:avLst>
              <a:gd fmla="val 166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4577989" y="910712"/>
            <a:ext cx="312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성벽은 방어병사가 주둔하는 장소입니다. 성벽의 업그레드로 방어도 수치를 증가 시킬 수 있습니다.</a:t>
            </a:r>
          </a:p>
        </p:txBody>
      </p:sp>
      <p:sp>
        <p:nvSpPr>
          <p:cNvPr id="299" name="Shape 299"/>
          <p:cNvSpPr/>
          <p:nvPr/>
        </p:nvSpPr>
        <p:spPr>
          <a:xfrm>
            <a:off x="5605257" y="647874"/>
            <a:ext cx="84843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LV 6</a:t>
            </a:r>
          </a:p>
        </p:txBody>
      </p:sp>
      <p:cxnSp>
        <p:nvCxnSpPr>
          <p:cNvPr id="300" name="Shape 300"/>
          <p:cNvCxnSpPr/>
          <p:nvPr/>
        </p:nvCxnSpPr>
        <p:spPr>
          <a:xfrm>
            <a:off x="4594446" y="912991"/>
            <a:ext cx="302725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1" name="Shape 301"/>
          <p:cNvSpPr/>
          <p:nvPr/>
        </p:nvSpPr>
        <p:spPr>
          <a:xfrm>
            <a:off x="4630426" y="1314504"/>
            <a:ext cx="2946896" cy="2383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세부 내용</a:t>
            </a:r>
          </a:p>
        </p:txBody>
      </p:sp>
      <p:sp>
        <p:nvSpPr>
          <p:cNvPr id="302" name="Shape 302"/>
          <p:cNvSpPr/>
          <p:nvPr/>
        </p:nvSpPr>
        <p:spPr>
          <a:xfrm>
            <a:off x="7279064" y="618527"/>
            <a:ext cx="373225" cy="287383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3" name="Shape 303"/>
          <p:cNvGraphicFramePr/>
          <p:nvPr/>
        </p:nvGraphicFramePr>
        <p:xfrm>
          <a:off x="4637780" y="161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{321D4FAF-AF02-4496-98AB-FE0E9B12CA73}</a:tableStyleId>
              </a:tblPr>
              <a:tblGrid>
                <a:gridCol w="717425"/>
                <a:gridCol w="1119675"/>
                <a:gridCol w="1111775"/>
              </a:tblGrid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레벨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성방어도수치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전투력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10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2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3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4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2500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5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3500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6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4500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35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4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7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5500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40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8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6500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45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9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7500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55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10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8500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70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9500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80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10500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90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11500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12500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13500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120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14500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130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15500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140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4" name="Shape 304"/>
          <p:cNvSpPr/>
          <p:nvPr/>
        </p:nvSpPr>
        <p:spPr>
          <a:xfrm>
            <a:off x="1789774" y="1511166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</a:p>
        </p:txBody>
      </p:sp>
      <p:sp>
        <p:nvSpPr>
          <p:cNvPr id="305" name="Shape 305"/>
          <p:cNvSpPr/>
          <p:nvPr/>
        </p:nvSpPr>
        <p:spPr>
          <a:xfrm>
            <a:off x="7801739" y="100008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각 레벨별 성벽 능력 정보 팝업</a:t>
            </a:r>
          </a:p>
        </p:txBody>
      </p:sp>
      <p:cxnSp>
        <p:nvCxnSpPr>
          <p:cNvPr id="306" name="Shape 306"/>
          <p:cNvCxnSpPr>
            <a:stCxn id="305" idx="1"/>
          </p:cNvCxnSpPr>
          <p:nvPr/>
        </p:nvCxnSpPr>
        <p:spPr>
          <a:xfrm flipH="1">
            <a:off x="7103639" y="320830"/>
            <a:ext cx="698100" cy="35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7" name="Shape 307"/>
          <p:cNvSpPr/>
          <p:nvPr/>
        </p:nvSpPr>
        <p:spPr>
          <a:xfrm>
            <a:off x="7801739" y="930919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308" name="Shape 308"/>
          <p:cNvCxnSpPr>
            <a:stCxn id="307" idx="1"/>
            <a:endCxn id="302" idx="2"/>
          </p:cNvCxnSpPr>
          <p:nvPr/>
        </p:nvCxnSpPr>
        <p:spPr>
          <a:xfrm rot="10800000">
            <a:off x="7562639" y="836741"/>
            <a:ext cx="239100" cy="315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9" name="Shape 309"/>
          <p:cNvSpPr/>
          <p:nvPr/>
        </p:nvSpPr>
        <p:spPr>
          <a:xfrm>
            <a:off x="3977132" y="52109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성별 레벨 표시</a:t>
            </a:r>
          </a:p>
        </p:txBody>
      </p:sp>
      <p:cxnSp>
        <p:nvCxnSpPr>
          <p:cNvPr id="310" name="Shape 310"/>
          <p:cNvCxnSpPr>
            <a:stCxn id="309" idx="3"/>
            <a:endCxn id="299" idx="0"/>
          </p:cNvCxnSpPr>
          <p:nvPr/>
        </p:nvCxnSpPr>
        <p:spPr>
          <a:xfrm>
            <a:off x="5448344" y="272931"/>
            <a:ext cx="581100" cy="375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1" name="Shape 311"/>
          <p:cNvSpPr/>
          <p:nvPr/>
        </p:nvSpPr>
        <p:spPr>
          <a:xfrm>
            <a:off x="2855641" y="781595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 관련 설명 표시</a:t>
            </a:r>
          </a:p>
        </p:txBody>
      </p:sp>
      <p:cxnSp>
        <p:nvCxnSpPr>
          <p:cNvPr id="312" name="Shape 312"/>
          <p:cNvCxnSpPr>
            <a:stCxn id="311" idx="3"/>
          </p:cNvCxnSpPr>
          <p:nvPr/>
        </p:nvCxnSpPr>
        <p:spPr>
          <a:xfrm>
            <a:off x="4326853" y="1002417"/>
            <a:ext cx="395400" cy="81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3" name="Shape 313"/>
          <p:cNvSpPr/>
          <p:nvPr/>
        </p:nvSpPr>
        <p:spPr>
          <a:xfrm>
            <a:off x="8272045" y="3604142"/>
            <a:ext cx="1471212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각 레벨별 성벽 능력 정보 표시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314" name="Shape 314"/>
          <p:cNvCxnSpPr>
            <a:stCxn id="313" idx="1"/>
          </p:cNvCxnSpPr>
          <p:nvPr/>
        </p:nvCxnSpPr>
        <p:spPr>
          <a:xfrm flipH="1">
            <a:off x="7586545" y="3871337"/>
            <a:ext cx="685500" cy="1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15" name="Shape 315"/>
          <p:cNvGrpSpPr/>
          <p:nvPr/>
        </p:nvGrpSpPr>
        <p:grpSpPr>
          <a:xfrm>
            <a:off x="763932" y="1596976"/>
            <a:ext cx="1038744" cy="300917"/>
            <a:chOff x="782593" y="1858233"/>
            <a:chExt cx="1038744" cy="300917"/>
          </a:xfrm>
        </p:grpSpPr>
        <p:sp>
          <p:nvSpPr>
            <p:cNvPr id="316" name="Shape 316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782593" y="1884883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grpSp>
        <p:nvGrpSpPr>
          <p:cNvPr id="323" name="Shape 323"/>
          <p:cNvGrpSpPr/>
          <p:nvPr/>
        </p:nvGrpSpPr>
        <p:grpSpPr>
          <a:xfrm>
            <a:off x="4497353" y="595116"/>
            <a:ext cx="3192706" cy="5667768"/>
            <a:chOff x="4497353" y="595116"/>
            <a:chExt cx="3192706" cy="5667768"/>
          </a:xfrm>
        </p:grpSpPr>
        <p:pic>
          <p:nvPicPr>
            <p:cNvPr id="324" name="Shape 3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939" y="595116"/>
              <a:ext cx="3188120" cy="5667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Shape 3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7353" y="811762"/>
              <a:ext cx="3191069" cy="451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6" name="Shape 326"/>
          <p:cNvSpPr txBox="1"/>
          <p:nvPr/>
        </p:nvSpPr>
        <p:spPr>
          <a:xfrm>
            <a:off x="1013629" y="667910"/>
            <a:ext cx="26719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정보 화면</a:t>
            </a:r>
          </a:p>
        </p:txBody>
      </p:sp>
      <p:sp>
        <p:nvSpPr>
          <p:cNvPr id="327" name="Shape 327"/>
          <p:cNvSpPr/>
          <p:nvPr/>
        </p:nvSpPr>
        <p:spPr>
          <a:xfrm>
            <a:off x="4495716" y="595116"/>
            <a:ext cx="3192703" cy="56677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4">
            <a:alphaModFix/>
          </a:blip>
          <a:srcRect b="0" l="32930" r="0" t="53954"/>
          <a:stretch/>
        </p:blipFill>
        <p:spPr>
          <a:xfrm>
            <a:off x="4568432" y="1721106"/>
            <a:ext cx="2140257" cy="2079429"/>
          </a:xfrm>
          <a:prstGeom prst="roundRect">
            <a:avLst>
              <a:gd fmla="val 10834" name="adj"/>
            </a:avLst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x="5385323" y="1979316"/>
            <a:ext cx="924594" cy="284914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Lv6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330" name="Shape 330"/>
          <p:cNvSpPr/>
          <p:nvPr/>
        </p:nvSpPr>
        <p:spPr>
          <a:xfrm>
            <a:off x="4495717" y="595116"/>
            <a:ext cx="3192703" cy="2899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4582" y="632656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4692" y="644783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3189" y="641987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0657" y="632656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/>
          <p:nvPr/>
        </p:nvSpPr>
        <p:spPr>
          <a:xfrm>
            <a:off x="4905937" y="634374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36" name="Shape 336"/>
          <p:cNvSpPr/>
          <p:nvPr/>
        </p:nvSpPr>
        <p:spPr>
          <a:xfrm>
            <a:off x="5590180" y="628152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37" name="Shape 337"/>
          <p:cNvSpPr/>
          <p:nvPr/>
        </p:nvSpPr>
        <p:spPr>
          <a:xfrm>
            <a:off x="6321080" y="640591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38" name="Shape 338"/>
          <p:cNvSpPr/>
          <p:nvPr/>
        </p:nvSpPr>
        <p:spPr>
          <a:xfrm>
            <a:off x="7051989" y="625039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339" name="Shape 339"/>
          <p:cNvCxnSpPr/>
          <p:nvPr/>
        </p:nvCxnSpPr>
        <p:spPr>
          <a:xfrm>
            <a:off x="4495716" y="885111"/>
            <a:ext cx="319270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340" name="Shape 340"/>
          <p:cNvGrpSpPr/>
          <p:nvPr/>
        </p:nvGrpSpPr>
        <p:grpSpPr>
          <a:xfrm>
            <a:off x="4613052" y="3490375"/>
            <a:ext cx="2994952" cy="1679510"/>
            <a:chOff x="4161635" y="3163080"/>
            <a:chExt cx="2994952" cy="1679510"/>
          </a:xfrm>
        </p:grpSpPr>
        <p:sp>
          <p:nvSpPr>
            <p:cNvPr id="341" name="Shape 341"/>
            <p:cNvSpPr/>
            <p:nvPr/>
          </p:nvSpPr>
          <p:spPr>
            <a:xfrm>
              <a:off x="4161635" y="3163080"/>
              <a:ext cx="2994952" cy="1679510"/>
            </a:xfrm>
            <a:prstGeom prst="roundRect">
              <a:avLst>
                <a:gd fmla="val 7223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4212326" y="3183318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3" name="Shape 34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06337" y="3188741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Shape 344"/>
            <p:cNvSpPr/>
            <p:nvPr/>
          </p:nvSpPr>
          <p:spPr>
            <a:xfrm>
              <a:off x="4277780" y="3494153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이동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4532571" y="3227926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5689676" y="3186427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6084567" y="3240366"/>
              <a:ext cx="7841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36,000,000</a:t>
              </a:r>
            </a:p>
          </p:txBody>
        </p:sp>
        <p:pic>
          <p:nvPicPr>
            <p:cNvPr id="348" name="Shape 3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784792" y="3216676"/>
              <a:ext cx="264370" cy="2545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9" name="Shape 349"/>
            <p:cNvCxnSpPr/>
            <p:nvPr/>
          </p:nvCxnSpPr>
          <p:spPr>
            <a:xfrm>
              <a:off x="4285941" y="3480314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50" name="Shape 350"/>
            <p:cNvCxnSpPr/>
            <p:nvPr/>
          </p:nvCxnSpPr>
          <p:spPr>
            <a:xfrm>
              <a:off x="4279719" y="3660707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51" name="Shape 351"/>
            <p:cNvSpPr/>
            <p:nvPr/>
          </p:nvSpPr>
          <p:spPr>
            <a:xfrm>
              <a:off x="5755132" y="3497262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보충</a:t>
              </a:r>
            </a:p>
          </p:txBody>
        </p:sp>
        <p:cxnSp>
          <p:nvCxnSpPr>
            <p:cNvPr id="352" name="Shape 352"/>
            <p:cNvCxnSpPr/>
            <p:nvPr/>
          </p:nvCxnSpPr>
          <p:spPr>
            <a:xfrm>
              <a:off x="5763292" y="3483423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53" name="Shape 353"/>
            <p:cNvCxnSpPr/>
            <p:nvPr/>
          </p:nvCxnSpPr>
          <p:spPr>
            <a:xfrm>
              <a:off x="5757069" y="3663817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354" name="Shape 35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82085" y="3219593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Shape 355"/>
            <p:cNvSpPr/>
            <p:nvPr/>
          </p:nvSpPr>
          <p:spPr>
            <a:xfrm>
              <a:off x="5691716" y="3742523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6" name="Shape 35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695057" y="3747944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Shape 357"/>
            <p:cNvSpPr/>
            <p:nvPr/>
          </p:nvSpPr>
          <p:spPr>
            <a:xfrm>
              <a:off x="6039953" y="3787130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cxnSp>
          <p:nvCxnSpPr>
            <p:cNvPr id="358" name="Shape 358"/>
            <p:cNvCxnSpPr/>
            <p:nvPr/>
          </p:nvCxnSpPr>
          <p:spPr>
            <a:xfrm>
              <a:off x="5767769" y="3673832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59" name="Shape 359"/>
            <p:cNvSpPr/>
            <p:nvPr/>
          </p:nvSpPr>
          <p:spPr>
            <a:xfrm>
              <a:off x="5762721" y="4054673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진행사항 02:30:50</a:t>
              </a:r>
            </a:p>
          </p:txBody>
        </p:sp>
        <p:cxnSp>
          <p:nvCxnSpPr>
            <p:cNvPr id="360" name="Shape 360"/>
            <p:cNvCxnSpPr/>
            <p:nvPr/>
          </p:nvCxnSpPr>
          <p:spPr>
            <a:xfrm>
              <a:off x="5770882" y="4040835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61" name="Shape 361"/>
            <p:cNvCxnSpPr/>
            <p:nvPr/>
          </p:nvCxnSpPr>
          <p:spPr>
            <a:xfrm>
              <a:off x="5764660" y="4221228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62" name="Shape 362"/>
            <p:cNvSpPr/>
            <p:nvPr/>
          </p:nvSpPr>
          <p:spPr>
            <a:xfrm>
              <a:off x="4216921" y="3751114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3" name="Shape 36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20262" y="3756535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Shape 364"/>
            <p:cNvSpPr/>
            <p:nvPr/>
          </p:nvSpPr>
          <p:spPr>
            <a:xfrm>
              <a:off x="4565157" y="3795723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4287926" y="4063264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accent5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무료건설 04:30</a:t>
              </a:r>
            </a:p>
          </p:txBody>
        </p:sp>
        <p:cxnSp>
          <p:nvCxnSpPr>
            <p:cNvPr id="366" name="Shape 366"/>
            <p:cNvCxnSpPr/>
            <p:nvPr/>
          </p:nvCxnSpPr>
          <p:spPr>
            <a:xfrm>
              <a:off x="4296087" y="4049426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67" name="Shape 367"/>
            <p:cNvCxnSpPr/>
            <p:nvPr/>
          </p:nvCxnSpPr>
          <p:spPr>
            <a:xfrm>
              <a:off x="4289864" y="4229819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368" name="Shape 36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99805" y="3777592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Shape 36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39417" y="3219014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Shape 37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57138" y="3777010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Shape 371"/>
          <p:cNvSpPr/>
          <p:nvPr/>
        </p:nvSpPr>
        <p:spPr>
          <a:xfrm>
            <a:off x="6468739" y="1994664"/>
            <a:ext cx="1166502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6468771" y="2002175"/>
            <a:ext cx="1180922" cy="823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다음 레벨     </a:t>
            </a:r>
            <a:r>
              <a:rPr b="1" lang="en-US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95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95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성방어도수치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8500 </a:t>
            </a:r>
            <a:r>
              <a:rPr b="1" lang="en-US" sz="9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+100</a:t>
            </a:r>
          </a:p>
        </p:txBody>
      </p:sp>
      <p:sp>
        <p:nvSpPr>
          <p:cNvPr id="373" name="Shape 373"/>
          <p:cNvSpPr/>
          <p:nvPr/>
        </p:nvSpPr>
        <p:spPr>
          <a:xfrm>
            <a:off x="5541478" y="3274639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필수 조건</a:t>
            </a:r>
          </a:p>
        </p:txBody>
      </p:sp>
      <p:sp>
        <p:nvSpPr>
          <p:cNvPr id="374" name="Shape 374"/>
          <p:cNvSpPr/>
          <p:nvPr/>
        </p:nvSpPr>
        <p:spPr>
          <a:xfrm>
            <a:off x="4590753" y="5785407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/>
          <p:nvPr/>
        </p:nvSpPr>
        <p:spPr>
          <a:xfrm rot="10800000">
            <a:off x="4674122" y="5877784"/>
            <a:ext cx="336928" cy="2053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5302903" y="5778760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6520373" y="5769430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5313501" y="5744939"/>
            <a:ext cx="112723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업그레이드</a:t>
            </a:r>
          </a:p>
        </p:txBody>
      </p:sp>
      <p:sp>
        <p:nvSpPr>
          <p:cNvPr id="379" name="Shape 379"/>
          <p:cNvSpPr/>
          <p:nvPr/>
        </p:nvSpPr>
        <p:spPr>
          <a:xfrm>
            <a:off x="6604239" y="5832026"/>
            <a:ext cx="95410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</p:txBody>
      </p:sp>
      <p:sp>
        <p:nvSpPr>
          <p:cNvPr id="380" name="Shape 380"/>
          <p:cNvSpPr/>
          <p:nvPr/>
        </p:nvSpPr>
        <p:spPr>
          <a:xfrm>
            <a:off x="5488750" y="5980332"/>
            <a:ext cx="894125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pic>
        <p:nvPicPr>
          <p:cNvPr id="381" name="Shape 38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05917" y="5914373"/>
            <a:ext cx="265352" cy="253643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/>
          <p:nvPr/>
        </p:nvSpPr>
        <p:spPr>
          <a:xfrm>
            <a:off x="6849346" y="5505403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05:27:32</a:t>
            </a: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195832">
            <a:off x="6770030" y="5531711"/>
            <a:ext cx="128282" cy="19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4" name="Shape 384"/>
          <p:cNvCxnSpPr/>
          <p:nvPr/>
        </p:nvCxnSpPr>
        <p:spPr>
          <a:xfrm>
            <a:off x="1623882" y="2192117"/>
            <a:ext cx="224147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385" name="Shape 385"/>
          <p:cNvGrpSpPr/>
          <p:nvPr/>
        </p:nvGrpSpPr>
        <p:grpSpPr>
          <a:xfrm>
            <a:off x="4673889" y="4626091"/>
            <a:ext cx="1439998" cy="519342"/>
            <a:chOff x="2761657" y="2253522"/>
            <a:chExt cx="1439998" cy="519342"/>
          </a:xfrm>
        </p:grpSpPr>
        <p:sp>
          <p:nvSpPr>
            <p:cNvPr id="386" name="Shape 386"/>
            <p:cNvSpPr/>
            <p:nvPr/>
          </p:nvSpPr>
          <p:spPr>
            <a:xfrm>
              <a:off x="2761657" y="2253522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3156548" y="2307459"/>
              <a:ext cx="7841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36,000,000</a:t>
              </a:r>
            </a:p>
          </p:txBody>
        </p:sp>
        <p:pic>
          <p:nvPicPr>
            <p:cNvPr id="388" name="Shape 38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56772" y="2283771"/>
              <a:ext cx="264370" cy="254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Shape 389"/>
            <p:cNvSpPr/>
            <p:nvPr/>
          </p:nvSpPr>
          <p:spPr>
            <a:xfrm>
              <a:off x="2827110" y="2564355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완료</a:t>
              </a:r>
            </a:p>
          </p:txBody>
        </p:sp>
        <p:cxnSp>
          <p:nvCxnSpPr>
            <p:cNvPr id="390" name="Shape 390"/>
            <p:cNvCxnSpPr/>
            <p:nvPr/>
          </p:nvCxnSpPr>
          <p:spPr>
            <a:xfrm>
              <a:off x="2835272" y="2550516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91" name="Shape 391"/>
            <p:cNvCxnSpPr/>
            <p:nvPr/>
          </p:nvCxnSpPr>
          <p:spPr>
            <a:xfrm>
              <a:off x="2829050" y="2730908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92" name="Shape 392"/>
            <p:cNvCxnSpPr/>
            <p:nvPr/>
          </p:nvCxnSpPr>
          <p:spPr>
            <a:xfrm>
              <a:off x="2839750" y="2740925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393" name="Shape 39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792321" y="4650085"/>
            <a:ext cx="281891" cy="23516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/>
          <p:nvPr/>
        </p:nvSpPr>
        <p:spPr>
          <a:xfrm>
            <a:off x="8064335" y="2207983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 업그레이드 시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상승 능력 정보</a:t>
            </a:r>
          </a:p>
        </p:txBody>
      </p:sp>
      <p:cxnSp>
        <p:nvCxnSpPr>
          <p:cNvPr id="395" name="Shape 395"/>
          <p:cNvCxnSpPr>
            <a:stCxn id="394" idx="1"/>
          </p:cNvCxnSpPr>
          <p:nvPr/>
        </p:nvCxnSpPr>
        <p:spPr>
          <a:xfrm flipH="1">
            <a:off x="7635335" y="2428805"/>
            <a:ext cx="429000" cy="12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6" name="Shape 396"/>
          <p:cNvSpPr/>
          <p:nvPr/>
        </p:nvSpPr>
        <p:spPr>
          <a:xfrm>
            <a:off x="2480000" y="3001291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 업그레이드를 위한 조건 표시</a:t>
            </a:r>
          </a:p>
        </p:txBody>
      </p:sp>
      <p:cxnSp>
        <p:nvCxnSpPr>
          <p:cNvPr id="397" name="Shape 397"/>
          <p:cNvCxnSpPr>
            <a:stCxn id="396" idx="3"/>
            <a:endCxn id="343" idx="1"/>
          </p:cNvCxnSpPr>
          <p:nvPr/>
        </p:nvCxnSpPr>
        <p:spPr>
          <a:xfrm>
            <a:off x="3951213" y="3222113"/>
            <a:ext cx="706500" cy="4418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8" name="Shape 398"/>
          <p:cNvSpPr/>
          <p:nvPr/>
        </p:nvSpPr>
        <p:spPr>
          <a:xfrm>
            <a:off x="2723191" y="5061725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업그레이드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399" name="Shape 399"/>
          <p:cNvCxnSpPr>
            <a:stCxn id="398" idx="3"/>
          </p:cNvCxnSpPr>
          <p:nvPr/>
        </p:nvCxnSpPr>
        <p:spPr>
          <a:xfrm>
            <a:off x="4194404" y="5282547"/>
            <a:ext cx="1128000" cy="483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0" name="Shape 400"/>
          <p:cNvSpPr/>
          <p:nvPr/>
        </p:nvSpPr>
        <p:spPr>
          <a:xfrm>
            <a:off x="8291100" y="5081112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업그레이드 버튼</a:t>
            </a:r>
          </a:p>
        </p:txBody>
      </p:sp>
      <p:cxnSp>
        <p:nvCxnSpPr>
          <p:cNvPr id="401" name="Shape 401"/>
          <p:cNvCxnSpPr>
            <a:stCxn id="400" idx="1"/>
          </p:cNvCxnSpPr>
          <p:nvPr/>
        </p:nvCxnSpPr>
        <p:spPr>
          <a:xfrm flipH="1">
            <a:off x="7635300" y="5301934"/>
            <a:ext cx="655800" cy="43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2" name="Shape 402"/>
          <p:cNvSpPr/>
          <p:nvPr/>
        </p:nvSpPr>
        <p:spPr>
          <a:xfrm>
            <a:off x="8291100" y="4530723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업그레이드 소모 시간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cxnSp>
        <p:nvCxnSpPr>
          <p:cNvPr id="403" name="Shape 403"/>
          <p:cNvCxnSpPr>
            <a:stCxn id="402" idx="1"/>
          </p:cNvCxnSpPr>
          <p:nvPr/>
        </p:nvCxnSpPr>
        <p:spPr>
          <a:xfrm flipH="1">
            <a:off x="7297800" y="4751545"/>
            <a:ext cx="993300" cy="790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grpSp>
        <p:nvGrpSpPr>
          <p:cNvPr id="409" name="Shape 409"/>
          <p:cNvGrpSpPr/>
          <p:nvPr/>
        </p:nvGrpSpPr>
        <p:grpSpPr>
          <a:xfrm>
            <a:off x="4497353" y="595116"/>
            <a:ext cx="3192706" cy="5667768"/>
            <a:chOff x="4497353" y="595116"/>
            <a:chExt cx="3192706" cy="5667768"/>
          </a:xfrm>
        </p:grpSpPr>
        <p:pic>
          <p:nvPicPr>
            <p:cNvPr id="410" name="Shape 4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939" y="595116"/>
              <a:ext cx="3188120" cy="5667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Shape 4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7353" y="811762"/>
              <a:ext cx="3191069" cy="451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" name="Shape 412"/>
          <p:cNvSpPr txBox="1"/>
          <p:nvPr/>
        </p:nvSpPr>
        <p:spPr>
          <a:xfrm>
            <a:off x="1013629" y="667910"/>
            <a:ext cx="3015582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진행 중 건물 무료 완료를 할 경우</a:t>
            </a:r>
          </a:p>
        </p:txBody>
      </p:sp>
      <p:sp>
        <p:nvSpPr>
          <p:cNvPr id="413" name="Shape 413"/>
          <p:cNvSpPr/>
          <p:nvPr/>
        </p:nvSpPr>
        <p:spPr>
          <a:xfrm>
            <a:off x="4495716" y="595116"/>
            <a:ext cx="3192703" cy="56677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Shape 414"/>
          <p:cNvPicPr preferRelativeResize="0"/>
          <p:nvPr/>
        </p:nvPicPr>
        <p:blipFill rotWithShape="1">
          <a:blip r:embed="rId4">
            <a:alphaModFix/>
          </a:blip>
          <a:srcRect b="0" l="32930" r="0" t="53954"/>
          <a:stretch/>
        </p:blipFill>
        <p:spPr>
          <a:xfrm>
            <a:off x="4568432" y="1721106"/>
            <a:ext cx="2140257" cy="2079429"/>
          </a:xfrm>
          <a:prstGeom prst="roundRect">
            <a:avLst>
              <a:gd fmla="val 10834" name="adj"/>
            </a:avLst>
          </a:prstGeom>
          <a:noFill/>
          <a:ln>
            <a:noFill/>
          </a:ln>
        </p:spPr>
      </p:pic>
      <p:sp>
        <p:nvSpPr>
          <p:cNvPr id="415" name="Shape 415"/>
          <p:cNvSpPr/>
          <p:nvPr/>
        </p:nvSpPr>
        <p:spPr>
          <a:xfrm>
            <a:off x="5385323" y="1979316"/>
            <a:ext cx="924594" cy="284914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Lv6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416" name="Shape 416"/>
          <p:cNvSpPr/>
          <p:nvPr/>
        </p:nvSpPr>
        <p:spPr>
          <a:xfrm>
            <a:off x="4495717" y="595116"/>
            <a:ext cx="3192703" cy="2899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4582" y="632656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Shape 4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4692" y="644783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Shape 4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3189" y="641987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0657" y="632656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/>
          <p:nvPr/>
        </p:nvSpPr>
        <p:spPr>
          <a:xfrm>
            <a:off x="4905937" y="634374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422" name="Shape 422"/>
          <p:cNvSpPr/>
          <p:nvPr/>
        </p:nvSpPr>
        <p:spPr>
          <a:xfrm>
            <a:off x="5590180" y="628152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423" name="Shape 423"/>
          <p:cNvSpPr/>
          <p:nvPr/>
        </p:nvSpPr>
        <p:spPr>
          <a:xfrm>
            <a:off x="6321080" y="640591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424" name="Shape 424"/>
          <p:cNvSpPr/>
          <p:nvPr/>
        </p:nvSpPr>
        <p:spPr>
          <a:xfrm>
            <a:off x="7051989" y="625039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425" name="Shape 425"/>
          <p:cNvCxnSpPr/>
          <p:nvPr/>
        </p:nvCxnSpPr>
        <p:spPr>
          <a:xfrm>
            <a:off x="4495716" y="885111"/>
            <a:ext cx="319270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426" name="Shape 426"/>
          <p:cNvGrpSpPr/>
          <p:nvPr/>
        </p:nvGrpSpPr>
        <p:grpSpPr>
          <a:xfrm>
            <a:off x="4613052" y="3490375"/>
            <a:ext cx="2994952" cy="1679510"/>
            <a:chOff x="4161635" y="3163080"/>
            <a:chExt cx="2994952" cy="1679510"/>
          </a:xfrm>
        </p:grpSpPr>
        <p:sp>
          <p:nvSpPr>
            <p:cNvPr id="427" name="Shape 427"/>
            <p:cNvSpPr/>
            <p:nvPr/>
          </p:nvSpPr>
          <p:spPr>
            <a:xfrm>
              <a:off x="4161635" y="3163080"/>
              <a:ext cx="2994952" cy="1679510"/>
            </a:xfrm>
            <a:prstGeom prst="roundRect">
              <a:avLst>
                <a:gd fmla="val 7223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4212326" y="3183318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9" name="Shape 4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06337" y="3188741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0" name="Shape 430"/>
            <p:cNvSpPr/>
            <p:nvPr/>
          </p:nvSpPr>
          <p:spPr>
            <a:xfrm>
              <a:off x="4277780" y="3494153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이동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532571" y="3227926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5689676" y="3186427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6084567" y="3240366"/>
              <a:ext cx="7841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36,000,000</a:t>
              </a:r>
            </a:p>
          </p:txBody>
        </p:sp>
        <p:pic>
          <p:nvPicPr>
            <p:cNvPr id="434" name="Shape 43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784792" y="3216676"/>
              <a:ext cx="264370" cy="2545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5" name="Shape 435"/>
            <p:cNvCxnSpPr/>
            <p:nvPr/>
          </p:nvCxnSpPr>
          <p:spPr>
            <a:xfrm>
              <a:off x="4285941" y="3480314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36" name="Shape 436"/>
            <p:cNvCxnSpPr/>
            <p:nvPr/>
          </p:nvCxnSpPr>
          <p:spPr>
            <a:xfrm>
              <a:off x="4279719" y="3660707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37" name="Shape 437"/>
            <p:cNvSpPr/>
            <p:nvPr/>
          </p:nvSpPr>
          <p:spPr>
            <a:xfrm>
              <a:off x="5755132" y="3497262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보충</a:t>
              </a:r>
            </a:p>
          </p:txBody>
        </p:sp>
        <p:cxnSp>
          <p:nvCxnSpPr>
            <p:cNvPr id="438" name="Shape 438"/>
            <p:cNvCxnSpPr/>
            <p:nvPr/>
          </p:nvCxnSpPr>
          <p:spPr>
            <a:xfrm>
              <a:off x="5763292" y="3483423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39" name="Shape 439"/>
            <p:cNvCxnSpPr/>
            <p:nvPr/>
          </p:nvCxnSpPr>
          <p:spPr>
            <a:xfrm>
              <a:off x="5757069" y="3663817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440" name="Shape 44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82085" y="3219593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Shape 441"/>
            <p:cNvSpPr/>
            <p:nvPr/>
          </p:nvSpPr>
          <p:spPr>
            <a:xfrm>
              <a:off x="5691716" y="3742523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2" name="Shape 44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695057" y="3747944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Shape 443"/>
            <p:cNvSpPr/>
            <p:nvPr/>
          </p:nvSpPr>
          <p:spPr>
            <a:xfrm>
              <a:off x="6039953" y="3787130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cxnSp>
          <p:nvCxnSpPr>
            <p:cNvPr id="444" name="Shape 444"/>
            <p:cNvCxnSpPr/>
            <p:nvPr/>
          </p:nvCxnSpPr>
          <p:spPr>
            <a:xfrm>
              <a:off x="5767769" y="3673832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45" name="Shape 445"/>
            <p:cNvSpPr/>
            <p:nvPr/>
          </p:nvSpPr>
          <p:spPr>
            <a:xfrm>
              <a:off x="5762721" y="4054673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진행사항 02:30:50</a:t>
              </a:r>
            </a:p>
          </p:txBody>
        </p:sp>
        <p:cxnSp>
          <p:nvCxnSpPr>
            <p:cNvPr id="446" name="Shape 446"/>
            <p:cNvCxnSpPr/>
            <p:nvPr/>
          </p:nvCxnSpPr>
          <p:spPr>
            <a:xfrm>
              <a:off x="5770882" y="4040835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47" name="Shape 447"/>
            <p:cNvCxnSpPr/>
            <p:nvPr/>
          </p:nvCxnSpPr>
          <p:spPr>
            <a:xfrm>
              <a:off x="5764660" y="4221228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48" name="Shape 448"/>
            <p:cNvSpPr/>
            <p:nvPr/>
          </p:nvSpPr>
          <p:spPr>
            <a:xfrm>
              <a:off x="4216921" y="3751114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" name="Shape 44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20262" y="3756535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" name="Shape 450"/>
            <p:cNvSpPr/>
            <p:nvPr/>
          </p:nvSpPr>
          <p:spPr>
            <a:xfrm>
              <a:off x="4565157" y="3795723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sp>
          <p:nvSpPr>
            <p:cNvPr id="451" name="Shape 451"/>
            <p:cNvSpPr/>
            <p:nvPr/>
          </p:nvSpPr>
          <p:spPr>
            <a:xfrm>
              <a:off x="4287926" y="4063264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accent5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무료건설 04:30</a:t>
              </a:r>
            </a:p>
          </p:txBody>
        </p:sp>
        <p:cxnSp>
          <p:nvCxnSpPr>
            <p:cNvPr id="452" name="Shape 452"/>
            <p:cNvCxnSpPr/>
            <p:nvPr/>
          </p:nvCxnSpPr>
          <p:spPr>
            <a:xfrm>
              <a:off x="4296087" y="4049426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53" name="Shape 453"/>
            <p:cNvCxnSpPr/>
            <p:nvPr/>
          </p:nvCxnSpPr>
          <p:spPr>
            <a:xfrm>
              <a:off x="4289864" y="4229819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454" name="Shape 45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99805" y="3777592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Shape 45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39417" y="3219014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Shape 45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57138" y="3777010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7" name="Shape 457"/>
          <p:cNvSpPr/>
          <p:nvPr/>
        </p:nvSpPr>
        <p:spPr>
          <a:xfrm>
            <a:off x="6468739" y="1994664"/>
            <a:ext cx="1166502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6468771" y="2002175"/>
            <a:ext cx="1180922" cy="823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다음 레벨     </a:t>
            </a:r>
            <a:r>
              <a:rPr b="1" lang="en-US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95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95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성방어도수치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8500 </a:t>
            </a:r>
            <a:r>
              <a:rPr b="1" lang="en-US" sz="9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+100</a:t>
            </a:r>
          </a:p>
        </p:txBody>
      </p:sp>
      <p:sp>
        <p:nvSpPr>
          <p:cNvPr id="459" name="Shape 459"/>
          <p:cNvSpPr/>
          <p:nvPr/>
        </p:nvSpPr>
        <p:spPr>
          <a:xfrm>
            <a:off x="5541478" y="3274639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필수 조건</a:t>
            </a:r>
          </a:p>
        </p:txBody>
      </p:sp>
      <p:sp>
        <p:nvSpPr>
          <p:cNvPr id="460" name="Shape 460"/>
          <p:cNvSpPr/>
          <p:nvPr/>
        </p:nvSpPr>
        <p:spPr>
          <a:xfrm>
            <a:off x="4590753" y="5785407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/>
          <p:nvPr/>
        </p:nvSpPr>
        <p:spPr>
          <a:xfrm rot="10800000">
            <a:off x="4674122" y="5877784"/>
            <a:ext cx="336928" cy="2053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5302903" y="5778760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6520373" y="5769430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5313501" y="5744939"/>
            <a:ext cx="112723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업그레이드</a:t>
            </a:r>
          </a:p>
        </p:txBody>
      </p:sp>
      <p:sp>
        <p:nvSpPr>
          <p:cNvPr id="465" name="Shape 465"/>
          <p:cNvSpPr/>
          <p:nvPr/>
        </p:nvSpPr>
        <p:spPr>
          <a:xfrm>
            <a:off x="6604239" y="5832026"/>
            <a:ext cx="95410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</p:txBody>
      </p:sp>
      <p:sp>
        <p:nvSpPr>
          <p:cNvPr id="466" name="Shape 466"/>
          <p:cNvSpPr/>
          <p:nvPr/>
        </p:nvSpPr>
        <p:spPr>
          <a:xfrm>
            <a:off x="5488750" y="5980332"/>
            <a:ext cx="894125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pic>
        <p:nvPicPr>
          <p:cNvPr id="467" name="Shape 46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05917" y="5914373"/>
            <a:ext cx="265352" cy="253643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Shape 468"/>
          <p:cNvSpPr/>
          <p:nvPr/>
        </p:nvSpPr>
        <p:spPr>
          <a:xfrm>
            <a:off x="6849346" y="5505403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05:27:32</a:t>
            </a: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195832">
            <a:off x="6770030" y="5531711"/>
            <a:ext cx="128282" cy="192424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/>
          <p:nvPr/>
        </p:nvSpPr>
        <p:spPr>
          <a:xfrm>
            <a:off x="4500839" y="595116"/>
            <a:ext cx="3192703" cy="5667768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Shape 471"/>
          <p:cNvGrpSpPr/>
          <p:nvPr/>
        </p:nvGrpSpPr>
        <p:grpSpPr>
          <a:xfrm>
            <a:off x="4498561" y="2421406"/>
            <a:ext cx="3194342" cy="1994623"/>
            <a:chOff x="4494077" y="2441618"/>
            <a:chExt cx="3194342" cy="1994623"/>
          </a:xfrm>
        </p:grpSpPr>
        <p:grpSp>
          <p:nvGrpSpPr>
            <p:cNvPr id="472" name="Shape 472"/>
            <p:cNvGrpSpPr/>
            <p:nvPr/>
          </p:nvGrpSpPr>
          <p:grpSpPr>
            <a:xfrm>
              <a:off x="4494077" y="2441619"/>
              <a:ext cx="3194342" cy="1994622"/>
              <a:chOff x="555481" y="3523992"/>
              <a:chExt cx="3194342" cy="1994622"/>
            </a:xfrm>
          </p:grpSpPr>
          <p:sp>
            <p:nvSpPr>
              <p:cNvPr id="473" name="Shape 473"/>
              <p:cNvSpPr/>
              <p:nvPr/>
            </p:nvSpPr>
            <p:spPr>
              <a:xfrm>
                <a:off x="555481" y="3523992"/>
                <a:ext cx="3194342" cy="1994622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영주님 한번에 한 개의 건물만 업그레이드가 가능합니다. 골드를 소비 하시면 현재 업그레이드 중의 건물을 가속 업그레이드 하실 수 있습니다.</a:t>
                </a: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25000"/>
                  <a:buFont typeface="Arial"/>
                  <a:buNone/>
                </a:pPr>
                <a:r>
                  <a:rPr lang="en-US" sz="12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남은 시간 : 02:30:30</a:t>
                </a: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Shape 474"/>
              <p:cNvSpPr/>
              <p:nvPr/>
            </p:nvSpPr>
            <p:spPr>
              <a:xfrm>
                <a:off x="1398182" y="5140130"/>
                <a:ext cx="1660849" cy="235458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무료</a:t>
                </a:r>
              </a:p>
            </p:txBody>
          </p:sp>
        </p:grpSp>
        <p:cxnSp>
          <p:nvCxnSpPr>
            <p:cNvPr id="475" name="Shape 475"/>
            <p:cNvCxnSpPr/>
            <p:nvPr/>
          </p:nvCxnSpPr>
          <p:spPr>
            <a:xfrm>
              <a:off x="4501939" y="2441618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76" name="Shape 476"/>
            <p:cNvCxnSpPr/>
            <p:nvPr/>
          </p:nvCxnSpPr>
          <p:spPr>
            <a:xfrm>
              <a:off x="4494078" y="4436242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477" name="Shape 477"/>
          <p:cNvGrpSpPr/>
          <p:nvPr/>
        </p:nvGrpSpPr>
        <p:grpSpPr>
          <a:xfrm>
            <a:off x="1824633" y="1602430"/>
            <a:ext cx="1439998" cy="519342"/>
            <a:chOff x="826795" y="2572410"/>
            <a:chExt cx="1439998" cy="519342"/>
          </a:xfrm>
        </p:grpSpPr>
        <p:sp>
          <p:nvSpPr>
            <p:cNvPr id="478" name="Shape 478"/>
            <p:cNvSpPr/>
            <p:nvPr/>
          </p:nvSpPr>
          <p:spPr>
            <a:xfrm>
              <a:off x="826795" y="2572410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9" name="Shape 47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30137" y="2577833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0" name="Shape 480"/>
            <p:cNvSpPr/>
            <p:nvPr/>
          </p:nvSpPr>
          <p:spPr>
            <a:xfrm>
              <a:off x="1175033" y="2617018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897803" y="2884560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accent5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무료건설 04:30</a:t>
              </a:r>
            </a:p>
          </p:txBody>
        </p:sp>
        <p:cxnSp>
          <p:nvCxnSpPr>
            <p:cNvPr id="482" name="Shape 482"/>
            <p:cNvCxnSpPr/>
            <p:nvPr/>
          </p:nvCxnSpPr>
          <p:spPr>
            <a:xfrm>
              <a:off x="905962" y="2870724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83" name="Shape 483"/>
            <p:cNvCxnSpPr/>
            <p:nvPr/>
          </p:nvCxnSpPr>
          <p:spPr>
            <a:xfrm>
              <a:off x="899741" y="3051116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484" name="Shape 48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9682" y="2598889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" name="Shape 485"/>
          <p:cNvGrpSpPr/>
          <p:nvPr/>
        </p:nvGrpSpPr>
        <p:grpSpPr>
          <a:xfrm>
            <a:off x="802284" y="1741064"/>
            <a:ext cx="1038744" cy="300917"/>
            <a:chOff x="782593" y="1858233"/>
            <a:chExt cx="1038744" cy="300917"/>
          </a:xfrm>
        </p:grpSpPr>
        <p:sp>
          <p:nvSpPr>
            <p:cNvPr id="486" name="Shape 486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 txBox="1"/>
            <p:nvPr/>
          </p:nvSpPr>
          <p:spPr>
            <a:xfrm>
              <a:off x="782593" y="1884883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488" name="Shape 488"/>
          <p:cNvSpPr/>
          <p:nvPr/>
        </p:nvSpPr>
        <p:spPr>
          <a:xfrm>
            <a:off x="8180535" y="2045890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무료 완료 안내 팝업</a:t>
            </a:r>
          </a:p>
        </p:txBody>
      </p:sp>
      <p:cxnSp>
        <p:nvCxnSpPr>
          <p:cNvPr id="489" name="Shape 489"/>
          <p:cNvCxnSpPr>
            <a:stCxn id="488" idx="1"/>
          </p:cNvCxnSpPr>
          <p:nvPr/>
        </p:nvCxnSpPr>
        <p:spPr>
          <a:xfrm flipH="1">
            <a:off x="7684935" y="2313085"/>
            <a:ext cx="495600" cy="10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0" name="Shape 490"/>
          <p:cNvSpPr/>
          <p:nvPr/>
        </p:nvSpPr>
        <p:spPr>
          <a:xfrm>
            <a:off x="8060657" y="3875007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무료 완료 하기 버튼</a:t>
            </a:r>
          </a:p>
        </p:txBody>
      </p:sp>
      <p:cxnSp>
        <p:nvCxnSpPr>
          <p:cNvPr id="491" name="Shape 491"/>
          <p:cNvCxnSpPr>
            <a:stCxn id="490" idx="1"/>
            <a:endCxn id="474" idx="3"/>
          </p:cNvCxnSpPr>
          <p:nvPr/>
        </p:nvCxnSpPr>
        <p:spPr>
          <a:xfrm flipH="1">
            <a:off x="7002257" y="4142202"/>
            <a:ext cx="1058400" cy="13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2" name="Shape 492"/>
          <p:cNvSpPr/>
          <p:nvPr/>
        </p:nvSpPr>
        <p:spPr>
          <a:xfrm>
            <a:off x="8060657" y="3080893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시간 정보</a:t>
            </a:r>
          </a:p>
        </p:txBody>
      </p:sp>
      <p:cxnSp>
        <p:nvCxnSpPr>
          <p:cNvPr id="493" name="Shape 493"/>
          <p:cNvCxnSpPr>
            <a:stCxn id="492" idx="1"/>
          </p:cNvCxnSpPr>
          <p:nvPr/>
        </p:nvCxnSpPr>
        <p:spPr>
          <a:xfrm flipH="1">
            <a:off x="6824657" y="3348088"/>
            <a:ext cx="1236000" cy="245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grpSp>
        <p:nvGrpSpPr>
          <p:cNvPr id="499" name="Shape 499"/>
          <p:cNvGrpSpPr/>
          <p:nvPr/>
        </p:nvGrpSpPr>
        <p:grpSpPr>
          <a:xfrm>
            <a:off x="4497353" y="595116"/>
            <a:ext cx="3192706" cy="5667768"/>
            <a:chOff x="4497353" y="595116"/>
            <a:chExt cx="3192706" cy="5667768"/>
          </a:xfrm>
        </p:grpSpPr>
        <p:pic>
          <p:nvPicPr>
            <p:cNvPr id="500" name="Shape 50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939" y="595116"/>
              <a:ext cx="3188120" cy="5667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" name="Shape 50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7353" y="811762"/>
              <a:ext cx="3191069" cy="451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2" name="Shape 502"/>
          <p:cNvSpPr txBox="1"/>
          <p:nvPr/>
        </p:nvSpPr>
        <p:spPr>
          <a:xfrm>
            <a:off x="1013629" y="667910"/>
            <a:ext cx="289745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진행 중 건물 즉시 가속 시키기</a:t>
            </a:r>
          </a:p>
        </p:txBody>
      </p:sp>
      <p:sp>
        <p:nvSpPr>
          <p:cNvPr id="503" name="Shape 503"/>
          <p:cNvSpPr/>
          <p:nvPr/>
        </p:nvSpPr>
        <p:spPr>
          <a:xfrm>
            <a:off x="4495716" y="595116"/>
            <a:ext cx="3192703" cy="56677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Shape 504"/>
          <p:cNvPicPr preferRelativeResize="0"/>
          <p:nvPr/>
        </p:nvPicPr>
        <p:blipFill rotWithShape="1">
          <a:blip r:embed="rId4">
            <a:alphaModFix/>
          </a:blip>
          <a:srcRect b="0" l="32930" r="0" t="53954"/>
          <a:stretch/>
        </p:blipFill>
        <p:spPr>
          <a:xfrm>
            <a:off x="4568432" y="1721106"/>
            <a:ext cx="2140257" cy="2079429"/>
          </a:xfrm>
          <a:prstGeom prst="roundRect">
            <a:avLst>
              <a:gd fmla="val 10834" name="adj"/>
            </a:avLst>
          </a:prstGeom>
          <a:noFill/>
          <a:ln>
            <a:noFill/>
          </a:ln>
        </p:spPr>
      </p:pic>
      <p:sp>
        <p:nvSpPr>
          <p:cNvPr id="505" name="Shape 505"/>
          <p:cNvSpPr/>
          <p:nvPr/>
        </p:nvSpPr>
        <p:spPr>
          <a:xfrm>
            <a:off x="5385323" y="1979316"/>
            <a:ext cx="924594" cy="284914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Lv6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506" name="Shape 506"/>
          <p:cNvSpPr/>
          <p:nvPr/>
        </p:nvSpPr>
        <p:spPr>
          <a:xfrm>
            <a:off x="4495717" y="595116"/>
            <a:ext cx="3192703" cy="2899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Shape 5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4582" y="632656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Shape 5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4692" y="644783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3189" y="641987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0657" y="632656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/>
          <p:nvPr/>
        </p:nvSpPr>
        <p:spPr>
          <a:xfrm>
            <a:off x="4905937" y="634374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512" name="Shape 512"/>
          <p:cNvSpPr/>
          <p:nvPr/>
        </p:nvSpPr>
        <p:spPr>
          <a:xfrm>
            <a:off x="5590180" y="628152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513" name="Shape 513"/>
          <p:cNvSpPr/>
          <p:nvPr/>
        </p:nvSpPr>
        <p:spPr>
          <a:xfrm>
            <a:off x="6321080" y="640591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514" name="Shape 514"/>
          <p:cNvSpPr/>
          <p:nvPr/>
        </p:nvSpPr>
        <p:spPr>
          <a:xfrm>
            <a:off x="7051989" y="625039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515" name="Shape 515"/>
          <p:cNvCxnSpPr/>
          <p:nvPr/>
        </p:nvCxnSpPr>
        <p:spPr>
          <a:xfrm>
            <a:off x="4495716" y="885111"/>
            <a:ext cx="319270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516" name="Shape 516"/>
          <p:cNvGrpSpPr/>
          <p:nvPr/>
        </p:nvGrpSpPr>
        <p:grpSpPr>
          <a:xfrm>
            <a:off x="4613052" y="3490375"/>
            <a:ext cx="2994952" cy="1679510"/>
            <a:chOff x="4161635" y="3163080"/>
            <a:chExt cx="2994952" cy="1679510"/>
          </a:xfrm>
        </p:grpSpPr>
        <p:sp>
          <p:nvSpPr>
            <p:cNvPr id="517" name="Shape 517"/>
            <p:cNvSpPr/>
            <p:nvPr/>
          </p:nvSpPr>
          <p:spPr>
            <a:xfrm>
              <a:off x="4161635" y="3163080"/>
              <a:ext cx="2994952" cy="1679510"/>
            </a:xfrm>
            <a:prstGeom prst="roundRect">
              <a:avLst>
                <a:gd fmla="val 7223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4212326" y="3183318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9" name="Shape 5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06337" y="3188741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Shape 520"/>
            <p:cNvSpPr/>
            <p:nvPr/>
          </p:nvSpPr>
          <p:spPr>
            <a:xfrm>
              <a:off x="4277780" y="3494153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이동</a:t>
              </a:r>
            </a:p>
          </p:txBody>
        </p:sp>
        <p:sp>
          <p:nvSpPr>
            <p:cNvPr id="521" name="Shape 521"/>
            <p:cNvSpPr/>
            <p:nvPr/>
          </p:nvSpPr>
          <p:spPr>
            <a:xfrm>
              <a:off x="4532571" y="3227926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sp>
          <p:nvSpPr>
            <p:cNvPr id="522" name="Shape 522"/>
            <p:cNvSpPr/>
            <p:nvPr/>
          </p:nvSpPr>
          <p:spPr>
            <a:xfrm>
              <a:off x="5689676" y="3186427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6084567" y="3240366"/>
              <a:ext cx="7841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36,000,000</a:t>
              </a:r>
            </a:p>
          </p:txBody>
        </p:sp>
        <p:pic>
          <p:nvPicPr>
            <p:cNvPr id="524" name="Shape 5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784792" y="3216676"/>
              <a:ext cx="264370" cy="2545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25" name="Shape 525"/>
            <p:cNvCxnSpPr/>
            <p:nvPr/>
          </p:nvCxnSpPr>
          <p:spPr>
            <a:xfrm>
              <a:off x="4285941" y="3480314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26" name="Shape 526"/>
            <p:cNvCxnSpPr/>
            <p:nvPr/>
          </p:nvCxnSpPr>
          <p:spPr>
            <a:xfrm>
              <a:off x="4279719" y="3660707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27" name="Shape 527"/>
            <p:cNvSpPr/>
            <p:nvPr/>
          </p:nvSpPr>
          <p:spPr>
            <a:xfrm>
              <a:off x="5755132" y="3497262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보충</a:t>
              </a:r>
            </a:p>
          </p:txBody>
        </p:sp>
        <p:cxnSp>
          <p:nvCxnSpPr>
            <p:cNvPr id="528" name="Shape 528"/>
            <p:cNvCxnSpPr/>
            <p:nvPr/>
          </p:nvCxnSpPr>
          <p:spPr>
            <a:xfrm>
              <a:off x="5763292" y="3483423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29" name="Shape 529"/>
            <p:cNvCxnSpPr/>
            <p:nvPr/>
          </p:nvCxnSpPr>
          <p:spPr>
            <a:xfrm>
              <a:off x="5757069" y="3663817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530" name="Shape 53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82085" y="3219593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1" name="Shape 531"/>
            <p:cNvSpPr/>
            <p:nvPr/>
          </p:nvSpPr>
          <p:spPr>
            <a:xfrm>
              <a:off x="5691716" y="3742523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2" name="Shape 53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695057" y="3747944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3" name="Shape 533"/>
            <p:cNvSpPr/>
            <p:nvPr/>
          </p:nvSpPr>
          <p:spPr>
            <a:xfrm>
              <a:off x="6039953" y="3787130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cxnSp>
          <p:nvCxnSpPr>
            <p:cNvPr id="534" name="Shape 534"/>
            <p:cNvCxnSpPr/>
            <p:nvPr/>
          </p:nvCxnSpPr>
          <p:spPr>
            <a:xfrm>
              <a:off x="5767769" y="3673832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35" name="Shape 535"/>
            <p:cNvSpPr/>
            <p:nvPr/>
          </p:nvSpPr>
          <p:spPr>
            <a:xfrm>
              <a:off x="5762721" y="4054673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진행사항 02:30:50</a:t>
              </a:r>
            </a:p>
          </p:txBody>
        </p:sp>
        <p:cxnSp>
          <p:nvCxnSpPr>
            <p:cNvPr id="536" name="Shape 536"/>
            <p:cNvCxnSpPr/>
            <p:nvPr/>
          </p:nvCxnSpPr>
          <p:spPr>
            <a:xfrm>
              <a:off x="5770882" y="4040835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37" name="Shape 537"/>
            <p:cNvCxnSpPr/>
            <p:nvPr/>
          </p:nvCxnSpPr>
          <p:spPr>
            <a:xfrm>
              <a:off x="5764660" y="4221228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38" name="Shape 538"/>
            <p:cNvSpPr/>
            <p:nvPr/>
          </p:nvSpPr>
          <p:spPr>
            <a:xfrm>
              <a:off x="4216921" y="3751114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9" name="Shape 53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20262" y="3756535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0" name="Shape 540"/>
            <p:cNvSpPr/>
            <p:nvPr/>
          </p:nvSpPr>
          <p:spPr>
            <a:xfrm>
              <a:off x="4565157" y="3795723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sp>
          <p:nvSpPr>
            <p:cNvPr id="541" name="Shape 541"/>
            <p:cNvSpPr/>
            <p:nvPr/>
          </p:nvSpPr>
          <p:spPr>
            <a:xfrm>
              <a:off x="4287926" y="4063264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accent5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무료건설 04:30</a:t>
              </a:r>
            </a:p>
          </p:txBody>
        </p:sp>
        <p:cxnSp>
          <p:nvCxnSpPr>
            <p:cNvPr id="542" name="Shape 542"/>
            <p:cNvCxnSpPr/>
            <p:nvPr/>
          </p:nvCxnSpPr>
          <p:spPr>
            <a:xfrm>
              <a:off x="4296087" y="4049426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43" name="Shape 543"/>
            <p:cNvCxnSpPr/>
            <p:nvPr/>
          </p:nvCxnSpPr>
          <p:spPr>
            <a:xfrm>
              <a:off x="4289864" y="4229819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544" name="Shape 54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99805" y="3777592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Shape 54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39417" y="3219014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Shape 54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57138" y="3777010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7" name="Shape 547"/>
          <p:cNvSpPr/>
          <p:nvPr/>
        </p:nvSpPr>
        <p:spPr>
          <a:xfrm>
            <a:off x="6468739" y="1994664"/>
            <a:ext cx="1166502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6468771" y="2002175"/>
            <a:ext cx="1180922" cy="823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다음 레벨     </a:t>
            </a:r>
            <a:r>
              <a:rPr b="1" lang="en-US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95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95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성방어도수치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8500 </a:t>
            </a:r>
            <a:r>
              <a:rPr b="1" lang="en-US" sz="9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+100</a:t>
            </a:r>
          </a:p>
        </p:txBody>
      </p:sp>
      <p:sp>
        <p:nvSpPr>
          <p:cNvPr id="549" name="Shape 549"/>
          <p:cNvSpPr/>
          <p:nvPr/>
        </p:nvSpPr>
        <p:spPr>
          <a:xfrm>
            <a:off x="5541478" y="3274639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필수 조건</a:t>
            </a:r>
          </a:p>
        </p:txBody>
      </p:sp>
      <p:sp>
        <p:nvSpPr>
          <p:cNvPr id="550" name="Shape 550"/>
          <p:cNvSpPr/>
          <p:nvPr/>
        </p:nvSpPr>
        <p:spPr>
          <a:xfrm>
            <a:off x="4590753" y="5785407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 rot="10800000">
            <a:off x="4674122" y="5877784"/>
            <a:ext cx="336928" cy="2053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5302903" y="5778760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6520373" y="5769430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5313501" y="5744939"/>
            <a:ext cx="112723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업그레이드</a:t>
            </a:r>
          </a:p>
        </p:txBody>
      </p:sp>
      <p:sp>
        <p:nvSpPr>
          <p:cNvPr id="555" name="Shape 555"/>
          <p:cNvSpPr/>
          <p:nvPr/>
        </p:nvSpPr>
        <p:spPr>
          <a:xfrm>
            <a:off x="6604239" y="5832026"/>
            <a:ext cx="95410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</p:txBody>
      </p:sp>
      <p:sp>
        <p:nvSpPr>
          <p:cNvPr id="556" name="Shape 556"/>
          <p:cNvSpPr/>
          <p:nvPr/>
        </p:nvSpPr>
        <p:spPr>
          <a:xfrm>
            <a:off x="5488750" y="5980332"/>
            <a:ext cx="894125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pic>
        <p:nvPicPr>
          <p:cNvPr id="557" name="Shape 55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05917" y="5914373"/>
            <a:ext cx="265352" cy="253643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Shape 558"/>
          <p:cNvSpPr/>
          <p:nvPr/>
        </p:nvSpPr>
        <p:spPr>
          <a:xfrm>
            <a:off x="6849346" y="5505403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05:27:32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195832">
            <a:off x="6770030" y="5531711"/>
            <a:ext cx="128282" cy="19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/>
          <p:nvPr/>
        </p:nvSpPr>
        <p:spPr>
          <a:xfrm>
            <a:off x="4500839" y="595116"/>
            <a:ext cx="3192703" cy="5667768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1" name="Shape 561"/>
          <p:cNvGrpSpPr/>
          <p:nvPr/>
        </p:nvGrpSpPr>
        <p:grpSpPr>
          <a:xfrm>
            <a:off x="4498562" y="2421406"/>
            <a:ext cx="3194342" cy="1994623"/>
            <a:chOff x="4494078" y="2441618"/>
            <a:chExt cx="3194342" cy="1994623"/>
          </a:xfrm>
        </p:grpSpPr>
        <p:sp>
          <p:nvSpPr>
            <p:cNvPr id="562" name="Shape 562"/>
            <p:cNvSpPr/>
            <p:nvPr/>
          </p:nvSpPr>
          <p:spPr>
            <a:xfrm>
              <a:off x="4494078" y="2441618"/>
              <a:ext cx="3194342" cy="1994622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영주님 한번에 한 개의 건물만 업그레이드가 가능합니다. 골드를 소비 하시면 현재 업그레이드 중의 건물을 가속 업그레이드 하실 수 있습니다.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남은 시간 : 02:30:30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3" name="Shape 563"/>
            <p:cNvCxnSpPr/>
            <p:nvPr/>
          </p:nvCxnSpPr>
          <p:spPr>
            <a:xfrm>
              <a:off x="4501939" y="2441618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64" name="Shape 564"/>
            <p:cNvCxnSpPr/>
            <p:nvPr/>
          </p:nvCxnSpPr>
          <p:spPr>
            <a:xfrm>
              <a:off x="4494078" y="4436242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565" name="Shape 565"/>
          <p:cNvGrpSpPr/>
          <p:nvPr/>
        </p:nvGrpSpPr>
        <p:grpSpPr>
          <a:xfrm>
            <a:off x="5428617" y="3797012"/>
            <a:ext cx="1311093" cy="506369"/>
            <a:chOff x="9088017" y="3694821"/>
            <a:chExt cx="1311093" cy="506369"/>
          </a:xfrm>
        </p:grpSpPr>
        <p:sp>
          <p:nvSpPr>
            <p:cNvPr id="566" name="Shape 566"/>
            <p:cNvSpPr/>
            <p:nvPr/>
          </p:nvSpPr>
          <p:spPr>
            <a:xfrm>
              <a:off x="9088017" y="3710055"/>
              <a:ext cx="1311093" cy="47757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7" name="Shape 56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243021" y="3943262"/>
              <a:ext cx="241230" cy="2305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8" name="Shape 568"/>
            <p:cNvSpPr/>
            <p:nvPr/>
          </p:nvSpPr>
          <p:spPr>
            <a:xfrm>
              <a:off x="9549567" y="3924192"/>
              <a:ext cx="63350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30000</a:t>
              </a:r>
            </a:p>
          </p:txBody>
        </p:sp>
        <p:sp>
          <p:nvSpPr>
            <p:cNvPr id="569" name="Shape 569"/>
            <p:cNvSpPr/>
            <p:nvPr/>
          </p:nvSpPr>
          <p:spPr>
            <a:xfrm>
              <a:off x="9100428" y="3694821"/>
              <a:ext cx="129868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즉시 가속</a:t>
              </a:r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1826461" y="1602430"/>
            <a:ext cx="1439998" cy="519342"/>
            <a:chOff x="2348975" y="2563818"/>
            <a:chExt cx="1439998" cy="519342"/>
          </a:xfrm>
        </p:grpSpPr>
        <p:sp>
          <p:nvSpPr>
            <p:cNvPr id="571" name="Shape 571"/>
            <p:cNvSpPr/>
            <p:nvPr/>
          </p:nvSpPr>
          <p:spPr>
            <a:xfrm>
              <a:off x="2348975" y="2563818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2" name="Shape 57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352316" y="2569241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3" name="Shape 573"/>
            <p:cNvSpPr/>
            <p:nvPr/>
          </p:nvSpPr>
          <p:spPr>
            <a:xfrm>
              <a:off x="2697214" y="2608426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sp>
          <p:nvSpPr>
            <p:cNvPr id="574" name="Shape 574"/>
            <p:cNvSpPr/>
            <p:nvPr/>
          </p:nvSpPr>
          <p:spPr>
            <a:xfrm>
              <a:off x="2419983" y="2875968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진행사항 02:30:50</a:t>
              </a:r>
            </a:p>
          </p:txBody>
        </p:sp>
        <p:cxnSp>
          <p:nvCxnSpPr>
            <p:cNvPr id="575" name="Shape 575"/>
            <p:cNvCxnSpPr/>
            <p:nvPr/>
          </p:nvCxnSpPr>
          <p:spPr>
            <a:xfrm>
              <a:off x="2428141" y="2862132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76" name="Shape 576"/>
            <p:cNvCxnSpPr/>
            <p:nvPr/>
          </p:nvCxnSpPr>
          <p:spPr>
            <a:xfrm>
              <a:off x="2421921" y="3042525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577" name="Shape 57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514398" y="2598308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8" name="Shape 578"/>
          <p:cNvGrpSpPr/>
          <p:nvPr/>
        </p:nvGrpSpPr>
        <p:grpSpPr>
          <a:xfrm>
            <a:off x="802284" y="1741064"/>
            <a:ext cx="1038744" cy="300917"/>
            <a:chOff x="782593" y="1858233"/>
            <a:chExt cx="1038744" cy="300917"/>
          </a:xfrm>
        </p:grpSpPr>
        <p:sp>
          <p:nvSpPr>
            <p:cNvPr id="579" name="Shape 579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 txBox="1"/>
            <p:nvPr/>
          </p:nvSpPr>
          <p:spPr>
            <a:xfrm>
              <a:off x="782593" y="1884883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581" name="Shape 581"/>
          <p:cNvSpPr/>
          <p:nvPr/>
        </p:nvSpPr>
        <p:spPr>
          <a:xfrm>
            <a:off x="8180535" y="2045890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즉시 가속 안내 팝업</a:t>
            </a:r>
          </a:p>
        </p:txBody>
      </p:sp>
      <p:cxnSp>
        <p:nvCxnSpPr>
          <p:cNvPr id="582" name="Shape 582"/>
          <p:cNvCxnSpPr>
            <a:stCxn id="581" idx="1"/>
          </p:cNvCxnSpPr>
          <p:nvPr/>
        </p:nvCxnSpPr>
        <p:spPr>
          <a:xfrm flipH="1">
            <a:off x="7684935" y="2313085"/>
            <a:ext cx="495600" cy="10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83" name="Shape 583"/>
          <p:cNvSpPr/>
          <p:nvPr/>
        </p:nvSpPr>
        <p:spPr>
          <a:xfrm>
            <a:off x="8060657" y="3875007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가속 버튼</a:t>
            </a:r>
          </a:p>
        </p:txBody>
      </p:sp>
      <p:cxnSp>
        <p:nvCxnSpPr>
          <p:cNvPr id="584" name="Shape 584"/>
          <p:cNvCxnSpPr>
            <a:stCxn id="583" idx="1"/>
            <a:endCxn id="566" idx="3"/>
          </p:cNvCxnSpPr>
          <p:nvPr/>
        </p:nvCxnSpPr>
        <p:spPr>
          <a:xfrm rot="10800000">
            <a:off x="6739757" y="4051002"/>
            <a:ext cx="1320900" cy="91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85" name="Shape 585"/>
          <p:cNvSpPr/>
          <p:nvPr/>
        </p:nvSpPr>
        <p:spPr>
          <a:xfrm>
            <a:off x="8060657" y="3080893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시간 정보</a:t>
            </a:r>
          </a:p>
        </p:txBody>
      </p:sp>
      <p:cxnSp>
        <p:nvCxnSpPr>
          <p:cNvPr id="586" name="Shape 586"/>
          <p:cNvCxnSpPr>
            <a:stCxn id="585" idx="1"/>
          </p:cNvCxnSpPr>
          <p:nvPr/>
        </p:nvCxnSpPr>
        <p:spPr>
          <a:xfrm flipH="1">
            <a:off x="6824657" y="3348088"/>
            <a:ext cx="1236000" cy="245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87" name="Shape 587"/>
          <p:cNvSpPr/>
          <p:nvPr/>
        </p:nvSpPr>
        <p:spPr>
          <a:xfrm>
            <a:off x="8060657" y="4705751"/>
            <a:ext cx="1958181" cy="53439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실행 시 재화가 부족하면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재화 구매 팝업 출력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재화 구매 UI 참조 ※</a:t>
            </a:r>
          </a:p>
        </p:txBody>
      </p:sp>
      <p:cxnSp>
        <p:nvCxnSpPr>
          <p:cNvPr id="588" name="Shape 588"/>
          <p:cNvCxnSpPr>
            <a:stCxn id="587" idx="0"/>
            <a:endCxn id="583" idx="2"/>
          </p:cNvCxnSpPr>
          <p:nvPr/>
        </p:nvCxnSpPr>
        <p:spPr>
          <a:xfrm rot="10800000">
            <a:off x="9039747" y="4409351"/>
            <a:ext cx="0" cy="296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1013629" y="667910"/>
            <a:ext cx="28974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부족 시 자원 보충 하기</a:t>
            </a:r>
          </a:p>
        </p:txBody>
      </p:sp>
      <p:grpSp>
        <p:nvGrpSpPr>
          <p:cNvPr id="595" name="Shape 595"/>
          <p:cNvGrpSpPr/>
          <p:nvPr/>
        </p:nvGrpSpPr>
        <p:grpSpPr>
          <a:xfrm>
            <a:off x="802284" y="1741064"/>
            <a:ext cx="1038744" cy="300917"/>
            <a:chOff x="782593" y="1858233"/>
            <a:chExt cx="1038744" cy="300917"/>
          </a:xfrm>
        </p:grpSpPr>
        <p:sp>
          <p:nvSpPr>
            <p:cNvPr id="596" name="Shape 596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 txBox="1"/>
            <p:nvPr/>
          </p:nvSpPr>
          <p:spPr>
            <a:xfrm>
              <a:off x="782593" y="1884883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4497353" y="595116"/>
            <a:ext cx="3192706" cy="5667768"/>
            <a:chOff x="4497353" y="595116"/>
            <a:chExt cx="3192706" cy="5667768"/>
          </a:xfrm>
        </p:grpSpPr>
        <p:pic>
          <p:nvPicPr>
            <p:cNvPr id="599" name="Shape 5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939" y="595116"/>
              <a:ext cx="3188120" cy="5667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Shape 6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7353" y="811762"/>
              <a:ext cx="3191069" cy="451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1" name="Shape 601"/>
          <p:cNvSpPr/>
          <p:nvPr/>
        </p:nvSpPr>
        <p:spPr>
          <a:xfrm>
            <a:off x="4495716" y="595116"/>
            <a:ext cx="3192703" cy="56677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2" name="Shape 602"/>
          <p:cNvPicPr preferRelativeResize="0"/>
          <p:nvPr/>
        </p:nvPicPr>
        <p:blipFill rotWithShape="1">
          <a:blip r:embed="rId4">
            <a:alphaModFix/>
          </a:blip>
          <a:srcRect b="0" l="32930" r="0" t="53954"/>
          <a:stretch/>
        </p:blipFill>
        <p:spPr>
          <a:xfrm>
            <a:off x="4568432" y="1721106"/>
            <a:ext cx="2140257" cy="2079429"/>
          </a:xfrm>
          <a:prstGeom prst="roundRect">
            <a:avLst>
              <a:gd fmla="val 10834" name="adj"/>
            </a:avLst>
          </a:prstGeom>
          <a:noFill/>
          <a:ln>
            <a:noFill/>
          </a:ln>
        </p:spPr>
      </p:pic>
      <p:sp>
        <p:nvSpPr>
          <p:cNvPr id="603" name="Shape 603"/>
          <p:cNvSpPr/>
          <p:nvPr/>
        </p:nvSpPr>
        <p:spPr>
          <a:xfrm>
            <a:off x="5385323" y="1979316"/>
            <a:ext cx="924594" cy="284914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Lv6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604" name="Shape 604"/>
          <p:cNvSpPr/>
          <p:nvPr/>
        </p:nvSpPr>
        <p:spPr>
          <a:xfrm>
            <a:off x="4495717" y="595116"/>
            <a:ext cx="3192703" cy="2899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Shape 6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4582" y="632656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Shape 6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4692" y="644783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Shape 6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3189" y="641987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Shape 60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0657" y="632656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Shape 609"/>
          <p:cNvSpPr/>
          <p:nvPr/>
        </p:nvSpPr>
        <p:spPr>
          <a:xfrm>
            <a:off x="4905937" y="634374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610" name="Shape 610"/>
          <p:cNvSpPr/>
          <p:nvPr/>
        </p:nvSpPr>
        <p:spPr>
          <a:xfrm>
            <a:off x="5590180" y="628152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611" name="Shape 611"/>
          <p:cNvSpPr/>
          <p:nvPr/>
        </p:nvSpPr>
        <p:spPr>
          <a:xfrm>
            <a:off x="6321080" y="640591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612" name="Shape 612"/>
          <p:cNvSpPr/>
          <p:nvPr/>
        </p:nvSpPr>
        <p:spPr>
          <a:xfrm>
            <a:off x="7051989" y="625039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613" name="Shape 613"/>
          <p:cNvCxnSpPr/>
          <p:nvPr/>
        </p:nvCxnSpPr>
        <p:spPr>
          <a:xfrm>
            <a:off x="4495716" y="885111"/>
            <a:ext cx="319270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614" name="Shape 614"/>
          <p:cNvGrpSpPr/>
          <p:nvPr/>
        </p:nvGrpSpPr>
        <p:grpSpPr>
          <a:xfrm>
            <a:off x="4613052" y="3490375"/>
            <a:ext cx="2994952" cy="1679510"/>
            <a:chOff x="4161635" y="3163080"/>
            <a:chExt cx="2994952" cy="1679510"/>
          </a:xfrm>
        </p:grpSpPr>
        <p:sp>
          <p:nvSpPr>
            <p:cNvPr id="615" name="Shape 615"/>
            <p:cNvSpPr/>
            <p:nvPr/>
          </p:nvSpPr>
          <p:spPr>
            <a:xfrm>
              <a:off x="4161635" y="3163080"/>
              <a:ext cx="2994952" cy="1679510"/>
            </a:xfrm>
            <a:prstGeom prst="roundRect">
              <a:avLst>
                <a:gd fmla="val 7223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4212326" y="3183318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7" name="Shape 6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06337" y="3188741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8" name="Shape 618"/>
            <p:cNvSpPr/>
            <p:nvPr/>
          </p:nvSpPr>
          <p:spPr>
            <a:xfrm>
              <a:off x="4277780" y="3494153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이동</a:t>
              </a:r>
            </a:p>
          </p:txBody>
        </p:sp>
        <p:sp>
          <p:nvSpPr>
            <p:cNvPr id="619" name="Shape 619"/>
            <p:cNvSpPr/>
            <p:nvPr/>
          </p:nvSpPr>
          <p:spPr>
            <a:xfrm>
              <a:off x="4532571" y="3227926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sp>
          <p:nvSpPr>
            <p:cNvPr id="620" name="Shape 620"/>
            <p:cNvSpPr/>
            <p:nvPr/>
          </p:nvSpPr>
          <p:spPr>
            <a:xfrm>
              <a:off x="5689676" y="3186427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6084567" y="3240366"/>
              <a:ext cx="7841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36,000,000</a:t>
              </a:r>
            </a:p>
          </p:txBody>
        </p:sp>
        <p:pic>
          <p:nvPicPr>
            <p:cNvPr id="622" name="Shape 6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784792" y="3216676"/>
              <a:ext cx="264370" cy="2545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3" name="Shape 623"/>
            <p:cNvCxnSpPr/>
            <p:nvPr/>
          </p:nvCxnSpPr>
          <p:spPr>
            <a:xfrm>
              <a:off x="4285941" y="3480314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24" name="Shape 624"/>
            <p:cNvCxnSpPr/>
            <p:nvPr/>
          </p:nvCxnSpPr>
          <p:spPr>
            <a:xfrm>
              <a:off x="4279719" y="3660707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25" name="Shape 625"/>
            <p:cNvSpPr/>
            <p:nvPr/>
          </p:nvSpPr>
          <p:spPr>
            <a:xfrm>
              <a:off x="5755132" y="3497262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보충</a:t>
              </a:r>
            </a:p>
          </p:txBody>
        </p:sp>
        <p:cxnSp>
          <p:nvCxnSpPr>
            <p:cNvPr id="626" name="Shape 626"/>
            <p:cNvCxnSpPr/>
            <p:nvPr/>
          </p:nvCxnSpPr>
          <p:spPr>
            <a:xfrm>
              <a:off x="5763292" y="3483423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27" name="Shape 627"/>
            <p:cNvCxnSpPr/>
            <p:nvPr/>
          </p:nvCxnSpPr>
          <p:spPr>
            <a:xfrm>
              <a:off x="5757069" y="3663817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628" name="Shape 6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82085" y="3219593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9" name="Shape 629"/>
            <p:cNvSpPr/>
            <p:nvPr/>
          </p:nvSpPr>
          <p:spPr>
            <a:xfrm>
              <a:off x="5691716" y="3742523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0" name="Shape 6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695057" y="3747944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1" name="Shape 631"/>
            <p:cNvSpPr/>
            <p:nvPr/>
          </p:nvSpPr>
          <p:spPr>
            <a:xfrm>
              <a:off x="6039953" y="3787130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cxnSp>
          <p:nvCxnSpPr>
            <p:cNvPr id="632" name="Shape 632"/>
            <p:cNvCxnSpPr/>
            <p:nvPr/>
          </p:nvCxnSpPr>
          <p:spPr>
            <a:xfrm>
              <a:off x="5767769" y="3673832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33" name="Shape 633"/>
            <p:cNvSpPr/>
            <p:nvPr/>
          </p:nvSpPr>
          <p:spPr>
            <a:xfrm>
              <a:off x="5762721" y="4054673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진행사항 02:30:50</a:t>
              </a:r>
            </a:p>
          </p:txBody>
        </p:sp>
        <p:cxnSp>
          <p:nvCxnSpPr>
            <p:cNvPr id="634" name="Shape 634"/>
            <p:cNvCxnSpPr/>
            <p:nvPr/>
          </p:nvCxnSpPr>
          <p:spPr>
            <a:xfrm>
              <a:off x="5770882" y="4040835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35" name="Shape 635"/>
            <p:cNvCxnSpPr/>
            <p:nvPr/>
          </p:nvCxnSpPr>
          <p:spPr>
            <a:xfrm>
              <a:off x="5764660" y="4221228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36" name="Shape 636"/>
            <p:cNvSpPr/>
            <p:nvPr/>
          </p:nvSpPr>
          <p:spPr>
            <a:xfrm>
              <a:off x="4216921" y="3751114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7" name="Shape 63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20262" y="3756535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8" name="Shape 638"/>
            <p:cNvSpPr/>
            <p:nvPr/>
          </p:nvSpPr>
          <p:spPr>
            <a:xfrm>
              <a:off x="4565157" y="3795723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sp>
          <p:nvSpPr>
            <p:cNvPr id="639" name="Shape 639"/>
            <p:cNvSpPr/>
            <p:nvPr/>
          </p:nvSpPr>
          <p:spPr>
            <a:xfrm>
              <a:off x="4287926" y="4063264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accent5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무료건설 04:30</a:t>
              </a:r>
            </a:p>
          </p:txBody>
        </p:sp>
        <p:cxnSp>
          <p:nvCxnSpPr>
            <p:cNvPr id="640" name="Shape 640"/>
            <p:cNvCxnSpPr/>
            <p:nvPr/>
          </p:nvCxnSpPr>
          <p:spPr>
            <a:xfrm>
              <a:off x="4296087" y="4049426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41" name="Shape 641"/>
            <p:cNvCxnSpPr/>
            <p:nvPr/>
          </p:nvCxnSpPr>
          <p:spPr>
            <a:xfrm>
              <a:off x="4289864" y="4229819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642" name="Shape 64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99805" y="3777592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3" name="Shape 64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39417" y="3219014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4" name="Shape 64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57138" y="3777010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5" name="Shape 645"/>
          <p:cNvSpPr/>
          <p:nvPr/>
        </p:nvSpPr>
        <p:spPr>
          <a:xfrm>
            <a:off x="6468739" y="1994664"/>
            <a:ext cx="1166502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6468771" y="2002175"/>
            <a:ext cx="1180922" cy="823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다음 레벨     </a:t>
            </a:r>
            <a:r>
              <a:rPr b="1" lang="en-US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95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95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성방어도수치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8500 </a:t>
            </a:r>
            <a:r>
              <a:rPr b="1" lang="en-US" sz="9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+100</a:t>
            </a:r>
          </a:p>
        </p:txBody>
      </p:sp>
      <p:sp>
        <p:nvSpPr>
          <p:cNvPr id="647" name="Shape 647"/>
          <p:cNvSpPr/>
          <p:nvPr/>
        </p:nvSpPr>
        <p:spPr>
          <a:xfrm>
            <a:off x="5541478" y="3274639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필수 조건</a:t>
            </a:r>
          </a:p>
        </p:txBody>
      </p:sp>
      <p:sp>
        <p:nvSpPr>
          <p:cNvPr id="648" name="Shape 648"/>
          <p:cNvSpPr/>
          <p:nvPr/>
        </p:nvSpPr>
        <p:spPr>
          <a:xfrm>
            <a:off x="4590753" y="5785407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Shape 649"/>
          <p:cNvSpPr/>
          <p:nvPr/>
        </p:nvSpPr>
        <p:spPr>
          <a:xfrm rot="10800000">
            <a:off x="4674122" y="5877784"/>
            <a:ext cx="336928" cy="2053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5302903" y="5778760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6520373" y="5769430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5313501" y="5744939"/>
            <a:ext cx="112723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업그레이드</a:t>
            </a:r>
          </a:p>
        </p:txBody>
      </p:sp>
      <p:sp>
        <p:nvSpPr>
          <p:cNvPr id="653" name="Shape 653"/>
          <p:cNvSpPr/>
          <p:nvPr/>
        </p:nvSpPr>
        <p:spPr>
          <a:xfrm>
            <a:off x="6604239" y="5832026"/>
            <a:ext cx="95410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</p:txBody>
      </p:sp>
      <p:sp>
        <p:nvSpPr>
          <p:cNvPr id="654" name="Shape 654"/>
          <p:cNvSpPr/>
          <p:nvPr/>
        </p:nvSpPr>
        <p:spPr>
          <a:xfrm>
            <a:off x="5488750" y="5980332"/>
            <a:ext cx="894125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pic>
        <p:nvPicPr>
          <p:cNvPr id="655" name="Shape 65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05917" y="5914373"/>
            <a:ext cx="265352" cy="253643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/>
          <p:nvPr/>
        </p:nvSpPr>
        <p:spPr>
          <a:xfrm>
            <a:off x="6849346" y="5505403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05:27:32</a:t>
            </a:r>
          </a:p>
        </p:txBody>
      </p:sp>
      <p:pic>
        <p:nvPicPr>
          <p:cNvPr id="657" name="Shape 65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195832">
            <a:off x="6770030" y="5531711"/>
            <a:ext cx="128282" cy="192424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Shape 658"/>
          <p:cNvSpPr/>
          <p:nvPr/>
        </p:nvSpPr>
        <p:spPr>
          <a:xfrm>
            <a:off x="8060657" y="3080896"/>
            <a:ext cx="2996119" cy="55804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보충 버튼 클릭 시 자원 구매, 사용 화면으로 이동(</a:t>
            </a:r>
            <a:r>
              <a:rPr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(S2_자원구매 및 사용.PPT)</a:t>
            </a:r>
          </a:p>
        </p:txBody>
      </p:sp>
      <p:cxnSp>
        <p:nvCxnSpPr>
          <p:cNvPr id="659" name="Shape 659"/>
          <p:cNvCxnSpPr>
            <a:stCxn id="658" idx="1"/>
            <a:endCxn id="625" idx="3"/>
          </p:cNvCxnSpPr>
          <p:nvPr/>
        </p:nvCxnSpPr>
        <p:spPr>
          <a:xfrm flipH="1">
            <a:off x="7515557" y="3359918"/>
            <a:ext cx="545100" cy="547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0" name="Shape 660"/>
          <p:cNvSpPr/>
          <p:nvPr/>
        </p:nvSpPr>
        <p:spPr>
          <a:xfrm>
            <a:off x="1927271" y="1608604"/>
            <a:ext cx="1439998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2322160" y="1662541"/>
            <a:ext cx="78418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0000"/>
              </a:buClr>
              <a:buSzPct val="25000"/>
              <a:buFont typeface="Arial"/>
              <a:buNone/>
            </a:pPr>
            <a:r>
              <a:rPr b="1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36,000,000</a:t>
            </a:r>
          </a:p>
        </p:txBody>
      </p:sp>
      <p:pic>
        <p:nvPicPr>
          <p:cNvPr id="662" name="Shape 6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22384" y="1638851"/>
            <a:ext cx="264370" cy="254579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/>
          <p:nvPr/>
        </p:nvSpPr>
        <p:spPr>
          <a:xfrm>
            <a:off x="1992725" y="1919435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자원보충</a:t>
            </a:r>
          </a:p>
        </p:txBody>
      </p:sp>
      <p:cxnSp>
        <p:nvCxnSpPr>
          <p:cNvPr id="664" name="Shape 664"/>
          <p:cNvCxnSpPr/>
          <p:nvPr/>
        </p:nvCxnSpPr>
        <p:spPr>
          <a:xfrm>
            <a:off x="2000884" y="1905599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65" name="Shape 665"/>
          <p:cNvCxnSpPr/>
          <p:nvPr/>
        </p:nvCxnSpPr>
        <p:spPr>
          <a:xfrm>
            <a:off x="1994664" y="2085991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666" name="Shape 66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05583" y="1638683"/>
            <a:ext cx="242955" cy="24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grpSp>
        <p:nvGrpSpPr>
          <p:cNvPr id="672" name="Shape 672"/>
          <p:cNvGrpSpPr/>
          <p:nvPr/>
        </p:nvGrpSpPr>
        <p:grpSpPr>
          <a:xfrm>
            <a:off x="4497353" y="595116"/>
            <a:ext cx="3192706" cy="5667768"/>
            <a:chOff x="4497353" y="595116"/>
            <a:chExt cx="3192706" cy="5667768"/>
          </a:xfrm>
        </p:grpSpPr>
        <p:pic>
          <p:nvPicPr>
            <p:cNvPr id="673" name="Shape 6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939" y="595116"/>
              <a:ext cx="3188120" cy="5667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4" name="Shape 67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7353" y="811762"/>
              <a:ext cx="3191069" cy="451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5" name="Shape 675"/>
          <p:cNvSpPr txBox="1"/>
          <p:nvPr/>
        </p:nvSpPr>
        <p:spPr>
          <a:xfrm>
            <a:off x="1013629" y="667910"/>
            <a:ext cx="3424767" cy="175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즉시 업그레이드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대기 시간 없이 바로 성벽 업그레이드 완료 시키기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건설 망치가 부족해도 진행 가능</a:t>
            </a:r>
          </a:p>
        </p:txBody>
      </p:sp>
      <p:sp>
        <p:nvSpPr>
          <p:cNvPr id="676" name="Shape 676"/>
          <p:cNvSpPr/>
          <p:nvPr/>
        </p:nvSpPr>
        <p:spPr>
          <a:xfrm>
            <a:off x="4495716" y="595116"/>
            <a:ext cx="3192703" cy="56677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7" name="Shape 677"/>
          <p:cNvPicPr preferRelativeResize="0"/>
          <p:nvPr/>
        </p:nvPicPr>
        <p:blipFill rotWithShape="1">
          <a:blip r:embed="rId4">
            <a:alphaModFix/>
          </a:blip>
          <a:srcRect b="0" l="32930" r="0" t="53954"/>
          <a:stretch/>
        </p:blipFill>
        <p:spPr>
          <a:xfrm>
            <a:off x="4568432" y="1721106"/>
            <a:ext cx="2140257" cy="2079429"/>
          </a:xfrm>
          <a:prstGeom prst="roundRect">
            <a:avLst>
              <a:gd fmla="val 10834" name="adj"/>
            </a:avLst>
          </a:prstGeom>
          <a:noFill/>
          <a:ln>
            <a:noFill/>
          </a:ln>
        </p:spPr>
      </p:pic>
      <p:sp>
        <p:nvSpPr>
          <p:cNvPr id="678" name="Shape 678"/>
          <p:cNvSpPr/>
          <p:nvPr/>
        </p:nvSpPr>
        <p:spPr>
          <a:xfrm>
            <a:off x="5385323" y="1979316"/>
            <a:ext cx="924594" cy="284914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Lv6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679" name="Shape 679"/>
          <p:cNvSpPr/>
          <p:nvPr/>
        </p:nvSpPr>
        <p:spPr>
          <a:xfrm>
            <a:off x="4495717" y="595116"/>
            <a:ext cx="3192703" cy="2899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0" name="Shape 6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4582" y="632656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Shape 6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4692" y="644783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Shape 6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3189" y="641987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Shape 68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0657" y="632656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Shape 684"/>
          <p:cNvSpPr/>
          <p:nvPr/>
        </p:nvSpPr>
        <p:spPr>
          <a:xfrm>
            <a:off x="4905937" y="634374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685" name="Shape 685"/>
          <p:cNvSpPr/>
          <p:nvPr/>
        </p:nvSpPr>
        <p:spPr>
          <a:xfrm>
            <a:off x="5590180" y="628152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686" name="Shape 686"/>
          <p:cNvSpPr/>
          <p:nvPr/>
        </p:nvSpPr>
        <p:spPr>
          <a:xfrm>
            <a:off x="6321080" y="640591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687" name="Shape 687"/>
          <p:cNvSpPr/>
          <p:nvPr/>
        </p:nvSpPr>
        <p:spPr>
          <a:xfrm>
            <a:off x="7051989" y="625039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688" name="Shape 688"/>
          <p:cNvCxnSpPr/>
          <p:nvPr/>
        </p:nvCxnSpPr>
        <p:spPr>
          <a:xfrm>
            <a:off x="4495716" y="885111"/>
            <a:ext cx="319270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689" name="Shape 689"/>
          <p:cNvGrpSpPr/>
          <p:nvPr/>
        </p:nvGrpSpPr>
        <p:grpSpPr>
          <a:xfrm>
            <a:off x="4613052" y="3490375"/>
            <a:ext cx="2994952" cy="1679510"/>
            <a:chOff x="4161635" y="3163080"/>
            <a:chExt cx="2994952" cy="1679510"/>
          </a:xfrm>
        </p:grpSpPr>
        <p:sp>
          <p:nvSpPr>
            <p:cNvPr id="690" name="Shape 690"/>
            <p:cNvSpPr/>
            <p:nvPr/>
          </p:nvSpPr>
          <p:spPr>
            <a:xfrm>
              <a:off x="4161635" y="3163080"/>
              <a:ext cx="2994952" cy="1679510"/>
            </a:xfrm>
            <a:prstGeom prst="roundRect">
              <a:avLst>
                <a:gd fmla="val 7223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4212326" y="3183318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2" name="Shape 69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06337" y="3188741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3" name="Shape 693"/>
            <p:cNvSpPr/>
            <p:nvPr/>
          </p:nvSpPr>
          <p:spPr>
            <a:xfrm>
              <a:off x="4277780" y="3494153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이동</a:t>
              </a:r>
            </a:p>
          </p:txBody>
        </p:sp>
        <p:sp>
          <p:nvSpPr>
            <p:cNvPr id="694" name="Shape 694"/>
            <p:cNvSpPr/>
            <p:nvPr/>
          </p:nvSpPr>
          <p:spPr>
            <a:xfrm>
              <a:off x="4532571" y="3227926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sp>
          <p:nvSpPr>
            <p:cNvPr id="695" name="Shape 695"/>
            <p:cNvSpPr/>
            <p:nvPr/>
          </p:nvSpPr>
          <p:spPr>
            <a:xfrm>
              <a:off x="5689676" y="3186427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084567" y="3240366"/>
              <a:ext cx="7841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36,000,000</a:t>
              </a:r>
            </a:p>
          </p:txBody>
        </p:sp>
        <p:pic>
          <p:nvPicPr>
            <p:cNvPr id="697" name="Shape 69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784792" y="3216676"/>
              <a:ext cx="264370" cy="2545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98" name="Shape 698"/>
            <p:cNvCxnSpPr/>
            <p:nvPr/>
          </p:nvCxnSpPr>
          <p:spPr>
            <a:xfrm>
              <a:off x="4285941" y="3480314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99" name="Shape 699"/>
            <p:cNvCxnSpPr/>
            <p:nvPr/>
          </p:nvCxnSpPr>
          <p:spPr>
            <a:xfrm>
              <a:off x="4279719" y="3660707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00" name="Shape 700"/>
            <p:cNvSpPr/>
            <p:nvPr/>
          </p:nvSpPr>
          <p:spPr>
            <a:xfrm>
              <a:off x="5755132" y="3497262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보충</a:t>
              </a:r>
            </a:p>
          </p:txBody>
        </p:sp>
        <p:cxnSp>
          <p:nvCxnSpPr>
            <p:cNvPr id="701" name="Shape 701"/>
            <p:cNvCxnSpPr/>
            <p:nvPr/>
          </p:nvCxnSpPr>
          <p:spPr>
            <a:xfrm>
              <a:off x="5763292" y="3483423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02" name="Shape 702"/>
            <p:cNvCxnSpPr/>
            <p:nvPr/>
          </p:nvCxnSpPr>
          <p:spPr>
            <a:xfrm>
              <a:off x="5757069" y="3663817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703" name="Shape 70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82085" y="3219593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Shape 704"/>
            <p:cNvSpPr/>
            <p:nvPr/>
          </p:nvSpPr>
          <p:spPr>
            <a:xfrm>
              <a:off x="5691716" y="3742523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5" name="Shape 70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695057" y="3747944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6" name="Shape 706"/>
            <p:cNvSpPr/>
            <p:nvPr/>
          </p:nvSpPr>
          <p:spPr>
            <a:xfrm>
              <a:off x="6039953" y="3787130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cxnSp>
          <p:nvCxnSpPr>
            <p:cNvPr id="707" name="Shape 707"/>
            <p:cNvCxnSpPr/>
            <p:nvPr/>
          </p:nvCxnSpPr>
          <p:spPr>
            <a:xfrm>
              <a:off x="5767769" y="3673832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08" name="Shape 708"/>
            <p:cNvSpPr/>
            <p:nvPr/>
          </p:nvSpPr>
          <p:spPr>
            <a:xfrm>
              <a:off x="5762721" y="4054673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진행사항 02:30:50</a:t>
              </a:r>
            </a:p>
          </p:txBody>
        </p:sp>
        <p:cxnSp>
          <p:nvCxnSpPr>
            <p:cNvPr id="709" name="Shape 709"/>
            <p:cNvCxnSpPr/>
            <p:nvPr/>
          </p:nvCxnSpPr>
          <p:spPr>
            <a:xfrm>
              <a:off x="5770882" y="4040835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10" name="Shape 710"/>
            <p:cNvCxnSpPr/>
            <p:nvPr/>
          </p:nvCxnSpPr>
          <p:spPr>
            <a:xfrm>
              <a:off x="5764660" y="4221228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11" name="Shape 711"/>
            <p:cNvSpPr/>
            <p:nvPr/>
          </p:nvSpPr>
          <p:spPr>
            <a:xfrm>
              <a:off x="4216921" y="3751114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2" name="Shape 71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20262" y="3756535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3" name="Shape 713"/>
            <p:cNvSpPr/>
            <p:nvPr/>
          </p:nvSpPr>
          <p:spPr>
            <a:xfrm>
              <a:off x="4565157" y="3795723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sp>
          <p:nvSpPr>
            <p:cNvPr id="714" name="Shape 714"/>
            <p:cNvSpPr/>
            <p:nvPr/>
          </p:nvSpPr>
          <p:spPr>
            <a:xfrm>
              <a:off x="4287926" y="4063264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accent5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무료건설 04:30</a:t>
              </a:r>
            </a:p>
          </p:txBody>
        </p:sp>
        <p:cxnSp>
          <p:nvCxnSpPr>
            <p:cNvPr id="715" name="Shape 715"/>
            <p:cNvCxnSpPr/>
            <p:nvPr/>
          </p:nvCxnSpPr>
          <p:spPr>
            <a:xfrm>
              <a:off x="4296087" y="4049426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16" name="Shape 716"/>
            <p:cNvCxnSpPr/>
            <p:nvPr/>
          </p:nvCxnSpPr>
          <p:spPr>
            <a:xfrm>
              <a:off x="4289864" y="4229819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717" name="Shape 7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99805" y="3777592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8" name="Shape 7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39417" y="3219014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9" name="Shape 7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57138" y="3777010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0" name="Shape 720"/>
          <p:cNvSpPr/>
          <p:nvPr/>
        </p:nvSpPr>
        <p:spPr>
          <a:xfrm>
            <a:off x="6468739" y="1994664"/>
            <a:ext cx="1166502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6468771" y="2002175"/>
            <a:ext cx="1180922" cy="823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다음 레벨     </a:t>
            </a:r>
            <a:r>
              <a:rPr b="1" lang="en-US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95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95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성방어도수치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8500 </a:t>
            </a:r>
            <a:r>
              <a:rPr b="1" lang="en-US" sz="9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+100</a:t>
            </a:r>
          </a:p>
        </p:txBody>
      </p:sp>
      <p:sp>
        <p:nvSpPr>
          <p:cNvPr id="722" name="Shape 722"/>
          <p:cNvSpPr/>
          <p:nvPr/>
        </p:nvSpPr>
        <p:spPr>
          <a:xfrm>
            <a:off x="5541478" y="3274639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필수 조건</a:t>
            </a:r>
          </a:p>
        </p:txBody>
      </p:sp>
      <p:sp>
        <p:nvSpPr>
          <p:cNvPr id="723" name="Shape 723"/>
          <p:cNvSpPr/>
          <p:nvPr/>
        </p:nvSpPr>
        <p:spPr>
          <a:xfrm>
            <a:off x="4590753" y="5785407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Shape 724"/>
          <p:cNvSpPr/>
          <p:nvPr/>
        </p:nvSpPr>
        <p:spPr>
          <a:xfrm rot="10800000">
            <a:off x="4674122" y="5877784"/>
            <a:ext cx="336928" cy="2053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5302903" y="5778760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6520373" y="5769430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5313501" y="5744939"/>
            <a:ext cx="112723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업그레이드</a:t>
            </a:r>
          </a:p>
        </p:txBody>
      </p:sp>
      <p:sp>
        <p:nvSpPr>
          <p:cNvPr id="728" name="Shape 728"/>
          <p:cNvSpPr/>
          <p:nvPr/>
        </p:nvSpPr>
        <p:spPr>
          <a:xfrm>
            <a:off x="6604239" y="5832026"/>
            <a:ext cx="95410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</p:txBody>
      </p:sp>
      <p:sp>
        <p:nvSpPr>
          <p:cNvPr id="729" name="Shape 729"/>
          <p:cNvSpPr/>
          <p:nvPr/>
        </p:nvSpPr>
        <p:spPr>
          <a:xfrm>
            <a:off x="5488750" y="5980332"/>
            <a:ext cx="894125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pic>
        <p:nvPicPr>
          <p:cNvPr id="730" name="Shape 7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05917" y="5914373"/>
            <a:ext cx="265352" cy="253643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Shape 731"/>
          <p:cNvSpPr/>
          <p:nvPr/>
        </p:nvSpPr>
        <p:spPr>
          <a:xfrm>
            <a:off x="6849346" y="5505403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05:27:32</a:t>
            </a:r>
          </a:p>
        </p:txBody>
      </p:sp>
      <p:pic>
        <p:nvPicPr>
          <p:cNvPr id="732" name="Shape 7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195832">
            <a:off x="6770030" y="5531711"/>
            <a:ext cx="128282" cy="192424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Shape 733"/>
          <p:cNvSpPr/>
          <p:nvPr/>
        </p:nvSpPr>
        <p:spPr>
          <a:xfrm>
            <a:off x="4500839" y="595116"/>
            <a:ext cx="3192703" cy="5667768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4" name="Shape 734"/>
          <p:cNvGrpSpPr/>
          <p:nvPr/>
        </p:nvGrpSpPr>
        <p:grpSpPr>
          <a:xfrm>
            <a:off x="4498562" y="2421406"/>
            <a:ext cx="3194342" cy="1994623"/>
            <a:chOff x="4494078" y="2441618"/>
            <a:chExt cx="3194342" cy="1994623"/>
          </a:xfrm>
        </p:grpSpPr>
        <p:sp>
          <p:nvSpPr>
            <p:cNvPr id="735" name="Shape 735"/>
            <p:cNvSpPr/>
            <p:nvPr/>
          </p:nvSpPr>
          <p:spPr>
            <a:xfrm>
              <a:off x="4494078" y="2441618"/>
              <a:ext cx="3194342" cy="1994622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영주님 골드를 소비하여 바로 성벽을/를 업그레이드 하실 수 있습니다!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6" name="Shape 736"/>
            <p:cNvCxnSpPr/>
            <p:nvPr/>
          </p:nvCxnSpPr>
          <p:spPr>
            <a:xfrm>
              <a:off x="4501939" y="2441618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37" name="Shape 737"/>
            <p:cNvCxnSpPr/>
            <p:nvPr/>
          </p:nvCxnSpPr>
          <p:spPr>
            <a:xfrm>
              <a:off x="4494078" y="4436242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738" name="Shape 738"/>
          <p:cNvGrpSpPr/>
          <p:nvPr/>
        </p:nvGrpSpPr>
        <p:grpSpPr>
          <a:xfrm>
            <a:off x="5428617" y="3812246"/>
            <a:ext cx="1311093" cy="491135"/>
            <a:chOff x="9088017" y="3710055"/>
            <a:chExt cx="1311093" cy="491135"/>
          </a:xfrm>
        </p:grpSpPr>
        <p:sp>
          <p:nvSpPr>
            <p:cNvPr id="739" name="Shape 739"/>
            <p:cNvSpPr/>
            <p:nvPr/>
          </p:nvSpPr>
          <p:spPr>
            <a:xfrm>
              <a:off x="9088017" y="3710055"/>
              <a:ext cx="1311093" cy="47757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0" name="Shape 74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243021" y="3943262"/>
              <a:ext cx="241230" cy="2305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1" name="Shape 741"/>
            <p:cNvSpPr/>
            <p:nvPr/>
          </p:nvSpPr>
          <p:spPr>
            <a:xfrm>
              <a:off x="9549567" y="3924192"/>
              <a:ext cx="63350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30000</a:t>
              </a:r>
            </a:p>
          </p:txBody>
        </p:sp>
        <p:sp>
          <p:nvSpPr>
            <p:cNvPr id="742" name="Shape 742"/>
            <p:cNvSpPr/>
            <p:nvPr/>
          </p:nvSpPr>
          <p:spPr>
            <a:xfrm>
              <a:off x="9100428" y="3741476"/>
              <a:ext cx="1298681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즉시 업그레이드</a:t>
              </a:r>
            </a:p>
          </p:txBody>
        </p:sp>
      </p:grpSp>
      <p:grpSp>
        <p:nvGrpSpPr>
          <p:cNvPr id="743" name="Shape 743"/>
          <p:cNvGrpSpPr/>
          <p:nvPr/>
        </p:nvGrpSpPr>
        <p:grpSpPr>
          <a:xfrm>
            <a:off x="1838819" y="2419757"/>
            <a:ext cx="1137829" cy="453699"/>
            <a:chOff x="5455303" y="5897339"/>
            <a:chExt cx="1137829" cy="453699"/>
          </a:xfrm>
        </p:grpSpPr>
        <p:sp>
          <p:nvSpPr>
            <p:cNvPr id="744" name="Shape 744"/>
            <p:cNvSpPr/>
            <p:nvPr/>
          </p:nvSpPr>
          <p:spPr>
            <a:xfrm>
              <a:off x="5455303" y="5931160"/>
              <a:ext cx="1119674" cy="4198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5465901" y="5897339"/>
              <a:ext cx="1127230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즉시 업그레이드</a:t>
              </a:r>
            </a:p>
          </p:txBody>
        </p:sp>
        <p:sp>
          <p:nvSpPr>
            <p:cNvPr id="746" name="Shape 746"/>
            <p:cNvSpPr/>
            <p:nvPr/>
          </p:nvSpPr>
          <p:spPr>
            <a:xfrm>
              <a:off x="5641150" y="6132732"/>
              <a:ext cx="894125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10000</a:t>
              </a:r>
            </a:p>
          </p:txBody>
        </p:sp>
        <p:pic>
          <p:nvPicPr>
            <p:cNvPr id="747" name="Shape 74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458317" y="6066773"/>
              <a:ext cx="265352" cy="2536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8" name="Shape 748"/>
          <p:cNvGrpSpPr/>
          <p:nvPr/>
        </p:nvGrpSpPr>
        <p:grpSpPr>
          <a:xfrm>
            <a:off x="802284" y="2496847"/>
            <a:ext cx="1038744" cy="300917"/>
            <a:chOff x="782593" y="1858233"/>
            <a:chExt cx="1038744" cy="300917"/>
          </a:xfrm>
        </p:grpSpPr>
        <p:sp>
          <p:nvSpPr>
            <p:cNvPr id="749" name="Shape 749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 txBox="1"/>
            <p:nvPr/>
          </p:nvSpPr>
          <p:spPr>
            <a:xfrm>
              <a:off x="782593" y="1884883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751" name="Shape 751"/>
          <p:cNvSpPr/>
          <p:nvPr/>
        </p:nvSpPr>
        <p:spPr>
          <a:xfrm>
            <a:off x="8180535" y="2045890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업그레이드 안내 팝업</a:t>
            </a:r>
          </a:p>
        </p:txBody>
      </p:sp>
      <p:cxnSp>
        <p:nvCxnSpPr>
          <p:cNvPr id="752" name="Shape 752"/>
          <p:cNvCxnSpPr>
            <a:stCxn id="751" idx="1"/>
          </p:cNvCxnSpPr>
          <p:nvPr/>
        </p:nvCxnSpPr>
        <p:spPr>
          <a:xfrm flipH="1">
            <a:off x="7684935" y="2313085"/>
            <a:ext cx="495600" cy="10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53" name="Shape 753"/>
          <p:cNvSpPr/>
          <p:nvPr/>
        </p:nvSpPr>
        <p:spPr>
          <a:xfrm>
            <a:off x="8060657" y="3781698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업그레이드 버튼</a:t>
            </a:r>
          </a:p>
        </p:txBody>
      </p:sp>
      <p:cxnSp>
        <p:nvCxnSpPr>
          <p:cNvPr id="754" name="Shape 754"/>
          <p:cNvCxnSpPr>
            <a:stCxn id="753" idx="1"/>
            <a:endCxn id="739" idx="3"/>
          </p:cNvCxnSpPr>
          <p:nvPr/>
        </p:nvCxnSpPr>
        <p:spPr>
          <a:xfrm flipH="1">
            <a:off x="6739757" y="4048893"/>
            <a:ext cx="1320900" cy="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55" name="Shape 755"/>
          <p:cNvSpPr/>
          <p:nvPr/>
        </p:nvSpPr>
        <p:spPr>
          <a:xfrm>
            <a:off x="8060657" y="4612442"/>
            <a:ext cx="1958181" cy="53439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실행 시 재화가 부족하면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재화 구매 팝업 출력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재화 구매 UI 참조 ※</a:t>
            </a:r>
          </a:p>
        </p:txBody>
      </p:sp>
      <p:cxnSp>
        <p:nvCxnSpPr>
          <p:cNvPr id="756" name="Shape 756"/>
          <p:cNvCxnSpPr>
            <a:stCxn id="755" idx="0"/>
            <a:endCxn id="753" idx="2"/>
          </p:cNvCxnSpPr>
          <p:nvPr/>
        </p:nvCxnSpPr>
        <p:spPr>
          <a:xfrm rot="10800000">
            <a:off x="9039747" y="4316042"/>
            <a:ext cx="0" cy="296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1013629" y="667910"/>
            <a:ext cx="322098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불가 안내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/ 자원 모두 충족된 상태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망치가 부족할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망치 부족 알림 및 유료 망치 구매 유도</a:t>
            </a:r>
          </a:p>
        </p:txBody>
      </p:sp>
      <p:grpSp>
        <p:nvGrpSpPr>
          <p:cNvPr id="763" name="Shape 763"/>
          <p:cNvGrpSpPr/>
          <p:nvPr/>
        </p:nvGrpSpPr>
        <p:grpSpPr>
          <a:xfrm>
            <a:off x="4497353" y="595116"/>
            <a:ext cx="3192706" cy="5667768"/>
            <a:chOff x="4497353" y="595116"/>
            <a:chExt cx="3192706" cy="5667768"/>
          </a:xfrm>
        </p:grpSpPr>
        <p:pic>
          <p:nvPicPr>
            <p:cNvPr id="764" name="Shape 7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939" y="595116"/>
              <a:ext cx="3188120" cy="5667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5" name="Shape 7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7353" y="811762"/>
              <a:ext cx="3191069" cy="451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6" name="Shape 766"/>
          <p:cNvSpPr/>
          <p:nvPr/>
        </p:nvSpPr>
        <p:spPr>
          <a:xfrm>
            <a:off x="4495716" y="595116"/>
            <a:ext cx="3192703" cy="56677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4">
            <a:alphaModFix/>
          </a:blip>
          <a:srcRect b="0" l="32930" r="0" t="53954"/>
          <a:stretch/>
        </p:blipFill>
        <p:spPr>
          <a:xfrm>
            <a:off x="4568432" y="1721106"/>
            <a:ext cx="2140257" cy="2079429"/>
          </a:xfrm>
          <a:prstGeom prst="roundRect">
            <a:avLst>
              <a:gd fmla="val 10834" name="adj"/>
            </a:avLst>
          </a:prstGeom>
          <a:noFill/>
          <a:ln>
            <a:noFill/>
          </a:ln>
        </p:spPr>
      </p:pic>
      <p:sp>
        <p:nvSpPr>
          <p:cNvPr id="768" name="Shape 768"/>
          <p:cNvSpPr/>
          <p:nvPr/>
        </p:nvSpPr>
        <p:spPr>
          <a:xfrm>
            <a:off x="5385323" y="1979316"/>
            <a:ext cx="924594" cy="284914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Lv6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769" name="Shape 769"/>
          <p:cNvSpPr/>
          <p:nvPr/>
        </p:nvSpPr>
        <p:spPr>
          <a:xfrm>
            <a:off x="4495717" y="595116"/>
            <a:ext cx="3192703" cy="2899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0" name="Shape 7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4582" y="632656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Shape 7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4692" y="644783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Shape 7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3189" y="641987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Shape 7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0657" y="632656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Shape 774"/>
          <p:cNvSpPr/>
          <p:nvPr/>
        </p:nvSpPr>
        <p:spPr>
          <a:xfrm>
            <a:off x="4905937" y="634374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775" name="Shape 775"/>
          <p:cNvSpPr/>
          <p:nvPr/>
        </p:nvSpPr>
        <p:spPr>
          <a:xfrm>
            <a:off x="5590180" y="628152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776" name="Shape 776"/>
          <p:cNvSpPr/>
          <p:nvPr/>
        </p:nvSpPr>
        <p:spPr>
          <a:xfrm>
            <a:off x="6321080" y="640591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777" name="Shape 777"/>
          <p:cNvSpPr/>
          <p:nvPr/>
        </p:nvSpPr>
        <p:spPr>
          <a:xfrm>
            <a:off x="7051989" y="625039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778" name="Shape 778"/>
          <p:cNvCxnSpPr/>
          <p:nvPr/>
        </p:nvCxnSpPr>
        <p:spPr>
          <a:xfrm>
            <a:off x="4495716" y="885111"/>
            <a:ext cx="319270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779" name="Shape 779"/>
          <p:cNvGrpSpPr/>
          <p:nvPr/>
        </p:nvGrpSpPr>
        <p:grpSpPr>
          <a:xfrm>
            <a:off x="4613052" y="3490375"/>
            <a:ext cx="2994952" cy="1679510"/>
            <a:chOff x="4161635" y="3163080"/>
            <a:chExt cx="2994952" cy="1679510"/>
          </a:xfrm>
        </p:grpSpPr>
        <p:sp>
          <p:nvSpPr>
            <p:cNvPr id="780" name="Shape 780"/>
            <p:cNvSpPr/>
            <p:nvPr/>
          </p:nvSpPr>
          <p:spPr>
            <a:xfrm>
              <a:off x="4161635" y="3163080"/>
              <a:ext cx="2994952" cy="1679510"/>
            </a:xfrm>
            <a:prstGeom prst="roundRect">
              <a:avLst>
                <a:gd fmla="val 7223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4212326" y="3183318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2" name="Shape 78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06337" y="3188741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3" name="Shape 783"/>
            <p:cNvSpPr/>
            <p:nvPr/>
          </p:nvSpPr>
          <p:spPr>
            <a:xfrm>
              <a:off x="4277780" y="3494153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이동</a:t>
              </a:r>
            </a:p>
          </p:txBody>
        </p:sp>
        <p:sp>
          <p:nvSpPr>
            <p:cNvPr id="784" name="Shape 784"/>
            <p:cNvSpPr/>
            <p:nvPr/>
          </p:nvSpPr>
          <p:spPr>
            <a:xfrm>
              <a:off x="4532571" y="3227926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sp>
          <p:nvSpPr>
            <p:cNvPr id="785" name="Shape 785"/>
            <p:cNvSpPr/>
            <p:nvPr/>
          </p:nvSpPr>
          <p:spPr>
            <a:xfrm>
              <a:off x="5689676" y="3186427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6084567" y="3240366"/>
              <a:ext cx="7841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36,000,000</a:t>
              </a:r>
            </a:p>
          </p:txBody>
        </p:sp>
        <p:pic>
          <p:nvPicPr>
            <p:cNvPr id="787" name="Shape 78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784792" y="3216676"/>
              <a:ext cx="264370" cy="2545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88" name="Shape 788"/>
            <p:cNvCxnSpPr/>
            <p:nvPr/>
          </p:nvCxnSpPr>
          <p:spPr>
            <a:xfrm>
              <a:off x="4285941" y="3480314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89" name="Shape 789"/>
            <p:cNvCxnSpPr/>
            <p:nvPr/>
          </p:nvCxnSpPr>
          <p:spPr>
            <a:xfrm>
              <a:off x="4279719" y="3660707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90" name="Shape 790"/>
            <p:cNvSpPr/>
            <p:nvPr/>
          </p:nvSpPr>
          <p:spPr>
            <a:xfrm>
              <a:off x="5755132" y="3497262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보충</a:t>
              </a:r>
            </a:p>
          </p:txBody>
        </p:sp>
        <p:cxnSp>
          <p:nvCxnSpPr>
            <p:cNvPr id="791" name="Shape 791"/>
            <p:cNvCxnSpPr/>
            <p:nvPr/>
          </p:nvCxnSpPr>
          <p:spPr>
            <a:xfrm>
              <a:off x="5763292" y="3483423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92" name="Shape 792"/>
            <p:cNvCxnSpPr/>
            <p:nvPr/>
          </p:nvCxnSpPr>
          <p:spPr>
            <a:xfrm>
              <a:off x="5757069" y="3663817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793" name="Shape 79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82085" y="3219593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4" name="Shape 794"/>
            <p:cNvSpPr/>
            <p:nvPr/>
          </p:nvSpPr>
          <p:spPr>
            <a:xfrm>
              <a:off x="5691716" y="3742523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95" name="Shape 79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695057" y="3747944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6" name="Shape 796"/>
            <p:cNvSpPr/>
            <p:nvPr/>
          </p:nvSpPr>
          <p:spPr>
            <a:xfrm>
              <a:off x="6039953" y="3787130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cxnSp>
          <p:nvCxnSpPr>
            <p:cNvPr id="797" name="Shape 797"/>
            <p:cNvCxnSpPr/>
            <p:nvPr/>
          </p:nvCxnSpPr>
          <p:spPr>
            <a:xfrm>
              <a:off x="5767769" y="3673832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98" name="Shape 798"/>
            <p:cNvSpPr/>
            <p:nvPr/>
          </p:nvSpPr>
          <p:spPr>
            <a:xfrm>
              <a:off x="5762721" y="4054673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진행사항 02:30:50</a:t>
              </a:r>
            </a:p>
          </p:txBody>
        </p:sp>
        <p:cxnSp>
          <p:nvCxnSpPr>
            <p:cNvPr id="799" name="Shape 799"/>
            <p:cNvCxnSpPr/>
            <p:nvPr/>
          </p:nvCxnSpPr>
          <p:spPr>
            <a:xfrm>
              <a:off x="5770882" y="4040835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00" name="Shape 800"/>
            <p:cNvCxnSpPr/>
            <p:nvPr/>
          </p:nvCxnSpPr>
          <p:spPr>
            <a:xfrm>
              <a:off x="5764660" y="4221228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801" name="Shape 801"/>
            <p:cNvSpPr/>
            <p:nvPr/>
          </p:nvSpPr>
          <p:spPr>
            <a:xfrm>
              <a:off x="4216921" y="3751114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2" name="Shape 80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20262" y="3756535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3" name="Shape 803"/>
            <p:cNvSpPr/>
            <p:nvPr/>
          </p:nvSpPr>
          <p:spPr>
            <a:xfrm>
              <a:off x="4565157" y="3795723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sp>
          <p:nvSpPr>
            <p:cNvPr id="804" name="Shape 804"/>
            <p:cNvSpPr/>
            <p:nvPr/>
          </p:nvSpPr>
          <p:spPr>
            <a:xfrm>
              <a:off x="4287926" y="4063264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accent5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무료건설 04:30</a:t>
              </a:r>
            </a:p>
          </p:txBody>
        </p:sp>
        <p:cxnSp>
          <p:nvCxnSpPr>
            <p:cNvPr id="805" name="Shape 805"/>
            <p:cNvCxnSpPr/>
            <p:nvPr/>
          </p:nvCxnSpPr>
          <p:spPr>
            <a:xfrm>
              <a:off x="4296087" y="4049426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06" name="Shape 806"/>
            <p:cNvCxnSpPr/>
            <p:nvPr/>
          </p:nvCxnSpPr>
          <p:spPr>
            <a:xfrm>
              <a:off x="4289864" y="4229819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807" name="Shape 80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99805" y="3777592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8" name="Shape 80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39417" y="3219014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" name="Shape 80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57138" y="3777010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0" name="Shape 810"/>
          <p:cNvSpPr/>
          <p:nvPr/>
        </p:nvSpPr>
        <p:spPr>
          <a:xfrm>
            <a:off x="6468739" y="1994664"/>
            <a:ext cx="1166502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6468771" y="2002175"/>
            <a:ext cx="1180922" cy="823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다음 레벨     </a:t>
            </a:r>
            <a:r>
              <a:rPr b="1" lang="en-US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95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95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성방어도수치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8500 </a:t>
            </a:r>
            <a:r>
              <a:rPr b="1" lang="en-US" sz="9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+100</a:t>
            </a:r>
          </a:p>
        </p:txBody>
      </p:sp>
      <p:sp>
        <p:nvSpPr>
          <p:cNvPr id="812" name="Shape 812"/>
          <p:cNvSpPr/>
          <p:nvPr/>
        </p:nvSpPr>
        <p:spPr>
          <a:xfrm>
            <a:off x="5541478" y="3274639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필수 조건</a:t>
            </a:r>
          </a:p>
        </p:txBody>
      </p:sp>
      <p:sp>
        <p:nvSpPr>
          <p:cNvPr id="813" name="Shape 813"/>
          <p:cNvSpPr/>
          <p:nvPr/>
        </p:nvSpPr>
        <p:spPr>
          <a:xfrm>
            <a:off x="4590753" y="5785407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Shape 814"/>
          <p:cNvSpPr/>
          <p:nvPr/>
        </p:nvSpPr>
        <p:spPr>
          <a:xfrm rot="10800000">
            <a:off x="4674122" y="5877784"/>
            <a:ext cx="336928" cy="2053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5302903" y="5778760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6520373" y="5769430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5313501" y="5744939"/>
            <a:ext cx="112723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업그레이드</a:t>
            </a:r>
          </a:p>
        </p:txBody>
      </p:sp>
      <p:sp>
        <p:nvSpPr>
          <p:cNvPr id="818" name="Shape 818"/>
          <p:cNvSpPr/>
          <p:nvPr/>
        </p:nvSpPr>
        <p:spPr>
          <a:xfrm>
            <a:off x="6604239" y="5832026"/>
            <a:ext cx="95410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</p:txBody>
      </p:sp>
      <p:sp>
        <p:nvSpPr>
          <p:cNvPr id="819" name="Shape 819"/>
          <p:cNvSpPr/>
          <p:nvPr/>
        </p:nvSpPr>
        <p:spPr>
          <a:xfrm>
            <a:off x="5488750" y="5980332"/>
            <a:ext cx="894125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pic>
        <p:nvPicPr>
          <p:cNvPr id="820" name="Shape 8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05917" y="5914373"/>
            <a:ext cx="265352" cy="253643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Shape 821"/>
          <p:cNvSpPr/>
          <p:nvPr/>
        </p:nvSpPr>
        <p:spPr>
          <a:xfrm>
            <a:off x="6849346" y="5505403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05:27:32</a:t>
            </a:r>
          </a:p>
        </p:txBody>
      </p:sp>
      <p:pic>
        <p:nvPicPr>
          <p:cNvPr id="822" name="Shape 8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195832">
            <a:off x="6770030" y="5531711"/>
            <a:ext cx="128282" cy="192424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Shape 823"/>
          <p:cNvSpPr/>
          <p:nvPr/>
        </p:nvSpPr>
        <p:spPr>
          <a:xfrm>
            <a:off x="4500839" y="595116"/>
            <a:ext cx="3192703" cy="5667768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4" name="Shape 824"/>
          <p:cNvGrpSpPr/>
          <p:nvPr/>
        </p:nvGrpSpPr>
        <p:grpSpPr>
          <a:xfrm>
            <a:off x="4498561" y="2421406"/>
            <a:ext cx="3194342" cy="1994623"/>
            <a:chOff x="4494077" y="2441618"/>
            <a:chExt cx="3194342" cy="1994623"/>
          </a:xfrm>
        </p:grpSpPr>
        <p:grpSp>
          <p:nvGrpSpPr>
            <p:cNvPr id="825" name="Shape 825"/>
            <p:cNvGrpSpPr/>
            <p:nvPr/>
          </p:nvGrpSpPr>
          <p:grpSpPr>
            <a:xfrm>
              <a:off x="4494077" y="2441619"/>
              <a:ext cx="3194342" cy="1994622"/>
              <a:chOff x="555481" y="3523992"/>
              <a:chExt cx="3194342" cy="1994622"/>
            </a:xfrm>
          </p:grpSpPr>
          <p:sp>
            <p:nvSpPr>
              <p:cNvPr id="826" name="Shape 826"/>
              <p:cNvSpPr/>
              <p:nvPr/>
            </p:nvSpPr>
            <p:spPr>
              <a:xfrm>
                <a:off x="555481" y="3523992"/>
                <a:ext cx="3194342" cy="1994622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영주님!건물 업그레이드를 완료하기에 건설인부의 급여가 부족합니다. 골드를 다시 사용하여 건설인부를 2일 더 일하게 할 수 있습니다.</a:t>
                </a: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성벽 업그레이드 시간 : 05:27:32</a:t>
                </a: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Shape 827"/>
              <p:cNvSpPr/>
              <p:nvPr/>
            </p:nvSpPr>
            <p:spPr>
              <a:xfrm>
                <a:off x="1398182" y="4993164"/>
                <a:ext cx="1660849" cy="437060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고용</a:t>
                </a:r>
              </a:p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9999</a:t>
                </a:r>
              </a:p>
            </p:txBody>
          </p:sp>
        </p:grpSp>
        <p:cxnSp>
          <p:nvCxnSpPr>
            <p:cNvPr id="828" name="Shape 828"/>
            <p:cNvCxnSpPr/>
            <p:nvPr/>
          </p:nvCxnSpPr>
          <p:spPr>
            <a:xfrm>
              <a:off x="4501939" y="2441618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29" name="Shape 829"/>
            <p:cNvCxnSpPr/>
            <p:nvPr/>
          </p:nvCxnSpPr>
          <p:spPr>
            <a:xfrm>
              <a:off x="4494078" y="4436242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830" name="Shape 8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700910" y="4051362"/>
            <a:ext cx="265352" cy="253643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Shape 831"/>
          <p:cNvSpPr/>
          <p:nvPr/>
        </p:nvSpPr>
        <p:spPr>
          <a:xfrm>
            <a:off x="1575133" y="2249750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1659000" y="2312347"/>
            <a:ext cx="95410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</p:txBody>
      </p:sp>
      <p:grpSp>
        <p:nvGrpSpPr>
          <p:cNvPr id="833" name="Shape 833"/>
          <p:cNvGrpSpPr/>
          <p:nvPr/>
        </p:nvGrpSpPr>
        <p:grpSpPr>
          <a:xfrm>
            <a:off x="578322" y="2309229"/>
            <a:ext cx="1038744" cy="300917"/>
            <a:chOff x="782593" y="1858233"/>
            <a:chExt cx="1038744" cy="300917"/>
          </a:xfrm>
        </p:grpSpPr>
        <p:sp>
          <p:nvSpPr>
            <p:cNvPr id="834" name="Shape 834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 txBox="1"/>
            <p:nvPr/>
          </p:nvSpPr>
          <p:spPr>
            <a:xfrm>
              <a:off x="782593" y="1884883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836" name="Shape 836"/>
          <p:cNvSpPr/>
          <p:nvPr/>
        </p:nvSpPr>
        <p:spPr>
          <a:xfrm>
            <a:off x="8180535" y="2045890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망치 부족 알림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및 유료 망치 사용 유도 팝업</a:t>
            </a:r>
          </a:p>
        </p:txBody>
      </p:sp>
      <p:cxnSp>
        <p:nvCxnSpPr>
          <p:cNvPr id="837" name="Shape 837"/>
          <p:cNvCxnSpPr>
            <a:stCxn id="836" idx="1"/>
          </p:cNvCxnSpPr>
          <p:nvPr/>
        </p:nvCxnSpPr>
        <p:spPr>
          <a:xfrm flipH="1">
            <a:off x="7684935" y="2313085"/>
            <a:ext cx="495600" cy="10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38" name="Shape 838"/>
          <p:cNvSpPr/>
          <p:nvPr/>
        </p:nvSpPr>
        <p:spPr>
          <a:xfrm>
            <a:off x="8115932" y="3213730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 업그레이드 시간 표시</a:t>
            </a:r>
          </a:p>
        </p:txBody>
      </p:sp>
      <p:cxnSp>
        <p:nvCxnSpPr>
          <p:cNvPr id="839" name="Shape 839"/>
          <p:cNvCxnSpPr>
            <a:stCxn id="838" idx="1"/>
          </p:cNvCxnSpPr>
          <p:nvPr/>
        </p:nvCxnSpPr>
        <p:spPr>
          <a:xfrm rot="10800000">
            <a:off x="7242332" y="3427525"/>
            <a:ext cx="873600" cy="5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40" name="Shape 840"/>
          <p:cNvSpPr/>
          <p:nvPr/>
        </p:nvSpPr>
        <p:spPr>
          <a:xfrm>
            <a:off x="8115932" y="4204405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유료 건설망치 구매 버튼</a:t>
            </a:r>
          </a:p>
        </p:txBody>
      </p:sp>
      <p:cxnSp>
        <p:nvCxnSpPr>
          <p:cNvPr id="841" name="Shape 841"/>
          <p:cNvCxnSpPr>
            <a:stCxn id="840" idx="1"/>
            <a:endCxn id="827" idx="3"/>
          </p:cNvCxnSpPr>
          <p:nvPr/>
        </p:nvCxnSpPr>
        <p:spPr>
          <a:xfrm rot="10800000">
            <a:off x="7002032" y="4109200"/>
            <a:ext cx="1113900" cy="36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42" name="Shape 842"/>
          <p:cNvSpPr/>
          <p:nvPr/>
        </p:nvSpPr>
        <p:spPr>
          <a:xfrm>
            <a:off x="8115932" y="5044412"/>
            <a:ext cx="1958181" cy="53439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실행 시 재화가 부족하면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재화 구매 팝업 출력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재화 구매 UI 참조 ※</a:t>
            </a:r>
          </a:p>
        </p:txBody>
      </p:sp>
      <p:cxnSp>
        <p:nvCxnSpPr>
          <p:cNvPr id="843" name="Shape 843"/>
          <p:cNvCxnSpPr>
            <a:stCxn id="842" idx="0"/>
          </p:cNvCxnSpPr>
          <p:nvPr/>
        </p:nvCxnSpPr>
        <p:spPr>
          <a:xfrm rot="10800000">
            <a:off x="9095022" y="4748012"/>
            <a:ext cx="0" cy="296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849" name="Shape 849"/>
          <p:cNvSpPr txBox="1"/>
          <p:nvPr/>
        </p:nvSpPr>
        <p:spPr>
          <a:xfrm>
            <a:off x="1013629" y="667910"/>
            <a:ext cx="2671962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선택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진행 중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메뉴 표시</a:t>
            </a:r>
          </a:p>
        </p:txBody>
      </p:sp>
      <p:grpSp>
        <p:nvGrpSpPr>
          <p:cNvPr id="850" name="Shape 850"/>
          <p:cNvGrpSpPr/>
          <p:nvPr/>
        </p:nvGrpSpPr>
        <p:grpSpPr>
          <a:xfrm>
            <a:off x="4497353" y="595116"/>
            <a:ext cx="3192706" cy="5667768"/>
            <a:chOff x="4497353" y="595116"/>
            <a:chExt cx="3192706" cy="5667768"/>
          </a:xfrm>
        </p:grpSpPr>
        <p:pic>
          <p:nvPicPr>
            <p:cNvPr id="851" name="Shape 8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939" y="595116"/>
              <a:ext cx="3188120" cy="5667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2" name="Shape 8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7353" y="811762"/>
              <a:ext cx="3191069" cy="451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3" name="Shape 853"/>
          <p:cNvSpPr/>
          <p:nvPr/>
        </p:nvSpPr>
        <p:spPr>
          <a:xfrm>
            <a:off x="6178426" y="3612175"/>
            <a:ext cx="924594" cy="284914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854" name="Shape 854"/>
          <p:cNvSpPr/>
          <p:nvPr/>
        </p:nvSpPr>
        <p:spPr>
          <a:xfrm>
            <a:off x="5670678" y="4359103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6197519" y="4565105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6759182" y="4536380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5604980" y="477626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세부정보</a:t>
            </a:r>
          </a:p>
        </p:txBody>
      </p:sp>
      <p:sp>
        <p:nvSpPr>
          <p:cNvPr id="858" name="Shape 858"/>
          <p:cNvSpPr/>
          <p:nvPr/>
        </p:nvSpPr>
        <p:spPr>
          <a:xfrm>
            <a:off x="6128885" y="49943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즉시가속</a:t>
            </a:r>
          </a:p>
        </p:txBody>
      </p:sp>
      <p:sp>
        <p:nvSpPr>
          <p:cNvPr id="859" name="Shape 859"/>
          <p:cNvSpPr/>
          <p:nvPr/>
        </p:nvSpPr>
        <p:spPr>
          <a:xfrm>
            <a:off x="6810309" y="4994192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</a:t>
            </a:r>
          </a:p>
        </p:txBody>
      </p:sp>
      <p:pic>
        <p:nvPicPr>
          <p:cNvPr id="860" name="Shape 8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6601" y="4338851"/>
            <a:ext cx="606923" cy="5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Shape 8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06948" y="4580285"/>
            <a:ext cx="265352" cy="253643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Shape 862"/>
          <p:cNvSpPr/>
          <p:nvPr/>
        </p:nvSpPr>
        <p:spPr>
          <a:xfrm>
            <a:off x="6218751" y="4803144"/>
            <a:ext cx="47961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5000</a:t>
            </a:r>
          </a:p>
        </p:txBody>
      </p:sp>
      <p:pic>
        <p:nvPicPr>
          <p:cNvPr id="863" name="Shape 8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31110" y="4467116"/>
            <a:ext cx="631557" cy="631557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Shape 864"/>
          <p:cNvSpPr/>
          <p:nvPr/>
        </p:nvSpPr>
        <p:spPr>
          <a:xfrm>
            <a:off x="8455956" y="4150723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업그레이드 중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메뉴</a:t>
            </a:r>
          </a:p>
        </p:txBody>
      </p:sp>
      <p:cxnSp>
        <p:nvCxnSpPr>
          <p:cNvPr id="865" name="Shape 865"/>
          <p:cNvCxnSpPr>
            <a:stCxn id="864" idx="1"/>
          </p:cNvCxnSpPr>
          <p:nvPr/>
        </p:nvCxnSpPr>
        <p:spPr>
          <a:xfrm flipH="1">
            <a:off x="7875156" y="4371545"/>
            <a:ext cx="580800" cy="335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66" name="Shape 866"/>
          <p:cNvSpPr/>
          <p:nvPr/>
        </p:nvSpPr>
        <p:spPr>
          <a:xfrm>
            <a:off x="5616601" y="4212585"/>
            <a:ext cx="2258436" cy="989044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7" name="Shape 867"/>
          <p:cNvGrpSpPr/>
          <p:nvPr/>
        </p:nvGrpSpPr>
        <p:grpSpPr>
          <a:xfrm>
            <a:off x="7281098" y="4314267"/>
            <a:ext cx="544718" cy="688642"/>
            <a:chOff x="8373635" y="6151714"/>
            <a:chExt cx="544718" cy="688642"/>
          </a:xfrm>
        </p:grpSpPr>
        <p:sp>
          <p:nvSpPr>
            <p:cNvPr id="868" name="Shape 868"/>
            <p:cNvSpPr/>
            <p:nvPr/>
          </p:nvSpPr>
          <p:spPr>
            <a:xfrm>
              <a:off x="8373635" y="6151714"/>
              <a:ext cx="493845" cy="466531"/>
            </a:xfrm>
            <a:prstGeom prst="ellipse">
              <a:avLst/>
            </a:prstGeom>
            <a:solidFill>
              <a:srgbClr val="3F3F3F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8387439" y="6609525"/>
              <a:ext cx="53091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방어도</a:t>
              </a:r>
            </a:p>
          </p:txBody>
        </p:sp>
        <p:pic>
          <p:nvPicPr>
            <p:cNvPr id="870" name="Shape 87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449542" y="6206898"/>
              <a:ext cx="342032" cy="3420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1" name="Shape 871"/>
          <p:cNvGrpSpPr/>
          <p:nvPr/>
        </p:nvGrpSpPr>
        <p:grpSpPr>
          <a:xfrm>
            <a:off x="8447842" y="4776401"/>
            <a:ext cx="646331" cy="660038"/>
            <a:chOff x="8447842" y="4776401"/>
            <a:chExt cx="646331" cy="660038"/>
          </a:xfrm>
        </p:grpSpPr>
        <p:sp>
          <p:nvSpPr>
            <p:cNvPr id="872" name="Shape 872"/>
            <p:cNvSpPr/>
            <p:nvPr/>
          </p:nvSpPr>
          <p:spPr>
            <a:xfrm>
              <a:off x="8516478" y="4776401"/>
              <a:ext cx="493845" cy="466531"/>
            </a:xfrm>
            <a:prstGeom prst="ellipse">
              <a:avLst/>
            </a:prstGeom>
            <a:solidFill>
              <a:srgbClr val="3F3F3F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8447842" y="5205607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즉시가속</a:t>
              </a:r>
            </a:p>
          </p:txBody>
        </p:sp>
        <p:pic>
          <p:nvPicPr>
            <p:cNvPr id="874" name="Shape 87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625907" y="4791582"/>
              <a:ext cx="265352" cy="2536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5" name="Shape 875"/>
            <p:cNvSpPr/>
            <p:nvPr/>
          </p:nvSpPr>
          <p:spPr>
            <a:xfrm>
              <a:off x="8537709" y="5014441"/>
              <a:ext cx="47961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5000</a:t>
              </a:r>
            </a:p>
          </p:txBody>
        </p:sp>
      </p:grpSp>
      <p:grpSp>
        <p:nvGrpSpPr>
          <p:cNvPr id="876" name="Shape 876"/>
          <p:cNvGrpSpPr/>
          <p:nvPr/>
        </p:nvGrpSpPr>
        <p:grpSpPr>
          <a:xfrm>
            <a:off x="8506406" y="5460680"/>
            <a:ext cx="631557" cy="757908"/>
            <a:chOff x="8506406" y="5460680"/>
            <a:chExt cx="631557" cy="757908"/>
          </a:xfrm>
        </p:grpSpPr>
        <p:sp>
          <p:nvSpPr>
            <p:cNvPr id="877" name="Shape 877"/>
            <p:cNvSpPr/>
            <p:nvPr/>
          </p:nvSpPr>
          <p:spPr>
            <a:xfrm>
              <a:off x="8534475" y="5529946"/>
              <a:ext cx="493845" cy="466531"/>
            </a:xfrm>
            <a:prstGeom prst="ellipse">
              <a:avLst/>
            </a:prstGeom>
            <a:solidFill>
              <a:srgbClr val="3F3F3F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8585603" y="5987757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</p:txBody>
        </p:sp>
        <p:pic>
          <p:nvPicPr>
            <p:cNvPr id="879" name="Shape 87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506406" y="5460680"/>
              <a:ext cx="631557" cy="6315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0" name="Shape 880"/>
          <p:cNvSpPr/>
          <p:nvPr/>
        </p:nvSpPr>
        <p:spPr>
          <a:xfrm>
            <a:off x="9137645" y="4841582"/>
            <a:ext cx="357894" cy="3871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9585821" y="4804192"/>
            <a:ext cx="1592252" cy="441643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가속 기능 수행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(업그레이드 즉시 완료)</a:t>
            </a:r>
          </a:p>
        </p:txBody>
      </p:sp>
      <p:sp>
        <p:nvSpPr>
          <p:cNvPr id="882" name="Shape 882"/>
          <p:cNvSpPr/>
          <p:nvPr/>
        </p:nvSpPr>
        <p:spPr>
          <a:xfrm>
            <a:off x="9137645" y="5555955"/>
            <a:ext cx="357894" cy="3871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9585821" y="5518567"/>
            <a:ext cx="1592252" cy="441643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업그레이드 시간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가속하기 화면으로 이동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889" name="Shape 889"/>
          <p:cNvSpPr txBox="1"/>
          <p:nvPr/>
        </p:nvSpPr>
        <p:spPr>
          <a:xfrm>
            <a:off x="1013629" y="667910"/>
            <a:ext cx="3402323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업그레이드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진행 중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가속 기능 수행 확인 팝업</a:t>
            </a:r>
          </a:p>
        </p:txBody>
      </p:sp>
      <p:grpSp>
        <p:nvGrpSpPr>
          <p:cNvPr id="890" name="Shape 890"/>
          <p:cNvGrpSpPr/>
          <p:nvPr/>
        </p:nvGrpSpPr>
        <p:grpSpPr>
          <a:xfrm>
            <a:off x="4497353" y="595116"/>
            <a:ext cx="3192706" cy="5667768"/>
            <a:chOff x="4497353" y="595116"/>
            <a:chExt cx="3192706" cy="5667768"/>
          </a:xfrm>
        </p:grpSpPr>
        <p:pic>
          <p:nvPicPr>
            <p:cNvPr id="891" name="Shape 8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939" y="595116"/>
              <a:ext cx="3188120" cy="5667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2" name="Shape 8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7353" y="811762"/>
              <a:ext cx="3191069" cy="451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3" name="Shape 893"/>
          <p:cNvSpPr/>
          <p:nvPr/>
        </p:nvSpPr>
        <p:spPr>
          <a:xfrm>
            <a:off x="6178426" y="3612175"/>
            <a:ext cx="924594" cy="284914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894" name="Shape 894"/>
          <p:cNvSpPr/>
          <p:nvPr/>
        </p:nvSpPr>
        <p:spPr>
          <a:xfrm>
            <a:off x="5670678" y="4359103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6197519" y="4565105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6759182" y="4536380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5604980" y="477626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세부정보</a:t>
            </a:r>
          </a:p>
        </p:txBody>
      </p:sp>
      <p:sp>
        <p:nvSpPr>
          <p:cNvPr id="898" name="Shape 898"/>
          <p:cNvSpPr/>
          <p:nvPr/>
        </p:nvSpPr>
        <p:spPr>
          <a:xfrm>
            <a:off x="6128885" y="49943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즉시가속</a:t>
            </a:r>
          </a:p>
        </p:txBody>
      </p:sp>
      <p:sp>
        <p:nvSpPr>
          <p:cNvPr id="899" name="Shape 899"/>
          <p:cNvSpPr/>
          <p:nvPr/>
        </p:nvSpPr>
        <p:spPr>
          <a:xfrm>
            <a:off x="6810309" y="4994192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</a:t>
            </a:r>
          </a:p>
        </p:txBody>
      </p:sp>
      <p:pic>
        <p:nvPicPr>
          <p:cNvPr id="900" name="Shape 9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6601" y="4338851"/>
            <a:ext cx="606923" cy="5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Shape 9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06948" y="4580285"/>
            <a:ext cx="265352" cy="253643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Shape 902"/>
          <p:cNvSpPr/>
          <p:nvPr/>
        </p:nvSpPr>
        <p:spPr>
          <a:xfrm>
            <a:off x="6218751" y="4803144"/>
            <a:ext cx="47961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5000</a:t>
            </a:r>
          </a:p>
        </p:txBody>
      </p:sp>
      <p:pic>
        <p:nvPicPr>
          <p:cNvPr id="903" name="Shape 9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31110" y="4467116"/>
            <a:ext cx="631557" cy="6315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4" name="Shape 904"/>
          <p:cNvGrpSpPr/>
          <p:nvPr/>
        </p:nvGrpSpPr>
        <p:grpSpPr>
          <a:xfrm>
            <a:off x="7281098" y="4314267"/>
            <a:ext cx="544718" cy="688642"/>
            <a:chOff x="8373635" y="6151714"/>
            <a:chExt cx="544718" cy="688642"/>
          </a:xfrm>
        </p:grpSpPr>
        <p:sp>
          <p:nvSpPr>
            <p:cNvPr id="905" name="Shape 905"/>
            <p:cNvSpPr/>
            <p:nvPr/>
          </p:nvSpPr>
          <p:spPr>
            <a:xfrm>
              <a:off x="8373635" y="6151714"/>
              <a:ext cx="493845" cy="466531"/>
            </a:xfrm>
            <a:prstGeom prst="ellipse">
              <a:avLst/>
            </a:prstGeom>
            <a:solidFill>
              <a:srgbClr val="3F3F3F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8387439" y="6609525"/>
              <a:ext cx="53091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방어도</a:t>
              </a:r>
            </a:p>
          </p:txBody>
        </p:sp>
        <p:pic>
          <p:nvPicPr>
            <p:cNvPr id="907" name="Shape 90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449542" y="6206898"/>
              <a:ext cx="342032" cy="3420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8" name="Shape 908"/>
          <p:cNvSpPr/>
          <p:nvPr/>
        </p:nvSpPr>
        <p:spPr>
          <a:xfrm>
            <a:off x="4500839" y="595116"/>
            <a:ext cx="3192703" cy="5667768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9" name="Shape 909"/>
          <p:cNvGrpSpPr/>
          <p:nvPr/>
        </p:nvGrpSpPr>
        <p:grpSpPr>
          <a:xfrm>
            <a:off x="4498562" y="2421406"/>
            <a:ext cx="3194342" cy="1994623"/>
            <a:chOff x="4494078" y="2441618"/>
            <a:chExt cx="3194342" cy="1994623"/>
          </a:xfrm>
        </p:grpSpPr>
        <p:sp>
          <p:nvSpPr>
            <p:cNvPr id="910" name="Shape 910"/>
            <p:cNvSpPr/>
            <p:nvPr/>
          </p:nvSpPr>
          <p:spPr>
            <a:xfrm>
              <a:off x="4494078" y="2441618"/>
              <a:ext cx="3194342" cy="1994622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영주님! 일정량의 골드를 사용하시면 현재 작업을 즉시 완성 하실 수 있습니다!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남은 시간 : 02:30:30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1" name="Shape 911"/>
            <p:cNvCxnSpPr/>
            <p:nvPr/>
          </p:nvCxnSpPr>
          <p:spPr>
            <a:xfrm>
              <a:off x="4501939" y="2441618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12" name="Shape 912"/>
            <p:cNvCxnSpPr/>
            <p:nvPr/>
          </p:nvCxnSpPr>
          <p:spPr>
            <a:xfrm>
              <a:off x="4494078" y="4436242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913" name="Shape 913"/>
          <p:cNvGrpSpPr/>
          <p:nvPr/>
        </p:nvGrpSpPr>
        <p:grpSpPr>
          <a:xfrm>
            <a:off x="5628604" y="3809641"/>
            <a:ext cx="1119674" cy="453699"/>
            <a:chOff x="5455303" y="5897339"/>
            <a:chExt cx="1119674" cy="453699"/>
          </a:xfrm>
        </p:grpSpPr>
        <p:sp>
          <p:nvSpPr>
            <p:cNvPr id="914" name="Shape 914"/>
            <p:cNvSpPr/>
            <p:nvPr/>
          </p:nvSpPr>
          <p:spPr>
            <a:xfrm>
              <a:off x="5455303" y="5931160"/>
              <a:ext cx="1119674" cy="4198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5661844" y="5897339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즉시 가속</a:t>
              </a:r>
            </a:p>
          </p:txBody>
        </p:sp>
        <p:sp>
          <p:nvSpPr>
            <p:cNvPr id="916" name="Shape 916"/>
            <p:cNvSpPr/>
            <p:nvPr/>
          </p:nvSpPr>
          <p:spPr>
            <a:xfrm>
              <a:off x="5641150" y="6132732"/>
              <a:ext cx="894125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10000</a:t>
              </a:r>
            </a:p>
          </p:txBody>
        </p:sp>
        <p:pic>
          <p:nvPicPr>
            <p:cNvPr id="917" name="Shape 9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58317" y="6066773"/>
              <a:ext cx="265352" cy="2536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8" name="Shape 918"/>
          <p:cNvGrpSpPr/>
          <p:nvPr/>
        </p:nvGrpSpPr>
        <p:grpSpPr>
          <a:xfrm>
            <a:off x="2026444" y="1714024"/>
            <a:ext cx="646331" cy="660038"/>
            <a:chOff x="8447842" y="4776401"/>
            <a:chExt cx="646331" cy="660038"/>
          </a:xfrm>
        </p:grpSpPr>
        <p:sp>
          <p:nvSpPr>
            <p:cNvPr id="919" name="Shape 919"/>
            <p:cNvSpPr/>
            <p:nvPr/>
          </p:nvSpPr>
          <p:spPr>
            <a:xfrm>
              <a:off x="8516478" y="4776401"/>
              <a:ext cx="493845" cy="466531"/>
            </a:xfrm>
            <a:prstGeom prst="ellipse">
              <a:avLst/>
            </a:prstGeom>
            <a:solidFill>
              <a:srgbClr val="3F3F3F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8447842" y="5205607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즉시가속</a:t>
              </a:r>
            </a:p>
          </p:txBody>
        </p:sp>
        <p:pic>
          <p:nvPicPr>
            <p:cNvPr id="921" name="Shape 9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625907" y="4791582"/>
              <a:ext cx="265352" cy="2536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2" name="Shape 922"/>
            <p:cNvSpPr/>
            <p:nvPr/>
          </p:nvSpPr>
          <p:spPr>
            <a:xfrm>
              <a:off x="8537709" y="5014441"/>
              <a:ext cx="47961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5000</a:t>
              </a:r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1103947" y="1806251"/>
            <a:ext cx="1038744" cy="313137"/>
            <a:chOff x="782593" y="1858233"/>
            <a:chExt cx="1038744" cy="300917"/>
          </a:xfrm>
        </p:grpSpPr>
        <p:sp>
          <p:nvSpPr>
            <p:cNvPr id="924" name="Shape 924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 txBox="1"/>
            <p:nvPr/>
          </p:nvSpPr>
          <p:spPr>
            <a:xfrm>
              <a:off x="782593" y="1884883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926" name="Shape 926"/>
          <p:cNvSpPr/>
          <p:nvPr/>
        </p:nvSpPr>
        <p:spPr>
          <a:xfrm>
            <a:off x="8180535" y="2045890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가속 기능 안내 팝업</a:t>
            </a:r>
          </a:p>
        </p:txBody>
      </p:sp>
      <p:cxnSp>
        <p:nvCxnSpPr>
          <p:cNvPr id="927" name="Shape 927"/>
          <p:cNvCxnSpPr>
            <a:stCxn id="926" idx="1"/>
          </p:cNvCxnSpPr>
          <p:nvPr/>
        </p:nvCxnSpPr>
        <p:spPr>
          <a:xfrm flipH="1">
            <a:off x="7684935" y="2313085"/>
            <a:ext cx="495600" cy="10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28" name="Shape 928"/>
          <p:cNvSpPr/>
          <p:nvPr/>
        </p:nvSpPr>
        <p:spPr>
          <a:xfrm>
            <a:off x="8180535" y="3024113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시간 표시</a:t>
            </a:r>
          </a:p>
        </p:txBody>
      </p:sp>
      <p:cxnSp>
        <p:nvCxnSpPr>
          <p:cNvPr id="929" name="Shape 929"/>
          <p:cNvCxnSpPr>
            <a:stCxn id="928" idx="1"/>
          </p:cNvCxnSpPr>
          <p:nvPr/>
        </p:nvCxnSpPr>
        <p:spPr>
          <a:xfrm flipH="1">
            <a:off x="6810435" y="3291308"/>
            <a:ext cx="1370100" cy="216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30" name="Shape 930"/>
          <p:cNvSpPr/>
          <p:nvPr/>
        </p:nvSpPr>
        <p:spPr>
          <a:xfrm>
            <a:off x="8115932" y="4204405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가속 기능 수행 버튼</a:t>
            </a:r>
          </a:p>
        </p:txBody>
      </p:sp>
      <p:cxnSp>
        <p:nvCxnSpPr>
          <p:cNvPr id="931" name="Shape 931"/>
          <p:cNvCxnSpPr>
            <a:stCxn id="930" idx="1"/>
            <a:endCxn id="914" idx="3"/>
          </p:cNvCxnSpPr>
          <p:nvPr/>
        </p:nvCxnSpPr>
        <p:spPr>
          <a:xfrm rot="10800000">
            <a:off x="6748232" y="4053400"/>
            <a:ext cx="1367700" cy="418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32" name="Shape 932"/>
          <p:cNvSpPr/>
          <p:nvPr/>
        </p:nvSpPr>
        <p:spPr>
          <a:xfrm>
            <a:off x="8115932" y="5044412"/>
            <a:ext cx="1958181" cy="53439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실행 시 재화가 부족하면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재화 구매 팝업 출력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재화 구매 UI 참조 ※</a:t>
            </a:r>
          </a:p>
        </p:txBody>
      </p:sp>
      <p:cxnSp>
        <p:nvCxnSpPr>
          <p:cNvPr id="933" name="Shape 933"/>
          <p:cNvCxnSpPr>
            <a:stCxn id="932" idx="0"/>
          </p:cNvCxnSpPr>
          <p:nvPr/>
        </p:nvCxnSpPr>
        <p:spPr>
          <a:xfrm rot="10800000">
            <a:off x="9095022" y="4748012"/>
            <a:ext cx="0" cy="296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2016.03.04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2016.06.01 화재 관련 규칙 정의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2016.06.07 성벽 화재 관련 테이블 예시 추가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939" name="Shape 939"/>
          <p:cNvSpPr txBox="1"/>
          <p:nvPr/>
        </p:nvSpPr>
        <p:spPr>
          <a:xfrm>
            <a:off x="1013629" y="667910"/>
            <a:ext cx="3402323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업그레이드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진행 중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가속시키기 기능 수행 화면</a:t>
            </a:r>
          </a:p>
        </p:txBody>
      </p:sp>
      <p:grpSp>
        <p:nvGrpSpPr>
          <p:cNvPr id="940" name="Shape 940"/>
          <p:cNvGrpSpPr/>
          <p:nvPr/>
        </p:nvGrpSpPr>
        <p:grpSpPr>
          <a:xfrm>
            <a:off x="4497353" y="595116"/>
            <a:ext cx="3192706" cy="5667768"/>
            <a:chOff x="4497353" y="595116"/>
            <a:chExt cx="3192706" cy="5667768"/>
          </a:xfrm>
        </p:grpSpPr>
        <p:pic>
          <p:nvPicPr>
            <p:cNvPr id="941" name="Shape 9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939" y="595116"/>
              <a:ext cx="3188120" cy="5667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2" name="Shape 9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7353" y="811762"/>
              <a:ext cx="3191069" cy="451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3" name="Shape 943"/>
          <p:cNvSpPr/>
          <p:nvPr/>
        </p:nvSpPr>
        <p:spPr>
          <a:xfrm>
            <a:off x="6178426" y="3612175"/>
            <a:ext cx="924594" cy="284914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944" name="Shape 944"/>
          <p:cNvSpPr/>
          <p:nvPr/>
        </p:nvSpPr>
        <p:spPr>
          <a:xfrm>
            <a:off x="5670678" y="4359103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6197519" y="4565105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Shape 946"/>
          <p:cNvSpPr/>
          <p:nvPr/>
        </p:nvSpPr>
        <p:spPr>
          <a:xfrm>
            <a:off x="6759182" y="4536380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5604980" y="477626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세부정보</a:t>
            </a:r>
          </a:p>
        </p:txBody>
      </p:sp>
      <p:sp>
        <p:nvSpPr>
          <p:cNvPr id="948" name="Shape 948"/>
          <p:cNvSpPr/>
          <p:nvPr/>
        </p:nvSpPr>
        <p:spPr>
          <a:xfrm>
            <a:off x="6128885" y="49943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즉시가속</a:t>
            </a:r>
          </a:p>
        </p:txBody>
      </p:sp>
      <p:sp>
        <p:nvSpPr>
          <p:cNvPr id="949" name="Shape 949"/>
          <p:cNvSpPr/>
          <p:nvPr/>
        </p:nvSpPr>
        <p:spPr>
          <a:xfrm>
            <a:off x="6810309" y="4994192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</a:t>
            </a:r>
          </a:p>
        </p:txBody>
      </p:sp>
      <p:pic>
        <p:nvPicPr>
          <p:cNvPr id="950" name="Shape 9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6601" y="4338851"/>
            <a:ext cx="606923" cy="5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Shape 9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06948" y="4580285"/>
            <a:ext cx="265352" cy="253643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Shape 952"/>
          <p:cNvSpPr/>
          <p:nvPr/>
        </p:nvSpPr>
        <p:spPr>
          <a:xfrm>
            <a:off x="6218751" y="4803144"/>
            <a:ext cx="47961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5000</a:t>
            </a:r>
          </a:p>
        </p:txBody>
      </p:sp>
      <p:pic>
        <p:nvPicPr>
          <p:cNvPr id="953" name="Shape 9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31110" y="4467116"/>
            <a:ext cx="631557" cy="6315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4" name="Shape 954"/>
          <p:cNvGrpSpPr/>
          <p:nvPr/>
        </p:nvGrpSpPr>
        <p:grpSpPr>
          <a:xfrm>
            <a:off x="7281098" y="4314267"/>
            <a:ext cx="544718" cy="688642"/>
            <a:chOff x="8373635" y="6151714"/>
            <a:chExt cx="544718" cy="688642"/>
          </a:xfrm>
        </p:grpSpPr>
        <p:sp>
          <p:nvSpPr>
            <p:cNvPr id="955" name="Shape 955"/>
            <p:cNvSpPr/>
            <p:nvPr/>
          </p:nvSpPr>
          <p:spPr>
            <a:xfrm>
              <a:off x="8373635" y="6151714"/>
              <a:ext cx="493845" cy="466531"/>
            </a:xfrm>
            <a:prstGeom prst="ellipse">
              <a:avLst/>
            </a:prstGeom>
            <a:solidFill>
              <a:srgbClr val="3F3F3F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8387439" y="6609525"/>
              <a:ext cx="53091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방어도</a:t>
              </a:r>
            </a:p>
          </p:txBody>
        </p:sp>
        <p:pic>
          <p:nvPicPr>
            <p:cNvPr id="957" name="Shape 95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449542" y="6206898"/>
              <a:ext cx="342032" cy="3420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8" name="Shape 958"/>
          <p:cNvSpPr/>
          <p:nvPr/>
        </p:nvSpPr>
        <p:spPr>
          <a:xfrm>
            <a:off x="4500839" y="595116"/>
            <a:ext cx="3192703" cy="5667768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9" name="Shape 959"/>
          <p:cNvGrpSpPr/>
          <p:nvPr/>
        </p:nvGrpSpPr>
        <p:grpSpPr>
          <a:xfrm>
            <a:off x="4582843" y="1939510"/>
            <a:ext cx="3020086" cy="2920326"/>
            <a:chOff x="1007929" y="1493375"/>
            <a:chExt cx="3020086" cy="2920326"/>
          </a:xfrm>
        </p:grpSpPr>
        <p:sp>
          <p:nvSpPr>
            <p:cNvPr id="960" name="Shape 960"/>
            <p:cNvSpPr/>
            <p:nvPr/>
          </p:nvSpPr>
          <p:spPr>
            <a:xfrm>
              <a:off x="1007929" y="1493375"/>
              <a:ext cx="3020086" cy="2920326"/>
            </a:xfrm>
            <a:prstGeom prst="roundRect">
              <a:avLst>
                <a:gd fmla="val 3101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1035954" y="1512920"/>
              <a:ext cx="2971372" cy="31196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1103887" y="3268683"/>
              <a:ext cx="2872438" cy="611363"/>
            </a:xfrm>
            <a:prstGeom prst="roundRect">
              <a:avLst>
                <a:gd fmla="val 16667" name="adj"/>
              </a:avLst>
            </a:prstGeom>
            <a:solidFill>
              <a:srgbClr val="C9C9C9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1854400" y="3954173"/>
              <a:ext cx="1311093" cy="3261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  <p:pic>
          <p:nvPicPr>
            <p:cNvPr id="964" name="Shape 96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58095" y="2291221"/>
              <a:ext cx="649913" cy="638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5" name="Shape 96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191546" y="2313207"/>
              <a:ext cx="635225" cy="620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6" name="Shape 96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048382" y="2305075"/>
              <a:ext cx="635225" cy="6205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7" name="Shape 967"/>
            <p:cNvSpPr/>
            <p:nvPr/>
          </p:nvSpPr>
          <p:spPr>
            <a:xfrm>
              <a:off x="1253569" y="3020134"/>
              <a:ext cx="827469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5분 건설 가속</a:t>
              </a:r>
            </a:p>
          </p:txBody>
        </p:sp>
        <p:sp>
          <p:nvSpPr>
            <p:cNvPr id="968" name="Shape 968"/>
            <p:cNvSpPr/>
            <p:nvPr/>
          </p:nvSpPr>
          <p:spPr>
            <a:xfrm>
              <a:off x="2031121" y="3023247"/>
              <a:ext cx="930063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1시간 건설 가속</a:t>
              </a:r>
            </a:p>
          </p:txBody>
        </p:sp>
        <p:sp>
          <p:nvSpPr>
            <p:cNvPr id="969" name="Shape 969"/>
            <p:cNvSpPr/>
            <p:nvPr/>
          </p:nvSpPr>
          <p:spPr>
            <a:xfrm>
              <a:off x="2896974" y="3023646"/>
              <a:ext cx="930063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8시간 건설 가속</a:t>
              </a:r>
            </a:p>
          </p:txBody>
        </p:sp>
        <p:sp>
          <p:nvSpPr>
            <p:cNvPr id="970" name="Shape 970"/>
            <p:cNvSpPr/>
            <p:nvPr/>
          </p:nvSpPr>
          <p:spPr>
            <a:xfrm rot="-8267148">
              <a:off x="3658497" y="2481864"/>
              <a:ext cx="259316" cy="283217"/>
            </a:xfrm>
            <a:prstGeom prst="rtTriangle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 flipH="1" rot="8304124">
              <a:off x="1122609" y="2487903"/>
              <a:ext cx="259317" cy="283217"/>
            </a:xfrm>
            <a:prstGeom prst="rtTriangle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>
              <a:off x="1034573" y="3087601"/>
              <a:ext cx="396262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</a:p>
          </p:txBody>
        </p:sp>
        <p:sp>
          <p:nvSpPr>
            <p:cNvPr id="973" name="Shape 973"/>
            <p:cNvSpPr/>
            <p:nvPr/>
          </p:nvSpPr>
          <p:spPr>
            <a:xfrm>
              <a:off x="2943173" y="3184713"/>
              <a:ext cx="461986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cxnSp>
          <p:nvCxnSpPr>
            <p:cNvPr id="974" name="Shape 974"/>
            <p:cNvCxnSpPr/>
            <p:nvPr/>
          </p:nvCxnSpPr>
          <p:spPr>
            <a:xfrm>
              <a:off x="1441870" y="3491139"/>
              <a:ext cx="1547999" cy="0"/>
            </a:xfrm>
            <a:prstGeom prst="straightConnector1">
              <a:avLst/>
            </a:prstGeom>
            <a:noFill/>
            <a:ln cap="flat" cmpd="sng" w="762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975" name="Shape 975"/>
            <p:cNvSpPr/>
            <p:nvPr/>
          </p:nvSpPr>
          <p:spPr>
            <a:xfrm>
              <a:off x="1197408" y="1923414"/>
              <a:ext cx="2653718" cy="21432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0CECE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1188250" y="1923414"/>
              <a:ext cx="152349" cy="21432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2150489" y="1890275"/>
              <a:ext cx="76174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00:09:06</a:t>
              </a:r>
            </a:p>
          </p:txBody>
        </p:sp>
        <p:sp>
          <p:nvSpPr>
            <p:cNvPr id="978" name="Shape 978"/>
            <p:cNvSpPr/>
            <p:nvPr/>
          </p:nvSpPr>
          <p:spPr>
            <a:xfrm>
              <a:off x="1485387" y="3635101"/>
              <a:ext cx="2114680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가속시간: 00:05:00 (무료시간:5분)</a:t>
              </a:r>
            </a:p>
          </p:txBody>
        </p:sp>
        <p:sp>
          <p:nvSpPr>
            <p:cNvPr id="979" name="Shape 979"/>
            <p:cNvSpPr/>
            <p:nvPr/>
          </p:nvSpPr>
          <p:spPr>
            <a:xfrm>
              <a:off x="1952531" y="1518403"/>
              <a:ext cx="12073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건물 건축 중</a:t>
              </a:r>
            </a:p>
          </p:txBody>
        </p:sp>
        <p:sp>
          <p:nvSpPr>
            <p:cNvPr id="980" name="Shape 980"/>
            <p:cNvSpPr/>
            <p:nvPr/>
          </p:nvSpPr>
          <p:spPr>
            <a:xfrm>
              <a:off x="3363035" y="3410412"/>
              <a:ext cx="525023" cy="194844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0CECE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981" name="Shape 981"/>
            <p:cNvSpPr/>
            <p:nvPr/>
          </p:nvSpPr>
          <p:spPr>
            <a:xfrm>
              <a:off x="1435848" y="3383975"/>
              <a:ext cx="152349" cy="21432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1361654" y="2289097"/>
              <a:ext cx="644540" cy="66216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3" name="Shape 983"/>
          <p:cNvGrpSpPr/>
          <p:nvPr/>
        </p:nvGrpSpPr>
        <p:grpSpPr>
          <a:xfrm>
            <a:off x="2129099" y="1611641"/>
            <a:ext cx="631557" cy="757908"/>
            <a:chOff x="8506406" y="5460680"/>
            <a:chExt cx="631557" cy="757908"/>
          </a:xfrm>
        </p:grpSpPr>
        <p:sp>
          <p:nvSpPr>
            <p:cNvPr id="984" name="Shape 984"/>
            <p:cNvSpPr/>
            <p:nvPr/>
          </p:nvSpPr>
          <p:spPr>
            <a:xfrm>
              <a:off x="8534475" y="5529946"/>
              <a:ext cx="493845" cy="466531"/>
            </a:xfrm>
            <a:prstGeom prst="ellipse">
              <a:avLst/>
            </a:prstGeom>
            <a:solidFill>
              <a:srgbClr val="3F3F3F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8585603" y="5987757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</p:txBody>
        </p:sp>
        <p:pic>
          <p:nvPicPr>
            <p:cNvPr id="986" name="Shape 98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506406" y="5460680"/>
              <a:ext cx="631557" cy="6315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7" name="Shape 987"/>
          <p:cNvGrpSpPr/>
          <p:nvPr/>
        </p:nvGrpSpPr>
        <p:grpSpPr>
          <a:xfrm>
            <a:off x="1137426" y="1770850"/>
            <a:ext cx="1038744" cy="313137"/>
            <a:chOff x="782593" y="1858233"/>
            <a:chExt cx="1038744" cy="300917"/>
          </a:xfrm>
        </p:grpSpPr>
        <p:sp>
          <p:nvSpPr>
            <p:cNvPr id="988" name="Shape 988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 txBox="1"/>
            <p:nvPr/>
          </p:nvSpPr>
          <p:spPr>
            <a:xfrm>
              <a:off x="782593" y="1884883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990" name="Shape 990"/>
          <p:cNvSpPr/>
          <p:nvPr/>
        </p:nvSpPr>
        <p:spPr>
          <a:xfrm>
            <a:off x="8151657" y="1770850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남은 건설 시간</a:t>
            </a:r>
          </a:p>
        </p:txBody>
      </p:sp>
      <p:cxnSp>
        <p:nvCxnSpPr>
          <p:cNvPr id="991" name="Shape 991"/>
          <p:cNvCxnSpPr>
            <a:stCxn id="990" idx="1"/>
            <a:endCxn id="975" idx="3"/>
          </p:cNvCxnSpPr>
          <p:nvPr/>
        </p:nvCxnSpPr>
        <p:spPr>
          <a:xfrm flipH="1">
            <a:off x="7425957" y="2038045"/>
            <a:ext cx="725700" cy="43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92" name="Shape 992"/>
          <p:cNvSpPr/>
          <p:nvPr/>
        </p:nvSpPr>
        <p:spPr>
          <a:xfrm>
            <a:off x="8151657" y="2490682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보유한 가속 아이템 리스트</a:t>
            </a:r>
          </a:p>
        </p:txBody>
      </p:sp>
      <p:cxnSp>
        <p:nvCxnSpPr>
          <p:cNvPr id="993" name="Shape 993"/>
          <p:cNvCxnSpPr>
            <a:stCxn id="992" idx="1"/>
          </p:cNvCxnSpPr>
          <p:nvPr/>
        </p:nvCxnSpPr>
        <p:spPr>
          <a:xfrm flipH="1">
            <a:off x="7287357" y="2757877"/>
            <a:ext cx="864300" cy="3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94" name="Shape 994"/>
          <p:cNvSpPr/>
          <p:nvPr/>
        </p:nvSpPr>
        <p:spPr>
          <a:xfrm>
            <a:off x="7819314" y="3322155"/>
            <a:ext cx="2606340" cy="53439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각 아이템 터치 / 좌우 슬라이드 / 화살표 터치를 통해 사용하고자 하는 아이템 선택</a:t>
            </a:r>
          </a:p>
        </p:txBody>
      </p:sp>
      <p:cxnSp>
        <p:nvCxnSpPr>
          <p:cNvPr id="995" name="Shape 995"/>
          <p:cNvCxnSpPr>
            <a:stCxn id="994" idx="0"/>
          </p:cNvCxnSpPr>
          <p:nvPr/>
        </p:nvCxnSpPr>
        <p:spPr>
          <a:xfrm rot="10800000">
            <a:off x="9122484" y="3025755"/>
            <a:ext cx="0" cy="296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96" name="Shape 996"/>
          <p:cNvSpPr/>
          <p:nvPr/>
        </p:nvSpPr>
        <p:spPr>
          <a:xfrm>
            <a:off x="2338191" y="3562914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사용 수량 선택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감소 / + 증가</a:t>
            </a:r>
          </a:p>
        </p:txBody>
      </p:sp>
      <p:cxnSp>
        <p:nvCxnSpPr>
          <p:cNvPr id="997" name="Shape 997"/>
          <p:cNvCxnSpPr>
            <a:stCxn id="996" idx="3"/>
            <a:endCxn id="962" idx="1"/>
          </p:cNvCxnSpPr>
          <p:nvPr/>
        </p:nvCxnSpPr>
        <p:spPr>
          <a:xfrm>
            <a:off x="4296372" y="3830109"/>
            <a:ext cx="382500" cy="190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98" name="Shape 998"/>
          <p:cNvSpPr/>
          <p:nvPr/>
        </p:nvSpPr>
        <p:spPr>
          <a:xfrm>
            <a:off x="2338191" y="4249778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사용 시 단축되는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정보</a:t>
            </a:r>
          </a:p>
        </p:txBody>
      </p:sp>
      <p:cxnSp>
        <p:nvCxnSpPr>
          <p:cNvPr id="999" name="Shape 999"/>
          <p:cNvCxnSpPr>
            <a:stCxn id="998" idx="3"/>
          </p:cNvCxnSpPr>
          <p:nvPr/>
        </p:nvCxnSpPr>
        <p:spPr>
          <a:xfrm flipH="1" rot="10800000">
            <a:off x="4296372" y="4217873"/>
            <a:ext cx="822600" cy="299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00" name="Shape 1000"/>
          <p:cNvSpPr/>
          <p:nvPr/>
        </p:nvSpPr>
        <p:spPr>
          <a:xfrm>
            <a:off x="8280960" y="4081237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 수량 숫자 표시 및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직업 입력 영역</a:t>
            </a:r>
          </a:p>
        </p:txBody>
      </p:sp>
      <p:cxnSp>
        <p:nvCxnSpPr>
          <p:cNvPr id="1001" name="Shape 1001"/>
          <p:cNvCxnSpPr>
            <a:stCxn id="1000" idx="1"/>
            <a:endCxn id="980" idx="3"/>
          </p:cNvCxnSpPr>
          <p:nvPr/>
        </p:nvCxnSpPr>
        <p:spPr>
          <a:xfrm rot="10800000">
            <a:off x="7462860" y="3953932"/>
            <a:ext cx="818100" cy="394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02" name="Shape 1002"/>
          <p:cNvSpPr/>
          <p:nvPr/>
        </p:nvSpPr>
        <p:spPr>
          <a:xfrm>
            <a:off x="7966096" y="4939166"/>
            <a:ext cx="2606340" cy="53439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영역 터치 시 직접 입력 기능 수행</a:t>
            </a:r>
          </a:p>
        </p:txBody>
      </p:sp>
      <p:cxnSp>
        <p:nvCxnSpPr>
          <p:cNvPr id="1003" name="Shape 1003"/>
          <p:cNvCxnSpPr>
            <a:stCxn id="1002" idx="0"/>
          </p:cNvCxnSpPr>
          <p:nvPr/>
        </p:nvCxnSpPr>
        <p:spPr>
          <a:xfrm rot="10800000">
            <a:off x="9269266" y="4642766"/>
            <a:ext cx="0" cy="296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04" name="Shape 1004"/>
          <p:cNvSpPr/>
          <p:nvPr/>
        </p:nvSpPr>
        <p:spPr>
          <a:xfrm>
            <a:off x="2333174" y="5024973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사용하기 버튼</a:t>
            </a:r>
          </a:p>
        </p:txBody>
      </p:sp>
      <p:cxnSp>
        <p:nvCxnSpPr>
          <p:cNvPr id="1005" name="Shape 1005"/>
          <p:cNvCxnSpPr>
            <a:stCxn id="1004" idx="3"/>
            <a:endCxn id="963" idx="1"/>
          </p:cNvCxnSpPr>
          <p:nvPr/>
        </p:nvCxnSpPr>
        <p:spPr>
          <a:xfrm flipH="1" rot="10800000">
            <a:off x="4291355" y="4563468"/>
            <a:ext cx="1137900" cy="728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1011" name="Shape 1011"/>
          <p:cNvSpPr txBox="1"/>
          <p:nvPr/>
        </p:nvSpPr>
        <p:spPr>
          <a:xfrm>
            <a:off x="1013629" y="667910"/>
            <a:ext cx="34023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업그레이드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아이템 사용 수량 직접 입력</a:t>
            </a:r>
          </a:p>
        </p:txBody>
      </p:sp>
      <p:grpSp>
        <p:nvGrpSpPr>
          <p:cNvPr id="1012" name="Shape 1012"/>
          <p:cNvGrpSpPr/>
          <p:nvPr/>
        </p:nvGrpSpPr>
        <p:grpSpPr>
          <a:xfrm>
            <a:off x="4497353" y="595116"/>
            <a:ext cx="3192706" cy="5667768"/>
            <a:chOff x="4497353" y="595116"/>
            <a:chExt cx="3192706" cy="5667768"/>
          </a:xfrm>
        </p:grpSpPr>
        <p:pic>
          <p:nvPicPr>
            <p:cNvPr id="1013" name="Shape 10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939" y="595116"/>
              <a:ext cx="3188120" cy="5667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4" name="Shape 10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7353" y="811762"/>
              <a:ext cx="3191069" cy="451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5" name="Shape 1015"/>
          <p:cNvSpPr/>
          <p:nvPr/>
        </p:nvSpPr>
        <p:spPr>
          <a:xfrm>
            <a:off x="6178426" y="3612175"/>
            <a:ext cx="924594" cy="284914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1016" name="Shape 1016"/>
          <p:cNvSpPr/>
          <p:nvPr/>
        </p:nvSpPr>
        <p:spPr>
          <a:xfrm>
            <a:off x="5670678" y="4359103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Shape 1017"/>
          <p:cNvSpPr/>
          <p:nvPr/>
        </p:nvSpPr>
        <p:spPr>
          <a:xfrm>
            <a:off x="6197519" y="4565105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Shape 1018"/>
          <p:cNvSpPr/>
          <p:nvPr/>
        </p:nvSpPr>
        <p:spPr>
          <a:xfrm>
            <a:off x="6759182" y="4536380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Shape 1019"/>
          <p:cNvSpPr/>
          <p:nvPr/>
        </p:nvSpPr>
        <p:spPr>
          <a:xfrm>
            <a:off x="5604980" y="477626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세부정보</a:t>
            </a:r>
          </a:p>
        </p:txBody>
      </p:sp>
      <p:sp>
        <p:nvSpPr>
          <p:cNvPr id="1020" name="Shape 1020"/>
          <p:cNvSpPr/>
          <p:nvPr/>
        </p:nvSpPr>
        <p:spPr>
          <a:xfrm>
            <a:off x="6128885" y="49943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즉시가속</a:t>
            </a:r>
          </a:p>
        </p:txBody>
      </p:sp>
      <p:sp>
        <p:nvSpPr>
          <p:cNvPr id="1021" name="Shape 1021"/>
          <p:cNvSpPr/>
          <p:nvPr/>
        </p:nvSpPr>
        <p:spPr>
          <a:xfrm>
            <a:off x="6810309" y="4994192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</a:t>
            </a:r>
          </a:p>
        </p:txBody>
      </p:sp>
      <p:pic>
        <p:nvPicPr>
          <p:cNvPr id="1022" name="Shape 10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6601" y="4338851"/>
            <a:ext cx="606923" cy="5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Shape 10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06948" y="4580285"/>
            <a:ext cx="265352" cy="253643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Shape 1024"/>
          <p:cNvSpPr/>
          <p:nvPr/>
        </p:nvSpPr>
        <p:spPr>
          <a:xfrm>
            <a:off x="6218751" y="4803144"/>
            <a:ext cx="47961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5000</a:t>
            </a:r>
          </a:p>
        </p:txBody>
      </p:sp>
      <p:pic>
        <p:nvPicPr>
          <p:cNvPr id="1025" name="Shape 10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31110" y="4467116"/>
            <a:ext cx="631557" cy="6315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Shape 1026"/>
          <p:cNvGrpSpPr/>
          <p:nvPr/>
        </p:nvGrpSpPr>
        <p:grpSpPr>
          <a:xfrm>
            <a:off x="7281098" y="4314267"/>
            <a:ext cx="544718" cy="688642"/>
            <a:chOff x="8373635" y="6151714"/>
            <a:chExt cx="544718" cy="688642"/>
          </a:xfrm>
        </p:grpSpPr>
        <p:sp>
          <p:nvSpPr>
            <p:cNvPr id="1027" name="Shape 1027"/>
            <p:cNvSpPr/>
            <p:nvPr/>
          </p:nvSpPr>
          <p:spPr>
            <a:xfrm>
              <a:off x="8373635" y="6151714"/>
              <a:ext cx="493845" cy="466531"/>
            </a:xfrm>
            <a:prstGeom prst="ellipse">
              <a:avLst/>
            </a:prstGeom>
            <a:solidFill>
              <a:srgbClr val="3F3F3F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8387439" y="6609525"/>
              <a:ext cx="53091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방어도</a:t>
              </a:r>
            </a:p>
          </p:txBody>
        </p:sp>
        <p:pic>
          <p:nvPicPr>
            <p:cNvPr id="1029" name="Shape 10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449542" y="6206898"/>
              <a:ext cx="342032" cy="3420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0" name="Shape 1030"/>
          <p:cNvSpPr/>
          <p:nvPr/>
        </p:nvSpPr>
        <p:spPr>
          <a:xfrm>
            <a:off x="4500839" y="595116"/>
            <a:ext cx="3192703" cy="5667768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1" name="Shape 1031"/>
          <p:cNvGrpSpPr/>
          <p:nvPr/>
        </p:nvGrpSpPr>
        <p:grpSpPr>
          <a:xfrm>
            <a:off x="4582843" y="1939510"/>
            <a:ext cx="3020086" cy="2920326"/>
            <a:chOff x="1007929" y="1493375"/>
            <a:chExt cx="3020086" cy="2920326"/>
          </a:xfrm>
        </p:grpSpPr>
        <p:sp>
          <p:nvSpPr>
            <p:cNvPr id="1032" name="Shape 1032"/>
            <p:cNvSpPr/>
            <p:nvPr/>
          </p:nvSpPr>
          <p:spPr>
            <a:xfrm>
              <a:off x="1007929" y="1493375"/>
              <a:ext cx="3020086" cy="2920326"/>
            </a:xfrm>
            <a:prstGeom prst="roundRect">
              <a:avLst>
                <a:gd fmla="val 3101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1035954" y="1512920"/>
              <a:ext cx="2971372" cy="31196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1103887" y="3268683"/>
              <a:ext cx="2872438" cy="611363"/>
            </a:xfrm>
            <a:prstGeom prst="roundRect">
              <a:avLst>
                <a:gd fmla="val 16667" name="adj"/>
              </a:avLst>
            </a:prstGeom>
            <a:solidFill>
              <a:srgbClr val="C9C9C9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1854400" y="3954173"/>
              <a:ext cx="1311093" cy="3261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  <p:pic>
          <p:nvPicPr>
            <p:cNvPr id="1036" name="Shape 103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58095" y="2291221"/>
              <a:ext cx="649913" cy="638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7" name="Shape 103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191546" y="2313207"/>
              <a:ext cx="635225" cy="620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8" name="Shape 103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048382" y="2305075"/>
              <a:ext cx="635225" cy="6205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9" name="Shape 1039"/>
            <p:cNvSpPr/>
            <p:nvPr/>
          </p:nvSpPr>
          <p:spPr>
            <a:xfrm>
              <a:off x="1253569" y="3020134"/>
              <a:ext cx="827469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5분 건설 가속</a:t>
              </a: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031121" y="3023247"/>
              <a:ext cx="930063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1시간 건설 가속</a:t>
              </a: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896974" y="3023646"/>
              <a:ext cx="930063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8시간 건설 가속</a:t>
              </a:r>
            </a:p>
          </p:txBody>
        </p:sp>
        <p:sp>
          <p:nvSpPr>
            <p:cNvPr id="1042" name="Shape 1042"/>
            <p:cNvSpPr/>
            <p:nvPr/>
          </p:nvSpPr>
          <p:spPr>
            <a:xfrm rot="-8267148">
              <a:off x="3658497" y="2481864"/>
              <a:ext cx="259316" cy="283217"/>
            </a:xfrm>
            <a:prstGeom prst="rtTriangle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 flipH="1" rot="8304124">
              <a:off x="1122609" y="2487903"/>
              <a:ext cx="259317" cy="283217"/>
            </a:xfrm>
            <a:prstGeom prst="rtTriangle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1034573" y="3087601"/>
              <a:ext cx="396262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2943173" y="3184713"/>
              <a:ext cx="461986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cxnSp>
          <p:nvCxnSpPr>
            <p:cNvPr id="1046" name="Shape 1046"/>
            <p:cNvCxnSpPr/>
            <p:nvPr/>
          </p:nvCxnSpPr>
          <p:spPr>
            <a:xfrm>
              <a:off x="1441870" y="3491139"/>
              <a:ext cx="1547999" cy="0"/>
            </a:xfrm>
            <a:prstGeom prst="straightConnector1">
              <a:avLst/>
            </a:prstGeom>
            <a:noFill/>
            <a:ln cap="flat" cmpd="sng" w="762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047" name="Shape 1047"/>
            <p:cNvSpPr/>
            <p:nvPr/>
          </p:nvSpPr>
          <p:spPr>
            <a:xfrm>
              <a:off x="1197408" y="1923414"/>
              <a:ext cx="2653718" cy="21432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0CECE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1188250" y="1923414"/>
              <a:ext cx="152349" cy="21432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150489" y="1890275"/>
              <a:ext cx="76174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00:09:06</a:t>
              </a: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1485387" y="3635101"/>
              <a:ext cx="2114680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가속시간: 00:05:00 (무료시간:5분)</a:t>
              </a: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1952531" y="1518403"/>
              <a:ext cx="12073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건물 건축 중</a:t>
              </a: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3363035" y="3410412"/>
              <a:ext cx="525023" cy="194844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0CECE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1435848" y="3383975"/>
              <a:ext cx="152349" cy="21432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1361654" y="2289097"/>
              <a:ext cx="644540" cy="66216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5" name="Shape 105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32207" y="4138146"/>
            <a:ext cx="3143453" cy="2134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Shape 1056"/>
          <p:cNvSpPr/>
          <p:nvPr/>
        </p:nvSpPr>
        <p:spPr>
          <a:xfrm>
            <a:off x="4523653" y="5756551"/>
            <a:ext cx="1009302" cy="49779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</a:t>
            </a:r>
          </a:p>
        </p:txBody>
      </p:sp>
      <p:sp>
        <p:nvSpPr>
          <p:cNvPr id="1057" name="Shape 1057"/>
          <p:cNvSpPr/>
          <p:nvPr/>
        </p:nvSpPr>
        <p:spPr>
          <a:xfrm>
            <a:off x="1787290" y="1554995"/>
            <a:ext cx="525023" cy="1948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grpSp>
        <p:nvGrpSpPr>
          <p:cNvPr id="1058" name="Shape 1058"/>
          <p:cNvGrpSpPr/>
          <p:nvPr/>
        </p:nvGrpSpPr>
        <p:grpSpPr>
          <a:xfrm>
            <a:off x="793402" y="1500261"/>
            <a:ext cx="1029413" cy="313137"/>
            <a:chOff x="791924" y="1858233"/>
            <a:chExt cx="1029413" cy="300917"/>
          </a:xfrm>
        </p:grpSpPr>
        <p:sp>
          <p:nvSpPr>
            <p:cNvPr id="1059" name="Shape 1059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 txBox="1"/>
            <p:nvPr/>
          </p:nvSpPr>
          <p:spPr>
            <a:xfrm>
              <a:off x="791924" y="1884883"/>
              <a:ext cx="742511" cy="23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영역 터치</a:t>
              </a:r>
            </a:p>
          </p:txBody>
        </p:sp>
      </p:grpSp>
      <p:sp>
        <p:nvSpPr>
          <p:cNvPr id="1061" name="Shape 1061"/>
          <p:cNvSpPr/>
          <p:nvPr/>
        </p:nvSpPr>
        <p:spPr>
          <a:xfrm>
            <a:off x="8347660" y="3460494"/>
            <a:ext cx="1958181" cy="53439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숫자 입력 키패드</a:t>
            </a:r>
          </a:p>
        </p:txBody>
      </p:sp>
      <p:cxnSp>
        <p:nvCxnSpPr>
          <p:cNvPr id="1062" name="Shape 1062"/>
          <p:cNvCxnSpPr>
            <a:stCxn id="1061" idx="1"/>
          </p:cNvCxnSpPr>
          <p:nvPr/>
        </p:nvCxnSpPr>
        <p:spPr>
          <a:xfrm flipH="1">
            <a:off x="7621960" y="3727689"/>
            <a:ext cx="725700" cy="43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63" name="Shape 1063"/>
          <p:cNvSpPr txBox="1"/>
          <p:nvPr/>
        </p:nvSpPr>
        <p:spPr>
          <a:xfrm>
            <a:off x="426462" y="5349675"/>
            <a:ext cx="39421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수량 직접 입력 시 최대 보유 수량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보다 많이 입력한 경우 무조건 최대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25000"/>
              <a:buFont typeface="Arial"/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수량까지만 입력됨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1069" name="Shape 1069"/>
          <p:cNvSpPr txBox="1"/>
          <p:nvPr/>
        </p:nvSpPr>
        <p:spPr>
          <a:xfrm>
            <a:off x="1013629" y="667910"/>
            <a:ext cx="34258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진행 중</a:t>
            </a:r>
          </a:p>
        </p:txBody>
      </p:sp>
      <p:pic>
        <p:nvPicPr>
          <p:cNvPr id="1070" name="Shape 10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1939" y="595116"/>
            <a:ext cx="3188120" cy="5667768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Shape 1071"/>
          <p:cNvSpPr/>
          <p:nvPr/>
        </p:nvSpPr>
        <p:spPr>
          <a:xfrm>
            <a:off x="4495716" y="595116"/>
            <a:ext cx="3192703" cy="56677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2" name="Shape 1072"/>
          <p:cNvPicPr preferRelativeResize="0"/>
          <p:nvPr/>
        </p:nvPicPr>
        <p:blipFill rotWithShape="1">
          <a:blip r:embed="rId4">
            <a:alphaModFix/>
          </a:blip>
          <a:srcRect b="0" l="32930" r="0" t="53954"/>
          <a:stretch/>
        </p:blipFill>
        <p:spPr>
          <a:xfrm>
            <a:off x="4568432" y="1721106"/>
            <a:ext cx="2140257" cy="2079429"/>
          </a:xfrm>
          <a:prstGeom prst="roundRect">
            <a:avLst>
              <a:gd fmla="val 10834" name="adj"/>
            </a:avLst>
          </a:prstGeom>
          <a:noFill/>
          <a:ln>
            <a:noFill/>
          </a:ln>
        </p:spPr>
      </p:pic>
      <p:sp>
        <p:nvSpPr>
          <p:cNvPr id="1073" name="Shape 1073"/>
          <p:cNvSpPr/>
          <p:nvPr/>
        </p:nvSpPr>
        <p:spPr>
          <a:xfrm>
            <a:off x="4495717" y="595116"/>
            <a:ext cx="3192703" cy="2899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4" name="Shape 10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4582" y="632656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Shape 10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4692" y="644783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Shape 10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3189" y="641987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Shape 10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0657" y="632656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Shape 1078"/>
          <p:cNvSpPr/>
          <p:nvPr/>
        </p:nvSpPr>
        <p:spPr>
          <a:xfrm>
            <a:off x="4905937" y="634374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079" name="Shape 1079"/>
          <p:cNvSpPr/>
          <p:nvPr/>
        </p:nvSpPr>
        <p:spPr>
          <a:xfrm>
            <a:off x="5590180" y="628152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080" name="Shape 1080"/>
          <p:cNvSpPr/>
          <p:nvPr/>
        </p:nvSpPr>
        <p:spPr>
          <a:xfrm>
            <a:off x="6321080" y="640591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081" name="Shape 1081"/>
          <p:cNvSpPr/>
          <p:nvPr/>
        </p:nvSpPr>
        <p:spPr>
          <a:xfrm>
            <a:off x="7051989" y="625039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1082" name="Shape 1082"/>
          <p:cNvCxnSpPr/>
          <p:nvPr/>
        </p:nvCxnSpPr>
        <p:spPr>
          <a:xfrm>
            <a:off x="4495716" y="885111"/>
            <a:ext cx="319270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83" name="Shape 1083"/>
          <p:cNvSpPr/>
          <p:nvPr/>
        </p:nvSpPr>
        <p:spPr>
          <a:xfrm>
            <a:off x="5287785" y="5707030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</a:p>
        </p:txBody>
      </p:sp>
      <p:grpSp>
        <p:nvGrpSpPr>
          <p:cNvPr id="1084" name="Shape 1084"/>
          <p:cNvGrpSpPr/>
          <p:nvPr/>
        </p:nvGrpSpPr>
        <p:grpSpPr>
          <a:xfrm>
            <a:off x="4613052" y="5734349"/>
            <a:ext cx="522334" cy="381706"/>
            <a:chOff x="3187638" y="6328825"/>
            <a:chExt cx="522334" cy="381706"/>
          </a:xfrm>
        </p:grpSpPr>
        <p:sp>
          <p:nvSpPr>
            <p:cNvPr id="1085" name="Shape 1085"/>
            <p:cNvSpPr/>
            <p:nvPr/>
          </p:nvSpPr>
          <p:spPr>
            <a:xfrm>
              <a:off x="3187638" y="6328825"/>
              <a:ext cx="522334" cy="38170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 rot="10800000">
              <a:off x="3271006" y="6421199"/>
              <a:ext cx="336928" cy="20536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7" name="Shape 1087"/>
          <p:cNvGrpSpPr/>
          <p:nvPr/>
        </p:nvGrpSpPr>
        <p:grpSpPr>
          <a:xfrm>
            <a:off x="4577990" y="3624412"/>
            <a:ext cx="3078403" cy="1873562"/>
            <a:chOff x="3215721" y="3241857"/>
            <a:chExt cx="3078403" cy="1873562"/>
          </a:xfrm>
        </p:grpSpPr>
        <p:sp>
          <p:nvSpPr>
            <p:cNvPr id="1088" name="Shape 1088"/>
            <p:cNvSpPr/>
            <p:nvPr/>
          </p:nvSpPr>
          <p:spPr>
            <a:xfrm>
              <a:off x="3215721" y="3267958"/>
              <a:ext cx="2994952" cy="1847461"/>
            </a:xfrm>
            <a:prstGeom prst="roundRect">
              <a:avLst>
                <a:gd fmla="val 7223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9" name="Shape 1089"/>
            <p:cNvCxnSpPr/>
            <p:nvPr/>
          </p:nvCxnSpPr>
          <p:spPr>
            <a:xfrm>
              <a:off x="3215721" y="3566535"/>
              <a:ext cx="29949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090" name="Shape 1090"/>
            <p:cNvSpPr/>
            <p:nvPr/>
          </p:nvSpPr>
          <p:spPr>
            <a:xfrm>
              <a:off x="4286276" y="3279482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세부 정보</a:t>
              </a:r>
            </a:p>
          </p:txBody>
        </p:sp>
        <p:pic>
          <p:nvPicPr>
            <p:cNvPr id="1091" name="Shape 109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929807" y="3241857"/>
              <a:ext cx="364317" cy="318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2" name="Shape 1092"/>
            <p:cNvSpPr/>
            <p:nvPr/>
          </p:nvSpPr>
          <p:spPr>
            <a:xfrm>
              <a:off x="3299926" y="3657798"/>
              <a:ext cx="2855306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성 방어도 수치                         8,500 </a:t>
              </a:r>
              <a:r>
                <a:rPr b="1" lang="en-US" sz="1000">
                  <a:solidFill>
                    <a:srgbClr val="385623"/>
                  </a:solidFill>
                  <a:latin typeface="Arial"/>
                  <a:ea typeface="Arial"/>
                  <a:cs typeface="Arial"/>
                  <a:sym typeface="Arial"/>
                </a:rPr>
                <a:t>+90</a:t>
              </a:r>
            </a:p>
          </p:txBody>
        </p:sp>
      </p:grpSp>
      <p:sp>
        <p:nvSpPr>
          <p:cNvPr id="1093" name="Shape 1093"/>
          <p:cNvSpPr/>
          <p:nvPr/>
        </p:nvSpPr>
        <p:spPr>
          <a:xfrm>
            <a:off x="5385323" y="1979316"/>
            <a:ext cx="924594" cy="284914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Lv6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1094" name="Shape 1094"/>
          <p:cNvSpPr/>
          <p:nvPr/>
        </p:nvSpPr>
        <p:spPr>
          <a:xfrm>
            <a:off x="6468739" y="1994664"/>
            <a:ext cx="1166502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Shape 1095"/>
          <p:cNvSpPr/>
          <p:nvPr/>
        </p:nvSpPr>
        <p:spPr>
          <a:xfrm>
            <a:off x="6468771" y="2002175"/>
            <a:ext cx="1180922" cy="111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성벽은 방어병사가 주둔하는 장소 입니다.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성벽의 업그레이드로 방어도 수치를 증가시킬 수 있습니다.</a:t>
            </a:r>
          </a:p>
        </p:txBody>
      </p:sp>
      <p:sp>
        <p:nvSpPr>
          <p:cNvPr id="1096" name="Shape 1096"/>
          <p:cNvSpPr/>
          <p:nvPr/>
        </p:nvSpPr>
        <p:spPr>
          <a:xfrm>
            <a:off x="6468289" y="5707030"/>
            <a:ext cx="1119674" cy="419878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097" name="Shape 1097"/>
          <p:cNvSpPr/>
          <p:nvPr/>
        </p:nvSpPr>
        <p:spPr>
          <a:xfrm>
            <a:off x="8285917" y="5497976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업그레이드 취소 버튼</a:t>
            </a:r>
          </a:p>
        </p:txBody>
      </p:sp>
      <p:cxnSp>
        <p:nvCxnSpPr>
          <p:cNvPr id="1098" name="Shape 1098"/>
          <p:cNvCxnSpPr>
            <a:stCxn id="1097" idx="1"/>
            <a:endCxn id="1096" idx="3"/>
          </p:cNvCxnSpPr>
          <p:nvPr/>
        </p:nvCxnSpPr>
        <p:spPr>
          <a:xfrm flipH="1">
            <a:off x="7587817" y="5718798"/>
            <a:ext cx="698100" cy="19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099" name="Shape 1099"/>
          <p:cNvGrpSpPr/>
          <p:nvPr/>
        </p:nvGrpSpPr>
        <p:grpSpPr>
          <a:xfrm>
            <a:off x="1659000" y="1453526"/>
            <a:ext cx="646331" cy="668246"/>
            <a:chOff x="8259703" y="4659532"/>
            <a:chExt cx="646331" cy="668246"/>
          </a:xfrm>
        </p:grpSpPr>
        <p:sp>
          <p:nvSpPr>
            <p:cNvPr id="1100" name="Shape 1100"/>
            <p:cNvSpPr/>
            <p:nvPr/>
          </p:nvSpPr>
          <p:spPr>
            <a:xfrm>
              <a:off x="8259703" y="509694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세부정보</a:t>
              </a:r>
            </a:p>
          </p:txBody>
        </p:sp>
        <p:pic>
          <p:nvPicPr>
            <p:cNvPr id="1101" name="Shape 110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271325" y="4659532"/>
              <a:ext cx="606923" cy="5412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2" name="Shape 1102"/>
          <p:cNvGrpSpPr/>
          <p:nvPr/>
        </p:nvGrpSpPr>
        <p:grpSpPr>
          <a:xfrm>
            <a:off x="765350" y="1587935"/>
            <a:ext cx="1038744" cy="300917"/>
            <a:chOff x="782593" y="1858233"/>
            <a:chExt cx="1038744" cy="300917"/>
          </a:xfrm>
        </p:grpSpPr>
        <p:sp>
          <p:nvSpPr>
            <p:cNvPr id="1103" name="Shape 1103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 txBox="1"/>
            <p:nvPr/>
          </p:nvSpPr>
          <p:spPr>
            <a:xfrm>
              <a:off x="782593" y="1884883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1110" name="Shape 1110"/>
          <p:cNvSpPr txBox="1"/>
          <p:nvPr/>
        </p:nvSpPr>
        <p:spPr>
          <a:xfrm>
            <a:off x="1013629" y="667910"/>
            <a:ext cx="2671962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취소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최종 확인 팝업</a:t>
            </a:r>
          </a:p>
        </p:txBody>
      </p:sp>
      <p:pic>
        <p:nvPicPr>
          <p:cNvPr id="1111" name="Shape 1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1939" y="595116"/>
            <a:ext cx="3188120" cy="5667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Shape 1112"/>
          <p:cNvSpPr/>
          <p:nvPr/>
        </p:nvSpPr>
        <p:spPr>
          <a:xfrm>
            <a:off x="4495716" y="595116"/>
            <a:ext cx="3192703" cy="56677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3" name="Shape 1113"/>
          <p:cNvPicPr preferRelativeResize="0"/>
          <p:nvPr/>
        </p:nvPicPr>
        <p:blipFill rotWithShape="1">
          <a:blip r:embed="rId4">
            <a:alphaModFix/>
          </a:blip>
          <a:srcRect b="0" l="32930" r="0" t="53954"/>
          <a:stretch/>
        </p:blipFill>
        <p:spPr>
          <a:xfrm>
            <a:off x="4568432" y="1721106"/>
            <a:ext cx="2140257" cy="2079429"/>
          </a:xfrm>
          <a:prstGeom prst="roundRect">
            <a:avLst>
              <a:gd fmla="val 10834" name="adj"/>
            </a:avLst>
          </a:prstGeom>
          <a:noFill/>
          <a:ln>
            <a:noFill/>
          </a:ln>
        </p:spPr>
      </p:pic>
      <p:sp>
        <p:nvSpPr>
          <p:cNvPr id="1114" name="Shape 1114"/>
          <p:cNvSpPr/>
          <p:nvPr/>
        </p:nvSpPr>
        <p:spPr>
          <a:xfrm>
            <a:off x="4495717" y="595116"/>
            <a:ext cx="3192703" cy="2899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5" name="Shape 11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4582" y="632656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Shape 11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4692" y="644783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Shape 11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3189" y="641987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Shape 11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0657" y="632656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Shape 1119"/>
          <p:cNvSpPr/>
          <p:nvPr/>
        </p:nvSpPr>
        <p:spPr>
          <a:xfrm>
            <a:off x="4905937" y="634374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120" name="Shape 1120"/>
          <p:cNvSpPr/>
          <p:nvPr/>
        </p:nvSpPr>
        <p:spPr>
          <a:xfrm>
            <a:off x="5590180" y="628152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121" name="Shape 1121"/>
          <p:cNvSpPr/>
          <p:nvPr/>
        </p:nvSpPr>
        <p:spPr>
          <a:xfrm>
            <a:off x="6321080" y="640591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122" name="Shape 1122"/>
          <p:cNvSpPr/>
          <p:nvPr/>
        </p:nvSpPr>
        <p:spPr>
          <a:xfrm>
            <a:off x="7051989" y="625039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1123" name="Shape 1123"/>
          <p:cNvCxnSpPr/>
          <p:nvPr/>
        </p:nvCxnSpPr>
        <p:spPr>
          <a:xfrm>
            <a:off x="4495716" y="885111"/>
            <a:ext cx="319270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24" name="Shape 1124"/>
          <p:cNvSpPr/>
          <p:nvPr/>
        </p:nvSpPr>
        <p:spPr>
          <a:xfrm>
            <a:off x="5287785" y="5707030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</a:p>
        </p:txBody>
      </p:sp>
      <p:grpSp>
        <p:nvGrpSpPr>
          <p:cNvPr id="1125" name="Shape 1125"/>
          <p:cNvGrpSpPr/>
          <p:nvPr/>
        </p:nvGrpSpPr>
        <p:grpSpPr>
          <a:xfrm>
            <a:off x="4613052" y="5734349"/>
            <a:ext cx="522334" cy="381706"/>
            <a:chOff x="3187638" y="6328825"/>
            <a:chExt cx="522334" cy="381706"/>
          </a:xfrm>
        </p:grpSpPr>
        <p:sp>
          <p:nvSpPr>
            <p:cNvPr id="1126" name="Shape 1126"/>
            <p:cNvSpPr/>
            <p:nvPr/>
          </p:nvSpPr>
          <p:spPr>
            <a:xfrm>
              <a:off x="3187638" y="6328825"/>
              <a:ext cx="522334" cy="38170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 rot="10800000">
              <a:off x="3271006" y="6421199"/>
              <a:ext cx="336928" cy="20536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8" name="Shape 1128"/>
          <p:cNvGrpSpPr/>
          <p:nvPr/>
        </p:nvGrpSpPr>
        <p:grpSpPr>
          <a:xfrm>
            <a:off x="4577990" y="3624412"/>
            <a:ext cx="3078403" cy="1873562"/>
            <a:chOff x="3215721" y="3241857"/>
            <a:chExt cx="3078403" cy="1873562"/>
          </a:xfrm>
        </p:grpSpPr>
        <p:sp>
          <p:nvSpPr>
            <p:cNvPr id="1129" name="Shape 1129"/>
            <p:cNvSpPr/>
            <p:nvPr/>
          </p:nvSpPr>
          <p:spPr>
            <a:xfrm>
              <a:off x="3215721" y="3267958"/>
              <a:ext cx="2994952" cy="1847461"/>
            </a:xfrm>
            <a:prstGeom prst="roundRect">
              <a:avLst>
                <a:gd fmla="val 7223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0" name="Shape 1130"/>
            <p:cNvCxnSpPr/>
            <p:nvPr/>
          </p:nvCxnSpPr>
          <p:spPr>
            <a:xfrm>
              <a:off x="3215721" y="3566535"/>
              <a:ext cx="29949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131" name="Shape 1131"/>
            <p:cNvSpPr/>
            <p:nvPr/>
          </p:nvSpPr>
          <p:spPr>
            <a:xfrm>
              <a:off x="4286276" y="3279482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세부 정보</a:t>
              </a:r>
            </a:p>
          </p:txBody>
        </p:sp>
        <p:pic>
          <p:nvPicPr>
            <p:cNvPr id="1132" name="Shape 113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929807" y="3241857"/>
              <a:ext cx="364317" cy="318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3" name="Shape 1133"/>
            <p:cNvSpPr/>
            <p:nvPr/>
          </p:nvSpPr>
          <p:spPr>
            <a:xfrm>
              <a:off x="3299926" y="3657798"/>
              <a:ext cx="2855306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성 방어도 수치                         8,500 </a:t>
              </a:r>
              <a:r>
                <a:rPr b="1" lang="en-US" sz="1000">
                  <a:solidFill>
                    <a:srgbClr val="385623"/>
                  </a:solidFill>
                  <a:latin typeface="Arial"/>
                  <a:ea typeface="Arial"/>
                  <a:cs typeface="Arial"/>
                  <a:sym typeface="Arial"/>
                </a:rPr>
                <a:t>+90</a:t>
              </a:r>
            </a:p>
          </p:txBody>
        </p:sp>
      </p:grpSp>
      <p:sp>
        <p:nvSpPr>
          <p:cNvPr id="1134" name="Shape 1134"/>
          <p:cNvSpPr/>
          <p:nvPr/>
        </p:nvSpPr>
        <p:spPr>
          <a:xfrm>
            <a:off x="5385323" y="1979316"/>
            <a:ext cx="924594" cy="284914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Lv6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1135" name="Shape 1135"/>
          <p:cNvSpPr/>
          <p:nvPr/>
        </p:nvSpPr>
        <p:spPr>
          <a:xfrm>
            <a:off x="6468739" y="1994664"/>
            <a:ext cx="1166502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Shape 1136"/>
          <p:cNvSpPr/>
          <p:nvPr/>
        </p:nvSpPr>
        <p:spPr>
          <a:xfrm>
            <a:off x="6468771" y="2002175"/>
            <a:ext cx="1180922" cy="111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성벽은 방어병사가 주둔하는 장소 입니다.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성벽의 업그레이드로 방어도 수치를 증가시킬 수 있습니다.</a:t>
            </a:r>
          </a:p>
        </p:txBody>
      </p:sp>
      <p:sp>
        <p:nvSpPr>
          <p:cNvPr id="1137" name="Shape 1137"/>
          <p:cNvSpPr/>
          <p:nvPr/>
        </p:nvSpPr>
        <p:spPr>
          <a:xfrm>
            <a:off x="6468289" y="5707030"/>
            <a:ext cx="1119674" cy="419878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138" name="Shape 1138"/>
          <p:cNvSpPr/>
          <p:nvPr/>
        </p:nvSpPr>
        <p:spPr>
          <a:xfrm>
            <a:off x="4500839" y="595116"/>
            <a:ext cx="3192703" cy="5667768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9" name="Shape 1139"/>
          <p:cNvGrpSpPr/>
          <p:nvPr/>
        </p:nvGrpSpPr>
        <p:grpSpPr>
          <a:xfrm>
            <a:off x="4498561" y="2421406"/>
            <a:ext cx="3194342" cy="1994623"/>
            <a:chOff x="4494077" y="2441618"/>
            <a:chExt cx="3194342" cy="1994623"/>
          </a:xfrm>
        </p:grpSpPr>
        <p:grpSp>
          <p:nvGrpSpPr>
            <p:cNvPr id="1140" name="Shape 1140"/>
            <p:cNvGrpSpPr/>
            <p:nvPr/>
          </p:nvGrpSpPr>
          <p:grpSpPr>
            <a:xfrm>
              <a:off x="4494077" y="2441619"/>
              <a:ext cx="3194342" cy="1994622"/>
              <a:chOff x="555481" y="3523992"/>
              <a:chExt cx="3194342" cy="1994622"/>
            </a:xfrm>
          </p:grpSpPr>
          <p:sp>
            <p:nvSpPr>
              <p:cNvPr id="1141" name="Shape 1141"/>
              <p:cNvSpPr/>
              <p:nvPr/>
            </p:nvSpPr>
            <p:spPr>
              <a:xfrm>
                <a:off x="555481" y="3523992"/>
                <a:ext cx="3194342" cy="1994622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업그레이드를 취소 하시겠습니까?</a:t>
                </a: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 시 사용된 자원의 50%를 돌려 받으실 수 있습니다.</a:t>
                </a:r>
              </a:p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Shape 1142"/>
              <p:cNvSpPr/>
              <p:nvPr/>
            </p:nvSpPr>
            <p:spPr>
              <a:xfrm>
                <a:off x="896804" y="5110280"/>
                <a:ext cx="1247821" cy="313392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</a:p>
            </p:txBody>
          </p:sp>
          <p:sp>
            <p:nvSpPr>
              <p:cNvPr id="1143" name="Shape 1143"/>
              <p:cNvSpPr/>
              <p:nvPr/>
            </p:nvSpPr>
            <p:spPr>
              <a:xfrm>
                <a:off x="2257590" y="5110546"/>
                <a:ext cx="1247821" cy="313392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</p:grpSp>
        <p:cxnSp>
          <p:nvCxnSpPr>
            <p:cNvPr id="1144" name="Shape 1144"/>
            <p:cNvCxnSpPr/>
            <p:nvPr/>
          </p:nvCxnSpPr>
          <p:spPr>
            <a:xfrm>
              <a:off x="4501939" y="2441618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45" name="Shape 1145"/>
            <p:cNvCxnSpPr/>
            <p:nvPr/>
          </p:nvCxnSpPr>
          <p:spPr>
            <a:xfrm>
              <a:off x="4494078" y="4436242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146" name="Shape 1146"/>
          <p:cNvSpPr/>
          <p:nvPr/>
        </p:nvSpPr>
        <p:spPr>
          <a:xfrm>
            <a:off x="1789774" y="1792238"/>
            <a:ext cx="1119674" cy="419878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147" name="Shape 1147"/>
          <p:cNvSpPr/>
          <p:nvPr/>
        </p:nvSpPr>
        <p:spPr>
          <a:xfrm>
            <a:off x="8333196" y="2088114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업그레이드 취소 최종 확인 팝업</a:t>
            </a:r>
          </a:p>
        </p:txBody>
      </p:sp>
      <p:cxnSp>
        <p:nvCxnSpPr>
          <p:cNvPr id="1148" name="Shape 1148"/>
          <p:cNvCxnSpPr>
            <a:stCxn id="1147" idx="1"/>
          </p:cNvCxnSpPr>
          <p:nvPr/>
        </p:nvCxnSpPr>
        <p:spPr>
          <a:xfrm flipH="1">
            <a:off x="7635096" y="2308936"/>
            <a:ext cx="698100" cy="19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49" name="Shape 1149"/>
          <p:cNvSpPr/>
          <p:nvPr/>
        </p:nvSpPr>
        <p:spPr>
          <a:xfrm>
            <a:off x="7875996" y="4646298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업그레이드 취소를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취소하는 버튼</a:t>
            </a:r>
          </a:p>
        </p:txBody>
      </p:sp>
      <p:cxnSp>
        <p:nvCxnSpPr>
          <p:cNvPr id="1150" name="Shape 1150"/>
          <p:cNvCxnSpPr>
            <a:stCxn id="1149" idx="1"/>
            <a:endCxn id="1143" idx="2"/>
          </p:cNvCxnSpPr>
          <p:nvPr/>
        </p:nvCxnSpPr>
        <p:spPr>
          <a:xfrm rot="10800000">
            <a:off x="6824496" y="4321420"/>
            <a:ext cx="1051500" cy="545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51" name="Shape 1151"/>
          <p:cNvSpPr/>
          <p:nvPr/>
        </p:nvSpPr>
        <p:spPr>
          <a:xfrm>
            <a:off x="2751741" y="4543660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업그레이드 취소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수행 버튼</a:t>
            </a:r>
          </a:p>
        </p:txBody>
      </p:sp>
      <p:cxnSp>
        <p:nvCxnSpPr>
          <p:cNvPr id="1152" name="Shape 1152"/>
          <p:cNvCxnSpPr>
            <a:stCxn id="1151" idx="3"/>
            <a:endCxn id="1142" idx="2"/>
          </p:cNvCxnSpPr>
          <p:nvPr/>
        </p:nvCxnSpPr>
        <p:spPr>
          <a:xfrm flipH="1" rot="10800000">
            <a:off x="4222953" y="4321082"/>
            <a:ext cx="1240800" cy="44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153" name="Shape 1153"/>
          <p:cNvGrpSpPr/>
          <p:nvPr/>
        </p:nvGrpSpPr>
        <p:grpSpPr>
          <a:xfrm>
            <a:off x="782593" y="1858233"/>
            <a:ext cx="1038744" cy="300917"/>
            <a:chOff x="782593" y="1858233"/>
            <a:chExt cx="1038744" cy="300917"/>
          </a:xfrm>
        </p:grpSpPr>
        <p:sp>
          <p:nvSpPr>
            <p:cNvPr id="1154" name="Shape 1154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 txBox="1"/>
            <p:nvPr/>
          </p:nvSpPr>
          <p:spPr>
            <a:xfrm>
              <a:off x="782593" y="1884883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1161" name="Shape 1161"/>
          <p:cNvSpPr txBox="1"/>
          <p:nvPr/>
        </p:nvSpPr>
        <p:spPr>
          <a:xfrm>
            <a:off x="1013629" y="667910"/>
            <a:ext cx="26719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방어력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정상 상태</a:t>
            </a:r>
          </a:p>
        </p:txBody>
      </p:sp>
      <p:grpSp>
        <p:nvGrpSpPr>
          <p:cNvPr id="1162" name="Shape 1162"/>
          <p:cNvGrpSpPr/>
          <p:nvPr/>
        </p:nvGrpSpPr>
        <p:grpSpPr>
          <a:xfrm>
            <a:off x="4494078" y="595116"/>
            <a:ext cx="3195981" cy="5667768"/>
            <a:chOff x="4494078" y="595116"/>
            <a:chExt cx="3195981" cy="5667768"/>
          </a:xfrm>
        </p:grpSpPr>
        <p:grpSp>
          <p:nvGrpSpPr>
            <p:cNvPr id="1163" name="Shape 1163"/>
            <p:cNvGrpSpPr/>
            <p:nvPr/>
          </p:nvGrpSpPr>
          <p:grpSpPr>
            <a:xfrm>
              <a:off x="4497353" y="595116"/>
              <a:ext cx="3192706" cy="5667768"/>
              <a:chOff x="4497353" y="595116"/>
              <a:chExt cx="3192706" cy="5667768"/>
            </a:xfrm>
          </p:grpSpPr>
          <p:pic>
            <p:nvPicPr>
              <p:cNvPr id="1164" name="Shape 116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01939" y="595116"/>
                <a:ext cx="3188120" cy="56677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5" name="Shape 1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97353" y="811762"/>
                <a:ext cx="3191069" cy="45160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66" name="Shape 1166"/>
            <p:cNvSpPr/>
            <p:nvPr/>
          </p:nvSpPr>
          <p:spPr>
            <a:xfrm>
              <a:off x="4495716" y="595116"/>
              <a:ext cx="3192703" cy="566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7" name="Shape 1167"/>
            <p:cNvCxnSpPr/>
            <p:nvPr/>
          </p:nvCxnSpPr>
          <p:spPr>
            <a:xfrm>
              <a:off x="4495716" y="885111"/>
              <a:ext cx="3192703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168" name="Shape 1168"/>
            <p:cNvSpPr txBox="1"/>
            <p:nvPr/>
          </p:nvSpPr>
          <p:spPr>
            <a:xfrm>
              <a:off x="4494078" y="613777"/>
              <a:ext cx="220032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성 방어도 수치</a:t>
              </a: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4590753" y="5785407"/>
              <a:ext cx="522334" cy="38170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 rot="10800000">
              <a:off x="4674122" y="5877784"/>
              <a:ext cx="336928" cy="20536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1" name="Shape 1171"/>
            <p:cNvPicPr preferRelativeResize="0"/>
            <p:nvPr/>
          </p:nvPicPr>
          <p:blipFill rotWithShape="1">
            <a:blip r:embed="rId5">
              <a:alphaModFix/>
            </a:blip>
            <a:srcRect b="0" l="22983" r="17616" t="39442"/>
            <a:stretch/>
          </p:blipFill>
          <p:spPr>
            <a:xfrm>
              <a:off x="4497355" y="905065"/>
              <a:ext cx="3191069" cy="2186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2" name="Shape 1172"/>
            <p:cNvSpPr/>
            <p:nvPr/>
          </p:nvSpPr>
          <p:spPr>
            <a:xfrm>
              <a:off x="4531876" y="3107092"/>
              <a:ext cx="3125583" cy="2072123"/>
            </a:xfrm>
            <a:prstGeom prst="roundRect">
              <a:avLst>
                <a:gd fmla="val 2779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현재 당신의 왕성은 공격을 당하지 않았습니다.</a:t>
              </a:r>
            </a:p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왕성은 완전무결한 상태입니다.</a:t>
              </a: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4599991" y="3154146"/>
              <a:ext cx="2659223" cy="269788"/>
            </a:xfrm>
            <a:prstGeom prst="rect">
              <a:avLst/>
            </a:prstGeom>
            <a:solidFill>
              <a:schemeClr val="accent5"/>
            </a:solidFill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성 방어도 수치 : 8,590/8,590</a:t>
              </a: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7314446" y="3147925"/>
              <a:ext cx="296975" cy="269788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</p:grpSp>
      <p:grpSp>
        <p:nvGrpSpPr>
          <p:cNvPr id="1175" name="Shape 1175"/>
          <p:cNvGrpSpPr/>
          <p:nvPr/>
        </p:nvGrpSpPr>
        <p:grpSpPr>
          <a:xfrm>
            <a:off x="1668325" y="1505753"/>
            <a:ext cx="544718" cy="688642"/>
            <a:chOff x="8373635" y="6151714"/>
            <a:chExt cx="544718" cy="688642"/>
          </a:xfrm>
        </p:grpSpPr>
        <p:sp>
          <p:nvSpPr>
            <p:cNvPr id="1176" name="Shape 1176"/>
            <p:cNvSpPr/>
            <p:nvPr/>
          </p:nvSpPr>
          <p:spPr>
            <a:xfrm>
              <a:off x="8373635" y="6151714"/>
              <a:ext cx="493845" cy="466531"/>
            </a:xfrm>
            <a:prstGeom prst="ellipse">
              <a:avLst/>
            </a:prstGeom>
            <a:solidFill>
              <a:srgbClr val="3F3F3F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8387439" y="6609525"/>
              <a:ext cx="53091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방어도</a:t>
              </a:r>
            </a:p>
          </p:txBody>
        </p:sp>
        <p:pic>
          <p:nvPicPr>
            <p:cNvPr id="1178" name="Shape 11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449542" y="6206898"/>
              <a:ext cx="342032" cy="3420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9" name="Shape 1179"/>
          <p:cNvGrpSpPr/>
          <p:nvPr/>
        </p:nvGrpSpPr>
        <p:grpSpPr>
          <a:xfrm>
            <a:off x="690465" y="1558923"/>
            <a:ext cx="1038744" cy="300917"/>
            <a:chOff x="782593" y="1858233"/>
            <a:chExt cx="1038744" cy="300917"/>
          </a:xfrm>
        </p:grpSpPr>
        <p:sp>
          <p:nvSpPr>
            <p:cNvPr id="1180" name="Shape 1180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 txBox="1"/>
            <p:nvPr/>
          </p:nvSpPr>
          <p:spPr>
            <a:xfrm>
              <a:off x="782593" y="1884883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182" name="Shape 1182"/>
          <p:cNvSpPr/>
          <p:nvPr/>
        </p:nvSpPr>
        <p:spPr>
          <a:xfrm>
            <a:off x="8211899" y="314858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명칭 표시</a:t>
            </a:r>
          </a:p>
        </p:txBody>
      </p:sp>
      <p:cxnSp>
        <p:nvCxnSpPr>
          <p:cNvPr id="1183" name="Shape 1183"/>
          <p:cNvCxnSpPr>
            <a:stCxn id="1182" idx="1"/>
          </p:cNvCxnSpPr>
          <p:nvPr/>
        </p:nvCxnSpPr>
        <p:spPr>
          <a:xfrm flipH="1">
            <a:off x="7513799" y="535680"/>
            <a:ext cx="698100" cy="19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84" name="Shape 1184"/>
          <p:cNvSpPr/>
          <p:nvPr/>
        </p:nvSpPr>
        <p:spPr>
          <a:xfrm>
            <a:off x="8211899" y="1014962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 이미지</a:t>
            </a:r>
          </a:p>
        </p:txBody>
      </p:sp>
      <p:cxnSp>
        <p:nvCxnSpPr>
          <p:cNvPr id="1185" name="Shape 1185"/>
          <p:cNvCxnSpPr>
            <a:stCxn id="1184" idx="1"/>
          </p:cNvCxnSpPr>
          <p:nvPr/>
        </p:nvCxnSpPr>
        <p:spPr>
          <a:xfrm flipH="1">
            <a:off x="7513799" y="1235784"/>
            <a:ext cx="698100" cy="19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86" name="Shape 1186"/>
          <p:cNvSpPr/>
          <p:nvPr/>
        </p:nvSpPr>
        <p:spPr>
          <a:xfrm>
            <a:off x="8211899" y="2787280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도움말 버튼</a:t>
            </a:r>
          </a:p>
        </p:txBody>
      </p:sp>
      <p:cxnSp>
        <p:nvCxnSpPr>
          <p:cNvPr id="1187" name="Shape 1187"/>
          <p:cNvCxnSpPr>
            <a:stCxn id="1186" idx="1"/>
          </p:cNvCxnSpPr>
          <p:nvPr/>
        </p:nvCxnSpPr>
        <p:spPr>
          <a:xfrm flipH="1">
            <a:off x="7513799" y="3008102"/>
            <a:ext cx="698100" cy="19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88" name="Shape 1188"/>
          <p:cNvSpPr/>
          <p:nvPr/>
        </p:nvSpPr>
        <p:spPr>
          <a:xfrm>
            <a:off x="2784218" y="2709791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표시</a:t>
            </a:r>
          </a:p>
        </p:txBody>
      </p:sp>
      <p:cxnSp>
        <p:nvCxnSpPr>
          <p:cNvPr id="1189" name="Shape 1189"/>
          <p:cNvCxnSpPr>
            <a:stCxn id="1188" idx="3"/>
            <a:endCxn id="1173" idx="1"/>
          </p:cNvCxnSpPr>
          <p:nvPr/>
        </p:nvCxnSpPr>
        <p:spPr>
          <a:xfrm>
            <a:off x="4255430" y="2930613"/>
            <a:ext cx="344700" cy="3584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90" name="Shape 1190"/>
          <p:cNvSpPr/>
          <p:nvPr/>
        </p:nvSpPr>
        <p:spPr>
          <a:xfrm>
            <a:off x="8211899" y="3994573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성벽 상태 정보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</a:t>
            </a:r>
          </a:p>
        </p:txBody>
      </p:sp>
      <p:cxnSp>
        <p:nvCxnSpPr>
          <p:cNvPr id="1191" name="Shape 1191"/>
          <p:cNvCxnSpPr>
            <a:stCxn id="1190" idx="1"/>
            <a:endCxn id="1172" idx="3"/>
          </p:cNvCxnSpPr>
          <p:nvPr/>
        </p:nvCxnSpPr>
        <p:spPr>
          <a:xfrm rot="10800000">
            <a:off x="7657499" y="4143095"/>
            <a:ext cx="554400" cy="72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92" name="Shape 1192"/>
          <p:cNvSpPr/>
          <p:nvPr/>
        </p:nvSpPr>
        <p:spPr>
          <a:xfrm>
            <a:off x="2784218" y="3552212"/>
            <a:ext cx="1471212" cy="58783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상태에 따라서 게이지 색상 다르게 표시 됨</a:t>
            </a:r>
          </a:p>
        </p:txBody>
      </p:sp>
      <p:cxnSp>
        <p:nvCxnSpPr>
          <p:cNvPr id="1193" name="Shape 1193"/>
          <p:cNvCxnSpPr>
            <a:stCxn id="1192" idx="0"/>
            <a:endCxn id="1188" idx="2"/>
          </p:cNvCxnSpPr>
          <p:nvPr/>
        </p:nvCxnSpPr>
        <p:spPr>
          <a:xfrm rot="10800000">
            <a:off x="3519824" y="3151412"/>
            <a:ext cx="0" cy="4008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1199" name="Shape 1199"/>
          <p:cNvSpPr txBox="1"/>
          <p:nvPr/>
        </p:nvSpPr>
        <p:spPr>
          <a:xfrm>
            <a:off x="1013629" y="667910"/>
            <a:ext cx="297890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방어력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 방어도 감소 발생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화재 미발생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방어도 증가 기능 수행 안함</a:t>
            </a:r>
          </a:p>
        </p:txBody>
      </p:sp>
      <p:grpSp>
        <p:nvGrpSpPr>
          <p:cNvPr id="1200" name="Shape 1200"/>
          <p:cNvGrpSpPr/>
          <p:nvPr/>
        </p:nvGrpSpPr>
        <p:grpSpPr>
          <a:xfrm>
            <a:off x="4494078" y="595116"/>
            <a:ext cx="3195981" cy="5667768"/>
            <a:chOff x="4494078" y="595116"/>
            <a:chExt cx="3195981" cy="5667768"/>
          </a:xfrm>
        </p:grpSpPr>
        <p:grpSp>
          <p:nvGrpSpPr>
            <p:cNvPr id="1201" name="Shape 1201"/>
            <p:cNvGrpSpPr/>
            <p:nvPr/>
          </p:nvGrpSpPr>
          <p:grpSpPr>
            <a:xfrm>
              <a:off x="4497353" y="595116"/>
              <a:ext cx="3192706" cy="5667768"/>
              <a:chOff x="4497353" y="595116"/>
              <a:chExt cx="3192706" cy="5667768"/>
            </a:xfrm>
          </p:grpSpPr>
          <p:pic>
            <p:nvPicPr>
              <p:cNvPr id="1202" name="Shape 120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01939" y="595116"/>
                <a:ext cx="3188120" cy="56677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3" name="Shape 120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97353" y="811762"/>
                <a:ext cx="3191069" cy="45160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4" name="Shape 1204"/>
            <p:cNvSpPr/>
            <p:nvPr/>
          </p:nvSpPr>
          <p:spPr>
            <a:xfrm>
              <a:off x="4495716" y="595116"/>
              <a:ext cx="3192703" cy="566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5" name="Shape 1205"/>
            <p:cNvCxnSpPr/>
            <p:nvPr/>
          </p:nvCxnSpPr>
          <p:spPr>
            <a:xfrm>
              <a:off x="4495716" y="885111"/>
              <a:ext cx="3192703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206" name="Shape 1206"/>
            <p:cNvSpPr txBox="1"/>
            <p:nvPr/>
          </p:nvSpPr>
          <p:spPr>
            <a:xfrm>
              <a:off x="4494078" y="613777"/>
              <a:ext cx="220032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성 방어도 수치</a:t>
              </a: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4590753" y="5785407"/>
              <a:ext cx="522334" cy="38170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 rot="10800000">
              <a:off x="4674122" y="5877784"/>
              <a:ext cx="336928" cy="20536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09" name="Shape 1209"/>
            <p:cNvPicPr preferRelativeResize="0"/>
            <p:nvPr/>
          </p:nvPicPr>
          <p:blipFill rotWithShape="1">
            <a:blip r:embed="rId5">
              <a:alphaModFix/>
            </a:blip>
            <a:srcRect b="0" l="22983" r="17616" t="39442"/>
            <a:stretch/>
          </p:blipFill>
          <p:spPr>
            <a:xfrm>
              <a:off x="4497355" y="905065"/>
              <a:ext cx="3191069" cy="2186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0" name="Shape 1210"/>
            <p:cNvSpPr/>
            <p:nvPr/>
          </p:nvSpPr>
          <p:spPr>
            <a:xfrm>
              <a:off x="4531876" y="3107092"/>
              <a:ext cx="3125583" cy="2072123"/>
            </a:xfrm>
            <a:prstGeom prst="roundRect">
              <a:avLst>
                <a:gd fmla="val 2779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599991" y="3154146"/>
              <a:ext cx="2659223" cy="269788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70000">
                  <a:srgbClr val="C00000"/>
                </a:gs>
                <a:gs pos="71000">
                  <a:srgbClr val="C00000">
                    <a:alpha val="0"/>
                  </a:srgbClr>
                </a:gs>
                <a:gs pos="100000">
                  <a:srgbClr val="C00000">
                    <a:alpha val="0"/>
                  </a:srgbClr>
                </a:gs>
              </a:gsLst>
              <a:lin ang="0" scaled="0"/>
            </a:gradFill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성 방어도 수치 : 7,590/8,590</a:t>
              </a: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7314446" y="3147925"/>
              <a:ext cx="296975" cy="269788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</p:grpSp>
      <p:sp>
        <p:nvSpPr>
          <p:cNvPr id="1213" name="Shape 1213"/>
          <p:cNvSpPr/>
          <p:nvPr/>
        </p:nvSpPr>
        <p:spPr>
          <a:xfrm>
            <a:off x="4637314" y="3510089"/>
            <a:ext cx="1380931" cy="1285845"/>
          </a:xfrm>
          <a:prstGeom prst="roundRect">
            <a:avLst>
              <a:gd fmla="val 277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 방어도 1회 증가는 30분 소요</a:t>
            </a:r>
          </a:p>
        </p:txBody>
      </p:sp>
      <p:sp>
        <p:nvSpPr>
          <p:cNvPr id="1214" name="Shape 1214"/>
          <p:cNvSpPr/>
          <p:nvPr/>
        </p:nvSpPr>
        <p:spPr>
          <a:xfrm>
            <a:off x="6166048" y="3510089"/>
            <a:ext cx="1380931" cy="1285845"/>
          </a:xfrm>
          <a:prstGeom prst="roundRect">
            <a:avLst>
              <a:gd fmla="val 277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당신의 도시가 연소 상태 입니다.</a:t>
            </a:r>
          </a:p>
        </p:txBody>
      </p:sp>
      <p:sp>
        <p:nvSpPr>
          <p:cNvPr id="1215" name="Shape 1215"/>
          <p:cNvSpPr/>
          <p:nvPr/>
        </p:nvSpPr>
        <p:spPr>
          <a:xfrm>
            <a:off x="4768398" y="3567350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증가</a:t>
            </a:r>
          </a:p>
        </p:txBody>
      </p:sp>
      <p:sp>
        <p:nvSpPr>
          <p:cNvPr id="1216" name="Shape 1216"/>
          <p:cNvSpPr/>
          <p:nvPr/>
        </p:nvSpPr>
        <p:spPr>
          <a:xfrm>
            <a:off x="6297132" y="3555710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연소시간</a:t>
            </a:r>
          </a:p>
        </p:txBody>
      </p:sp>
      <p:sp>
        <p:nvSpPr>
          <p:cNvPr id="1217" name="Shape 1217"/>
          <p:cNvSpPr/>
          <p:nvPr/>
        </p:nvSpPr>
        <p:spPr>
          <a:xfrm>
            <a:off x="4751176" y="4395576"/>
            <a:ext cx="1153201" cy="3264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증가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</a:p>
        </p:txBody>
      </p:sp>
      <p:sp>
        <p:nvSpPr>
          <p:cNvPr id="1218" name="Shape 1218"/>
          <p:cNvSpPr/>
          <p:nvPr/>
        </p:nvSpPr>
        <p:spPr>
          <a:xfrm>
            <a:off x="6297132" y="4395576"/>
            <a:ext cx="1153201" cy="3264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화재 진화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</a:p>
        </p:txBody>
      </p:sp>
      <p:pic>
        <p:nvPicPr>
          <p:cNvPr id="1219" name="Shape 12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46678" y="4521992"/>
            <a:ext cx="181240" cy="173242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Shape 1220"/>
          <p:cNvSpPr/>
          <p:nvPr/>
        </p:nvSpPr>
        <p:spPr>
          <a:xfrm>
            <a:off x="4501937" y="928058"/>
            <a:ext cx="3186482" cy="321610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도시에 화재가 발생하지 않았으며 훼손된 성벽은 수리가 가능합니다.</a:t>
            </a:r>
          </a:p>
        </p:txBody>
      </p:sp>
      <p:sp>
        <p:nvSpPr>
          <p:cNvPr id="1221" name="Shape 1221"/>
          <p:cNvSpPr/>
          <p:nvPr/>
        </p:nvSpPr>
        <p:spPr>
          <a:xfrm>
            <a:off x="2784218" y="2709791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표시</a:t>
            </a:r>
          </a:p>
        </p:txBody>
      </p:sp>
      <p:cxnSp>
        <p:nvCxnSpPr>
          <p:cNvPr id="1222" name="Shape 1222"/>
          <p:cNvCxnSpPr>
            <a:stCxn id="1221" idx="3"/>
          </p:cNvCxnSpPr>
          <p:nvPr/>
        </p:nvCxnSpPr>
        <p:spPr>
          <a:xfrm>
            <a:off x="4255430" y="2930613"/>
            <a:ext cx="344700" cy="3584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3" name="Shape 1223"/>
          <p:cNvSpPr/>
          <p:nvPr/>
        </p:nvSpPr>
        <p:spPr>
          <a:xfrm>
            <a:off x="870540" y="2636699"/>
            <a:ext cx="1471212" cy="58783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상태에 따라서 게이지 색상 다르게 표시 됨</a:t>
            </a:r>
          </a:p>
        </p:txBody>
      </p:sp>
      <p:cxnSp>
        <p:nvCxnSpPr>
          <p:cNvPr id="1224" name="Shape 1224"/>
          <p:cNvCxnSpPr>
            <a:stCxn id="1223" idx="3"/>
            <a:endCxn id="1221" idx="1"/>
          </p:cNvCxnSpPr>
          <p:nvPr/>
        </p:nvCxnSpPr>
        <p:spPr>
          <a:xfrm>
            <a:off x="2341752" y="2930614"/>
            <a:ext cx="4425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5" name="Shape 1225"/>
          <p:cNvSpPr/>
          <p:nvPr/>
        </p:nvSpPr>
        <p:spPr>
          <a:xfrm>
            <a:off x="8193235" y="3932189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화재 상황 정보 표시</a:t>
            </a:r>
          </a:p>
        </p:txBody>
      </p:sp>
      <p:cxnSp>
        <p:nvCxnSpPr>
          <p:cNvPr id="1226" name="Shape 1226"/>
          <p:cNvCxnSpPr>
            <a:stCxn id="1225" idx="1"/>
            <a:endCxn id="1214" idx="3"/>
          </p:cNvCxnSpPr>
          <p:nvPr/>
        </p:nvCxnSpPr>
        <p:spPr>
          <a:xfrm rot="10800000">
            <a:off x="7547035" y="4153011"/>
            <a:ext cx="6462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7" name="Shape 1227"/>
          <p:cNvSpPr/>
          <p:nvPr/>
        </p:nvSpPr>
        <p:spPr>
          <a:xfrm>
            <a:off x="2507673" y="3828342"/>
            <a:ext cx="161833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증가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(방어도 회복) 정보 표시</a:t>
            </a:r>
          </a:p>
        </p:txBody>
      </p:sp>
      <p:cxnSp>
        <p:nvCxnSpPr>
          <p:cNvPr id="1228" name="Shape 1228"/>
          <p:cNvCxnSpPr>
            <a:stCxn id="1227" idx="3"/>
          </p:cNvCxnSpPr>
          <p:nvPr/>
        </p:nvCxnSpPr>
        <p:spPr>
          <a:xfrm flipH="1" rot="10800000">
            <a:off x="4126005" y="4012264"/>
            <a:ext cx="632700" cy="3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9" name="Shape 1229"/>
          <p:cNvSpPr/>
          <p:nvPr/>
        </p:nvSpPr>
        <p:spPr>
          <a:xfrm>
            <a:off x="2507673" y="4432130"/>
            <a:ext cx="161833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증가 기능 수행 버튼</a:t>
            </a:r>
          </a:p>
        </p:txBody>
      </p:sp>
      <p:cxnSp>
        <p:nvCxnSpPr>
          <p:cNvPr id="1230" name="Shape 1230"/>
          <p:cNvCxnSpPr>
            <a:stCxn id="1229" idx="3"/>
            <a:endCxn id="1217" idx="1"/>
          </p:cNvCxnSpPr>
          <p:nvPr/>
        </p:nvCxnSpPr>
        <p:spPr>
          <a:xfrm flipH="1" rot="10800000">
            <a:off x="4126005" y="4558752"/>
            <a:ext cx="625200" cy="94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31" name="Shape 1231"/>
          <p:cNvSpPr/>
          <p:nvPr/>
        </p:nvSpPr>
        <p:spPr>
          <a:xfrm>
            <a:off x="2524893" y="5049021"/>
            <a:ext cx="161833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방어도 증가 수치 표시</a:t>
            </a:r>
          </a:p>
        </p:txBody>
      </p:sp>
      <p:cxnSp>
        <p:nvCxnSpPr>
          <p:cNvPr id="1232" name="Shape 1232"/>
          <p:cNvCxnSpPr>
            <a:stCxn id="1231" idx="3"/>
          </p:cNvCxnSpPr>
          <p:nvPr/>
        </p:nvCxnSpPr>
        <p:spPr>
          <a:xfrm flipH="1" rot="10800000">
            <a:off x="4143226" y="4637443"/>
            <a:ext cx="1110000" cy="63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33" name="Shape 1233"/>
          <p:cNvSpPr/>
          <p:nvPr/>
        </p:nvSpPr>
        <p:spPr>
          <a:xfrm>
            <a:off x="8193235" y="4575112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화재 진화 기능 버튼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비활성화</a:t>
            </a:r>
          </a:p>
        </p:txBody>
      </p:sp>
      <p:cxnSp>
        <p:nvCxnSpPr>
          <p:cNvPr id="1234" name="Shape 1234"/>
          <p:cNvCxnSpPr>
            <a:stCxn id="1233" idx="1"/>
            <a:endCxn id="1218" idx="3"/>
          </p:cNvCxnSpPr>
          <p:nvPr/>
        </p:nvCxnSpPr>
        <p:spPr>
          <a:xfrm rot="10800000">
            <a:off x="7450435" y="4558934"/>
            <a:ext cx="742800" cy="237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35" name="Shape 1235"/>
          <p:cNvSpPr/>
          <p:nvPr/>
        </p:nvSpPr>
        <p:spPr>
          <a:xfrm>
            <a:off x="8211027" y="848075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성벽 상태 정보 표시</a:t>
            </a:r>
          </a:p>
        </p:txBody>
      </p:sp>
      <p:cxnSp>
        <p:nvCxnSpPr>
          <p:cNvPr id="1236" name="Shape 1236"/>
          <p:cNvCxnSpPr>
            <a:stCxn id="1235" idx="1"/>
          </p:cNvCxnSpPr>
          <p:nvPr/>
        </p:nvCxnSpPr>
        <p:spPr>
          <a:xfrm rot="10800000">
            <a:off x="7564827" y="1068897"/>
            <a:ext cx="6462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1242" name="Shape 1242"/>
          <p:cNvSpPr txBox="1"/>
          <p:nvPr/>
        </p:nvSpPr>
        <p:spPr>
          <a:xfrm>
            <a:off x="1013629" y="667910"/>
            <a:ext cx="2671962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방어력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 방어도 감소 발생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화재 발생</a:t>
            </a:r>
          </a:p>
        </p:txBody>
      </p:sp>
      <p:grpSp>
        <p:nvGrpSpPr>
          <p:cNvPr id="1243" name="Shape 1243"/>
          <p:cNvGrpSpPr/>
          <p:nvPr/>
        </p:nvGrpSpPr>
        <p:grpSpPr>
          <a:xfrm>
            <a:off x="4494078" y="595116"/>
            <a:ext cx="3195981" cy="5667768"/>
            <a:chOff x="4494078" y="595116"/>
            <a:chExt cx="3195981" cy="5667768"/>
          </a:xfrm>
        </p:grpSpPr>
        <p:grpSp>
          <p:nvGrpSpPr>
            <p:cNvPr id="1244" name="Shape 1244"/>
            <p:cNvGrpSpPr/>
            <p:nvPr/>
          </p:nvGrpSpPr>
          <p:grpSpPr>
            <a:xfrm>
              <a:off x="4497353" y="595116"/>
              <a:ext cx="3192706" cy="5667768"/>
              <a:chOff x="4497353" y="595116"/>
              <a:chExt cx="3192706" cy="5667768"/>
            </a:xfrm>
          </p:grpSpPr>
          <p:pic>
            <p:nvPicPr>
              <p:cNvPr id="1245" name="Shape 124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01939" y="595116"/>
                <a:ext cx="3188120" cy="56677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6" name="Shape 12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97353" y="811762"/>
                <a:ext cx="3191069" cy="45160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47" name="Shape 1247"/>
            <p:cNvSpPr/>
            <p:nvPr/>
          </p:nvSpPr>
          <p:spPr>
            <a:xfrm>
              <a:off x="4495716" y="595116"/>
              <a:ext cx="3192703" cy="566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8" name="Shape 1248"/>
            <p:cNvCxnSpPr/>
            <p:nvPr/>
          </p:nvCxnSpPr>
          <p:spPr>
            <a:xfrm>
              <a:off x="4495716" y="885111"/>
              <a:ext cx="3192703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249" name="Shape 1249"/>
            <p:cNvSpPr txBox="1"/>
            <p:nvPr/>
          </p:nvSpPr>
          <p:spPr>
            <a:xfrm>
              <a:off x="4494078" y="613777"/>
              <a:ext cx="220032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성 방어도 수치</a:t>
              </a: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590753" y="5785407"/>
              <a:ext cx="522334" cy="38170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 rot="10800000">
              <a:off x="4674122" y="5877784"/>
              <a:ext cx="336928" cy="20536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52" name="Shape 1252"/>
            <p:cNvPicPr preferRelativeResize="0"/>
            <p:nvPr/>
          </p:nvPicPr>
          <p:blipFill rotWithShape="1">
            <a:blip r:embed="rId5">
              <a:alphaModFix/>
            </a:blip>
            <a:srcRect b="0" l="22983" r="17616" t="39442"/>
            <a:stretch/>
          </p:blipFill>
          <p:spPr>
            <a:xfrm>
              <a:off x="4497355" y="905065"/>
              <a:ext cx="3191069" cy="2186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3" name="Shape 1253"/>
            <p:cNvSpPr/>
            <p:nvPr/>
          </p:nvSpPr>
          <p:spPr>
            <a:xfrm>
              <a:off x="4531876" y="3107092"/>
              <a:ext cx="3125583" cy="2072123"/>
            </a:xfrm>
            <a:prstGeom prst="roundRect">
              <a:avLst>
                <a:gd fmla="val 2779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4599991" y="3154146"/>
              <a:ext cx="2659223" cy="269788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70000">
                  <a:srgbClr val="C00000"/>
                </a:gs>
                <a:gs pos="71000">
                  <a:srgbClr val="C00000">
                    <a:alpha val="0"/>
                  </a:srgbClr>
                </a:gs>
                <a:gs pos="100000">
                  <a:srgbClr val="C00000">
                    <a:alpha val="0"/>
                  </a:srgbClr>
                </a:gs>
              </a:gsLst>
              <a:lin ang="0" scaled="0"/>
            </a:gradFill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성 방어도 수치 : 7,590/8,590</a:t>
              </a: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7314446" y="3147925"/>
              <a:ext cx="296975" cy="269788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</p:grpSp>
      <p:sp>
        <p:nvSpPr>
          <p:cNvPr id="1256" name="Shape 1256"/>
          <p:cNvSpPr/>
          <p:nvPr/>
        </p:nvSpPr>
        <p:spPr>
          <a:xfrm>
            <a:off x="4637314" y="3510089"/>
            <a:ext cx="1380931" cy="1285845"/>
          </a:xfrm>
          <a:prstGeom prst="roundRect">
            <a:avLst>
              <a:gd fmla="val 277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 방어도 1회 증가는 30분 소요</a:t>
            </a:r>
          </a:p>
        </p:txBody>
      </p:sp>
      <p:sp>
        <p:nvSpPr>
          <p:cNvPr id="1257" name="Shape 1257"/>
          <p:cNvSpPr/>
          <p:nvPr/>
        </p:nvSpPr>
        <p:spPr>
          <a:xfrm>
            <a:off x="6166048" y="3510089"/>
            <a:ext cx="1380931" cy="1285845"/>
          </a:xfrm>
          <a:prstGeom prst="roundRect">
            <a:avLst>
              <a:gd fmla="val 277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당신의 도시가 화재 상태입니다.</a:t>
            </a:r>
          </a:p>
        </p:txBody>
      </p:sp>
      <p:sp>
        <p:nvSpPr>
          <p:cNvPr id="1258" name="Shape 1258"/>
          <p:cNvSpPr/>
          <p:nvPr/>
        </p:nvSpPr>
        <p:spPr>
          <a:xfrm>
            <a:off x="4768398" y="3567350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증가</a:t>
            </a:r>
          </a:p>
        </p:txBody>
      </p:sp>
      <p:sp>
        <p:nvSpPr>
          <p:cNvPr id="1259" name="Shape 1259"/>
          <p:cNvSpPr/>
          <p:nvPr/>
        </p:nvSpPr>
        <p:spPr>
          <a:xfrm>
            <a:off x="6297132" y="3555710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연소시간</a:t>
            </a:r>
          </a:p>
        </p:txBody>
      </p:sp>
      <p:sp>
        <p:nvSpPr>
          <p:cNvPr id="1260" name="Shape 1260"/>
          <p:cNvSpPr/>
          <p:nvPr/>
        </p:nvSpPr>
        <p:spPr>
          <a:xfrm>
            <a:off x="4751176" y="4395576"/>
            <a:ext cx="1153201" cy="3264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증가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</a:p>
        </p:txBody>
      </p:sp>
      <p:sp>
        <p:nvSpPr>
          <p:cNvPr id="1261" name="Shape 1261"/>
          <p:cNvSpPr/>
          <p:nvPr/>
        </p:nvSpPr>
        <p:spPr>
          <a:xfrm>
            <a:off x="6297132" y="4395576"/>
            <a:ext cx="1153201" cy="3264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화재 진화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</a:p>
        </p:txBody>
      </p:sp>
      <p:pic>
        <p:nvPicPr>
          <p:cNvPr id="1262" name="Shape 12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46678" y="4521992"/>
            <a:ext cx="181240" cy="173242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Shape 1263"/>
          <p:cNvSpPr/>
          <p:nvPr/>
        </p:nvSpPr>
        <p:spPr>
          <a:xfrm>
            <a:off x="4501937" y="928058"/>
            <a:ext cx="3186482" cy="321610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도시에 화재가 발생하여 30분 동안 지속되며, 2분 간격으로 방어도가 내려가게 됩니다.</a:t>
            </a:r>
          </a:p>
        </p:txBody>
      </p:sp>
      <p:sp>
        <p:nvSpPr>
          <p:cNvPr id="1264" name="Shape 1264"/>
          <p:cNvSpPr/>
          <p:nvPr/>
        </p:nvSpPr>
        <p:spPr>
          <a:xfrm>
            <a:off x="8193235" y="3932189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화재 상황 정보 표시</a:t>
            </a:r>
          </a:p>
        </p:txBody>
      </p:sp>
      <p:cxnSp>
        <p:nvCxnSpPr>
          <p:cNvPr id="1265" name="Shape 1265"/>
          <p:cNvCxnSpPr>
            <a:stCxn id="1264" idx="1"/>
          </p:cNvCxnSpPr>
          <p:nvPr/>
        </p:nvCxnSpPr>
        <p:spPr>
          <a:xfrm rot="10800000">
            <a:off x="7547035" y="4153011"/>
            <a:ext cx="6462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66" name="Shape 1266"/>
          <p:cNvSpPr/>
          <p:nvPr/>
        </p:nvSpPr>
        <p:spPr>
          <a:xfrm>
            <a:off x="8193235" y="4575112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화재 진화 기능 버튼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활성화</a:t>
            </a:r>
          </a:p>
        </p:txBody>
      </p:sp>
      <p:cxnSp>
        <p:nvCxnSpPr>
          <p:cNvPr id="1267" name="Shape 1267"/>
          <p:cNvCxnSpPr>
            <a:stCxn id="1266" idx="1"/>
          </p:cNvCxnSpPr>
          <p:nvPr/>
        </p:nvCxnSpPr>
        <p:spPr>
          <a:xfrm rot="10800000">
            <a:off x="7450435" y="4558934"/>
            <a:ext cx="742800" cy="237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68" name="Shape 1268"/>
          <p:cNvSpPr/>
          <p:nvPr/>
        </p:nvSpPr>
        <p:spPr>
          <a:xfrm>
            <a:off x="8211027" y="848075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화재 발생 상황 정보 표시</a:t>
            </a:r>
          </a:p>
        </p:txBody>
      </p:sp>
      <p:cxnSp>
        <p:nvCxnSpPr>
          <p:cNvPr id="1269" name="Shape 1269"/>
          <p:cNvCxnSpPr>
            <a:stCxn id="1268" idx="1"/>
          </p:cNvCxnSpPr>
          <p:nvPr/>
        </p:nvCxnSpPr>
        <p:spPr>
          <a:xfrm rot="10800000">
            <a:off x="7564827" y="1068897"/>
            <a:ext cx="6462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1275" name="Shape 1275"/>
          <p:cNvSpPr txBox="1"/>
          <p:nvPr/>
        </p:nvSpPr>
        <p:spPr>
          <a:xfrm>
            <a:off x="1013629" y="667910"/>
            <a:ext cx="26719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방어력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화재 진행 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화재 진화 기능 사용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사용 최종 확인 팝업</a:t>
            </a:r>
          </a:p>
        </p:txBody>
      </p:sp>
      <p:grpSp>
        <p:nvGrpSpPr>
          <p:cNvPr id="1276" name="Shape 1276"/>
          <p:cNvGrpSpPr/>
          <p:nvPr/>
        </p:nvGrpSpPr>
        <p:grpSpPr>
          <a:xfrm>
            <a:off x="4492230" y="595116"/>
            <a:ext cx="3197829" cy="5667768"/>
            <a:chOff x="4492230" y="595116"/>
            <a:chExt cx="3197829" cy="5667768"/>
          </a:xfrm>
        </p:grpSpPr>
        <p:grpSp>
          <p:nvGrpSpPr>
            <p:cNvPr id="1277" name="Shape 1277"/>
            <p:cNvGrpSpPr/>
            <p:nvPr/>
          </p:nvGrpSpPr>
          <p:grpSpPr>
            <a:xfrm>
              <a:off x="4497353" y="595116"/>
              <a:ext cx="3192706" cy="5667768"/>
              <a:chOff x="4497353" y="595116"/>
              <a:chExt cx="3192706" cy="5667768"/>
            </a:xfrm>
          </p:grpSpPr>
          <p:pic>
            <p:nvPicPr>
              <p:cNvPr id="1278" name="Shape 127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01939" y="595116"/>
                <a:ext cx="3188120" cy="56677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9" name="Shape 127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97353" y="811762"/>
                <a:ext cx="3191069" cy="45160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80" name="Shape 1280"/>
            <p:cNvSpPr/>
            <p:nvPr/>
          </p:nvSpPr>
          <p:spPr>
            <a:xfrm>
              <a:off x="4495716" y="595116"/>
              <a:ext cx="3192703" cy="566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1" name="Shape 1281"/>
            <p:cNvCxnSpPr/>
            <p:nvPr/>
          </p:nvCxnSpPr>
          <p:spPr>
            <a:xfrm>
              <a:off x="4495716" y="885111"/>
              <a:ext cx="3192703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282" name="Shape 1282"/>
            <p:cNvSpPr txBox="1"/>
            <p:nvPr/>
          </p:nvSpPr>
          <p:spPr>
            <a:xfrm>
              <a:off x="4492230" y="613777"/>
              <a:ext cx="220217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성 방어도 수치</a:t>
              </a: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590753" y="5785407"/>
              <a:ext cx="522334" cy="38170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 rot="10800000">
              <a:off x="4674122" y="5877784"/>
              <a:ext cx="336928" cy="20536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5" name="Shape 1285"/>
            <p:cNvPicPr preferRelativeResize="0"/>
            <p:nvPr/>
          </p:nvPicPr>
          <p:blipFill rotWithShape="1">
            <a:blip r:embed="rId5">
              <a:alphaModFix/>
            </a:blip>
            <a:srcRect b="0" l="22983" r="17616" t="39442"/>
            <a:stretch/>
          </p:blipFill>
          <p:spPr>
            <a:xfrm>
              <a:off x="4497355" y="905065"/>
              <a:ext cx="3191069" cy="2186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6" name="Shape 1286"/>
            <p:cNvSpPr/>
            <p:nvPr/>
          </p:nvSpPr>
          <p:spPr>
            <a:xfrm>
              <a:off x="4531876" y="3107092"/>
              <a:ext cx="3125583" cy="2072123"/>
            </a:xfrm>
            <a:prstGeom prst="roundRect">
              <a:avLst>
                <a:gd fmla="val 2779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991" y="3154146"/>
              <a:ext cx="2659223" cy="269788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70000">
                  <a:srgbClr val="C00000"/>
                </a:gs>
                <a:gs pos="71000">
                  <a:srgbClr val="C00000">
                    <a:alpha val="0"/>
                  </a:srgbClr>
                </a:gs>
                <a:gs pos="100000">
                  <a:srgbClr val="C00000">
                    <a:alpha val="0"/>
                  </a:srgbClr>
                </a:gs>
              </a:gsLst>
              <a:lin ang="0" scaled="0"/>
            </a:gradFill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성 방어도 수치 : 7,590/8,590</a:t>
              </a: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7314446" y="3147925"/>
              <a:ext cx="296975" cy="269788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</p:grpSp>
      <p:sp>
        <p:nvSpPr>
          <p:cNvPr id="1289" name="Shape 1289"/>
          <p:cNvSpPr/>
          <p:nvPr/>
        </p:nvSpPr>
        <p:spPr>
          <a:xfrm>
            <a:off x="4637314" y="3510089"/>
            <a:ext cx="1380931" cy="1285845"/>
          </a:xfrm>
          <a:prstGeom prst="roundRect">
            <a:avLst>
              <a:gd fmla="val 277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 방어도 1회 증가는 30분 소요</a:t>
            </a:r>
          </a:p>
        </p:txBody>
      </p:sp>
      <p:sp>
        <p:nvSpPr>
          <p:cNvPr id="1290" name="Shape 1290"/>
          <p:cNvSpPr/>
          <p:nvPr/>
        </p:nvSpPr>
        <p:spPr>
          <a:xfrm>
            <a:off x="6166048" y="3510089"/>
            <a:ext cx="1380931" cy="1285845"/>
          </a:xfrm>
          <a:prstGeom prst="roundRect">
            <a:avLst>
              <a:gd fmla="val 277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화재 진화 중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00:01:59</a:t>
            </a:r>
          </a:p>
        </p:txBody>
      </p:sp>
      <p:sp>
        <p:nvSpPr>
          <p:cNvPr id="1291" name="Shape 1291"/>
          <p:cNvSpPr/>
          <p:nvPr/>
        </p:nvSpPr>
        <p:spPr>
          <a:xfrm>
            <a:off x="4768398" y="3567350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증가</a:t>
            </a:r>
          </a:p>
        </p:txBody>
      </p:sp>
      <p:sp>
        <p:nvSpPr>
          <p:cNvPr id="1292" name="Shape 1292"/>
          <p:cNvSpPr/>
          <p:nvPr/>
        </p:nvSpPr>
        <p:spPr>
          <a:xfrm>
            <a:off x="6297132" y="3555710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연소시간</a:t>
            </a:r>
          </a:p>
        </p:txBody>
      </p:sp>
      <p:sp>
        <p:nvSpPr>
          <p:cNvPr id="1293" name="Shape 1293"/>
          <p:cNvSpPr/>
          <p:nvPr/>
        </p:nvSpPr>
        <p:spPr>
          <a:xfrm>
            <a:off x="4751176" y="4395576"/>
            <a:ext cx="1153201" cy="3264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증가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</a:p>
        </p:txBody>
      </p:sp>
      <p:grpSp>
        <p:nvGrpSpPr>
          <p:cNvPr id="1294" name="Shape 1294"/>
          <p:cNvGrpSpPr/>
          <p:nvPr/>
        </p:nvGrpSpPr>
        <p:grpSpPr>
          <a:xfrm>
            <a:off x="6297132" y="4395576"/>
            <a:ext cx="1153201" cy="326443"/>
            <a:chOff x="6297132" y="4395576"/>
            <a:chExt cx="1153201" cy="326443"/>
          </a:xfrm>
        </p:grpSpPr>
        <p:sp>
          <p:nvSpPr>
            <p:cNvPr id="1295" name="Shape 1295"/>
            <p:cNvSpPr/>
            <p:nvPr/>
          </p:nvSpPr>
          <p:spPr>
            <a:xfrm>
              <a:off x="6297132" y="4395576"/>
              <a:ext cx="1153201" cy="32644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즉시 완료</a:t>
              </a:r>
            </a:p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</a:p>
          </p:txBody>
        </p:sp>
        <p:pic>
          <p:nvPicPr>
            <p:cNvPr id="1296" name="Shape 129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46678" y="4521992"/>
              <a:ext cx="181240" cy="1732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7" name="Shape 1297"/>
          <p:cNvSpPr/>
          <p:nvPr/>
        </p:nvSpPr>
        <p:spPr>
          <a:xfrm>
            <a:off x="4501937" y="928058"/>
            <a:ext cx="3186482" cy="321610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도시에 화재가 발생하여 30분 동안 지속되며, 2분 간격으로 방어도가 내려가게 됩니다.</a:t>
            </a:r>
          </a:p>
        </p:txBody>
      </p:sp>
      <p:grpSp>
        <p:nvGrpSpPr>
          <p:cNvPr id="1298" name="Shape 1298"/>
          <p:cNvGrpSpPr/>
          <p:nvPr/>
        </p:nvGrpSpPr>
        <p:grpSpPr>
          <a:xfrm>
            <a:off x="1856900" y="1972729"/>
            <a:ext cx="1153201" cy="326443"/>
            <a:chOff x="6297132" y="4395576"/>
            <a:chExt cx="1153201" cy="326443"/>
          </a:xfrm>
        </p:grpSpPr>
        <p:sp>
          <p:nvSpPr>
            <p:cNvPr id="1299" name="Shape 1299"/>
            <p:cNvSpPr/>
            <p:nvPr/>
          </p:nvSpPr>
          <p:spPr>
            <a:xfrm>
              <a:off x="6297132" y="4395576"/>
              <a:ext cx="1153201" cy="32644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화재 진화</a:t>
              </a:r>
            </a:p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</a:p>
          </p:txBody>
        </p:sp>
        <p:pic>
          <p:nvPicPr>
            <p:cNvPr id="1300" name="Shape 130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46678" y="4521992"/>
              <a:ext cx="181240" cy="1732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1" name="Shape 1301"/>
          <p:cNvSpPr/>
          <p:nvPr/>
        </p:nvSpPr>
        <p:spPr>
          <a:xfrm>
            <a:off x="4500839" y="595116"/>
            <a:ext cx="3192703" cy="5667765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2" name="Shape 1302"/>
          <p:cNvGrpSpPr/>
          <p:nvPr/>
        </p:nvGrpSpPr>
        <p:grpSpPr>
          <a:xfrm>
            <a:off x="4498562" y="2421406"/>
            <a:ext cx="3194342" cy="1994623"/>
            <a:chOff x="4494078" y="2441618"/>
            <a:chExt cx="3194342" cy="1994623"/>
          </a:xfrm>
        </p:grpSpPr>
        <p:sp>
          <p:nvSpPr>
            <p:cNvPr id="1303" name="Shape 1303"/>
            <p:cNvSpPr/>
            <p:nvPr/>
          </p:nvSpPr>
          <p:spPr>
            <a:xfrm>
              <a:off x="4494078" y="2441618"/>
              <a:ext cx="3194342" cy="1994622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도시에 발생한 화재를 진화 하시겠습니까?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4" name="Shape 1304"/>
            <p:cNvCxnSpPr/>
            <p:nvPr/>
          </p:nvCxnSpPr>
          <p:spPr>
            <a:xfrm>
              <a:off x="4501939" y="2441618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05" name="Shape 1305"/>
            <p:cNvCxnSpPr/>
            <p:nvPr/>
          </p:nvCxnSpPr>
          <p:spPr>
            <a:xfrm>
              <a:off x="4494078" y="4436242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306" name="Shape 1306"/>
          <p:cNvGrpSpPr/>
          <p:nvPr/>
        </p:nvGrpSpPr>
        <p:grpSpPr>
          <a:xfrm>
            <a:off x="4776819" y="3792531"/>
            <a:ext cx="1311093" cy="491135"/>
            <a:chOff x="9088017" y="3710055"/>
            <a:chExt cx="1311093" cy="491135"/>
          </a:xfrm>
        </p:grpSpPr>
        <p:sp>
          <p:nvSpPr>
            <p:cNvPr id="1307" name="Shape 1307"/>
            <p:cNvSpPr/>
            <p:nvPr/>
          </p:nvSpPr>
          <p:spPr>
            <a:xfrm>
              <a:off x="9088017" y="3710055"/>
              <a:ext cx="1311093" cy="47757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8" name="Shape 130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43021" y="3943262"/>
              <a:ext cx="241230" cy="2305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9" name="Shape 1309"/>
            <p:cNvSpPr/>
            <p:nvPr/>
          </p:nvSpPr>
          <p:spPr>
            <a:xfrm>
              <a:off x="9549567" y="3924192"/>
              <a:ext cx="63350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30000</a:t>
              </a: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9100428" y="3741476"/>
              <a:ext cx="1298681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화재 진화</a:t>
              </a:r>
            </a:p>
          </p:txBody>
        </p:sp>
      </p:grpSp>
      <p:grpSp>
        <p:nvGrpSpPr>
          <p:cNvPr id="1311" name="Shape 1311"/>
          <p:cNvGrpSpPr/>
          <p:nvPr/>
        </p:nvGrpSpPr>
        <p:grpSpPr>
          <a:xfrm>
            <a:off x="6143537" y="3800010"/>
            <a:ext cx="1311093" cy="477577"/>
            <a:chOff x="9088017" y="3710055"/>
            <a:chExt cx="1311093" cy="477577"/>
          </a:xfrm>
        </p:grpSpPr>
        <p:sp>
          <p:nvSpPr>
            <p:cNvPr id="1312" name="Shape 1312"/>
            <p:cNvSpPr/>
            <p:nvPr/>
          </p:nvSpPr>
          <p:spPr>
            <a:xfrm>
              <a:off x="9088017" y="3710055"/>
              <a:ext cx="1311093" cy="47757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9100428" y="3872107"/>
              <a:ext cx="1298681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grpSp>
        <p:nvGrpSpPr>
          <p:cNvPr id="1314" name="Shape 1314"/>
          <p:cNvGrpSpPr/>
          <p:nvPr/>
        </p:nvGrpSpPr>
        <p:grpSpPr>
          <a:xfrm>
            <a:off x="849001" y="1978802"/>
            <a:ext cx="1038744" cy="300917"/>
            <a:chOff x="782593" y="1858233"/>
            <a:chExt cx="1038744" cy="300917"/>
          </a:xfrm>
        </p:grpSpPr>
        <p:sp>
          <p:nvSpPr>
            <p:cNvPr id="1315" name="Shape 1315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 txBox="1"/>
            <p:nvPr/>
          </p:nvSpPr>
          <p:spPr>
            <a:xfrm>
              <a:off x="782593" y="1884883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317" name="Shape 1317"/>
          <p:cNvSpPr/>
          <p:nvPr/>
        </p:nvSpPr>
        <p:spPr>
          <a:xfrm>
            <a:off x="8344925" y="1967566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화재 진화 사용 최종 확인 팝업</a:t>
            </a:r>
          </a:p>
        </p:txBody>
      </p:sp>
      <p:cxnSp>
        <p:nvCxnSpPr>
          <p:cNvPr id="1318" name="Shape 1318"/>
          <p:cNvCxnSpPr>
            <a:stCxn id="1317" idx="1"/>
          </p:cNvCxnSpPr>
          <p:nvPr/>
        </p:nvCxnSpPr>
        <p:spPr>
          <a:xfrm flipH="1">
            <a:off x="7698725" y="2188388"/>
            <a:ext cx="646200" cy="233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19" name="Shape 1319"/>
          <p:cNvSpPr/>
          <p:nvPr/>
        </p:nvSpPr>
        <p:spPr>
          <a:xfrm>
            <a:off x="7907006" y="4687787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사용 취소 버튼</a:t>
            </a:r>
          </a:p>
        </p:txBody>
      </p:sp>
      <p:cxnSp>
        <p:nvCxnSpPr>
          <p:cNvPr id="1320" name="Shape 1320"/>
          <p:cNvCxnSpPr>
            <a:stCxn id="1319" idx="1"/>
            <a:endCxn id="1312" idx="2"/>
          </p:cNvCxnSpPr>
          <p:nvPr/>
        </p:nvCxnSpPr>
        <p:spPr>
          <a:xfrm rot="10800000">
            <a:off x="6799106" y="4277709"/>
            <a:ext cx="1107900" cy="63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21" name="Shape 1321"/>
          <p:cNvSpPr/>
          <p:nvPr/>
        </p:nvSpPr>
        <p:spPr>
          <a:xfrm>
            <a:off x="7877296" y="4687048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사용 취소 버튼</a:t>
            </a:r>
          </a:p>
        </p:txBody>
      </p:sp>
      <p:cxnSp>
        <p:nvCxnSpPr>
          <p:cNvPr id="1322" name="Shape 1322"/>
          <p:cNvCxnSpPr>
            <a:stCxn id="1321" idx="1"/>
          </p:cNvCxnSpPr>
          <p:nvPr/>
        </p:nvCxnSpPr>
        <p:spPr>
          <a:xfrm rot="10800000">
            <a:off x="6769396" y="4276970"/>
            <a:ext cx="1107900" cy="63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23" name="Shape 1323"/>
          <p:cNvSpPr/>
          <p:nvPr/>
        </p:nvSpPr>
        <p:spPr>
          <a:xfrm>
            <a:off x="2756634" y="4695232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사용 버튼</a:t>
            </a:r>
          </a:p>
        </p:txBody>
      </p:sp>
      <p:cxnSp>
        <p:nvCxnSpPr>
          <p:cNvPr id="1324" name="Shape 1324"/>
          <p:cNvCxnSpPr>
            <a:stCxn id="1323" idx="3"/>
            <a:endCxn id="1307" idx="2"/>
          </p:cNvCxnSpPr>
          <p:nvPr/>
        </p:nvCxnSpPr>
        <p:spPr>
          <a:xfrm flipH="1" rot="10800000">
            <a:off x="4227846" y="4270154"/>
            <a:ext cx="1204500" cy="645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25" name="Shape 1325"/>
          <p:cNvSpPr/>
          <p:nvPr/>
        </p:nvSpPr>
        <p:spPr>
          <a:xfrm>
            <a:off x="2493125" y="5439776"/>
            <a:ext cx="1958181" cy="53439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실행 시 재화가 부족하면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재화 구매 팝업 출력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재화 구매 UI 참조 ※</a:t>
            </a:r>
          </a:p>
        </p:txBody>
      </p:sp>
      <p:cxnSp>
        <p:nvCxnSpPr>
          <p:cNvPr id="1326" name="Shape 1326"/>
          <p:cNvCxnSpPr>
            <a:stCxn id="1325" idx="0"/>
          </p:cNvCxnSpPr>
          <p:nvPr/>
        </p:nvCxnSpPr>
        <p:spPr>
          <a:xfrm rot="10800000">
            <a:off x="3472215" y="5143376"/>
            <a:ext cx="0" cy="296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Shape 1331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1332" name="Shape 1332"/>
          <p:cNvSpPr txBox="1"/>
          <p:nvPr/>
        </p:nvSpPr>
        <p:spPr>
          <a:xfrm>
            <a:off x="1013629" y="667910"/>
            <a:ext cx="26719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방어력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화재 진화 진행 중</a:t>
            </a:r>
          </a:p>
        </p:txBody>
      </p:sp>
      <p:grpSp>
        <p:nvGrpSpPr>
          <p:cNvPr id="1333" name="Shape 1333"/>
          <p:cNvGrpSpPr/>
          <p:nvPr/>
        </p:nvGrpSpPr>
        <p:grpSpPr>
          <a:xfrm>
            <a:off x="4495716" y="595116"/>
            <a:ext cx="3194343" cy="5667768"/>
            <a:chOff x="4495716" y="595116"/>
            <a:chExt cx="3194343" cy="5667768"/>
          </a:xfrm>
        </p:grpSpPr>
        <p:grpSp>
          <p:nvGrpSpPr>
            <p:cNvPr id="1334" name="Shape 1334"/>
            <p:cNvGrpSpPr/>
            <p:nvPr/>
          </p:nvGrpSpPr>
          <p:grpSpPr>
            <a:xfrm>
              <a:off x="4497353" y="595116"/>
              <a:ext cx="3192706" cy="5667768"/>
              <a:chOff x="4497353" y="595116"/>
              <a:chExt cx="3192706" cy="5667768"/>
            </a:xfrm>
          </p:grpSpPr>
          <p:pic>
            <p:nvPicPr>
              <p:cNvPr id="1335" name="Shape 133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01939" y="595116"/>
                <a:ext cx="3188120" cy="56677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6" name="Shape 13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97353" y="811762"/>
                <a:ext cx="3191069" cy="45160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37" name="Shape 1337"/>
            <p:cNvSpPr/>
            <p:nvPr/>
          </p:nvSpPr>
          <p:spPr>
            <a:xfrm>
              <a:off x="4495716" y="595116"/>
              <a:ext cx="3192703" cy="566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8" name="Shape 1338"/>
            <p:cNvCxnSpPr/>
            <p:nvPr/>
          </p:nvCxnSpPr>
          <p:spPr>
            <a:xfrm>
              <a:off x="4495716" y="885111"/>
              <a:ext cx="3192703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339" name="Shape 1339"/>
            <p:cNvSpPr txBox="1"/>
            <p:nvPr/>
          </p:nvSpPr>
          <p:spPr>
            <a:xfrm>
              <a:off x="4501937" y="613777"/>
              <a:ext cx="219247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성 방어도 수치</a:t>
              </a: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4590753" y="5785407"/>
              <a:ext cx="522334" cy="38170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 rot="10800000">
              <a:off x="4674122" y="5877784"/>
              <a:ext cx="336928" cy="20536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2" name="Shape 1342"/>
            <p:cNvPicPr preferRelativeResize="0"/>
            <p:nvPr/>
          </p:nvPicPr>
          <p:blipFill rotWithShape="1">
            <a:blip r:embed="rId5">
              <a:alphaModFix/>
            </a:blip>
            <a:srcRect b="0" l="22983" r="17616" t="39442"/>
            <a:stretch/>
          </p:blipFill>
          <p:spPr>
            <a:xfrm>
              <a:off x="4497355" y="905065"/>
              <a:ext cx="3191069" cy="2186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3" name="Shape 1343"/>
            <p:cNvSpPr/>
            <p:nvPr/>
          </p:nvSpPr>
          <p:spPr>
            <a:xfrm>
              <a:off x="4531876" y="3107092"/>
              <a:ext cx="3125583" cy="2072123"/>
            </a:xfrm>
            <a:prstGeom prst="roundRect">
              <a:avLst>
                <a:gd fmla="val 2779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4599991" y="3154146"/>
              <a:ext cx="2659223" cy="269788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70000">
                  <a:srgbClr val="C00000"/>
                </a:gs>
                <a:gs pos="71000">
                  <a:srgbClr val="C00000">
                    <a:alpha val="0"/>
                  </a:srgbClr>
                </a:gs>
                <a:gs pos="100000">
                  <a:srgbClr val="C00000">
                    <a:alpha val="0"/>
                  </a:srgbClr>
                </a:gs>
              </a:gsLst>
              <a:lin ang="0" scaled="0"/>
            </a:gradFill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성 방어도 수치 : 7,590/8,590</a:t>
              </a: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7314446" y="3147925"/>
              <a:ext cx="296975" cy="269788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</p:grpSp>
      <p:sp>
        <p:nvSpPr>
          <p:cNvPr id="1346" name="Shape 1346"/>
          <p:cNvSpPr/>
          <p:nvPr/>
        </p:nvSpPr>
        <p:spPr>
          <a:xfrm>
            <a:off x="4637314" y="3510089"/>
            <a:ext cx="1380931" cy="1285845"/>
          </a:xfrm>
          <a:prstGeom prst="roundRect">
            <a:avLst>
              <a:gd fmla="val 277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 방어도 1회 증가는 30분 소요</a:t>
            </a:r>
          </a:p>
        </p:txBody>
      </p:sp>
      <p:sp>
        <p:nvSpPr>
          <p:cNvPr id="1347" name="Shape 1347"/>
          <p:cNvSpPr/>
          <p:nvPr/>
        </p:nvSpPr>
        <p:spPr>
          <a:xfrm>
            <a:off x="6166048" y="3510089"/>
            <a:ext cx="1380931" cy="1285845"/>
          </a:xfrm>
          <a:prstGeom prst="roundRect">
            <a:avLst>
              <a:gd fmla="val 277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화재 진화 중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00:01:59</a:t>
            </a:r>
          </a:p>
        </p:txBody>
      </p:sp>
      <p:sp>
        <p:nvSpPr>
          <p:cNvPr id="1348" name="Shape 1348"/>
          <p:cNvSpPr/>
          <p:nvPr/>
        </p:nvSpPr>
        <p:spPr>
          <a:xfrm>
            <a:off x="4768398" y="3567350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증가</a:t>
            </a:r>
          </a:p>
        </p:txBody>
      </p:sp>
      <p:sp>
        <p:nvSpPr>
          <p:cNvPr id="1349" name="Shape 1349"/>
          <p:cNvSpPr/>
          <p:nvPr/>
        </p:nvSpPr>
        <p:spPr>
          <a:xfrm>
            <a:off x="6297132" y="3555710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연소시간</a:t>
            </a:r>
          </a:p>
        </p:txBody>
      </p:sp>
      <p:sp>
        <p:nvSpPr>
          <p:cNvPr id="1350" name="Shape 1350"/>
          <p:cNvSpPr/>
          <p:nvPr/>
        </p:nvSpPr>
        <p:spPr>
          <a:xfrm>
            <a:off x="4751176" y="4395576"/>
            <a:ext cx="1153201" cy="3264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증가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</a:p>
        </p:txBody>
      </p:sp>
      <p:grpSp>
        <p:nvGrpSpPr>
          <p:cNvPr id="1351" name="Shape 1351"/>
          <p:cNvGrpSpPr/>
          <p:nvPr/>
        </p:nvGrpSpPr>
        <p:grpSpPr>
          <a:xfrm>
            <a:off x="6297132" y="4395576"/>
            <a:ext cx="1153201" cy="326443"/>
            <a:chOff x="6297132" y="4395576"/>
            <a:chExt cx="1153201" cy="326443"/>
          </a:xfrm>
        </p:grpSpPr>
        <p:sp>
          <p:nvSpPr>
            <p:cNvPr id="1352" name="Shape 1352"/>
            <p:cNvSpPr/>
            <p:nvPr/>
          </p:nvSpPr>
          <p:spPr>
            <a:xfrm>
              <a:off x="6297132" y="4395576"/>
              <a:ext cx="1153201" cy="32644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즉시 완료</a:t>
              </a:r>
            </a:p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</a:p>
          </p:txBody>
        </p:sp>
        <p:pic>
          <p:nvPicPr>
            <p:cNvPr id="1353" name="Shape 13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46678" y="4521992"/>
              <a:ext cx="181240" cy="1732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4" name="Shape 1354"/>
          <p:cNvSpPr/>
          <p:nvPr/>
        </p:nvSpPr>
        <p:spPr>
          <a:xfrm>
            <a:off x="4501937" y="928058"/>
            <a:ext cx="3186482" cy="321610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도시에 화재가 발생하여 30분 동안 지속되며, 2분 간격으로 방어도가 내려가게 됩니다.</a:t>
            </a:r>
          </a:p>
        </p:txBody>
      </p:sp>
      <p:sp>
        <p:nvSpPr>
          <p:cNvPr id="1355" name="Shape 1355"/>
          <p:cNvSpPr/>
          <p:nvPr/>
        </p:nvSpPr>
        <p:spPr>
          <a:xfrm>
            <a:off x="7960703" y="3484107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화재 진화 대기 시간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 표시</a:t>
            </a:r>
          </a:p>
        </p:txBody>
      </p:sp>
      <p:cxnSp>
        <p:nvCxnSpPr>
          <p:cNvPr id="1356" name="Shape 1356"/>
          <p:cNvCxnSpPr>
            <a:stCxn id="1355" idx="1"/>
          </p:cNvCxnSpPr>
          <p:nvPr/>
        </p:nvCxnSpPr>
        <p:spPr>
          <a:xfrm flipH="1">
            <a:off x="7314503" y="3704929"/>
            <a:ext cx="646200" cy="233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57" name="Shape 1357"/>
          <p:cNvSpPr/>
          <p:nvPr/>
        </p:nvSpPr>
        <p:spPr>
          <a:xfrm>
            <a:off x="7960703" y="4319467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완료 기능 사용 버튼</a:t>
            </a:r>
          </a:p>
        </p:txBody>
      </p:sp>
      <p:cxnSp>
        <p:nvCxnSpPr>
          <p:cNvPr id="1358" name="Shape 1358"/>
          <p:cNvCxnSpPr>
            <a:stCxn id="1357" idx="1"/>
            <a:endCxn id="1352" idx="3"/>
          </p:cNvCxnSpPr>
          <p:nvPr/>
        </p:nvCxnSpPr>
        <p:spPr>
          <a:xfrm flipH="1">
            <a:off x="7450403" y="4540289"/>
            <a:ext cx="510300" cy="1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59" name="Shape 1359"/>
          <p:cNvSpPr/>
          <p:nvPr/>
        </p:nvSpPr>
        <p:spPr>
          <a:xfrm>
            <a:off x="7718359" y="5060582"/>
            <a:ext cx="1958181" cy="53439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실행 시 재화가 부족하면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재화 구매 팝업 출력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재화 구매 UI 참조 ※</a:t>
            </a:r>
          </a:p>
        </p:txBody>
      </p:sp>
      <p:cxnSp>
        <p:nvCxnSpPr>
          <p:cNvPr id="1360" name="Shape 1360"/>
          <p:cNvCxnSpPr>
            <a:stCxn id="1359" idx="0"/>
          </p:cNvCxnSpPr>
          <p:nvPr/>
        </p:nvCxnSpPr>
        <p:spPr>
          <a:xfrm rot="10800000">
            <a:off x="8697450" y="4764182"/>
            <a:ext cx="0" cy="296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Shape 1365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1366" name="Shape 1366"/>
          <p:cNvSpPr txBox="1"/>
          <p:nvPr/>
        </p:nvSpPr>
        <p:spPr>
          <a:xfrm>
            <a:off x="1013629" y="667910"/>
            <a:ext cx="3203807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방어력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화재 진화 진행 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완료 수행 및 최종 확인 팝업</a:t>
            </a:r>
          </a:p>
        </p:txBody>
      </p:sp>
      <p:grpSp>
        <p:nvGrpSpPr>
          <p:cNvPr id="1367" name="Shape 1367"/>
          <p:cNvGrpSpPr/>
          <p:nvPr/>
        </p:nvGrpSpPr>
        <p:grpSpPr>
          <a:xfrm>
            <a:off x="4485303" y="595116"/>
            <a:ext cx="3204756" cy="5667768"/>
            <a:chOff x="4485303" y="595116"/>
            <a:chExt cx="3204756" cy="5667768"/>
          </a:xfrm>
        </p:grpSpPr>
        <p:grpSp>
          <p:nvGrpSpPr>
            <p:cNvPr id="1368" name="Shape 1368"/>
            <p:cNvGrpSpPr/>
            <p:nvPr/>
          </p:nvGrpSpPr>
          <p:grpSpPr>
            <a:xfrm>
              <a:off x="4497353" y="595116"/>
              <a:ext cx="3192706" cy="5667768"/>
              <a:chOff x="4497353" y="595116"/>
              <a:chExt cx="3192706" cy="5667768"/>
            </a:xfrm>
          </p:grpSpPr>
          <p:pic>
            <p:nvPicPr>
              <p:cNvPr id="1369" name="Shape 136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01939" y="595116"/>
                <a:ext cx="3188120" cy="56677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0" name="Shape 137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97353" y="811762"/>
                <a:ext cx="3191069" cy="45160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71" name="Shape 1371"/>
            <p:cNvSpPr/>
            <p:nvPr/>
          </p:nvSpPr>
          <p:spPr>
            <a:xfrm>
              <a:off x="4495716" y="595116"/>
              <a:ext cx="3192703" cy="566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72" name="Shape 1372"/>
            <p:cNvCxnSpPr/>
            <p:nvPr/>
          </p:nvCxnSpPr>
          <p:spPr>
            <a:xfrm>
              <a:off x="4495716" y="885111"/>
              <a:ext cx="3192703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373" name="Shape 1373"/>
            <p:cNvSpPr txBox="1"/>
            <p:nvPr/>
          </p:nvSpPr>
          <p:spPr>
            <a:xfrm>
              <a:off x="4485303" y="613777"/>
              <a:ext cx="220910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성 방어도 수치</a:t>
              </a: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4590753" y="5785407"/>
              <a:ext cx="522334" cy="38170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 rot="10800000">
              <a:off x="4674122" y="5877784"/>
              <a:ext cx="336928" cy="20536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6" name="Shape 1376"/>
            <p:cNvPicPr preferRelativeResize="0"/>
            <p:nvPr/>
          </p:nvPicPr>
          <p:blipFill rotWithShape="1">
            <a:blip r:embed="rId5">
              <a:alphaModFix/>
            </a:blip>
            <a:srcRect b="0" l="22983" r="17616" t="39442"/>
            <a:stretch/>
          </p:blipFill>
          <p:spPr>
            <a:xfrm>
              <a:off x="4497355" y="905065"/>
              <a:ext cx="3191069" cy="2186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7" name="Shape 1377"/>
            <p:cNvSpPr/>
            <p:nvPr/>
          </p:nvSpPr>
          <p:spPr>
            <a:xfrm>
              <a:off x="4531876" y="3107092"/>
              <a:ext cx="3125583" cy="2072123"/>
            </a:xfrm>
            <a:prstGeom prst="roundRect">
              <a:avLst>
                <a:gd fmla="val 2779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4599991" y="3154146"/>
              <a:ext cx="2659223" cy="269788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70000">
                  <a:srgbClr val="C00000"/>
                </a:gs>
                <a:gs pos="71000">
                  <a:srgbClr val="C00000">
                    <a:alpha val="0"/>
                  </a:srgbClr>
                </a:gs>
                <a:gs pos="100000">
                  <a:srgbClr val="C00000">
                    <a:alpha val="0"/>
                  </a:srgbClr>
                </a:gs>
              </a:gsLst>
              <a:lin ang="0" scaled="0"/>
            </a:gradFill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성 방어도 수치 : 7,590/8,590</a:t>
              </a: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7314446" y="3147925"/>
              <a:ext cx="296975" cy="269788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</p:grpSp>
      <p:sp>
        <p:nvSpPr>
          <p:cNvPr id="1380" name="Shape 1380"/>
          <p:cNvSpPr/>
          <p:nvPr/>
        </p:nvSpPr>
        <p:spPr>
          <a:xfrm>
            <a:off x="4637314" y="3510089"/>
            <a:ext cx="1380931" cy="1285845"/>
          </a:xfrm>
          <a:prstGeom prst="roundRect">
            <a:avLst>
              <a:gd fmla="val 277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 방어도 1회 증가는 30분 소요</a:t>
            </a:r>
          </a:p>
        </p:txBody>
      </p:sp>
      <p:sp>
        <p:nvSpPr>
          <p:cNvPr id="1381" name="Shape 1381"/>
          <p:cNvSpPr/>
          <p:nvPr/>
        </p:nvSpPr>
        <p:spPr>
          <a:xfrm>
            <a:off x="6166048" y="3510089"/>
            <a:ext cx="1380931" cy="1285845"/>
          </a:xfrm>
          <a:prstGeom prst="roundRect">
            <a:avLst>
              <a:gd fmla="val 277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화재 진화 중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00:01:59</a:t>
            </a:r>
          </a:p>
        </p:txBody>
      </p:sp>
      <p:sp>
        <p:nvSpPr>
          <p:cNvPr id="1382" name="Shape 1382"/>
          <p:cNvSpPr/>
          <p:nvPr/>
        </p:nvSpPr>
        <p:spPr>
          <a:xfrm>
            <a:off x="4768398" y="3567350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증가</a:t>
            </a:r>
          </a:p>
        </p:txBody>
      </p:sp>
      <p:sp>
        <p:nvSpPr>
          <p:cNvPr id="1383" name="Shape 1383"/>
          <p:cNvSpPr/>
          <p:nvPr/>
        </p:nvSpPr>
        <p:spPr>
          <a:xfrm>
            <a:off x="6297132" y="3555710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연소시간</a:t>
            </a:r>
          </a:p>
        </p:txBody>
      </p:sp>
      <p:sp>
        <p:nvSpPr>
          <p:cNvPr id="1384" name="Shape 1384"/>
          <p:cNvSpPr/>
          <p:nvPr/>
        </p:nvSpPr>
        <p:spPr>
          <a:xfrm>
            <a:off x="4751176" y="4395576"/>
            <a:ext cx="1153201" cy="3264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증가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</a:p>
        </p:txBody>
      </p:sp>
      <p:grpSp>
        <p:nvGrpSpPr>
          <p:cNvPr id="1385" name="Shape 1385"/>
          <p:cNvGrpSpPr/>
          <p:nvPr/>
        </p:nvGrpSpPr>
        <p:grpSpPr>
          <a:xfrm>
            <a:off x="6297132" y="4395576"/>
            <a:ext cx="1153201" cy="326443"/>
            <a:chOff x="6297132" y="4395576"/>
            <a:chExt cx="1153201" cy="326443"/>
          </a:xfrm>
        </p:grpSpPr>
        <p:sp>
          <p:nvSpPr>
            <p:cNvPr id="1386" name="Shape 1386"/>
            <p:cNvSpPr/>
            <p:nvPr/>
          </p:nvSpPr>
          <p:spPr>
            <a:xfrm>
              <a:off x="6297132" y="4395576"/>
              <a:ext cx="1153201" cy="32644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즉시 완료</a:t>
              </a:r>
            </a:p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</a:p>
          </p:txBody>
        </p:sp>
        <p:pic>
          <p:nvPicPr>
            <p:cNvPr id="1387" name="Shape 13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46678" y="4521992"/>
              <a:ext cx="181240" cy="1732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8" name="Shape 1388"/>
          <p:cNvSpPr/>
          <p:nvPr/>
        </p:nvSpPr>
        <p:spPr>
          <a:xfrm>
            <a:off x="4501937" y="928058"/>
            <a:ext cx="3186482" cy="321610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도시에 화재가 발생하여 30분 동안 지속되며, 2분 간격으로 방어도가 내려가게 됩니다.</a:t>
            </a:r>
          </a:p>
        </p:txBody>
      </p:sp>
      <p:sp>
        <p:nvSpPr>
          <p:cNvPr id="1389" name="Shape 1389"/>
          <p:cNvSpPr/>
          <p:nvPr/>
        </p:nvSpPr>
        <p:spPr>
          <a:xfrm>
            <a:off x="4500839" y="595116"/>
            <a:ext cx="3192703" cy="5667768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0" name="Shape 1390"/>
          <p:cNvGrpSpPr/>
          <p:nvPr/>
        </p:nvGrpSpPr>
        <p:grpSpPr>
          <a:xfrm>
            <a:off x="4498562" y="2421406"/>
            <a:ext cx="3194342" cy="1994623"/>
            <a:chOff x="4494078" y="2441618"/>
            <a:chExt cx="3194342" cy="1994623"/>
          </a:xfrm>
        </p:grpSpPr>
        <p:sp>
          <p:nvSpPr>
            <p:cNvPr id="1391" name="Shape 1391"/>
            <p:cNvSpPr/>
            <p:nvPr/>
          </p:nvSpPr>
          <p:spPr>
            <a:xfrm>
              <a:off x="4494078" y="2441618"/>
              <a:ext cx="3194342" cy="1994622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화재 진화를 즉시 완료 하시겠습니까?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2" name="Shape 1392"/>
            <p:cNvCxnSpPr/>
            <p:nvPr/>
          </p:nvCxnSpPr>
          <p:spPr>
            <a:xfrm>
              <a:off x="4501939" y="2441618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93" name="Shape 1393"/>
            <p:cNvCxnSpPr/>
            <p:nvPr/>
          </p:nvCxnSpPr>
          <p:spPr>
            <a:xfrm>
              <a:off x="4494078" y="4436242"/>
              <a:ext cx="318648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394" name="Shape 1394"/>
          <p:cNvGrpSpPr/>
          <p:nvPr/>
        </p:nvGrpSpPr>
        <p:grpSpPr>
          <a:xfrm>
            <a:off x="1675717" y="1681735"/>
            <a:ext cx="1153201" cy="326443"/>
            <a:chOff x="6297132" y="4395576"/>
            <a:chExt cx="1153201" cy="326443"/>
          </a:xfrm>
        </p:grpSpPr>
        <p:sp>
          <p:nvSpPr>
            <p:cNvPr id="1395" name="Shape 1395"/>
            <p:cNvSpPr/>
            <p:nvPr/>
          </p:nvSpPr>
          <p:spPr>
            <a:xfrm>
              <a:off x="6297132" y="4395576"/>
              <a:ext cx="1153201" cy="32644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즉시 완료</a:t>
              </a:r>
            </a:p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</a:p>
          </p:txBody>
        </p:sp>
        <p:pic>
          <p:nvPicPr>
            <p:cNvPr id="1396" name="Shape 139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46678" y="4521992"/>
              <a:ext cx="181240" cy="1732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7" name="Shape 1397"/>
          <p:cNvGrpSpPr/>
          <p:nvPr/>
        </p:nvGrpSpPr>
        <p:grpSpPr>
          <a:xfrm>
            <a:off x="4776819" y="3792531"/>
            <a:ext cx="1311093" cy="491135"/>
            <a:chOff x="9088017" y="3710055"/>
            <a:chExt cx="1311093" cy="491135"/>
          </a:xfrm>
        </p:grpSpPr>
        <p:sp>
          <p:nvSpPr>
            <p:cNvPr id="1398" name="Shape 1398"/>
            <p:cNvSpPr/>
            <p:nvPr/>
          </p:nvSpPr>
          <p:spPr>
            <a:xfrm>
              <a:off x="9088017" y="3710055"/>
              <a:ext cx="1311093" cy="47757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9" name="Shape 13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43021" y="3943262"/>
              <a:ext cx="241230" cy="2305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0" name="Shape 1400"/>
            <p:cNvSpPr/>
            <p:nvPr/>
          </p:nvSpPr>
          <p:spPr>
            <a:xfrm>
              <a:off x="9549567" y="3924192"/>
              <a:ext cx="63350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30000</a:t>
              </a: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9100428" y="3741476"/>
              <a:ext cx="1298681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즉시 완료</a:t>
              </a:r>
            </a:p>
          </p:txBody>
        </p:sp>
      </p:grpSp>
      <p:grpSp>
        <p:nvGrpSpPr>
          <p:cNvPr id="1402" name="Shape 1402"/>
          <p:cNvGrpSpPr/>
          <p:nvPr/>
        </p:nvGrpSpPr>
        <p:grpSpPr>
          <a:xfrm>
            <a:off x="6143537" y="3800010"/>
            <a:ext cx="1311093" cy="477577"/>
            <a:chOff x="9088017" y="3710055"/>
            <a:chExt cx="1311093" cy="477577"/>
          </a:xfrm>
        </p:grpSpPr>
        <p:sp>
          <p:nvSpPr>
            <p:cNvPr id="1403" name="Shape 1403"/>
            <p:cNvSpPr/>
            <p:nvPr/>
          </p:nvSpPr>
          <p:spPr>
            <a:xfrm>
              <a:off x="9088017" y="3710055"/>
              <a:ext cx="1311093" cy="47757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9100428" y="3872107"/>
              <a:ext cx="1298681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sp>
        <p:nvSpPr>
          <p:cNvPr id="1405" name="Shape 1405"/>
          <p:cNvSpPr/>
          <p:nvPr/>
        </p:nvSpPr>
        <p:spPr>
          <a:xfrm>
            <a:off x="8344925" y="1967566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화재 진화 즉시 완료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최종 확인 팝업</a:t>
            </a:r>
          </a:p>
        </p:txBody>
      </p:sp>
      <p:cxnSp>
        <p:nvCxnSpPr>
          <p:cNvPr id="1406" name="Shape 1406"/>
          <p:cNvCxnSpPr>
            <a:stCxn id="1405" idx="1"/>
          </p:cNvCxnSpPr>
          <p:nvPr/>
        </p:nvCxnSpPr>
        <p:spPr>
          <a:xfrm flipH="1">
            <a:off x="7698725" y="2188388"/>
            <a:ext cx="646200" cy="233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07" name="Shape 1407"/>
          <p:cNvSpPr/>
          <p:nvPr/>
        </p:nvSpPr>
        <p:spPr>
          <a:xfrm>
            <a:off x="7877296" y="4687048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완료 취소 버튼</a:t>
            </a:r>
          </a:p>
        </p:txBody>
      </p:sp>
      <p:cxnSp>
        <p:nvCxnSpPr>
          <p:cNvPr id="1408" name="Shape 1408"/>
          <p:cNvCxnSpPr>
            <a:stCxn id="1407" idx="1"/>
          </p:cNvCxnSpPr>
          <p:nvPr/>
        </p:nvCxnSpPr>
        <p:spPr>
          <a:xfrm rot="10800000">
            <a:off x="6769396" y="4276970"/>
            <a:ext cx="1107900" cy="63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09" name="Shape 1409"/>
          <p:cNvSpPr/>
          <p:nvPr/>
        </p:nvSpPr>
        <p:spPr>
          <a:xfrm>
            <a:off x="2756634" y="4695232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완료 수행 버튼</a:t>
            </a:r>
          </a:p>
        </p:txBody>
      </p:sp>
      <p:cxnSp>
        <p:nvCxnSpPr>
          <p:cNvPr id="1410" name="Shape 1410"/>
          <p:cNvCxnSpPr>
            <a:stCxn id="1409" idx="3"/>
          </p:cNvCxnSpPr>
          <p:nvPr/>
        </p:nvCxnSpPr>
        <p:spPr>
          <a:xfrm flipH="1" rot="10800000">
            <a:off x="4227846" y="4270154"/>
            <a:ext cx="1204500" cy="645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11" name="Shape 1411"/>
          <p:cNvSpPr/>
          <p:nvPr/>
        </p:nvSpPr>
        <p:spPr>
          <a:xfrm>
            <a:off x="2493125" y="5439776"/>
            <a:ext cx="1958181" cy="53439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실행 시 재화가 부족하면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재화 구매 팝업 출력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재화 구매 UI 참조 ※</a:t>
            </a:r>
          </a:p>
        </p:txBody>
      </p:sp>
      <p:cxnSp>
        <p:nvCxnSpPr>
          <p:cNvPr id="1412" name="Shape 1412"/>
          <p:cNvCxnSpPr>
            <a:stCxn id="1411" idx="0"/>
          </p:cNvCxnSpPr>
          <p:nvPr/>
        </p:nvCxnSpPr>
        <p:spPr>
          <a:xfrm rot="10800000">
            <a:off x="3472215" y="5143376"/>
            <a:ext cx="0" cy="296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413" name="Shape 1413"/>
          <p:cNvGrpSpPr/>
          <p:nvPr/>
        </p:nvGrpSpPr>
        <p:grpSpPr>
          <a:xfrm>
            <a:off x="644598" y="1694496"/>
            <a:ext cx="1038744" cy="300917"/>
            <a:chOff x="782593" y="1858233"/>
            <a:chExt cx="1038744" cy="300917"/>
          </a:xfrm>
        </p:grpSpPr>
        <p:sp>
          <p:nvSpPr>
            <p:cNvPr id="1414" name="Shape 1414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Shape 1415"/>
            <p:cNvSpPr txBox="1"/>
            <p:nvPr/>
          </p:nvSpPr>
          <p:spPr>
            <a:xfrm>
              <a:off x="782593" y="1884883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90464" y="289247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13629" y="667910"/>
            <a:ext cx="11178369" cy="175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도시의 존속 여부를 결정하는 건물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도시가 현재 위치에 계속 존속될 수 있도록 보호해주는 역할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성벽의 방어도가 0이 되면 도시가 다른 곳으로 강제 이동하게 됨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공성이 진행될 때 마다 성 방어도 수치 감소가 발생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업그레이드를 통해 성별 레벨이 상승 ➔ 외형 변화 및 성벽의 방어도 상승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Shape 1420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1421" name="Shape 1421"/>
          <p:cNvSpPr txBox="1"/>
          <p:nvPr/>
        </p:nvSpPr>
        <p:spPr>
          <a:xfrm>
            <a:off x="1013629" y="667910"/>
            <a:ext cx="325046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방어력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 방어도 증가 기능 사용 ➔ 적용 대기</a:t>
            </a:r>
          </a:p>
        </p:txBody>
      </p:sp>
      <p:grpSp>
        <p:nvGrpSpPr>
          <p:cNvPr id="1422" name="Shape 1422"/>
          <p:cNvGrpSpPr/>
          <p:nvPr/>
        </p:nvGrpSpPr>
        <p:grpSpPr>
          <a:xfrm>
            <a:off x="4494078" y="595116"/>
            <a:ext cx="3195981" cy="5667768"/>
            <a:chOff x="4494078" y="595116"/>
            <a:chExt cx="3195981" cy="5667768"/>
          </a:xfrm>
        </p:grpSpPr>
        <p:grpSp>
          <p:nvGrpSpPr>
            <p:cNvPr id="1423" name="Shape 1423"/>
            <p:cNvGrpSpPr/>
            <p:nvPr/>
          </p:nvGrpSpPr>
          <p:grpSpPr>
            <a:xfrm>
              <a:off x="4497353" y="595116"/>
              <a:ext cx="3192706" cy="5667768"/>
              <a:chOff x="4497353" y="595116"/>
              <a:chExt cx="3192706" cy="5667768"/>
            </a:xfrm>
          </p:grpSpPr>
          <p:pic>
            <p:nvPicPr>
              <p:cNvPr id="1424" name="Shape 14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01939" y="595116"/>
                <a:ext cx="3188120" cy="56677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25" name="Shape 14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97353" y="811762"/>
                <a:ext cx="3191069" cy="45160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26" name="Shape 1426"/>
            <p:cNvSpPr/>
            <p:nvPr/>
          </p:nvSpPr>
          <p:spPr>
            <a:xfrm>
              <a:off x="4495716" y="595116"/>
              <a:ext cx="3192703" cy="566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7" name="Shape 1427"/>
            <p:cNvCxnSpPr/>
            <p:nvPr/>
          </p:nvCxnSpPr>
          <p:spPr>
            <a:xfrm>
              <a:off x="4495716" y="885111"/>
              <a:ext cx="3192703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428" name="Shape 1428"/>
            <p:cNvSpPr txBox="1"/>
            <p:nvPr/>
          </p:nvSpPr>
          <p:spPr>
            <a:xfrm>
              <a:off x="4494078" y="613777"/>
              <a:ext cx="220032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성 방어도 수치</a:t>
              </a: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4590753" y="5785407"/>
              <a:ext cx="522334" cy="38170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/>
            <p:nvPr/>
          </p:nvSpPr>
          <p:spPr>
            <a:xfrm rot="10800000">
              <a:off x="4674122" y="5877784"/>
              <a:ext cx="336928" cy="20536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1" name="Shape 1431"/>
            <p:cNvPicPr preferRelativeResize="0"/>
            <p:nvPr/>
          </p:nvPicPr>
          <p:blipFill rotWithShape="1">
            <a:blip r:embed="rId5">
              <a:alphaModFix/>
            </a:blip>
            <a:srcRect b="0" l="22983" r="17616" t="39442"/>
            <a:stretch/>
          </p:blipFill>
          <p:spPr>
            <a:xfrm>
              <a:off x="4497355" y="905065"/>
              <a:ext cx="3191069" cy="2186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2" name="Shape 1432"/>
            <p:cNvSpPr/>
            <p:nvPr/>
          </p:nvSpPr>
          <p:spPr>
            <a:xfrm>
              <a:off x="4531876" y="3107092"/>
              <a:ext cx="3125583" cy="2072123"/>
            </a:xfrm>
            <a:prstGeom prst="roundRect">
              <a:avLst>
                <a:gd fmla="val 2779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4599991" y="3154146"/>
              <a:ext cx="2659223" cy="269788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70000">
                  <a:srgbClr val="C00000"/>
                </a:gs>
                <a:gs pos="71000">
                  <a:srgbClr val="C00000">
                    <a:alpha val="0"/>
                  </a:srgbClr>
                </a:gs>
                <a:gs pos="100000">
                  <a:srgbClr val="C00000">
                    <a:alpha val="0"/>
                  </a:srgbClr>
                </a:gs>
              </a:gsLst>
              <a:lin ang="0" scaled="0"/>
            </a:gradFill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성 방어도 수치 : 7,590/8,590</a:t>
              </a: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7314446" y="3147925"/>
              <a:ext cx="296975" cy="269788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</p:grpSp>
      <p:sp>
        <p:nvSpPr>
          <p:cNvPr id="1435" name="Shape 1435"/>
          <p:cNvSpPr/>
          <p:nvPr/>
        </p:nvSpPr>
        <p:spPr>
          <a:xfrm>
            <a:off x="4637314" y="3510089"/>
            <a:ext cx="1380931" cy="1285845"/>
          </a:xfrm>
          <a:prstGeom prst="roundRect">
            <a:avLst>
              <a:gd fmla="val 277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재사용 대기 시간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00:29:59</a:t>
            </a:r>
          </a:p>
        </p:txBody>
      </p:sp>
      <p:sp>
        <p:nvSpPr>
          <p:cNvPr id="1436" name="Shape 1436"/>
          <p:cNvSpPr/>
          <p:nvPr/>
        </p:nvSpPr>
        <p:spPr>
          <a:xfrm>
            <a:off x="6166048" y="3510089"/>
            <a:ext cx="1380931" cy="1285845"/>
          </a:xfrm>
          <a:prstGeom prst="roundRect">
            <a:avLst>
              <a:gd fmla="val 277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당신의 도시가 연소 상태 입니다.</a:t>
            </a:r>
          </a:p>
        </p:txBody>
      </p:sp>
      <p:sp>
        <p:nvSpPr>
          <p:cNvPr id="1437" name="Shape 1437"/>
          <p:cNvSpPr/>
          <p:nvPr/>
        </p:nvSpPr>
        <p:spPr>
          <a:xfrm>
            <a:off x="4768398" y="3567350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증가</a:t>
            </a:r>
          </a:p>
        </p:txBody>
      </p:sp>
      <p:sp>
        <p:nvSpPr>
          <p:cNvPr id="1438" name="Shape 1438"/>
          <p:cNvSpPr/>
          <p:nvPr/>
        </p:nvSpPr>
        <p:spPr>
          <a:xfrm>
            <a:off x="6297132" y="3555710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연소시간</a:t>
            </a:r>
          </a:p>
        </p:txBody>
      </p:sp>
      <p:sp>
        <p:nvSpPr>
          <p:cNvPr id="1439" name="Shape 1439"/>
          <p:cNvSpPr/>
          <p:nvPr/>
        </p:nvSpPr>
        <p:spPr>
          <a:xfrm>
            <a:off x="4751176" y="4395576"/>
            <a:ext cx="1153201" cy="3264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증가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</a:p>
        </p:txBody>
      </p:sp>
      <p:sp>
        <p:nvSpPr>
          <p:cNvPr id="1440" name="Shape 1440"/>
          <p:cNvSpPr/>
          <p:nvPr/>
        </p:nvSpPr>
        <p:spPr>
          <a:xfrm>
            <a:off x="6297132" y="4395576"/>
            <a:ext cx="1153201" cy="3264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화재 진화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</a:p>
        </p:txBody>
      </p:sp>
      <p:pic>
        <p:nvPicPr>
          <p:cNvPr id="1441" name="Shape 14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46678" y="4521992"/>
            <a:ext cx="181240" cy="173242"/>
          </a:xfrm>
          <a:prstGeom prst="rect">
            <a:avLst/>
          </a:prstGeom>
          <a:noFill/>
          <a:ln>
            <a:noFill/>
          </a:ln>
        </p:spPr>
      </p:pic>
      <p:sp>
        <p:nvSpPr>
          <p:cNvPr id="1442" name="Shape 1442"/>
          <p:cNvSpPr/>
          <p:nvPr/>
        </p:nvSpPr>
        <p:spPr>
          <a:xfrm>
            <a:off x="4501937" y="928058"/>
            <a:ext cx="3186482" cy="321610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도시에 화재가 발생하지 않았으며 훼손된 성벽은 수리가 가능합니다.</a:t>
            </a:r>
          </a:p>
        </p:txBody>
      </p:sp>
      <p:sp>
        <p:nvSpPr>
          <p:cNvPr id="1443" name="Shape 1443"/>
          <p:cNvSpPr/>
          <p:nvPr/>
        </p:nvSpPr>
        <p:spPr>
          <a:xfrm>
            <a:off x="1796483" y="1758123"/>
            <a:ext cx="1153201" cy="3264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증가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</a:p>
        </p:txBody>
      </p:sp>
      <p:grpSp>
        <p:nvGrpSpPr>
          <p:cNvPr id="1444" name="Shape 1444"/>
          <p:cNvGrpSpPr/>
          <p:nvPr/>
        </p:nvGrpSpPr>
        <p:grpSpPr>
          <a:xfrm>
            <a:off x="737905" y="1769141"/>
            <a:ext cx="1038744" cy="300917"/>
            <a:chOff x="782593" y="1858233"/>
            <a:chExt cx="1038744" cy="300917"/>
          </a:xfrm>
        </p:grpSpPr>
        <p:sp>
          <p:nvSpPr>
            <p:cNvPr id="1445" name="Shape 1445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 txBox="1"/>
            <p:nvPr/>
          </p:nvSpPr>
          <p:spPr>
            <a:xfrm>
              <a:off x="782593" y="1884883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447" name="Shape 1447"/>
          <p:cNvSpPr/>
          <p:nvPr/>
        </p:nvSpPr>
        <p:spPr>
          <a:xfrm>
            <a:off x="2641480" y="3861142"/>
            <a:ext cx="1618332" cy="48581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증가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재사용 대기 시간 표시</a:t>
            </a:r>
          </a:p>
        </p:txBody>
      </p:sp>
      <p:cxnSp>
        <p:nvCxnSpPr>
          <p:cNvPr id="1448" name="Shape 1448"/>
          <p:cNvCxnSpPr>
            <a:stCxn id="1447" idx="3"/>
          </p:cNvCxnSpPr>
          <p:nvPr/>
        </p:nvCxnSpPr>
        <p:spPr>
          <a:xfrm>
            <a:off x="4259812" y="4104047"/>
            <a:ext cx="601500" cy="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49" name="Shape 1449"/>
          <p:cNvSpPr/>
          <p:nvPr/>
        </p:nvSpPr>
        <p:spPr>
          <a:xfrm>
            <a:off x="2641480" y="4571244"/>
            <a:ext cx="1618332" cy="48581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버튼 비활성화</a:t>
            </a:r>
          </a:p>
        </p:txBody>
      </p:sp>
      <p:cxnSp>
        <p:nvCxnSpPr>
          <p:cNvPr id="1450" name="Shape 1450"/>
          <p:cNvCxnSpPr>
            <a:stCxn id="1449" idx="3"/>
            <a:endCxn id="1439" idx="1"/>
          </p:cNvCxnSpPr>
          <p:nvPr/>
        </p:nvCxnSpPr>
        <p:spPr>
          <a:xfrm flipH="1" rot="10800000">
            <a:off x="4259812" y="4558849"/>
            <a:ext cx="491400" cy="25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Shape 1455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1456" name="Shape 1456"/>
          <p:cNvSpPr txBox="1"/>
          <p:nvPr/>
        </p:nvSpPr>
        <p:spPr>
          <a:xfrm>
            <a:off x="1013629" y="667910"/>
            <a:ext cx="32504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방어력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도움말 팝업(툴팁)</a:t>
            </a:r>
          </a:p>
        </p:txBody>
      </p:sp>
      <p:grpSp>
        <p:nvGrpSpPr>
          <p:cNvPr id="1457" name="Shape 1457"/>
          <p:cNvGrpSpPr/>
          <p:nvPr/>
        </p:nvGrpSpPr>
        <p:grpSpPr>
          <a:xfrm>
            <a:off x="4492230" y="595116"/>
            <a:ext cx="3197829" cy="5667768"/>
            <a:chOff x="4492230" y="595116"/>
            <a:chExt cx="3197829" cy="5667768"/>
          </a:xfrm>
        </p:grpSpPr>
        <p:grpSp>
          <p:nvGrpSpPr>
            <p:cNvPr id="1458" name="Shape 1458"/>
            <p:cNvGrpSpPr/>
            <p:nvPr/>
          </p:nvGrpSpPr>
          <p:grpSpPr>
            <a:xfrm>
              <a:off x="4497353" y="595116"/>
              <a:ext cx="3192706" cy="5667768"/>
              <a:chOff x="4497353" y="595116"/>
              <a:chExt cx="3192706" cy="5667768"/>
            </a:xfrm>
          </p:grpSpPr>
          <p:pic>
            <p:nvPicPr>
              <p:cNvPr id="1459" name="Shape 145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01939" y="595116"/>
                <a:ext cx="3188120" cy="56677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0" name="Shape 14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97353" y="811762"/>
                <a:ext cx="3191069" cy="45160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61" name="Shape 1461"/>
            <p:cNvSpPr/>
            <p:nvPr/>
          </p:nvSpPr>
          <p:spPr>
            <a:xfrm>
              <a:off x="4495716" y="595116"/>
              <a:ext cx="3192703" cy="566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2" name="Shape 1462"/>
            <p:cNvCxnSpPr/>
            <p:nvPr/>
          </p:nvCxnSpPr>
          <p:spPr>
            <a:xfrm>
              <a:off x="4495716" y="885111"/>
              <a:ext cx="3192703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463" name="Shape 1463"/>
            <p:cNvSpPr txBox="1"/>
            <p:nvPr/>
          </p:nvSpPr>
          <p:spPr>
            <a:xfrm>
              <a:off x="4492230" y="613777"/>
              <a:ext cx="220217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성 방어도 수치</a:t>
              </a: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590753" y="5785407"/>
              <a:ext cx="522334" cy="38170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Shape 1465"/>
            <p:cNvSpPr/>
            <p:nvPr/>
          </p:nvSpPr>
          <p:spPr>
            <a:xfrm rot="10800000">
              <a:off x="4674122" y="5877784"/>
              <a:ext cx="336928" cy="20536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66" name="Shape 1466"/>
            <p:cNvPicPr preferRelativeResize="0"/>
            <p:nvPr/>
          </p:nvPicPr>
          <p:blipFill rotWithShape="1">
            <a:blip r:embed="rId5">
              <a:alphaModFix/>
            </a:blip>
            <a:srcRect b="0" l="22983" r="17616" t="39442"/>
            <a:stretch/>
          </p:blipFill>
          <p:spPr>
            <a:xfrm>
              <a:off x="4497355" y="905065"/>
              <a:ext cx="3191069" cy="2186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7" name="Shape 1467"/>
            <p:cNvSpPr/>
            <p:nvPr/>
          </p:nvSpPr>
          <p:spPr>
            <a:xfrm>
              <a:off x="4531876" y="3107092"/>
              <a:ext cx="3125583" cy="2072123"/>
            </a:xfrm>
            <a:prstGeom prst="roundRect">
              <a:avLst>
                <a:gd fmla="val 2779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현재 당신의 왕성은 공격을 당하지 않았습니다.</a:t>
              </a:r>
            </a:p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왕성은 완전무결한 상태입니다.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599991" y="3154146"/>
              <a:ext cx="2659223" cy="269788"/>
            </a:xfrm>
            <a:prstGeom prst="rect">
              <a:avLst/>
            </a:prstGeom>
            <a:solidFill>
              <a:schemeClr val="accent5"/>
            </a:solidFill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성 방어도 수치 : 8,590/8,590</a:t>
              </a: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7314446" y="3147925"/>
              <a:ext cx="296975" cy="269788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</p:grpSp>
      <p:sp>
        <p:nvSpPr>
          <p:cNvPr id="1470" name="Shape 1470"/>
          <p:cNvSpPr/>
          <p:nvPr/>
        </p:nvSpPr>
        <p:spPr>
          <a:xfrm>
            <a:off x="4500839" y="595116"/>
            <a:ext cx="3192703" cy="5667765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Shape 1471"/>
          <p:cNvSpPr/>
          <p:nvPr/>
        </p:nvSpPr>
        <p:spPr>
          <a:xfrm>
            <a:off x="4708498" y="3259183"/>
            <a:ext cx="2834096" cy="96478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도시가 함락된 후에는 30분간 불타는 상태가 됩니다. 성 방어도 수치가 0이 되었을  경우 도시는 강제로 월드맵의 랜덤한 위치로 이동됩니다. 검은대륙에 있을 경우에는 불타는 속도가 엄청 빠르기 바로 연소하여 주시길 바랍니다.</a:t>
            </a:r>
          </a:p>
        </p:txBody>
      </p:sp>
      <p:sp>
        <p:nvSpPr>
          <p:cNvPr id="1472" name="Shape 1472"/>
          <p:cNvSpPr/>
          <p:nvPr/>
        </p:nvSpPr>
        <p:spPr>
          <a:xfrm>
            <a:off x="8188852" y="2817538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 방어도 관련 상세 정보 팝업(툴팁)</a:t>
            </a:r>
          </a:p>
        </p:txBody>
      </p:sp>
      <p:cxnSp>
        <p:nvCxnSpPr>
          <p:cNvPr id="1473" name="Shape 1473"/>
          <p:cNvCxnSpPr>
            <a:stCxn id="1472" idx="1"/>
          </p:cNvCxnSpPr>
          <p:nvPr/>
        </p:nvCxnSpPr>
        <p:spPr>
          <a:xfrm flipH="1">
            <a:off x="7542652" y="3038360"/>
            <a:ext cx="646200" cy="233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74" name="Shape 1474"/>
          <p:cNvSpPr/>
          <p:nvPr/>
        </p:nvSpPr>
        <p:spPr>
          <a:xfrm>
            <a:off x="1756509" y="1396879"/>
            <a:ext cx="296975" cy="269788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1475" name="Shape 1475"/>
          <p:cNvGrpSpPr/>
          <p:nvPr/>
        </p:nvGrpSpPr>
        <p:grpSpPr>
          <a:xfrm>
            <a:off x="709913" y="1386585"/>
            <a:ext cx="1038744" cy="300917"/>
            <a:chOff x="782593" y="1858233"/>
            <a:chExt cx="1038744" cy="300917"/>
          </a:xfrm>
        </p:grpSpPr>
        <p:sp>
          <p:nvSpPr>
            <p:cNvPr id="1476" name="Shape 1476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Shape 1477"/>
            <p:cNvSpPr txBox="1"/>
            <p:nvPr/>
          </p:nvSpPr>
          <p:spPr>
            <a:xfrm>
              <a:off x="782593" y="1884883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478" name="Shape 1478"/>
          <p:cNvSpPr/>
          <p:nvPr/>
        </p:nvSpPr>
        <p:spPr>
          <a:xfrm>
            <a:off x="7959728" y="4307192"/>
            <a:ext cx="1780166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화면의 빈 공간 터치 시 설명 팝업 닫기 수행</a:t>
            </a:r>
          </a:p>
        </p:txBody>
      </p:sp>
      <p:cxnSp>
        <p:nvCxnSpPr>
          <p:cNvPr id="1479" name="Shape 1479"/>
          <p:cNvCxnSpPr>
            <a:stCxn id="1478" idx="1"/>
          </p:cNvCxnSpPr>
          <p:nvPr/>
        </p:nvCxnSpPr>
        <p:spPr>
          <a:xfrm flipH="1">
            <a:off x="7468028" y="4528014"/>
            <a:ext cx="491700" cy="233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Shape 1484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grpSp>
        <p:nvGrpSpPr>
          <p:cNvPr id="1485" name="Shape 1485"/>
          <p:cNvGrpSpPr/>
          <p:nvPr/>
        </p:nvGrpSpPr>
        <p:grpSpPr>
          <a:xfrm>
            <a:off x="4497353" y="595116"/>
            <a:ext cx="3192706" cy="5667768"/>
            <a:chOff x="4497353" y="595116"/>
            <a:chExt cx="3192706" cy="5667768"/>
          </a:xfrm>
        </p:grpSpPr>
        <p:pic>
          <p:nvPicPr>
            <p:cNvPr id="1486" name="Shape 14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939" y="595116"/>
              <a:ext cx="3188120" cy="5667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7" name="Shape 14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7353" y="811762"/>
              <a:ext cx="3191069" cy="451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8" name="Shape 1488"/>
          <p:cNvSpPr txBox="1"/>
          <p:nvPr/>
        </p:nvSpPr>
        <p:spPr>
          <a:xfrm>
            <a:off x="1013629" y="667910"/>
            <a:ext cx="32971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건물로 유저가 공격을 하는 경우 표시</a:t>
            </a:r>
          </a:p>
        </p:txBody>
      </p:sp>
      <p:pic>
        <p:nvPicPr>
          <p:cNvPr id="1489" name="Shape 14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6685" y="811764"/>
            <a:ext cx="3172409" cy="4497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0" name="Shape 14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33732" y="4414692"/>
            <a:ext cx="761070" cy="852141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Shape 1491"/>
          <p:cNvSpPr/>
          <p:nvPr/>
        </p:nvSpPr>
        <p:spPr>
          <a:xfrm>
            <a:off x="8393656" y="4048537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 알림 팝업</a:t>
            </a:r>
          </a:p>
        </p:txBody>
      </p:sp>
      <p:sp>
        <p:nvSpPr>
          <p:cNvPr id="1492" name="Shape 1492"/>
          <p:cNvSpPr/>
          <p:nvPr/>
        </p:nvSpPr>
        <p:spPr>
          <a:xfrm>
            <a:off x="8469749" y="4774726"/>
            <a:ext cx="3072216" cy="53439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공격에 대한 대상 정보가 보이는 팝업 화면으로 이동(이 부분은 다른 문서로 정의 하도록 함)</a:t>
            </a:r>
          </a:p>
        </p:txBody>
      </p:sp>
      <p:cxnSp>
        <p:nvCxnSpPr>
          <p:cNvPr id="1493" name="Shape 1493"/>
          <p:cNvCxnSpPr>
            <a:stCxn id="1492" idx="0"/>
            <a:endCxn id="1491" idx="2"/>
          </p:cNvCxnSpPr>
          <p:nvPr/>
        </p:nvCxnSpPr>
        <p:spPr>
          <a:xfrm rot="10800000">
            <a:off x="9129257" y="4490326"/>
            <a:ext cx="876600" cy="284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94" name="Shape 1494"/>
          <p:cNvCxnSpPr>
            <a:stCxn id="1491" idx="1"/>
          </p:cNvCxnSpPr>
          <p:nvPr/>
        </p:nvCxnSpPr>
        <p:spPr>
          <a:xfrm flipH="1">
            <a:off x="7529656" y="4269359"/>
            <a:ext cx="864000" cy="658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Shape 1499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grpSp>
        <p:nvGrpSpPr>
          <p:cNvPr id="1500" name="Shape 1500"/>
          <p:cNvGrpSpPr/>
          <p:nvPr/>
        </p:nvGrpSpPr>
        <p:grpSpPr>
          <a:xfrm>
            <a:off x="4497353" y="595116"/>
            <a:ext cx="3192706" cy="5667768"/>
            <a:chOff x="4497353" y="595116"/>
            <a:chExt cx="3192706" cy="5667768"/>
          </a:xfrm>
        </p:grpSpPr>
        <p:pic>
          <p:nvPicPr>
            <p:cNvPr id="1501" name="Shape 15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939" y="595116"/>
              <a:ext cx="3188120" cy="5667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2" name="Shape 15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7353" y="811762"/>
              <a:ext cx="3191069" cy="451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3" name="Shape 1503"/>
          <p:cNvSpPr txBox="1"/>
          <p:nvPr/>
        </p:nvSpPr>
        <p:spPr>
          <a:xfrm>
            <a:off x="1013629" y="667910"/>
            <a:ext cx="3250460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월드맵 도시 화재 상태 표시</a:t>
            </a:r>
          </a:p>
        </p:txBody>
      </p:sp>
      <p:pic>
        <p:nvPicPr>
          <p:cNvPr id="1504" name="Shape 15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6685" y="811764"/>
            <a:ext cx="3172409" cy="4497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5" name="Shape 15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11744" y="2453850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6" name="Shape 15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42373" y="2670498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7" name="Shape 15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65957" y="2453850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8" name="Shape 15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76700" y="2635750"/>
            <a:ext cx="454213" cy="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9" name="Shape 1509"/>
          <p:cNvSpPr/>
          <p:nvPr/>
        </p:nvSpPr>
        <p:spPr>
          <a:xfrm>
            <a:off x="2685317" y="2575683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불타는 도시 연출</a:t>
            </a:r>
          </a:p>
        </p:txBody>
      </p:sp>
      <p:cxnSp>
        <p:nvCxnSpPr>
          <p:cNvPr id="1510" name="Shape 1510"/>
          <p:cNvCxnSpPr>
            <a:stCxn id="1509" idx="3"/>
          </p:cNvCxnSpPr>
          <p:nvPr/>
        </p:nvCxnSpPr>
        <p:spPr>
          <a:xfrm>
            <a:off x="4156529" y="2796505"/>
            <a:ext cx="1144500" cy="155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511" name="Shape 15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03042" y="2212418"/>
            <a:ext cx="454213" cy="4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1517" name="Shape 1517"/>
          <p:cNvSpPr txBox="1"/>
          <p:nvPr/>
        </p:nvSpPr>
        <p:spPr>
          <a:xfrm>
            <a:off x="1013629" y="667910"/>
            <a:ext cx="26719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화재 처리 표시 </a:t>
            </a:r>
          </a:p>
        </p:txBody>
      </p:sp>
      <p:grpSp>
        <p:nvGrpSpPr>
          <p:cNvPr id="1518" name="Shape 1518"/>
          <p:cNvGrpSpPr/>
          <p:nvPr/>
        </p:nvGrpSpPr>
        <p:grpSpPr>
          <a:xfrm>
            <a:off x="4497353" y="595116"/>
            <a:ext cx="3192706" cy="5667768"/>
            <a:chOff x="4497353" y="595116"/>
            <a:chExt cx="3192706" cy="5667768"/>
          </a:xfrm>
        </p:grpSpPr>
        <p:pic>
          <p:nvPicPr>
            <p:cNvPr id="1519" name="Shape 15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939" y="595116"/>
              <a:ext cx="3188120" cy="5667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0" name="Shape 15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7353" y="811762"/>
              <a:ext cx="3191069" cy="45160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1" name="Shape 15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6894" y="1996650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2" name="Shape 15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7523" y="2213298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3" name="Shape 15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1107" y="1996650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4" name="Shape 15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1851" y="2178550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5" name="Shape 15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5191" y="2195168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Shape 15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5819" y="2411816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7" name="Shape 15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9405" y="2195168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8" name="Shape 15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0146" y="2377066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9" name="Shape 15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8082" y="3278539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0" name="Shape 15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8712" y="3495185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1" name="Shape 15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2298" y="3278539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Shape 15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039" y="3460437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3" name="Shape 15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4448" y="4112996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4" name="Shape 15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5078" y="4329642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5" name="Shape 15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8662" y="4112996"/>
            <a:ext cx="45421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Shape 15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9405" y="4294894"/>
            <a:ext cx="454213" cy="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Shape 1537"/>
          <p:cNvSpPr/>
          <p:nvPr/>
        </p:nvSpPr>
        <p:spPr>
          <a:xfrm>
            <a:off x="8337671" y="3450705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화재 알림 버튼</a:t>
            </a:r>
          </a:p>
        </p:txBody>
      </p:sp>
      <p:sp>
        <p:nvSpPr>
          <p:cNvPr id="1538" name="Shape 1538"/>
          <p:cNvSpPr/>
          <p:nvPr/>
        </p:nvSpPr>
        <p:spPr>
          <a:xfrm>
            <a:off x="8413764" y="4176894"/>
            <a:ext cx="1958181" cy="53439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성벽 방어도 정보 화면으로 이동</a:t>
            </a:r>
          </a:p>
        </p:txBody>
      </p:sp>
      <p:cxnSp>
        <p:nvCxnSpPr>
          <p:cNvPr id="1539" name="Shape 1539"/>
          <p:cNvCxnSpPr>
            <a:stCxn id="1538" idx="0"/>
            <a:endCxn id="1537" idx="2"/>
          </p:cNvCxnSpPr>
          <p:nvPr/>
        </p:nvCxnSpPr>
        <p:spPr>
          <a:xfrm rot="10800000">
            <a:off x="9073355" y="3892494"/>
            <a:ext cx="319500" cy="284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540" name="Shape 15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2549" y="4012335"/>
            <a:ext cx="576692" cy="542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1" name="Shape 1541"/>
          <p:cNvCxnSpPr>
            <a:stCxn id="1537" idx="1"/>
          </p:cNvCxnSpPr>
          <p:nvPr/>
        </p:nvCxnSpPr>
        <p:spPr>
          <a:xfrm flipH="1">
            <a:off x="7473671" y="3671527"/>
            <a:ext cx="864000" cy="658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42" name="Shape 1542"/>
          <p:cNvSpPr/>
          <p:nvPr/>
        </p:nvSpPr>
        <p:spPr>
          <a:xfrm>
            <a:off x="1013629" y="3229882"/>
            <a:ext cx="2641740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화재 상태의 경우 이펙트 처리 필요</a:t>
            </a:r>
          </a:p>
        </p:txBody>
      </p:sp>
      <p:cxnSp>
        <p:nvCxnSpPr>
          <p:cNvPr id="1543" name="Shape 1543"/>
          <p:cNvCxnSpPr>
            <a:stCxn id="1542" idx="3"/>
          </p:cNvCxnSpPr>
          <p:nvPr/>
        </p:nvCxnSpPr>
        <p:spPr>
          <a:xfrm flipH="1" rot="10800000">
            <a:off x="3655369" y="2789804"/>
            <a:ext cx="1547700" cy="66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Shape 1548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1549" name="Shape 1549"/>
          <p:cNvSpPr txBox="1"/>
          <p:nvPr/>
        </p:nvSpPr>
        <p:spPr>
          <a:xfrm>
            <a:off x="1013629" y="667910"/>
            <a:ext cx="325046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재화 구매 UI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유료 재화가 소모되는 기능 사용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재화가 부족할 경우</a:t>
            </a:r>
          </a:p>
        </p:txBody>
      </p:sp>
      <p:grpSp>
        <p:nvGrpSpPr>
          <p:cNvPr id="1550" name="Shape 1550"/>
          <p:cNvGrpSpPr/>
          <p:nvPr/>
        </p:nvGrpSpPr>
        <p:grpSpPr>
          <a:xfrm>
            <a:off x="4497353" y="595116"/>
            <a:ext cx="3192706" cy="5667768"/>
            <a:chOff x="4497353" y="595116"/>
            <a:chExt cx="3192706" cy="5667768"/>
          </a:xfrm>
        </p:grpSpPr>
        <p:pic>
          <p:nvPicPr>
            <p:cNvPr id="1551" name="Shape 15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939" y="595116"/>
              <a:ext cx="3188120" cy="5667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2" name="Shape 15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7353" y="811762"/>
              <a:ext cx="3191069" cy="451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3" name="Shape 1553"/>
          <p:cNvSpPr/>
          <p:nvPr/>
        </p:nvSpPr>
        <p:spPr>
          <a:xfrm>
            <a:off x="4495716" y="595116"/>
            <a:ext cx="3192703" cy="56677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4" name="Shape 1554"/>
          <p:cNvPicPr preferRelativeResize="0"/>
          <p:nvPr/>
        </p:nvPicPr>
        <p:blipFill rotWithShape="1">
          <a:blip r:embed="rId4">
            <a:alphaModFix/>
          </a:blip>
          <a:srcRect b="0" l="32930" r="0" t="53954"/>
          <a:stretch/>
        </p:blipFill>
        <p:spPr>
          <a:xfrm>
            <a:off x="4568432" y="1721106"/>
            <a:ext cx="2140257" cy="2079429"/>
          </a:xfrm>
          <a:prstGeom prst="roundRect">
            <a:avLst>
              <a:gd fmla="val 10834" name="adj"/>
            </a:avLst>
          </a:prstGeom>
          <a:noFill/>
          <a:ln>
            <a:noFill/>
          </a:ln>
        </p:spPr>
      </p:pic>
      <p:sp>
        <p:nvSpPr>
          <p:cNvPr id="1555" name="Shape 1555"/>
          <p:cNvSpPr/>
          <p:nvPr/>
        </p:nvSpPr>
        <p:spPr>
          <a:xfrm>
            <a:off x="5385323" y="1979316"/>
            <a:ext cx="924594" cy="284914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Lv6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1556" name="Shape 1556"/>
          <p:cNvSpPr/>
          <p:nvPr/>
        </p:nvSpPr>
        <p:spPr>
          <a:xfrm>
            <a:off x="4495717" y="595116"/>
            <a:ext cx="3192703" cy="2899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7" name="Shape 15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4582" y="632656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8" name="Shape 15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4692" y="644783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9" name="Shape 15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3189" y="641987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0" name="Shape 156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0657" y="632656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Shape 1561"/>
          <p:cNvSpPr/>
          <p:nvPr/>
        </p:nvSpPr>
        <p:spPr>
          <a:xfrm>
            <a:off x="4905937" y="634374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562" name="Shape 1562"/>
          <p:cNvSpPr/>
          <p:nvPr/>
        </p:nvSpPr>
        <p:spPr>
          <a:xfrm>
            <a:off x="5590180" y="628152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563" name="Shape 1563"/>
          <p:cNvSpPr/>
          <p:nvPr/>
        </p:nvSpPr>
        <p:spPr>
          <a:xfrm>
            <a:off x="6321080" y="640591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564" name="Shape 1564"/>
          <p:cNvSpPr/>
          <p:nvPr/>
        </p:nvSpPr>
        <p:spPr>
          <a:xfrm>
            <a:off x="7051989" y="625039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1565" name="Shape 1565"/>
          <p:cNvCxnSpPr/>
          <p:nvPr/>
        </p:nvCxnSpPr>
        <p:spPr>
          <a:xfrm>
            <a:off x="4495716" y="885111"/>
            <a:ext cx="319270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566" name="Shape 1566"/>
          <p:cNvGrpSpPr/>
          <p:nvPr/>
        </p:nvGrpSpPr>
        <p:grpSpPr>
          <a:xfrm>
            <a:off x="4613052" y="3490375"/>
            <a:ext cx="2994952" cy="1679510"/>
            <a:chOff x="4161635" y="3163080"/>
            <a:chExt cx="2994952" cy="1679510"/>
          </a:xfrm>
        </p:grpSpPr>
        <p:sp>
          <p:nvSpPr>
            <p:cNvPr id="1567" name="Shape 1567"/>
            <p:cNvSpPr/>
            <p:nvPr/>
          </p:nvSpPr>
          <p:spPr>
            <a:xfrm>
              <a:off x="4161635" y="3163080"/>
              <a:ext cx="2994952" cy="1679510"/>
            </a:xfrm>
            <a:prstGeom prst="roundRect">
              <a:avLst>
                <a:gd fmla="val 7223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4212326" y="3183318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9" name="Shape 156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06337" y="3188741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0" name="Shape 1570"/>
            <p:cNvSpPr/>
            <p:nvPr/>
          </p:nvSpPr>
          <p:spPr>
            <a:xfrm>
              <a:off x="4277780" y="3494153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이동</a:t>
              </a: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4532571" y="3227926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689676" y="3186427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6084567" y="3240366"/>
              <a:ext cx="7841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36,000,000</a:t>
              </a:r>
            </a:p>
          </p:txBody>
        </p:sp>
        <p:pic>
          <p:nvPicPr>
            <p:cNvPr id="1574" name="Shape 157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784792" y="3216676"/>
              <a:ext cx="264370" cy="2545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5" name="Shape 1575"/>
            <p:cNvCxnSpPr/>
            <p:nvPr/>
          </p:nvCxnSpPr>
          <p:spPr>
            <a:xfrm>
              <a:off x="4285941" y="3480314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76" name="Shape 1576"/>
            <p:cNvCxnSpPr/>
            <p:nvPr/>
          </p:nvCxnSpPr>
          <p:spPr>
            <a:xfrm>
              <a:off x="4279719" y="3660707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77" name="Shape 1577"/>
            <p:cNvSpPr/>
            <p:nvPr/>
          </p:nvSpPr>
          <p:spPr>
            <a:xfrm>
              <a:off x="5755132" y="3497262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보충</a:t>
              </a:r>
            </a:p>
          </p:txBody>
        </p:sp>
        <p:cxnSp>
          <p:nvCxnSpPr>
            <p:cNvPr id="1578" name="Shape 1578"/>
            <p:cNvCxnSpPr/>
            <p:nvPr/>
          </p:nvCxnSpPr>
          <p:spPr>
            <a:xfrm>
              <a:off x="5763292" y="3483423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79" name="Shape 1579"/>
            <p:cNvCxnSpPr/>
            <p:nvPr/>
          </p:nvCxnSpPr>
          <p:spPr>
            <a:xfrm>
              <a:off x="5757069" y="3663817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1580" name="Shape 158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82085" y="3219593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1" name="Shape 1581"/>
            <p:cNvSpPr/>
            <p:nvPr/>
          </p:nvSpPr>
          <p:spPr>
            <a:xfrm>
              <a:off x="5691716" y="3742523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2" name="Shape 158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695057" y="3747944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3" name="Shape 1583"/>
            <p:cNvSpPr/>
            <p:nvPr/>
          </p:nvSpPr>
          <p:spPr>
            <a:xfrm>
              <a:off x="6039953" y="3787130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cxnSp>
          <p:nvCxnSpPr>
            <p:cNvPr id="1584" name="Shape 1584"/>
            <p:cNvCxnSpPr/>
            <p:nvPr/>
          </p:nvCxnSpPr>
          <p:spPr>
            <a:xfrm>
              <a:off x="5767769" y="3673832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85" name="Shape 1585"/>
            <p:cNvSpPr/>
            <p:nvPr/>
          </p:nvSpPr>
          <p:spPr>
            <a:xfrm>
              <a:off x="5762721" y="4054673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진행사항 02:30:50</a:t>
              </a:r>
            </a:p>
          </p:txBody>
        </p:sp>
        <p:cxnSp>
          <p:nvCxnSpPr>
            <p:cNvPr id="1586" name="Shape 1586"/>
            <p:cNvCxnSpPr/>
            <p:nvPr/>
          </p:nvCxnSpPr>
          <p:spPr>
            <a:xfrm>
              <a:off x="5770882" y="4040835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87" name="Shape 1587"/>
            <p:cNvCxnSpPr/>
            <p:nvPr/>
          </p:nvCxnSpPr>
          <p:spPr>
            <a:xfrm>
              <a:off x="5764660" y="4221228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88" name="Shape 1588"/>
            <p:cNvSpPr/>
            <p:nvPr/>
          </p:nvSpPr>
          <p:spPr>
            <a:xfrm>
              <a:off x="4216921" y="3751114"/>
              <a:ext cx="1439998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9" name="Shape 158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20262" y="3756535"/>
              <a:ext cx="437380" cy="295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0" name="Shape 1590"/>
            <p:cNvSpPr/>
            <p:nvPr/>
          </p:nvSpPr>
          <p:spPr>
            <a:xfrm>
              <a:off x="4565157" y="3795723"/>
              <a:ext cx="9573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LV30 마을회관</a:t>
              </a: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4287926" y="4063264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accent5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무료건설 04:30</a:t>
              </a:r>
            </a:p>
          </p:txBody>
        </p:sp>
        <p:cxnSp>
          <p:nvCxnSpPr>
            <p:cNvPr id="1592" name="Shape 1592"/>
            <p:cNvCxnSpPr/>
            <p:nvPr/>
          </p:nvCxnSpPr>
          <p:spPr>
            <a:xfrm>
              <a:off x="4296087" y="4049426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93" name="Shape 1593"/>
            <p:cNvCxnSpPr/>
            <p:nvPr/>
          </p:nvCxnSpPr>
          <p:spPr>
            <a:xfrm>
              <a:off x="4289864" y="4229819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1594" name="Shape 159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99805" y="3777592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5" name="Shape 159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39417" y="3219014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6" name="Shape 159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57138" y="3777010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7" name="Shape 1597"/>
          <p:cNvSpPr/>
          <p:nvPr/>
        </p:nvSpPr>
        <p:spPr>
          <a:xfrm>
            <a:off x="6468739" y="1994664"/>
            <a:ext cx="1166502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Shape 1598"/>
          <p:cNvSpPr/>
          <p:nvPr/>
        </p:nvSpPr>
        <p:spPr>
          <a:xfrm>
            <a:off x="6468771" y="2002175"/>
            <a:ext cx="1180922" cy="823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다음 레벨     </a:t>
            </a:r>
            <a:r>
              <a:rPr b="1" lang="en-US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95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95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성방어도수치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8500 </a:t>
            </a:r>
            <a:r>
              <a:rPr b="1" lang="en-US" sz="9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+100</a:t>
            </a:r>
          </a:p>
        </p:txBody>
      </p:sp>
      <p:sp>
        <p:nvSpPr>
          <p:cNvPr id="1599" name="Shape 1599"/>
          <p:cNvSpPr/>
          <p:nvPr/>
        </p:nvSpPr>
        <p:spPr>
          <a:xfrm>
            <a:off x="5541478" y="3274639"/>
            <a:ext cx="1118761" cy="21405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필수 조건</a:t>
            </a:r>
          </a:p>
        </p:txBody>
      </p:sp>
      <p:sp>
        <p:nvSpPr>
          <p:cNvPr id="1600" name="Shape 1600"/>
          <p:cNvSpPr/>
          <p:nvPr/>
        </p:nvSpPr>
        <p:spPr>
          <a:xfrm>
            <a:off x="4590753" y="5785407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Shape 1601"/>
          <p:cNvSpPr/>
          <p:nvPr/>
        </p:nvSpPr>
        <p:spPr>
          <a:xfrm rot="10800000">
            <a:off x="4674122" y="5877784"/>
            <a:ext cx="336928" cy="2053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Shape 1602"/>
          <p:cNvSpPr/>
          <p:nvPr/>
        </p:nvSpPr>
        <p:spPr>
          <a:xfrm>
            <a:off x="5302903" y="5778760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Shape 1603"/>
          <p:cNvSpPr/>
          <p:nvPr/>
        </p:nvSpPr>
        <p:spPr>
          <a:xfrm>
            <a:off x="6520373" y="5769430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Shape 1604"/>
          <p:cNvSpPr/>
          <p:nvPr/>
        </p:nvSpPr>
        <p:spPr>
          <a:xfrm>
            <a:off x="5313501" y="5744939"/>
            <a:ext cx="112723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업그레이드</a:t>
            </a:r>
          </a:p>
        </p:txBody>
      </p:sp>
      <p:sp>
        <p:nvSpPr>
          <p:cNvPr id="1605" name="Shape 1605"/>
          <p:cNvSpPr/>
          <p:nvPr/>
        </p:nvSpPr>
        <p:spPr>
          <a:xfrm>
            <a:off x="6604239" y="5832026"/>
            <a:ext cx="95410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</p:txBody>
      </p:sp>
      <p:sp>
        <p:nvSpPr>
          <p:cNvPr id="1606" name="Shape 1606"/>
          <p:cNvSpPr/>
          <p:nvPr/>
        </p:nvSpPr>
        <p:spPr>
          <a:xfrm>
            <a:off x="5488750" y="5980332"/>
            <a:ext cx="894125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pic>
        <p:nvPicPr>
          <p:cNvPr id="1607" name="Shape 160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05917" y="5914373"/>
            <a:ext cx="265352" cy="253643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Shape 1608"/>
          <p:cNvSpPr/>
          <p:nvPr/>
        </p:nvSpPr>
        <p:spPr>
          <a:xfrm>
            <a:off x="6849346" y="5505403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05:27:32</a:t>
            </a:r>
          </a:p>
        </p:txBody>
      </p:sp>
      <p:pic>
        <p:nvPicPr>
          <p:cNvPr id="1609" name="Shape 160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195832">
            <a:off x="6770030" y="5531711"/>
            <a:ext cx="128282" cy="19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Shape 1610"/>
          <p:cNvSpPr/>
          <p:nvPr/>
        </p:nvSpPr>
        <p:spPr>
          <a:xfrm>
            <a:off x="4500839" y="595116"/>
            <a:ext cx="3192703" cy="5667768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1" name="Shape 16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17262" y="1761100"/>
            <a:ext cx="2950927" cy="27951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612" name="Shape 1612"/>
          <p:cNvSpPr/>
          <p:nvPr/>
        </p:nvSpPr>
        <p:spPr>
          <a:xfrm>
            <a:off x="8170949" y="950020"/>
            <a:ext cx="3836971" cy="1103811"/>
          </a:xfrm>
          <a:prstGeom prst="roundRect">
            <a:avLst>
              <a:gd fmla="val 0" name="adj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업그레이드 버튼을 클릭 한 상태에서 재화가 부족한 경우는 패키지 팝업창이 나오게 하여 골드 획득 버튼을 클릭 시 상점으로 이동 하도록 처리 합니다.</a:t>
            </a:r>
          </a:p>
        </p:txBody>
      </p:sp>
      <p:sp>
        <p:nvSpPr>
          <p:cNvPr id="1613" name="Shape 1613"/>
          <p:cNvSpPr/>
          <p:nvPr/>
        </p:nvSpPr>
        <p:spPr>
          <a:xfrm>
            <a:off x="8127096" y="2477371"/>
            <a:ext cx="3836971" cy="942270"/>
          </a:xfrm>
          <a:prstGeom prst="roundRect">
            <a:avLst>
              <a:gd fmla="val 0" name="adj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상단에 패키지 정보를 보여주며, 상단에 패키지를 바로 구매 할 수 있도록 처리 하도록 합니다.(패키지 처리 관련 부분은 상점 관련 기획서를 참고 하면 됩니다)</a:t>
            </a:r>
          </a:p>
        </p:txBody>
      </p:sp>
      <p:cxnSp>
        <p:nvCxnSpPr>
          <p:cNvPr id="1614" name="Shape 1614"/>
          <p:cNvCxnSpPr>
            <a:stCxn id="1612" idx="1"/>
          </p:cNvCxnSpPr>
          <p:nvPr/>
        </p:nvCxnSpPr>
        <p:spPr>
          <a:xfrm flipH="1">
            <a:off x="7575749" y="1501926"/>
            <a:ext cx="595200" cy="261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15" name="Shape 1615"/>
          <p:cNvCxnSpPr>
            <a:stCxn id="1613" idx="1"/>
          </p:cNvCxnSpPr>
          <p:nvPr/>
        </p:nvCxnSpPr>
        <p:spPr>
          <a:xfrm rot="10800000">
            <a:off x="7326696" y="2565406"/>
            <a:ext cx="800400" cy="383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16" name="Shape 1616"/>
          <p:cNvCxnSpPr>
            <a:stCxn id="1613" idx="1"/>
          </p:cNvCxnSpPr>
          <p:nvPr/>
        </p:nvCxnSpPr>
        <p:spPr>
          <a:xfrm flipH="1">
            <a:off x="7288296" y="2948506"/>
            <a:ext cx="838800" cy="735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성벽의 건설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성벽은 최초 1레벨로 처음부터 건설되어 있음(※ 건설 불필요)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성벽은 철거가 불가능한 건물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성벽의 방어도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도시의 존속 여부를 결정하는 수치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성벽의 방어도가 0이 되면 랜덤하게 다른 좌표로 도시가 이동하게 됨(현재 자원 레벨 이하 자원지로 랜덤하게 이동 되어지게 처리) 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레벨이 상승할 수록 성벽의 방어도 역시 상승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레벨별 지정된 방어도로 변경 됨 ➔ 수치 증가가 아닌 수치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공성 진행에 따라 방어도 감소발생 ➔ 수성 실패 시 감소 발생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업그레이드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성벽의 레벨을 올려 방어도를 올리는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 조건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 건물 건설 완료 ➔ 필요로 하는 건물의 수는 최소 1개 ~ 최대 N개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 자원 충족 ➔ 필요로 하는 자원의 수는 최소 1개 ~ 최대 N개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건설을 진행할 수 있는 건설 망치(인부) 필요 ➔ 업그레이드를 진행하기 위해서는 건설을 진행 중이 아닌 건설 망치 1개 필요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필요 건물 완료 / 필요 자원 충족 체크 후 ➔ 비어 있는 건설 망치 체크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데이터 구성 시 각 성벽의 각 레벨에 따라 필요 건물 및 자원의 종류를 가변적으로 조절 가능하도록 개발 필요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필요 조건 미충족 시 각 상황에 맞는 예외 상황 발생 ➔ 각 상황별 UI 기획 참조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업그레이드 시 일정 시간이 대기 시간 적용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아이템 사용 ➔ 사용한 아이템의 효과 만큼 대기 시간 감소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완료 ➔ 유료 재화를 소모하여 성벽의 업그레이드는 즉시 완료 시킴(※ 업그레이드 대기 시간 모두 감소)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업그레이드 중 부가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가속 ➔ 현재 진행 중인 업그레이드를 바로 완료시키는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가속 ➔ 가속 아이템을 소모하여 건설 대기 시간을 감소시키는 기능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취소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업그레이드를 취소하는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취소 시 소모된 자원들의 n% 만큼을 반환 ➔ 반환 % 는 추후 데이터 수정을 통해 변경 가능하도록 개발 필요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화재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공성 진행 시 수성에 실패할 경우 발생하는 특이 상황(※ 성벽에 불이 난 상황)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N분 동안 진행되며 일정 간격(시간)으로 성벽의 방어도를 지속적으로 낮춤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화재의 지속 시간은 데이터 수정을 통해 변경 가능하도록 개발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지속시간이 종료되면 화재는 사라짐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화재 상황이 되면 화재 진화 기능 사용 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화재 진화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화재 진화 ➔ 현재 성벽의 화재 상태를 제거하는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크라운을 소모해 즉시 화재 상태를 제거한다. (성벽의 현재 방어도에는 영향을 미치지 않는다.)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 방어도 증가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성벽의 방어도가 내려갔을 때 사용 가능한 부가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성벽의 방어도를 강제적으로 일정 수치 증가 시킴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(80. 테이블로 정의)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수행 할 때 마다 N분의 적용 대기 시간 적용 ➔ 재사용 쿨타임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(30분. 테이블로 정의)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성 방어도 증가는 대기시간 감소 기능을 지원하지 않음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화재 중인 성벽도 방어도 증가가 가능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방어도는 즉시 회복되고 회복된 양에서 화재에 따른 방어도 손실은 계속 이루어 집니다.</a:t>
            </a: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013629" y="667910"/>
            <a:ext cx="11178369" cy="607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화재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공성전에서 패배하여 도시가 피해를 입었을 때, 월드맵 상에서 도시가 불타는 연출 발생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도시의 화재가 모두 끝날 때 까지 연출 유지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화재 상태에서 기능 버튼을 통해 성벽 방어도 화면으로 이동 가능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화재 연출 단계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도시에 화재가 발생 시 단계로 건물이 불타거나, 성벽이 부서지거나, 병사가 죽어 있거나 하는 연출이 필요 함.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단계 구성은 디자인 팀하고 상의를 하여 진행 하도록 함.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강제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성벽의 방어도가 0이 될 때 발생되는 부가 효과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랜덤하게 다른 좌표로 도시가 이동하게 됨(현재 자원 레벨 이하 자원지로 랜덤하게 이동 되어지게 처리)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다른 기능 및 컨텐츠 플레이 중에도 도시 강제 이동이 발생하면 모든 행위를 취소시키고 강제 이동을 하게 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도시 강세 이동 시 출정되어 있던 병력은 도시 이동과 함께 강제로 회수 처리됨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강제 도시 이동 후 성벽의 내구도는 최대치로 회복되며 화재 효과는 사라진다.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화재가 발생 되는 규칙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내 도시에서 벌어진 전투에서 패배할 경우 발생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30분 동안 18초당 1의 방어도 감소 (전투 패배 1회 기준)</a:t>
            </a:r>
          </a:p>
          <a:p>
            <a:pPr indent="0" lvl="2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※ 검은대륙(황성 주변 지역) 위에 있는 도시는 화재 발생 시 초당 33의 방어도 감소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전투에서 패배할 때마다 화재 지속시간은 제한 없이 누적된다. (30분, 1시간, 1시간 30분 …….)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51383" y="658579"/>
            <a:ext cx="11178369" cy="607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화재 테이블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데이터 테이블 예시 1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Shape 125"/>
          <p:cNvGraphicFramePr/>
          <p:nvPr/>
        </p:nvGraphicFramePr>
        <p:xfrm>
          <a:off x="1559495" y="14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{321D4FAF-AF02-4496-98AB-FE0E9B12CA73}</a:tableStyleId>
              </a:tblPr>
              <a:tblGrid>
                <a:gridCol w="1008100"/>
                <a:gridCol w="1296150"/>
                <a:gridCol w="1080125"/>
                <a:gridCol w="576075"/>
                <a:gridCol w="1373700"/>
                <a:gridCol w="1218600"/>
                <a:gridCol w="1152125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화재 타입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화재 유지 시간(초)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감소 주기(초)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감소량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화재 진화 Crown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방어도 회복량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회복 쿨타임(초)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화재 타입 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1800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18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80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1800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화재 타입 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1800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33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80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1800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26" name="Shape 126"/>
          <p:cNvSpPr txBox="1"/>
          <p:nvPr/>
        </p:nvSpPr>
        <p:spPr>
          <a:xfrm>
            <a:off x="1487487" y="2132856"/>
            <a:ext cx="34147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화재 타입을 Tile속성 테이블에 직접 입력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013629" y="667910"/>
            <a:ext cx="2671962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선택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대기 상태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메뉴 표시</a:t>
            </a:r>
          </a:p>
        </p:txBody>
      </p:sp>
      <p:grpSp>
        <p:nvGrpSpPr>
          <p:cNvPr id="133" name="Shape 133"/>
          <p:cNvGrpSpPr/>
          <p:nvPr/>
        </p:nvGrpSpPr>
        <p:grpSpPr>
          <a:xfrm>
            <a:off x="4497353" y="595116"/>
            <a:ext cx="3192706" cy="5667768"/>
            <a:chOff x="4497353" y="595116"/>
            <a:chExt cx="3192706" cy="5667768"/>
          </a:xfrm>
        </p:grpSpPr>
        <p:pic>
          <p:nvPicPr>
            <p:cNvPr id="134" name="Shape 1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939" y="595116"/>
              <a:ext cx="3188120" cy="5667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Shape 1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7353" y="811762"/>
              <a:ext cx="3191069" cy="451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Shape 136"/>
          <p:cNvSpPr/>
          <p:nvPr/>
        </p:nvSpPr>
        <p:spPr>
          <a:xfrm>
            <a:off x="6178426" y="3612175"/>
            <a:ext cx="924594" cy="284914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137" name="Shape 137"/>
          <p:cNvSpPr/>
          <p:nvPr/>
        </p:nvSpPr>
        <p:spPr>
          <a:xfrm>
            <a:off x="5833782" y="4396426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463257" y="4611753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7071571" y="4387096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5768087" y="481358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세부정보</a:t>
            </a:r>
          </a:p>
        </p:txBody>
      </p:sp>
      <p:sp>
        <p:nvSpPr>
          <p:cNvPr id="141" name="Shape 141"/>
          <p:cNvSpPr/>
          <p:nvPr/>
        </p:nvSpPr>
        <p:spPr>
          <a:xfrm>
            <a:off x="6347969" y="5096946"/>
            <a:ext cx="7617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</p:txBody>
      </p:sp>
      <p:sp>
        <p:nvSpPr>
          <p:cNvPr id="142" name="Shape 142"/>
          <p:cNvSpPr/>
          <p:nvPr/>
        </p:nvSpPr>
        <p:spPr>
          <a:xfrm>
            <a:off x="7085374" y="4844907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방어도</a:t>
            </a:r>
          </a:p>
        </p:txBody>
      </p:sp>
      <p:sp>
        <p:nvSpPr>
          <p:cNvPr id="143" name="Shape 143"/>
          <p:cNvSpPr/>
          <p:nvPr/>
        </p:nvSpPr>
        <p:spPr>
          <a:xfrm rot="-5400000">
            <a:off x="6518555" y="4658407"/>
            <a:ext cx="376003" cy="375435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9707" y="4376176"/>
            <a:ext cx="606923" cy="5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7478" y="4442278"/>
            <a:ext cx="342032" cy="34203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7893696" y="3382353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건물 명칭 표시</a:t>
            </a:r>
          </a:p>
        </p:txBody>
      </p:sp>
      <p:cxnSp>
        <p:nvCxnSpPr>
          <p:cNvPr id="147" name="Shape 147"/>
          <p:cNvCxnSpPr>
            <a:stCxn id="146" idx="1"/>
            <a:endCxn id="136" idx="3"/>
          </p:cNvCxnSpPr>
          <p:nvPr/>
        </p:nvCxnSpPr>
        <p:spPr>
          <a:xfrm flipH="1">
            <a:off x="7102896" y="3603175"/>
            <a:ext cx="790800" cy="1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" name="Shape 148"/>
          <p:cNvSpPr/>
          <p:nvPr/>
        </p:nvSpPr>
        <p:spPr>
          <a:xfrm>
            <a:off x="8250357" y="4155353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기능 메뉴</a:t>
            </a:r>
          </a:p>
        </p:txBody>
      </p:sp>
      <p:cxnSp>
        <p:nvCxnSpPr>
          <p:cNvPr id="149" name="Shape 149"/>
          <p:cNvCxnSpPr>
            <a:stCxn id="148" idx="1"/>
          </p:cNvCxnSpPr>
          <p:nvPr/>
        </p:nvCxnSpPr>
        <p:spPr>
          <a:xfrm flipH="1">
            <a:off x="7632357" y="4376175"/>
            <a:ext cx="618000" cy="419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0" name="Shape 150"/>
          <p:cNvSpPr/>
          <p:nvPr/>
        </p:nvSpPr>
        <p:spPr>
          <a:xfrm>
            <a:off x="5645019" y="4301412"/>
            <a:ext cx="1987421" cy="989044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8325400" y="4679782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259703" y="509694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세부정보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1325" y="4659532"/>
            <a:ext cx="606923" cy="54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8360557" y="5410351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8245267" y="5895544"/>
            <a:ext cx="7617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</p:txBody>
      </p:sp>
      <p:sp>
        <p:nvSpPr>
          <p:cNvPr id="156" name="Shape 156"/>
          <p:cNvSpPr/>
          <p:nvPr/>
        </p:nvSpPr>
        <p:spPr>
          <a:xfrm rot="-5400000">
            <a:off x="8415855" y="5457004"/>
            <a:ext cx="376003" cy="375435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8373635" y="6151714"/>
            <a:ext cx="493845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387439" y="6609525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방어도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49542" y="6206898"/>
            <a:ext cx="342032" cy="34203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8932371" y="4729614"/>
            <a:ext cx="357894" cy="3871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9380546" y="4692225"/>
            <a:ext cx="1471212" cy="441643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 세부 정보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화면으로 이동</a:t>
            </a:r>
          </a:p>
        </p:txBody>
      </p:sp>
      <p:sp>
        <p:nvSpPr>
          <p:cNvPr id="162" name="Shape 162"/>
          <p:cNvSpPr/>
          <p:nvPr/>
        </p:nvSpPr>
        <p:spPr>
          <a:xfrm>
            <a:off x="8932371" y="5443987"/>
            <a:ext cx="357894" cy="3871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9380546" y="5406598"/>
            <a:ext cx="1471212" cy="441643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 업그레이드 화면으로 이동</a:t>
            </a:r>
          </a:p>
        </p:txBody>
      </p:sp>
      <p:sp>
        <p:nvSpPr>
          <p:cNvPr id="164" name="Shape 164"/>
          <p:cNvSpPr/>
          <p:nvPr/>
        </p:nvSpPr>
        <p:spPr>
          <a:xfrm>
            <a:off x="8943389" y="6231896"/>
            <a:ext cx="357894" cy="3871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391564" y="6194507"/>
            <a:ext cx="1471212" cy="441643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 방어도 정보 화면으로 이동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UI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013629" y="667910"/>
            <a:ext cx="34258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대기 상태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1939" y="595116"/>
            <a:ext cx="3188120" cy="566776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4495716" y="595116"/>
            <a:ext cx="3192703" cy="56677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32930" r="0" t="53954"/>
          <a:stretch/>
        </p:blipFill>
        <p:spPr>
          <a:xfrm>
            <a:off x="4568432" y="1721106"/>
            <a:ext cx="2140257" cy="2079429"/>
          </a:xfrm>
          <a:prstGeom prst="roundRect">
            <a:avLst>
              <a:gd fmla="val 10834" name="adj"/>
            </a:avLst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4495717" y="595116"/>
            <a:ext cx="3192703" cy="2899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4582" y="632656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4692" y="644783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3189" y="641987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0657" y="632656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4905937" y="634374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81" name="Shape 181"/>
          <p:cNvSpPr/>
          <p:nvPr/>
        </p:nvSpPr>
        <p:spPr>
          <a:xfrm>
            <a:off x="5590180" y="628152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82" name="Shape 182"/>
          <p:cNvSpPr/>
          <p:nvPr/>
        </p:nvSpPr>
        <p:spPr>
          <a:xfrm>
            <a:off x="6321080" y="640591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83" name="Shape 183"/>
          <p:cNvSpPr/>
          <p:nvPr/>
        </p:nvSpPr>
        <p:spPr>
          <a:xfrm>
            <a:off x="7051989" y="625039"/>
            <a:ext cx="514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4495716" y="885111"/>
            <a:ext cx="319270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5" name="Shape 185"/>
          <p:cNvSpPr/>
          <p:nvPr/>
        </p:nvSpPr>
        <p:spPr>
          <a:xfrm>
            <a:off x="5590180" y="5696178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</a:p>
        </p:txBody>
      </p:sp>
      <p:grpSp>
        <p:nvGrpSpPr>
          <p:cNvPr id="186" name="Shape 186"/>
          <p:cNvGrpSpPr/>
          <p:nvPr/>
        </p:nvGrpSpPr>
        <p:grpSpPr>
          <a:xfrm>
            <a:off x="4613052" y="5734349"/>
            <a:ext cx="522334" cy="381706"/>
            <a:chOff x="3187638" y="6328825"/>
            <a:chExt cx="522334" cy="381706"/>
          </a:xfrm>
        </p:grpSpPr>
        <p:sp>
          <p:nvSpPr>
            <p:cNvPr id="187" name="Shape 187"/>
            <p:cNvSpPr/>
            <p:nvPr/>
          </p:nvSpPr>
          <p:spPr>
            <a:xfrm>
              <a:off x="3187638" y="6328825"/>
              <a:ext cx="522334" cy="38170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10800000">
              <a:off x="3271006" y="6421199"/>
              <a:ext cx="336928" cy="20536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4577990" y="3624412"/>
            <a:ext cx="3078403" cy="1873562"/>
            <a:chOff x="3215721" y="3241857"/>
            <a:chExt cx="3078403" cy="1873562"/>
          </a:xfrm>
        </p:grpSpPr>
        <p:sp>
          <p:nvSpPr>
            <p:cNvPr id="190" name="Shape 190"/>
            <p:cNvSpPr/>
            <p:nvPr/>
          </p:nvSpPr>
          <p:spPr>
            <a:xfrm>
              <a:off x="3215721" y="3267958"/>
              <a:ext cx="2994952" cy="1847461"/>
            </a:xfrm>
            <a:prstGeom prst="roundRect">
              <a:avLst>
                <a:gd fmla="val 7223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" name="Shape 191"/>
            <p:cNvCxnSpPr/>
            <p:nvPr/>
          </p:nvCxnSpPr>
          <p:spPr>
            <a:xfrm>
              <a:off x="3215721" y="3566535"/>
              <a:ext cx="29949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92" name="Shape 192"/>
            <p:cNvSpPr/>
            <p:nvPr/>
          </p:nvSpPr>
          <p:spPr>
            <a:xfrm>
              <a:off x="4286276" y="3279482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세부 정보</a:t>
              </a:r>
            </a:p>
          </p:txBody>
        </p:sp>
        <p:pic>
          <p:nvPicPr>
            <p:cNvPr id="193" name="Shape 19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929807" y="3241857"/>
              <a:ext cx="364317" cy="318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Shape 194"/>
            <p:cNvSpPr/>
            <p:nvPr/>
          </p:nvSpPr>
          <p:spPr>
            <a:xfrm>
              <a:off x="3299926" y="3657798"/>
              <a:ext cx="2855306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성 방어도 수치                         8,500 </a:t>
              </a:r>
              <a:r>
                <a:rPr b="1" lang="en-US" sz="1000">
                  <a:solidFill>
                    <a:srgbClr val="385623"/>
                  </a:solidFill>
                  <a:latin typeface="Arial"/>
                  <a:ea typeface="Arial"/>
                  <a:cs typeface="Arial"/>
                  <a:sym typeface="Arial"/>
                </a:rPr>
                <a:t>+90</a:t>
              </a:r>
            </a:p>
          </p:txBody>
        </p:sp>
      </p:grpSp>
      <p:sp>
        <p:nvSpPr>
          <p:cNvPr id="195" name="Shape 195"/>
          <p:cNvSpPr/>
          <p:nvPr/>
        </p:nvSpPr>
        <p:spPr>
          <a:xfrm>
            <a:off x="5385323" y="1979316"/>
            <a:ext cx="924594" cy="284914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50000">
                <a:schemeClr val="dk1"/>
              </a:gs>
              <a:gs pos="100000">
                <a:srgbClr val="000000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Lv6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196" name="Shape 196"/>
          <p:cNvSpPr/>
          <p:nvPr/>
        </p:nvSpPr>
        <p:spPr>
          <a:xfrm>
            <a:off x="6468739" y="1994664"/>
            <a:ext cx="1166502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6468771" y="2002175"/>
            <a:ext cx="1180922" cy="111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성벽은 방어병사가 주둔하는 장소 입니다.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accent4"/>
              </a:buClr>
              <a:buSzPct val="25000"/>
              <a:buFont typeface="Arial"/>
              <a:buNone/>
            </a:pPr>
            <a:r>
              <a:rPr b="1" lang="en-US" sz="95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성벽의 업그레이드로 방어도 수치를 증가시킬 수 있습니다.</a:t>
            </a:r>
          </a:p>
        </p:txBody>
      </p:sp>
      <p:sp>
        <p:nvSpPr>
          <p:cNvPr id="198" name="Shape 198"/>
          <p:cNvSpPr/>
          <p:nvPr/>
        </p:nvSpPr>
        <p:spPr>
          <a:xfrm>
            <a:off x="2513834" y="2323191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 줌인 표시</a:t>
            </a:r>
          </a:p>
        </p:txBody>
      </p:sp>
      <p:cxnSp>
        <p:nvCxnSpPr>
          <p:cNvPr id="199" name="Shape 199"/>
          <p:cNvCxnSpPr>
            <a:stCxn id="198" idx="3"/>
          </p:cNvCxnSpPr>
          <p:nvPr/>
        </p:nvCxnSpPr>
        <p:spPr>
          <a:xfrm>
            <a:off x="3985046" y="2544013"/>
            <a:ext cx="977700" cy="220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0" name="Shape 200"/>
          <p:cNvSpPr/>
          <p:nvPr/>
        </p:nvSpPr>
        <p:spPr>
          <a:xfrm>
            <a:off x="7744702" y="951591"/>
            <a:ext cx="1557916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레벨 및 건물 명칭 표시</a:t>
            </a:r>
          </a:p>
        </p:txBody>
      </p:sp>
      <p:cxnSp>
        <p:nvCxnSpPr>
          <p:cNvPr id="201" name="Shape 201"/>
          <p:cNvCxnSpPr>
            <a:stCxn id="200" idx="1"/>
            <a:endCxn id="195" idx="0"/>
          </p:cNvCxnSpPr>
          <p:nvPr/>
        </p:nvCxnSpPr>
        <p:spPr>
          <a:xfrm flipH="1">
            <a:off x="5847502" y="1172413"/>
            <a:ext cx="1897200" cy="807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2" name="Shape 202"/>
          <p:cNvSpPr/>
          <p:nvPr/>
        </p:nvSpPr>
        <p:spPr>
          <a:xfrm>
            <a:off x="8064335" y="2207983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 기능 설명</a:t>
            </a:r>
          </a:p>
        </p:txBody>
      </p:sp>
      <p:cxnSp>
        <p:nvCxnSpPr>
          <p:cNvPr id="203" name="Shape 203"/>
          <p:cNvCxnSpPr>
            <a:stCxn id="202" idx="1"/>
            <a:endCxn id="196" idx="3"/>
          </p:cNvCxnSpPr>
          <p:nvPr/>
        </p:nvCxnSpPr>
        <p:spPr>
          <a:xfrm flipH="1">
            <a:off x="7635335" y="2428805"/>
            <a:ext cx="429000" cy="12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" name="Shape 204"/>
          <p:cNvSpPr/>
          <p:nvPr/>
        </p:nvSpPr>
        <p:spPr>
          <a:xfrm>
            <a:off x="2507450" y="3336639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성벽 레벨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능력 정보</a:t>
            </a:r>
          </a:p>
        </p:txBody>
      </p:sp>
      <p:cxnSp>
        <p:nvCxnSpPr>
          <p:cNvPr id="205" name="Shape 205"/>
          <p:cNvCxnSpPr>
            <a:stCxn id="204" idx="3"/>
          </p:cNvCxnSpPr>
          <p:nvPr/>
        </p:nvCxnSpPr>
        <p:spPr>
          <a:xfrm>
            <a:off x="3978662" y="3557461"/>
            <a:ext cx="977700" cy="220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6" name="Shape 206"/>
          <p:cNvSpPr/>
          <p:nvPr/>
        </p:nvSpPr>
        <p:spPr>
          <a:xfrm>
            <a:off x="7995967" y="3375457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 능력 관련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 설명 팝업 표시</a:t>
            </a:r>
          </a:p>
        </p:txBody>
      </p:sp>
      <p:cxnSp>
        <p:nvCxnSpPr>
          <p:cNvPr id="207" name="Shape 207"/>
          <p:cNvCxnSpPr>
            <a:stCxn id="206" idx="1"/>
          </p:cNvCxnSpPr>
          <p:nvPr/>
        </p:nvCxnSpPr>
        <p:spPr>
          <a:xfrm flipH="1">
            <a:off x="7566967" y="3596279"/>
            <a:ext cx="429000" cy="12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8" name="Shape 208"/>
          <p:cNvSpPr/>
          <p:nvPr/>
        </p:nvSpPr>
        <p:spPr>
          <a:xfrm>
            <a:off x="7875370" y="5685294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 레벨 별 능력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 팝업 표시</a:t>
            </a:r>
          </a:p>
        </p:txBody>
      </p:sp>
      <p:cxnSp>
        <p:nvCxnSpPr>
          <p:cNvPr id="209" name="Shape 209"/>
          <p:cNvCxnSpPr>
            <a:stCxn id="208" idx="1"/>
            <a:endCxn id="185" idx="3"/>
          </p:cNvCxnSpPr>
          <p:nvPr/>
        </p:nvCxnSpPr>
        <p:spPr>
          <a:xfrm rot="10800000">
            <a:off x="6709870" y="5906116"/>
            <a:ext cx="1165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0" name="Shape 210"/>
          <p:cNvSpPr/>
          <p:nvPr/>
        </p:nvSpPr>
        <p:spPr>
          <a:xfrm>
            <a:off x="2597371" y="5669667"/>
            <a:ext cx="1471212" cy="4416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이전 화면으로 이동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211" name="Shape 211"/>
          <p:cNvCxnSpPr>
            <a:stCxn id="210" idx="3"/>
            <a:endCxn id="187" idx="1"/>
          </p:cNvCxnSpPr>
          <p:nvPr/>
        </p:nvCxnSpPr>
        <p:spPr>
          <a:xfrm>
            <a:off x="4068583" y="5890489"/>
            <a:ext cx="544500" cy="34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12" name="Shape 212"/>
          <p:cNvGrpSpPr/>
          <p:nvPr/>
        </p:nvGrpSpPr>
        <p:grpSpPr>
          <a:xfrm>
            <a:off x="1659000" y="1453526"/>
            <a:ext cx="646331" cy="668246"/>
            <a:chOff x="8259703" y="4659532"/>
            <a:chExt cx="646331" cy="668246"/>
          </a:xfrm>
        </p:grpSpPr>
        <p:sp>
          <p:nvSpPr>
            <p:cNvPr id="213" name="Shape 213"/>
            <p:cNvSpPr/>
            <p:nvPr/>
          </p:nvSpPr>
          <p:spPr>
            <a:xfrm>
              <a:off x="8259703" y="509694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세부정보</a:t>
              </a:r>
            </a:p>
          </p:txBody>
        </p:sp>
        <p:pic>
          <p:nvPicPr>
            <p:cNvPr id="214" name="Shape 2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271325" y="4659532"/>
              <a:ext cx="606923" cy="5412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5" name="Shape 215"/>
          <p:cNvGrpSpPr/>
          <p:nvPr/>
        </p:nvGrpSpPr>
        <p:grpSpPr>
          <a:xfrm>
            <a:off x="765350" y="1587935"/>
            <a:ext cx="1038744" cy="300917"/>
            <a:chOff x="782593" y="1858233"/>
            <a:chExt cx="1038744" cy="300917"/>
          </a:xfrm>
        </p:grpSpPr>
        <p:sp>
          <p:nvSpPr>
            <p:cNvPr id="216" name="Shape 216"/>
            <p:cNvSpPr/>
            <p:nvPr/>
          </p:nvSpPr>
          <p:spPr>
            <a:xfrm>
              <a:off x="1476779" y="1858233"/>
              <a:ext cx="344559" cy="30091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782593" y="1884883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