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m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ADEA0D-021F-45EB-ABCB-6711C4B4EB87}">
  <a:tblStyle styleId="{CEADEA0D-021F-45EB-ABCB-6711C4B4EB8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B6BE10A9-8872-42CB-BC2D-6678A2853036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11" Type="http://schemas.openxmlformats.org/officeDocument/2006/relationships/image" Target="../media/image07.png"/><Relationship Id="rId10" Type="http://schemas.openxmlformats.org/officeDocument/2006/relationships/image" Target="../media/image02.png"/><Relationship Id="rId9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8.png"/><Relationship Id="rId8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11" Type="http://schemas.openxmlformats.org/officeDocument/2006/relationships/image" Target="../media/image07.png"/><Relationship Id="rId10" Type="http://schemas.openxmlformats.org/officeDocument/2006/relationships/image" Target="../media/image02.png"/><Relationship Id="rId9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8.png"/><Relationship Id="rId8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04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image" Target="../media/image14.png"/><Relationship Id="rId5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Relationship Id="rId4" Type="http://schemas.openxmlformats.org/officeDocument/2006/relationships/image" Target="../media/image14.png"/><Relationship Id="rId5" Type="http://schemas.openxmlformats.org/officeDocument/2006/relationships/image" Target="../media/image09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Relationship Id="rId4" Type="http://schemas.openxmlformats.org/officeDocument/2006/relationships/image" Target="../media/image15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dGuE2eyOtKEUhYdqaMXmEtyzldJPCp7X1hP1hpmJWQ8/edit#slide=id.p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영주 v1.</a:t>
            </a:r>
            <a:r>
              <a:rPr lang="en-US"/>
              <a:t>6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2016.03.21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73783" y="874725"/>
            <a:ext cx="9414052" cy="689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항목별 설명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전투 상태 (Battle Record)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유저가 벌인 전투에 대한 누적 정보를 보여준다.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횟수(Victories) : 영주가 포함된 모든 종류의 전투에서 승리한 횟수 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횟수(Losses) : 영주가 포함된 모든 종류의 전투에서 패배한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승리 횟수(Town Attack Victories) : 영주가 공성전투에서 승리한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실패 횟수(Town Attack Losses) : 영주가 공선전투에서 패배한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 승리 횟수(Town Defense Victories) : 영주가 수성에 성공한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승률(Victory Rate) : 모든 전투에서 승리한 비율.(총전투 횟수/승리 횟수를 %로 변환한다. 소수점은 표기하지 않는다.)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Kill 수(Kill Unit) : 자신이 죽인 적 병력의 총 누적 수.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 병력 수(Death Unit) : 죽은 자신의 병력 총 누적 수.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치료 수(Treatment Unit) : 치료한 병력의 총 누적 수.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상세 전투력(Detail Power)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현재 전투력 구성 종류를 보여 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전투력(Lord Power) : 영주의 레벨에 따른 영주가 보유한 전투력의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전투력(Troop Power) : 현재 보유중인 부대의 전투력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전투력(Town Power) :  현재 타운의 건물들이 보유한 전투력 총합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병력&amp;부대(Unit &amp; Troop)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병력과 부대에 대한 정보와 적용 중인 추가 효과들에 대한 정보를 표기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 병력 : 현재 보유중인 모든 병력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병력 수 Max Unit: 보유 가능한 최대 병력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중인 부대 수 Max Active Troop : 동시에 운용할 수 있는 부대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훈련 속도(Unit Training Speed) :  병사 훈련속도 감소 버프 효과의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1회 훈련 가능 병사 수(Amount of Unit being Training) : 1회 훈련할때 생산하는 유닛의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비용(Resource Cost of Training) : 유닛 훈련에 드는 자원의 감소비율의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속도(March Speed) : 행군속도 증가 버프의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공격력(Swordman Attack) : 검병 타입의 공격력 상승 효과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방어력(Swordman Defense) : 검병 타입의 공격력 상승 효과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생명력(Swordman HP) : 검병 타입의 생명력 상승효과 버프의 총합(%)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병과별 공격, 방어력, 생명력 상승효과 버프의 총합 정보가 필요 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검병, 창병, 궁병, 석궁병, 기병, 궁기병, 공성병기 총 7종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73783" y="874725"/>
            <a:ext cx="8948153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항목별 설명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자원(Resource)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자원의 생산과 채집에 관련된 버프내용을 보여준다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보호량(Depot Capacity) : 자원 최대 보호량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생산량(Wood Income) : 목재 생산량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채집속도(Wood Garhering Speed) : 목재 채집속도 증가 버프의 총합(%)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자원지별 생산량, 채집속도 버프총합이 필요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목재, 식량, 석재, 철광의 4종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기술 연구(Town Technology)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기술연구 및 타운에 적용된 각종 효과에 대한 버프 내용을 보여준다.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속도(Building Speed) : 건물 건설 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연구 속도(Technology Research Speed) : 기술 연구 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소모(Food Cost) : 식량 소모에 관한 버프의 총합(-%)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적재량(Troop Load) : 부대 적재량에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부상병 수용량(Hospital Capacity) : 총 부상병 수용량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치료 속도(Treatment Cost) : 부상병 치료 속도에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비용(Treatment Cost) : 치료 비용 감소에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레이드 행군 속도(Attack Monster March Speed) : 몬스터 레이드 시 행군속도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스테미너 회복 속도(Stamina Recovery Speed) : 영주의 스테미너 회복 속도 증가 버프의 총합(%)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타운 방어(Town Defense)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수성에 관련된 정보를 표기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최대 내구도(Town Wall HP) : 성벽의 최대 내구도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수비 병력 공격력(Defender Attack) : 수성 시 수비 병력의 공격력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수비 병력 방어력(Defender Defense) : 수성 시 수비 병력의 방어력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중인 병사 공격력(Reinforce Troop Attack) : 지원 중인 병사의 공격력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중인 병사 방어력(Reinforce Troop Defense) : 지원중인 병사의 방어력 증가 버프의 총합(%)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UI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3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2350300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751438" y="334755"/>
            <a:ext cx="2627999" cy="28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Lord</a:t>
            </a:r>
          </a:p>
        </p:txBody>
      </p:sp>
      <p:sp>
        <p:nvSpPr>
          <p:cNvPr id="200" name="Shape 200"/>
          <p:cNvSpPr/>
          <p:nvPr/>
        </p:nvSpPr>
        <p:spPr>
          <a:xfrm>
            <a:off x="3474292" y="6066301"/>
            <a:ext cx="1182300" cy="307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74292" y="6066301"/>
            <a:ext cx="1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</a:p>
        </p:txBody>
      </p:sp>
      <p:sp>
        <p:nvSpPr>
          <p:cNvPr id="202" name="Shape 202"/>
          <p:cNvSpPr/>
          <p:nvPr/>
        </p:nvSpPr>
        <p:spPr>
          <a:xfrm>
            <a:off x="2440541" y="5405910"/>
            <a:ext cx="3342298" cy="5585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the tactic card . Tactical card has a resistance to each other. Please use the tactics of victory card.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Research Speed + 1%</a:t>
            </a:r>
          </a:p>
        </p:txBody>
      </p:sp>
      <p:sp>
        <p:nvSpPr>
          <p:cNvPr id="203" name="Shape 203"/>
          <p:cNvSpPr/>
          <p:nvPr/>
        </p:nvSpPr>
        <p:spPr>
          <a:xfrm>
            <a:off x="2440541" y="777099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440541" y="1363883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1450" y="832075"/>
            <a:ext cx="3169798" cy="41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2440541" y="4700060"/>
            <a:ext cx="3342298" cy="627899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574259" y="4746910"/>
            <a:ext cx="578700" cy="545999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47103" y="4746910"/>
            <a:ext cx="578700" cy="5459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D8A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71767" y="4746910"/>
            <a:ext cx="578700" cy="5459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440541" y="2024189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440541" y="2610973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8">
            <a:alphaModFix/>
          </a:blip>
          <a:srcRect b="74053" l="24681" r="32328" t="2282"/>
          <a:stretch/>
        </p:blipFill>
        <p:spPr>
          <a:xfrm>
            <a:off x="2402276" y="2555259"/>
            <a:ext cx="5601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9">
            <a:alphaModFix/>
          </a:blip>
          <a:srcRect b="69212" l="22616" r="44964" t="3385"/>
          <a:stretch/>
        </p:blipFill>
        <p:spPr>
          <a:xfrm>
            <a:off x="2440541" y="1267833"/>
            <a:ext cx="459299" cy="5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10">
            <a:alphaModFix/>
          </a:blip>
          <a:srcRect b="51702" l="34132" r="41809" t="9535"/>
          <a:stretch/>
        </p:blipFill>
        <p:spPr>
          <a:xfrm>
            <a:off x="2458766" y="699106"/>
            <a:ext cx="410999" cy="4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11">
            <a:alphaModFix/>
          </a:blip>
          <a:srcRect b="64805" l="40828" r="34300" t="15615"/>
          <a:stretch/>
        </p:blipFill>
        <p:spPr>
          <a:xfrm>
            <a:off x="2468305" y="1987958"/>
            <a:ext cx="437398" cy="4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839328" y="4733646"/>
            <a:ext cx="594300" cy="594300"/>
          </a:xfrm>
          <a:prstGeom prst="ellipse">
            <a:avLst/>
          </a:prstGeom>
          <a:gradFill>
            <a:gsLst>
              <a:gs pos="0">
                <a:srgbClr val="FFFFFF">
                  <a:alpha val="50980"/>
                </a:srgbClr>
              </a:gs>
              <a:gs pos="35000">
                <a:srgbClr val="FFFFFF">
                  <a:alpha val="50196"/>
                </a:srgbClr>
              </a:gs>
              <a:gs pos="100000">
                <a:srgbClr val="FFC000">
                  <a:alpha val="4784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EE5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>
            <a:off x="5312139" y="1393483"/>
            <a:ext cx="1338600" cy="122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x="6650739" y="36598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타입에 따라 영주 리스트를 아이콘화 하여 보여준다)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650739" y="1254983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</p:txBody>
      </p:sp>
      <p:cxnSp>
        <p:nvCxnSpPr>
          <p:cNvPr id="220" name="Shape 220"/>
          <p:cNvCxnSpPr>
            <a:stCxn id="218" idx="1"/>
            <a:endCxn id="214" idx="3"/>
          </p:cNvCxnSpPr>
          <p:nvPr/>
        </p:nvCxnSpPr>
        <p:spPr>
          <a:xfrm flipH="1">
            <a:off x="2869839" y="504486"/>
            <a:ext cx="3780900" cy="436200"/>
          </a:xfrm>
          <a:prstGeom prst="bentConnector3">
            <a:avLst>
              <a:gd fmla="val 1603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6650739" y="3305385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타입을 선택한다.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타입은 활성화 표시가 된다.</a:t>
            </a:r>
          </a:p>
        </p:txBody>
      </p:sp>
      <p:cxnSp>
        <p:nvCxnSpPr>
          <p:cNvPr id="222" name="Shape 222"/>
          <p:cNvCxnSpPr>
            <a:stCxn id="221" idx="1"/>
            <a:endCxn id="209" idx="6"/>
          </p:cNvCxnSpPr>
          <p:nvPr/>
        </p:nvCxnSpPr>
        <p:spPr>
          <a:xfrm flipH="1">
            <a:off x="5650539" y="3536217"/>
            <a:ext cx="1000200" cy="14838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6650739" y="4657273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영주타입의 설명과 부과 효과를 표시한다.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650789" y="6081746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선택을 확인한다.</a:t>
            </a:r>
          </a:p>
        </p:txBody>
      </p:sp>
      <p:sp>
        <p:nvSpPr>
          <p:cNvPr id="225" name="Shape 225"/>
          <p:cNvSpPr/>
          <p:nvPr/>
        </p:nvSpPr>
        <p:spPr>
          <a:xfrm>
            <a:off x="2368875" y="3120785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cxnSp>
        <p:nvCxnSpPr>
          <p:cNvPr id="226" name="Shape 226"/>
          <p:cNvCxnSpPr>
            <a:stCxn id="224" idx="1"/>
            <a:endCxn id="201" idx="3"/>
          </p:cNvCxnSpPr>
          <p:nvPr/>
        </p:nvCxnSpPr>
        <p:spPr>
          <a:xfrm flipH="1">
            <a:off x="4656689" y="6220195"/>
            <a:ext cx="19941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7" name="Shape 227"/>
          <p:cNvCxnSpPr>
            <a:stCxn id="223" idx="1"/>
            <a:endCxn id="202" idx="3"/>
          </p:cNvCxnSpPr>
          <p:nvPr/>
        </p:nvCxnSpPr>
        <p:spPr>
          <a:xfrm flipH="1">
            <a:off x="5782839" y="4795772"/>
            <a:ext cx="867900" cy="88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확인 UI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3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2350300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751438" y="868154"/>
            <a:ext cx="2627869" cy="2883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6" name="Shape 236"/>
          <p:cNvSpPr/>
          <p:nvPr/>
        </p:nvSpPr>
        <p:spPr>
          <a:xfrm>
            <a:off x="3474292" y="5380501"/>
            <a:ext cx="1182160" cy="3077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474292" y="5380501"/>
            <a:ext cx="1182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</a:p>
        </p:txBody>
      </p:sp>
      <p:sp>
        <p:nvSpPr>
          <p:cNvPr id="238" name="Shape 238"/>
          <p:cNvSpPr/>
          <p:nvPr/>
        </p:nvSpPr>
        <p:spPr>
          <a:xfrm>
            <a:off x="2440541" y="4720110"/>
            <a:ext cx="3342419" cy="558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the tactic card . Tactical card has a resistance to each other. Please use the tactics of victory card.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Research Speed + 1%</a:t>
            </a:r>
          </a:p>
        </p:txBody>
      </p:sp>
      <p:sp>
        <p:nvSpPr>
          <p:cNvPr id="239" name="Shape 239"/>
          <p:cNvSpPr/>
          <p:nvPr/>
        </p:nvSpPr>
        <p:spPr>
          <a:xfrm>
            <a:off x="2440541" y="1234299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440541" y="1821083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3623" y="1012319"/>
            <a:ext cx="2485683" cy="32167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2440541" y="4014260"/>
            <a:ext cx="3342419" cy="62785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74259" y="4061110"/>
            <a:ext cx="578724" cy="545996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847103" y="4061110"/>
            <a:ext cx="578724" cy="545996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D8A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071767" y="4061110"/>
            <a:ext cx="578724" cy="545996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440541" y="2481389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440541" y="3068173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8">
            <a:alphaModFix/>
          </a:blip>
          <a:srcRect b="74053" l="24681" r="32328" t="2282"/>
          <a:stretch/>
        </p:blipFill>
        <p:spPr>
          <a:xfrm>
            <a:off x="2402276" y="3012459"/>
            <a:ext cx="560173" cy="43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9">
            <a:alphaModFix/>
          </a:blip>
          <a:srcRect b="69212" l="22616" r="44964" t="3385"/>
          <a:stretch/>
        </p:blipFill>
        <p:spPr>
          <a:xfrm>
            <a:off x="2440541" y="1725033"/>
            <a:ext cx="459177" cy="50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0">
            <a:alphaModFix/>
          </a:blip>
          <a:srcRect b="51702" l="34132" r="41809" t="9535"/>
          <a:stretch/>
        </p:blipFill>
        <p:spPr>
          <a:xfrm>
            <a:off x="2458766" y="1156307"/>
            <a:ext cx="410857" cy="4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1">
            <a:alphaModFix/>
          </a:blip>
          <a:srcRect b="64805" l="40828" r="34300" t="15615"/>
          <a:stretch/>
        </p:blipFill>
        <p:spPr>
          <a:xfrm>
            <a:off x="2468305" y="2445158"/>
            <a:ext cx="437317" cy="44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839328" y="4047846"/>
            <a:ext cx="594272" cy="594272"/>
          </a:xfrm>
          <a:prstGeom prst="ellipse">
            <a:avLst/>
          </a:prstGeom>
          <a:gradFill>
            <a:gsLst>
              <a:gs pos="0">
                <a:srgbClr val="FFFFFF">
                  <a:alpha val="50980"/>
                </a:srgbClr>
              </a:gs>
              <a:gs pos="35000">
                <a:srgbClr val="FFFFFF">
                  <a:alpha val="50196"/>
                </a:srgbClr>
              </a:gs>
              <a:gs pos="100000">
                <a:srgbClr val="FFC000">
                  <a:alpha val="4784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EE5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336982" y="258242"/>
            <a:ext cx="3542997" cy="6269114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327650" y="5789512"/>
            <a:ext cx="3554999" cy="746233"/>
          </a:xfrm>
          <a:prstGeom prst="rect">
            <a:avLst/>
          </a:prstGeom>
          <a:solidFill>
            <a:srgbClr val="C55A11">
              <a:alpha val="2745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55" name="Shape 255"/>
          <p:cNvSpPr/>
          <p:nvPr/>
        </p:nvSpPr>
        <p:spPr>
          <a:xfrm>
            <a:off x="2339650" y="261817"/>
            <a:ext cx="3554999" cy="578132"/>
          </a:xfrm>
          <a:prstGeom prst="rect">
            <a:avLst/>
          </a:prstGeom>
          <a:solidFill>
            <a:srgbClr val="C55A11">
              <a:alpha val="2745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56" name="Shape 256"/>
          <p:cNvSpPr/>
          <p:nvPr/>
        </p:nvSpPr>
        <p:spPr>
          <a:xfrm>
            <a:off x="2336982" y="2297099"/>
            <a:ext cx="3542997" cy="122464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500565" y="2345196"/>
            <a:ext cx="32784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you sure you want to proceed with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game you choose a character ?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 Character used the item to change.)</a:t>
            </a: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2622670" y="3127900"/>
            <a:ext cx="1182161" cy="307778"/>
            <a:chOff x="3432875" y="3013525"/>
            <a:chExt cx="1182161" cy="307778"/>
          </a:xfrm>
        </p:grpSpPr>
        <p:sp>
          <p:nvSpPr>
            <p:cNvPr id="259" name="Shape 259"/>
            <p:cNvSpPr/>
            <p:nvPr/>
          </p:nvSpPr>
          <p:spPr>
            <a:xfrm>
              <a:off x="3432876" y="3013525"/>
              <a:ext cx="1182160" cy="3077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3432875" y="3013525"/>
              <a:ext cx="118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</p:grpSp>
      <p:cxnSp>
        <p:nvCxnSpPr>
          <p:cNvPr id="261" name="Shape 261"/>
          <p:cNvCxnSpPr/>
          <p:nvPr/>
        </p:nvCxnSpPr>
        <p:spPr>
          <a:xfrm>
            <a:off x="2336982" y="2277874"/>
            <a:ext cx="3542997" cy="838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2317391" y="3528126"/>
            <a:ext cx="3542997" cy="838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63" name="Shape 263"/>
          <p:cNvGrpSpPr/>
          <p:nvPr/>
        </p:nvGrpSpPr>
        <p:grpSpPr>
          <a:xfrm>
            <a:off x="4332737" y="3127896"/>
            <a:ext cx="1182161" cy="316469"/>
            <a:chOff x="3432875" y="3004833"/>
            <a:chExt cx="1182161" cy="316469"/>
          </a:xfrm>
        </p:grpSpPr>
        <p:sp>
          <p:nvSpPr>
            <p:cNvPr id="264" name="Shape 264"/>
            <p:cNvSpPr/>
            <p:nvPr/>
          </p:nvSpPr>
          <p:spPr>
            <a:xfrm>
              <a:off x="3432876" y="3013525"/>
              <a:ext cx="1182160" cy="3077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3432875" y="3004833"/>
              <a:ext cx="118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Confirm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178918" y="229106"/>
            <a:ext cx="16500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UI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3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2350300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058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2382108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 rot="10800000">
            <a:off x="2468200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9596" y="5949637"/>
            <a:ext cx="1049398" cy="516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940000" y="6076882"/>
            <a:ext cx="771297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278" name="Shape 278"/>
          <p:cNvSpPr/>
          <p:nvPr/>
        </p:nvSpPr>
        <p:spPr>
          <a:xfrm>
            <a:off x="2339650" y="261394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279" name="Shape 279"/>
          <p:cNvSpPr/>
          <p:nvPr/>
        </p:nvSpPr>
        <p:spPr>
          <a:xfrm>
            <a:off x="5562794" y="403592"/>
            <a:ext cx="251100" cy="23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625455" y="5873766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593982" y="5857103"/>
            <a:ext cx="332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412425" y="1302698"/>
            <a:ext cx="1091700" cy="30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Speed + 1%</a:t>
            </a:r>
          </a:p>
        </p:txBody>
      </p:sp>
      <p:sp>
        <p:nvSpPr>
          <p:cNvPr id="283" name="Shape 283"/>
          <p:cNvSpPr/>
          <p:nvPr/>
        </p:nvSpPr>
        <p:spPr>
          <a:xfrm>
            <a:off x="2412425" y="893487"/>
            <a:ext cx="440099" cy="3692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436646" y="893504"/>
            <a:ext cx="378000" cy="3692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350300" y="4619575"/>
            <a:ext cx="3501898" cy="1237498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613558" y="4748746"/>
            <a:ext cx="15054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2689966" y="4764710"/>
            <a:ext cx="961199" cy="134700"/>
          </a:xfrm>
          <a:prstGeom prst="rect">
            <a:avLst/>
          </a:prstGeom>
          <a:solidFill>
            <a:srgbClr val="4D8A2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400523" y="4677453"/>
            <a:ext cx="315900" cy="283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391016" y="4685967"/>
            <a:ext cx="41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678000" y="4738214"/>
            <a:ext cx="1479297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 / 999,999,999</a:t>
            </a:r>
          </a:p>
        </p:txBody>
      </p:sp>
      <p:sp>
        <p:nvSpPr>
          <p:cNvPr id="291" name="Shape 291"/>
          <p:cNvSpPr/>
          <p:nvPr/>
        </p:nvSpPr>
        <p:spPr>
          <a:xfrm>
            <a:off x="4499862" y="4753350"/>
            <a:ext cx="12777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489632" y="4769314"/>
            <a:ext cx="815699" cy="1347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292737" y="4682057"/>
            <a:ext cx="268200" cy="283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333705" y="4681651"/>
            <a:ext cx="1847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751362" y="4743203"/>
            <a:ext cx="873000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100/100</a:t>
            </a:r>
          </a:p>
        </p:txBody>
      </p:sp>
      <p:sp>
        <p:nvSpPr>
          <p:cNvPr id="296" name="Shape 296"/>
          <p:cNvSpPr/>
          <p:nvPr/>
        </p:nvSpPr>
        <p:spPr>
          <a:xfrm>
            <a:off x="2439291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292417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190132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08784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860105" y="5029610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817894" y="5006987"/>
            <a:ext cx="2873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302" name="Shape 302"/>
          <p:cNvSpPr/>
          <p:nvPr/>
        </p:nvSpPr>
        <p:spPr>
          <a:xfrm>
            <a:off x="3221521" y="5157928"/>
            <a:ext cx="8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303" name="Shape 303"/>
          <p:cNvSpPr/>
          <p:nvPr/>
        </p:nvSpPr>
        <p:spPr>
          <a:xfrm>
            <a:off x="2457001" y="5147214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304" name="Shape 304"/>
          <p:cNvSpPr/>
          <p:nvPr/>
        </p:nvSpPr>
        <p:spPr>
          <a:xfrm>
            <a:off x="4136950" y="5245137"/>
            <a:ext cx="83879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305" name="Shape 305"/>
          <p:cNvSpPr/>
          <p:nvPr/>
        </p:nvSpPr>
        <p:spPr>
          <a:xfrm>
            <a:off x="5071394" y="5239575"/>
            <a:ext cx="7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0" y="1125675"/>
            <a:ext cx="2115600" cy="11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 아이콘을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아이콘을 터치 하면 반투명하게 영주 타입의 효과를 보여준다.(3초)</a:t>
            </a:r>
          </a:p>
        </p:txBody>
      </p:sp>
      <p:cxnSp>
        <p:nvCxnSpPr>
          <p:cNvPr id="307" name="Shape 307"/>
          <p:cNvCxnSpPr>
            <a:stCxn id="283" idx="2"/>
            <a:endCxn id="306" idx="3"/>
          </p:cNvCxnSpPr>
          <p:nvPr/>
        </p:nvCxnSpPr>
        <p:spPr>
          <a:xfrm flipH="1">
            <a:off x="2115725" y="1078136"/>
            <a:ext cx="296700" cy="603599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82" idx="1"/>
            <a:endCxn id="306" idx="3"/>
          </p:cNvCxnSpPr>
          <p:nvPr/>
        </p:nvCxnSpPr>
        <p:spPr>
          <a:xfrm flipH="1">
            <a:off x="2115725" y="1456598"/>
            <a:ext cx="296700" cy="2250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6650739" y="1476683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50739" y="2355141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레벨과 경험치를 표기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스테미너를 표기 한다.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650739" y="1923306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정보 UI로 연결 되는 버튼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650739" y="5049469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UI로 연결되는 버튼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 달성한 업적이 있을 경우 노티를 준다..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650739" y="756575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표시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650739" y="377300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변경 ICON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650739" y="3004600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UI로 연결되는 버튼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650739" y="5678612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UI로 연결되는 버튼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보유하고 있는 스킬 포인트 양을 표시해준다.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650739" y="1172529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변경을 할 수 있는 UI로 이동한다.</a:t>
            </a:r>
          </a:p>
        </p:txBody>
      </p:sp>
      <p:cxnSp>
        <p:nvCxnSpPr>
          <p:cNvPr id="318" name="Shape 318"/>
          <p:cNvCxnSpPr>
            <a:stCxn id="313" idx="1"/>
            <a:endCxn id="278" idx="2"/>
          </p:cNvCxnSpPr>
          <p:nvPr/>
        </p:nvCxnSpPr>
        <p:spPr>
          <a:xfrm rot="10800000">
            <a:off x="4105239" y="745624"/>
            <a:ext cx="2545500" cy="149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4" idx="1"/>
            <a:endCxn id="278" idx="3"/>
          </p:cNvCxnSpPr>
          <p:nvPr/>
        </p:nvCxnSpPr>
        <p:spPr>
          <a:xfrm rot="10800000">
            <a:off x="5870739" y="503449"/>
            <a:ext cx="780000" cy="12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0" name="Shape 320"/>
          <p:cNvCxnSpPr>
            <a:stCxn id="309" idx="1"/>
          </p:cNvCxnSpPr>
          <p:nvPr/>
        </p:nvCxnSpPr>
        <p:spPr>
          <a:xfrm rot="10800000">
            <a:off x="4381239" y="1614532"/>
            <a:ext cx="2269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0" idx="1"/>
            <a:endCxn id="290" idx="0"/>
          </p:cNvCxnSpPr>
          <p:nvPr/>
        </p:nvCxnSpPr>
        <p:spPr>
          <a:xfrm flipH="1">
            <a:off x="3417639" y="2585990"/>
            <a:ext cx="3233100" cy="21522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10" idx="1"/>
            <a:endCxn id="295" idx="0"/>
          </p:cNvCxnSpPr>
          <p:nvPr/>
        </p:nvCxnSpPr>
        <p:spPr>
          <a:xfrm flipH="1">
            <a:off x="5187939" y="2585990"/>
            <a:ext cx="1462800" cy="2157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11" idx="1"/>
            <a:endCxn id="296" idx="0"/>
          </p:cNvCxnSpPr>
          <p:nvPr/>
        </p:nvCxnSpPr>
        <p:spPr>
          <a:xfrm flipH="1">
            <a:off x="2784039" y="2061755"/>
            <a:ext cx="3866700" cy="30156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12" idx="1"/>
            <a:endCxn id="302" idx="2"/>
          </p:cNvCxnSpPr>
          <p:nvPr/>
        </p:nvCxnSpPr>
        <p:spPr>
          <a:xfrm flipH="1">
            <a:off x="3631239" y="5280318"/>
            <a:ext cx="3019500" cy="400800"/>
          </a:xfrm>
          <a:prstGeom prst="bentConnector4">
            <a:avLst>
              <a:gd fmla="val 15752" name="adj1"/>
              <a:gd fmla="val 13130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5" idx="1"/>
            <a:endCxn id="304" idx="0"/>
          </p:cNvCxnSpPr>
          <p:nvPr/>
        </p:nvCxnSpPr>
        <p:spPr>
          <a:xfrm flipH="1">
            <a:off x="4556439" y="3143049"/>
            <a:ext cx="2094300" cy="2102099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>
            <a:stCxn id="316" idx="1"/>
          </p:cNvCxnSpPr>
          <p:nvPr/>
        </p:nvCxnSpPr>
        <p:spPr>
          <a:xfrm flipH="1">
            <a:off x="5829039" y="5909461"/>
            <a:ext cx="821700" cy="29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endCxn id="305" idx="3"/>
          </p:cNvCxnSpPr>
          <p:nvPr/>
        </p:nvCxnSpPr>
        <p:spPr>
          <a:xfrm flipH="1">
            <a:off x="5813894" y="4743675"/>
            <a:ext cx="836700" cy="649800"/>
          </a:xfrm>
          <a:prstGeom prst="bentConnector3">
            <a:avLst>
              <a:gd fmla="val 6897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17" idx="1"/>
            <a:endCxn id="284" idx="6"/>
          </p:cNvCxnSpPr>
          <p:nvPr/>
        </p:nvCxnSpPr>
        <p:spPr>
          <a:xfrm rot="10800000">
            <a:off x="5814639" y="1078178"/>
            <a:ext cx="836100" cy="232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 txBox="1"/>
          <p:nvPr/>
        </p:nvSpPr>
        <p:spPr>
          <a:xfrm>
            <a:off x="6650739" y="4605092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옵션 메뉴</a:t>
            </a:r>
          </a:p>
        </p:txBody>
      </p:sp>
      <p:sp>
        <p:nvSpPr>
          <p:cNvPr id="330" name="Shape 330"/>
          <p:cNvSpPr/>
          <p:nvPr/>
        </p:nvSpPr>
        <p:spPr>
          <a:xfrm>
            <a:off x="2368875" y="3044585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882981" y="331292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178918" y="229106"/>
            <a:ext cx="1854004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 정보 UI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3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2350300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058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2382108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 rot="10800000">
            <a:off x="2468200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940000" y="6076882"/>
            <a:ext cx="7712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343" name="Shape 343"/>
          <p:cNvSpPr/>
          <p:nvPr/>
        </p:nvSpPr>
        <p:spPr>
          <a:xfrm>
            <a:off x="2339650" y="261394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412425" y="1302698"/>
            <a:ext cx="1091700" cy="30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Speed + 1%</a:t>
            </a:r>
          </a:p>
        </p:txBody>
      </p:sp>
      <p:sp>
        <p:nvSpPr>
          <p:cNvPr id="345" name="Shape 345"/>
          <p:cNvSpPr/>
          <p:nvPr/>
        </p:nvSpPr>
        <p:spPr>
          <a:xfrm>
            <a:off x="2412425" y="893487"/>
            <a:ext cx="440099" cy="369299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350300" y="4619575"/>
            <a:ext cx="3501898" cy="1237498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270580" y="4677453"/>
            <a:ext cx="1766282" cy="283200"/>
            <a:chOff x="2391016" y="4677453"/>
            <a:chExt cx="1766282" cy="283200"/>
          </a:xfrm>
        </p:grpSpPr>
        <p:sp>
          <p:nvSpPr>
            <p:cNvPr id="348" name="Shape 348"/>
            <p:cNvSpPr/>
            <p:nvPr/>
          </p:nvSpPr>
          <p:spPr>
            <a:xfrm>
              <a:off x="2613558" y="4748746"/>
              <a:ext cx="1505398" cy="168299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89966" y="4764710"/>
              <a:ext cx="961199" cy="134700"/>
            </a:xfrm>
            <a:prstGeom prst="rect">
              <a:avLst/>
            </a:prstGeom>
            <a:solidFill>
              <a:srgbClr val="4D8A2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400523" y="4677453"/>
              <a:ext cx="315900" cy="2832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2391016" y="4685967"/>
              <a:ext cx="410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2678000" y="4738214"/>
              <a:ext cx="1479298" cy="2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 / 999,999,999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2439291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292417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190132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08784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467516" y="5145687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0" y="1125675"/>
            <a:ext cx="2115600" cy="11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 아이콘을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아이콘을 터치 하면 반투명하게 영주 타입의 효과를 보여준다.(3초)</a:t>
            </a:r>
          </a:p>
        </p:txBody>
      </p:sp>
      <p:cxnSp>
        <p:nvCxnSpPr>
          <p:cNvPr id="359" name="Shape 359"/>
          <p:cNvCxnSpPr>
            <a:stCxn id="345" idx="2"/>
            <a:endCxn id="358" idx="3"/>
          </p:cNvCxnSpPr>
          <p:nvPr/>
        </p:nvCxnSpPr>
        <p:spPr>
          <a:xfrm flipH="1">
            <a:off x="2115725" y="1078136"/>
            <a:ext cx="296700" cy="603599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0" name="Shape 360"/>
          <p:cNvCxnSpPr>
            <a:stCxn id="344" idx="1"/>
            <a:endCxn id="358" idx="3"/>
          </p:cNvCxnSpPr>
          <p:nvPr/>
        </p:nvCxnSpPr>
        <p:spPr>
          <a:xfrm flipH="1">
            <a:off x="2115725" y="1456598"/>
            <a:ext cx="296700" cy="2250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6650739" y="1036774"/>
            <a:ext cx="4572000" cy="4198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 아이콘을 표기하지 않는다.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650739" y="2355141"/>
            <a:ext cx="4572000" cy="3009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레벨과 경험치만 표기 한다.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650739" y="365044"/>
            <a:ext cx="4572000" cy="4378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표시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 아이콘은 표시되지 않는다.</a:t>
            </a:r>
          </a:p>
        </p:txBody>
      </p:sp>
      <p:sp>
        <p:nvSpPr>
          <p:cNvPr id="364" name="Shape 364"/>
          <p:cNvSpPr/>
          <p:nvPr/>
        </p:nvSpPr>
        <p:spPr>
          <a:xfrm>
            <a:off x="2368875" y="3044585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563923" y="322385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sp>
        <p:nvSpPr>
          <p:cNvPr id="366" name="Shape 366"/>
          <p:cNvSpPr/>
          <p:nvPr/>
        </p:nvSpPr>
        <p:spPr>
          <a:xfrm>
            <a:off x="3318126" y="5145687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연맹연합</a:t>
            </a:r>
          </a:p>
        </p:txBody>
      </p:sp>
      <p:sp>
        <p:nvSpPr>
          <p:cNvPr id="367" name="Shape 367"/>
          <p:cNvSpPr/>
          <p:nvPr/>
        </p:nvSpPr>
        <p:spPr>
          <a:xfrm>
            <a:off x="4206042" y="5147292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친구추가</a:t>
            </a:r>
          </a:p>
        </p:txBody>
      </p:sp>
      <p:sp>
        <p:nvSpPr>
          <p:cNvPr id="368" name="Shape 368"/>
          <p:cNvSpPr/>
          <p:nvPr/>
        </p:nvSpPr>
        <p:spPr>
          <a:xfrm>
            <a:off x="5103757" y="5147292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쓰기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650739" y="2976482"/>
            <a:ext cx="4572000" cy="8901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정보 UI로 연결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연합과 연맹에 대해 볼 수 있는 페이지로 연결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친구를 추가할 수 있다.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영주에게 직접 메일을 보낼 수 있다.</a:t>
            </a:r>
          </a:p>
        </p:txBody>
      </p:sp>
      <p:cxnSp>
        <p:nvCxnSpPr>
          <p:cNvPr id="370" name="Shape 370"/>
          <p:cNvCxnSpPr>
            <a:stCxn id="363" idx="1"/>
          </p:cNvCxnSpPr>
          <p:nvPr/>
        </p:nvCxnSpPr>
        <p:spPr>
          <a:xfrm rot="10800000">
            <a:off x="5103639" y="531172"/>
            <a:ext cx="1547100" cy="528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1" name="Shape 371"/>
          <p:cNvCxnSpPr>
            <a:stCxn id="361" idx="1"/>
          </p:cNvCxnSpPr>
          <p:nvPr/>
        </p:nvCxnSpPr>
        <p:spPr>
          <a:xfrm flipH="1">
            <a:off x="4693839" y="1246686"/>
            <a:ext cx="1956900" cy="638099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9" idx="1"/>
            <a:endCxn id="356" idx="3"/>
          </p:cNvCxnSpPr>
          <p:nvPr/>
        </p:nvCxnSpPr>
        <p:spPr>
          <a:xfrm flipH="1">
            <a:off x="5777439" y="3421543"/>
            <a:ext cx="873300" cy="19872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>
            <a:stCxn id="362" idx="1"/>
            <a:endCxn id="352" idx="3"/>
          </p:cNvCxnSpPr>
          <p:nvPr/>
        </p:nvCxnSpPr>
        <p:spPr>
          <a:xfrm flipH="1">
            <a:off x="5036739" y="2505627"/>
            <a:ext cx="1614000" cy="2332499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상세정보  UI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330" y="454189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627980" y="6053053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659785" y="5327548"/>
            <a:ext cx="3554999" cy="746098"/>
          </a:xfrm>
          <a:prstGeom prst="rect">
            <a:avLst/>
          </a:prstGeom>
          <a:solidFill>
            <a:srgbClr val="C55A11">
              <a:alpha val="2745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82" name="Shape 382"/>
          <p:cNvSpPr/>
          <p:nvPr/>
        </p:nvSpPr>
        <p:spPr>
          <a:xfrm>
            <a:off x="3659785" y="6097714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 rot="10800000">
            <a:off x="3745950" y="6145581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612260" y="450027"/>
            <a:ext cx="3531000" cy="2732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 Infomation</a:t>
            </a:r>
          </a:p>
        </p:txBody>
      </p:sp>
      <p:sp>
        <p:nvSpPr>
          <p:cNvPr id="385" name="Shape 385"/>
          <p:cNvSpPr/>
          <p:nvPr/>
        </p:nvSpPr>
        <p:spPr>
          <a:xfrm>
            <a:off x="3673255" y="786712"/>
            <a:ext cx="789900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44223" y="786712"/>
            <a:ext cx="2525699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638607" y="1605450"/>
            <a:ext cx="3488399" cy="44474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659464" y="783845"/>
            <a:ext cx="2473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LordName12345678901234567890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563382" y="1247200"/>
            <a:ext cx="274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East-South Aisa  / Renaissance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528166" y="1228341"/>
            <a:ext cx="280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 b="64805" l="40828" r="34300" t="15615"/>
          <a:stretch/>
        </p:blipFill>
        <p:spPr>
          <a:xfrm>
            <a:off x="3773632" y="817556"/>
            <a:ext cx="616200" cy="6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4566332" y="1018500"/>
            <a:ext cx="117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: 99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686642" y="1006094"/>
            <a:ext cx="13451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: 99999999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3723714" y="1707415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395" name="Shape 395"/>
          <p:cNvSpPr/>
          <p:nvPr/>
        </p:nvSpPr>
        <p:spPr>
          <a:xfrm>
            <a:off x="3634207" y="4459637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773632" y="2030581"/>
            <a:ext cx="3207645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Victories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 :	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Losses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Victory Rate : 		99.9%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Unit :	999,999,999,999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7495470" y="575945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영주의 상세보기의 경우 전투기록만 보여준다.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7495470" y="1296262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변경 및 닉네임 변경 아이콘은 표시되지 않는다.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변경 UI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2350301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382108" y="5131605"/>
            <a:ext cx="3554999" cy="746233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07" name="Shape 407"/>
          <p:cNvSpPr/>
          <p:nvPr/>
        </p:nvSpPr>
        <p:spPr>
          <a:xfrm>
            <a:off x="2356815" y="757883"/>
            <a:ext cx="3554999" cy="578132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866" y="1048912"/>
            <a:ext cx="2498895" cy="323386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 rot="10800000">
            <a:off x="2468271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779596" y="5949637"/>
            <a:ext cx="1049480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940000" y="6076882"/>
            <a:ext cx="77136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413" name="Shape 413"/>
          <p:cNvSpPr/>
          <p:nvPr/>
        </p:nvSpPr>
        <p:spPr>
          <a:xfrm>
            <a:off x="2394700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92417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190132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087848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504673" y="5941780"/>
            <a:ext cx="1049480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sp>
        <p:nvSpPr>
          <p:cNvPr id="418" name="Shape 418"/>
          <p:cNvSpPr/>
          <p:nvPr/>
        </p:nvSpPr>
        <p:spPr>
          <a:xfrm>
            <a:off x="5593980" y="4351728"/>
            <a:ext cx="226690" cy="212962"/>
          </a:xfrm>
          <a:prstGeom prst="ellipse">
            <a:avLst/>
          </a:prstGeom>
          <a:solidFill>
            <a:srgbClr val="CC0000"/>
          </a:soli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5562507" y="4338353"/>
            <a:ext cx="332142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420" name="Shape 420"/>
          <p:cNvSpPr/>
          <p:nvPr/>
        </p:nvSpPr>
        <p:spPr>
          <a:xfrm>
            <a:off x="3833351" y="4351835"/>
            <a:ext cx="226690" cy="212962"/>
          </a:xfrm>
          <a:prstGeom prst="ellipse">
            <a:avLst/>
          </a:prstGeom>
          <a:solidFill>
            <a:srgbClr val="CC0000"/>
          </a:soli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817894" y="4329212"/>
            <a:ext cx="28725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422" name="Shape 422"/>
          <p:cNvSpPr/>
          <p:nvPr/>
        </p:nvSpPr>
        <p:spPr>
          <a:xfrm>
            <a:off x="3221521" y="4480153"/>
            <a:ext cx="8196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423" name="Shape 423"/>
          <p:cNvSpPr/>
          <p:nvPr/>
        </p:nvSpPr>
        <p:spPr>
          <a:xfrm>
            <a:off x="2412413" y="4469439"/>
            <a:ext cx="65434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424" name="Shape 424"/>
          <p:cNvSpPr/>
          <p:nvPr/>
        </p:nvSpPr>
        <p:spPr>
          <a:xfrm>
            <a:off x="4136950" y="4567362"/>
            <a:ext cx="838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425" name="Shape 425"/>
          <p:cNvSpPr/>
          <p:nvPr/>
        </p:nvSpPr>
        <p:spPr>
          <a:xfrm>
            <a:off x="5194512" y="4561800"/>
            <a:ext cx="508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6650739" y="2038649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닉네임을 입력하는 창.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키패드를 출력한다.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650739" y="330538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닉네임이 사용 불가 할 경우 그 이유를 출력한다..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650739" y="4035278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버튼.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없는 경우 크라운으로 표시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있는 경우 소모되는 아이템 개수를 표시한다..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767389" y="3619532"/>
            <a:ext cx="1442214" cy="494419"/>
            <a:chOff x="767389" y="3619532"/>
            <a:chExt cx="1442214" cy="494419"/>
          </a:xfrm>
        </p:grpSpPr>
        <p:sp>
          <p:nvSpPr>
            <p:cNvPr id="430" name="Shape 430"/>
            <p:cNvSpPr/>
            <p:nvPr/>
          </p:nvSpPr>
          <p:spPr>
            <a:xfrm>
              <a:off x="767389" y="3625869"/>
              <a:ext cx="1442214" cy="48808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897415" y="3619532"/>
              <a:ext cx="1182161" cy="307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Change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78158" y="3906212"/>
              <a:ext cx="772248" cy="14888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1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1093554" y="3901601"/>
              <a:ext cx="221133" cy="18613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Shape 434"/>
          <p:cNvSpPr/>
          <p:nvPr/>
        </p:nvSpPr>
        <p:spPr>
          <a:xfrm>
            <a:off x="2339650" y="261394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435" name="Shape 435"/>
          <p:cNvSpPr/>
          <p:nvPr/>
        </p:nvSpPr>
        <p:spPr>
          <a:xfrm>
            <a:off x="5562794" y="403592"/>
            <a:ext cx="251100" cy="23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882981" y="331292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grpSp>
        <p:nvGrpSpPr>
          <p:cNvPr id="437" name="Shape 437"/>
          <p:cNvGrpSpPr/>
          <p:nvPr/>
        </p:nvGrpSpPr>
        <p:grpSpPr>
          <a:xfrm>
            <a:off x="2339650" y="3999144"/>
            <a:ext cx="1526196" cy="283633"/>
            <a:chOff x="3080060" y="4038289"/>
            <a:chExt cx="1526196" cy="283633"/>
          </a:xfrm>
        </p:grpSpPr>
        <p:sp>
          <p:nvSpPr>
            <p:cNvPr id="438" name="Shape 438"/>
            <p:cNvSpPr/>
            <p:nvPr/>
          </p:nvSpPr>
          <p:spPr>
            <a:xfrm>
              <a:off x="3296094" y="4109989"/>
              <a:ext cx="1277668" cy="1682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60941" y="4125953"/>
              <a:ext cx="815692" cy="134647"/>
            </a:xfrm>
            <a:prstGeom prst="rect">
              <a:avLst/>
            </a:prstGeom>
            <a:solidFill>
              <a:srgbClr val="4D8A2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15293" y="4038696"/>
              <a:ext cx="268086" cy="28322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3080060" y="4038289"/>
              <a:ext cx="338554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3350785" y="4099457"/>
              <a:ext cx="1255472" cy="200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 / 999,999,999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100278" y="3977121"/>
            <a:ext cx="1493701" cy="283633"/>
            <a:chOff x="3080060" y="4038289"/>
            <a:chExt cx="1493701" cy="283633"/>
          </a:xfrm>
        </p:grpSpPr>
        <p:sp>
          <p:nvSpPr>
            <p:cNvPr id="444" name="Shape 444"/>
            <p:cNvSpPr/>
            <p:nvPr/>
          </p:nvSpPr>
          <p:spPr>
            <a:xfrm>
              <a:off x="3296094" y="4109989"/>
              <a:ext cx="1277668" cy="1682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360941" y="4125953"/>
              <a:ext cx="815692" cy="134647"/>
            </a:xfrm>
            <a:prstGeom prst="rect">
              <a:avLst/>
            </a:prstGeom>
            <a:solidFill>
              <a:srgbClr val="BF9000"/>
            </a:solidFill>
            <a:ln cap="flat" cmpd="sng" w="25400">
              <a:solidFill>
                <a:srgbClr val="AC5B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115293" y="4038696"/>
              <a:ext cx="268086" cy="283226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3080060" y="4038289"/>
              <a:ext cx="184730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3706082" y="4099844"/>
              <a:ext cx="617477" cy="200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1000/1000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2341000" y="266629"/>
            <a:ext cx="3542998" cy="6269114"/>
          </a:xfrm>
          <a:prstGeom prst="rect">
            <a:avLst/>
          </a:prstGeom>
          <a:solidFill>
            <a:schemeClr val="dk1">
              <a:alpha val="6235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336983" y="2308363"/>
            <a:ext cx="3542998" cy="194206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169500" y="2354291"/>
            <a:ext cx="1745990" cy="48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Lord Name Change</a:t>
            </a:r>
          </a:p>
        </p:txBody>
      </p:sp>
      <p:sp>
        <p:nvSpPr>
          <p:cNvPr id="452" name="Shape 452"/>
          <p:cNvSpPr/>
          <p:nvPr/>
        </p:nvSpPr>
        <p:spPr>
          <a:xfrm>
            <a:off x="3337382" y="3625869"/>
            <a:ext cx="1442214" cy="4880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467407" y="3616537"/>
            <a:ext cx="1182161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2336983" y="2277875"/>
            <a:ext cx="3542998" cy="13302"/>
          </a:xfrm>
          <a:prstGeom prst="straightConnector1">
            <a:avLst/>
          </a:prstGeom>
          <a:noFill/>
          <a:ln cap="flat" cmpd="sng" w="12700">
            <a:solidFill>
              <a:srgbClr val="FFB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>
            <a:off x="2317391" y="4260557"/>
            <a:ext cx="3542998" cy="13302"/>
          </a:xfrm>
          <a:prstGeom prst="straightConnector1">
            <a:avLst/>
          </a:prstGeom>
          <a:noFill/>
          <a:ln cap="flat" cmpd="sng" w="12700">
            <a:solidFill>
              <a:srgbClr val="FFB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Shape 456"/>
          <p:cNvSpPr txBox="1"/>
          <p:nvPr/>
        </p:nvSpPr>
        <p:spPr>
          <a:xfrm>
            <a:off x="3076341" y="3100867"/>
            <a:ext cx="2249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Nickname to Short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457" name="Shape 457"/>
          <p:cNvSpPr/>
          <p:nvPr/>
        </p:nvSpPr>
        <p:spPr>
          <a:xfrm>
            <a:off x="2630107" y="2693985"/>
            <a:ext cx="2983604" cy="355213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Please enter your nickname</a:t>
            </a:r>
          </a:p>
        </p:txBody>
      </p:sp>
      <p:sp>
        <p:nvSpPr>
          <p:cNvPr id="458" name="Shape 458"/>
          <p:cNvSpPr/>
          <p:nvPr/>
        </p:nvSpPr>
        <p:spPr>
          <a:xfrm>
            <a:off x="3659951" y="3898030"/>
            <a:ext cx="772248" cy="14888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9999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6482" y="3873085"/>
            <a:ext cx="241099" cy="180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Shape 460"/>
          <p:cNvCxnSpPr>
            <a:stCxn id="426" idx="1"/>
          </p:cNvCxnSpPr>
          <p:nvPr/>
        </p:nvCxnSpPr>
        <p:spPr>
          <a:xfrm flipH="1">
            <a:off x="5613639" y="2269481"/>
            <a:ext cx="1037100" cy="602100"/>
          </a:xfrm>
          <a:prstGeom prst="bentConnector3">
            <a:avLst>
              <a:gd fmla="val 436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27" idx="1"/>
          </p:cNvCxnSpPr>
          <p:nvPr/>
        </p:nvCxnSpPr>
        <p:spPr>
          <a:xfrm rot="10800000">
            <a:off x="4879839" y="3228484"/>
            <a:ext cx="1770900" cy="215400"/>
          </a:xfrm>
          <a:prstGeom prst="bentConnector3">
            <a:avLst>
              <a:gd fmla="val 2365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28" idx="1"/>
          </p:cNvCxnSpPr>
          <p:nvPr/>
        </p:nvCxnSpPr>
        <p:spPr>
          <a:xfrm rot="10800000">
            <a:off x="4779639" y="3870043"/>
            <a:ext cx="1871100" cy="488400"/>
          </a:xfrm>
          <a:prstGeom prst="bentConnector3">
            <a:avLst>
              <a:gd fmla="val 2057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UI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673" y="454189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137324" y="6053053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169129" y="5327548"/>
            <a:ext cx="3554999" cy="746098"/>
          </a:xfrm>
          <a:prstGeom prst="rect">
            <a:avLst/>
          </a:prstGeom>
          <a:solidFill>
            <a:srgbClr val="C55A11">
              <a:alpha val="2745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71" name="Shape 471"/>
          <p:cNvSpPr/>
          <p:nvPr/>
        </p:nvSpPr>
        <p:spPr>
          <a:xfrm>
            <a:off x="1169129" y="6097714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1255294" y="6145581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121604" y="450027"/>
            <a:ext cx="3531000" cy="2732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 Infomation</a:t>
            </a:r>
          </a:p>
        </p:txBody>
      </p:sp>
      <p:sp>
        <p:nvSpPr>
          <p:cNvPr id="474" name="Shape 474"/>
          <p:cNvSpPr/>
          <p:nvPr/>
        </p:nvSpPr>
        <p:spPr>
          <a:xfrm>
            <a:off x="1182598" y="786712"/>
            <a:ext cx="789900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053566" y="786712"/>
            <a:ext cx="2525699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147950" y="1605450"/>
            <a:ext cx="3488399" cy="44474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2168808" y="783845"/>
            <a:ext cx="2473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LordName12345678901234567890 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072725" y="1247200"/>
            <a:ext cx="274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East-South Aisa  / Renaissance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037508" y="1228341"/>
            <a:ext cx="280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480" name="Shape 480"/>
          <p:cNvSpPr/>
          <p:nvPr/>
        </p:nvSpPr>
        <p:spPr>
          <a:xfrm>
            <a:off x="2080816" y="811554"/>
            <a:ext cx="180900" cy="19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5">
            <a:alphaModFix/>
          </a:blip>
          <a:srcRect b="64805" l="40828" r="34300" t="15615"/>
          <a:stretch/>
        </p:blipFill>
        <p:spPr>
          <a:xfrm>
            <a:off x="1282975" y="817556"/>
            <a:ext cx="616200" cy="6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1768974" y="1304675"/>
            <a:ext cx="272100" cy="2658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2075675" y="1018500"/>
            <a:ext cx="117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: 99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95983" y="1006094"/>
            <a:ext cx="13451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: 99999999</a:t>
            </a:r>
          </a:p>
        </p:txBody>
      </p:sp>
      <p:sp>
        <p:nvSpPr>
          <p:cNvPr id="485" name="Shape 485"/>
          <p:cNvSpPr/>
          <p:nvPr/>
        </p:nvSpPr>
        <p:spPr>
          <a:xfrm>
            <a:off x="1233057" y="1707415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486" name="Shape 486"/>
          <p:cNvSpPr/>
          <p:nvPr/>
        </p:nvSpPr>
        <p:spPr>
          <a:xfrm>
            <a:off x="1233054" y="2314513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Power</a:t>
            </a:r>
          </a:p>
        </p:txBody>
      </p:sp>
      <p:sp>
        <p:nvSpPr>
          <p:cNvPr id="487" name="Shape 487"/>
          <p:cNvSpPr/>
          <p:nvPr/>
        </p:nvSpPr>
        <p:spPr>
          <a:xfrm>
            <a:off x="1233054" y="2853864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&amp; Troop</a:t>
            </a:r>
          </a:p>
        </p:txBody>
      </p:sp>
      <p:sp>
        <p:nvSpPr>
          <p:cNvPr id="488" name="Shape 488"/>
          <p:cNvSpPr/>
          <p:nvPr/>
        </p:nvSpPr>
        <p:spPr>
          <a:xfrm>
            <a:off x="1215528" y="3529417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489" name="Shape 489"/>
          <p:cNvSpPr/>
          <p:nvPr/>
        </p:nvSpPr>
        <p:spPr>
          <a:xfrm>
            <a:off x="1214683" y="4040578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490" name="Shape 490"/>
          <p:cNvSpPr/>
          <p:nvPr/>
        </p:nvSpPr>
        <p:spPr>
          <a:xfrm>
            <a:off x="1233054" y="4530773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491" name="Shape 491"/>
          <p:cNvSpPr/>
          <p:nvPr/>
        </p:nvSpPr>
        <p:spPr>
          <a:xfrm>
            <a:off x="4913280" y="81333"/>
            <a:ext cx="3488399" cy="66713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998378" y="201371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989082" y="2451558"/>
            <a:ext cx="26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 Power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Troop Power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Power : 		9,999,999</a:t>
            </a:r>
          </a:p>
        </p:txBody>
      </p:sp>
      <p:sp>
        <p:nvSpPr>
          <p:cNvPr id="494" name="Shape 494"/>
          <p:cNvSpPr/>
          <p:nvPr/>
        </p:nvSpPr>
        <p:spPr>
          <a:xfrm>
            <a:off x="4998376" y="2155965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Power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998376" y="538587"/>
            <a:ext cx="3045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Victories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 :	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Losses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Victory Rate : 		99.9%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Unit :	999,999,999,999</a:t>
            </a:r>
          </a:p>
        </p:txBody>
      </p:sp>
      <p:sp>
        <p:nvSpPr>
          <p:cNvPr id="496" name="Shape 496"/>
          <p:cNvSpPr/>
          <p:nvPr/>
        </p:nvSpPr>
        <p:spPr>
          <a:xfrm>
            <a:off x="5003919" y="3154258"/>
            <a:ext cx="3308097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&amp; Troop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5024316" y="3546317"/>
            <a:ext cx="2630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Unit: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Active Troop : 	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Training Speed : 	+ 999%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Unit being Training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Cost of Training : 	- 999%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Speed : 	+9,999%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Attack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HP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Attack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HP :	+999%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98" name="Shape 498"/>
          <p:cNvSpPr/>
          <p:nvPr/>
        </p:nvSpPr>
        <p:spPr>
          <a:xfrm>
            <a:off x="8636195" y="81333"/>
            <a:ext cx="3488423" cy="66713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8721292" y="201371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711996" y="1919700"/>
            <a:ext cx="2707791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Speed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Research Speed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Cost :	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Troop Load : 	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Capacity :	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Speed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Cost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Monster March Speed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Stamina Recovery Speed 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8721289" y="160544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8721289" y="538587"/>
            <a:ext cx="2892138" cy="1107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Depot Capacity :	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income :		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Gathering Speed :	+999%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03" name="Shape 503"/>
          <p:cNvSpPr/>
          <p:nvPr/>
        </p:nvSpPr>
        <p:spPr>
          <a:xfrm>
            <a:off x="8721289" y="362219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8787799" y="4002562"/>
            <a:ext cx="248016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Wall HP: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Attack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Attack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143550" y="4459637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Shape 51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{B6BE10A9-8872-42CB-BC2D-6678A2853036}</a:tableStyleId>
              </a:tblPr>
              <a:tblGrid>
                <a:gridCol w="2095500"/>
                <a:gridCol w="2095500"/>
                <a:gridCol w="20955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항목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참조 시트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StringKey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기본정보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String_LordDetailsUI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0~2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전투기록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3~11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상세 전투력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12~14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병력 &amp; 부대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15~41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자원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42~50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기술 연구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51~58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타운 방어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59~63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2016.01.15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누락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2016.02.01 추가 내용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2016.02.16 스테미너 회복 및 사용 기획 내용 추가, 레벨업 관련 추가 내용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2016.03.09 UX변경에 따른 UI 수정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2016.03.21 다른 영주 정보보기 UI 추가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V1.6 – 2016.10.4 영주 타입별 액티브 스킬 내용 추가 - Chris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3" y="1033669"/>
            <a:ext cx="81852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운영하고 발전시킬 문명의 영주가 되는 대표를 선정한다.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자신의 타운이 발전하고 전투를 통해 경험치를 획득하여 성장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성장을 통해 스킬을 획득하여 각종 버프 효과를 얻을 수 있다.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3" y="2814758"/>
            <a:ext cx="103411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세계의 유명한 지도자, 위인들을 모티브로 한 영주를 선택하여 직접 문명과 도시를 발전시켜나가는데 더욱 몰입감과 재미를 줄 수 있도록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상승과 스킬을 통해 게임을 지속적으로 플레이를 하도록 하는 목적을 부여한다.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및 변경 플로우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9384302" y="1039686"/>
            <a:ext cx="1408923" cy="1009011"/>
            <a:chOff x="8098971" y="689900"/>
            <a:chExt cx="1408923" cy="1009011"/>
          </a:xfrm>
        </p:grpSpPr>
        <p:sp>
          <p:nvSpPr>
            <p:cNvPr id="108" name="Shape 108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8285991" y="832553"/>
              <a:ext cx="919901" cy="706609"/>
              <a:chOff x="2821671" y="1083951"/>
              <a:chExt cx="877557" cy="849601"/>
            </a:xfrm>
          </p:grpSpPr>
          <p:grpSp>
            <p:nvGrpSpPr>
              <p:cNvPr id="110" name="Shape 110"/>
              <p:cNvGrpSpPr/>
              <p:nvPr/>
            </p:nvGrpSpPr>
            <p:grpSpPr>
              <a:xfrm>
                <a:off x="2821671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1" name="Shape 111"/>
                <p:cNvCxnSpPr/>
                <p:nvPr/>
              </p:nvCxnSpPr>
              <p:spPr>
                <a:xfrm>
                  <a:off x="2821675" y="1234449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2" name="Shape 112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3" name="Shape 113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14" name="Shape 114"/>
                <p:cNvCxnSpPr/>
                <p:nvPr/>
              </p:nvCxnSpPr>
              <p:spPr>
                <a:xfrm>
                  <a:off x="2821674" y="1518229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5" name="Shape 115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6" name="Shape 116"/>
              <p:cNvGrpSpPr/>
              <p:nvPr/>
            </p:nvGrpSpPr>
            <p:grpSpPr>
              <a:xfrm>
                <a:off x="2821673" y="1656554"/>
                <a:ext cx="877555" cy="276998"/>
                <a:chOff x="2821432" y="1620066"/>
                <a:chExt cx="1033775" cy="298225"/>
              </a:xfrm>
            </p:grpSpPr>
            <p:cxnSp>
              <p:nvCxnSpPr>
                <p:cNvPr id="117" name="Shape 117"/>
                <p:cNvCxnSpPr/>
                <p:nvPr/>
              </p:nvCxnSpPr>
              <p:spPr>
                <a:xfrm>
                  <a:off x="2821432" y="1769181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8" name="Shape 118"/>
                <p:cNvSpPr txBox="1"/>
                <p:nvPr/>
              </p:nvSpPr>
              <p:spPr>
                <a:xfrm>
                  <a:off x="3275101" y="1620066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19" name="Shape 119"/>
          <p:cNvSpPr/>
          <p:nvPr/>
        </p:nvSpPr>
        <p:spPr>
          <a:xfrm>
            <a:off x="5021205" y="1256290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120" name="Shape 120"/>
          <p:cNvSpPr/>
          <p:nvPr/>
        </p:nvSpPr>
        <p:spPr>
          <a:xfrm>
            <a:off x="5021205" y="211305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정보 UI</a:t>
            </a:r>
          </a:p>
        </p:txBody>
      </p:sp>
      <p:sp>
        <p:nvSpPr>
          <p:cNvPr id="121" name="Shape 121"/>
          <p:cNvSpPr/>
          <p:nvPr/>
        </p:nvSpPr>
        <p:spPr>
          <a:xfrm>
            <a:off x="2870283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122" name="Shape 122"/>
          <p:cNvSpPr/>
          <p:nvPr/>
        </p:nvSpPr>
        <p:spPr>
          <a:xfrm>
            <a:off x="1460766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영주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123" name="Shape 123"/>
          <p:cNvSpPr/>
          <p:nvPr/>
        </p:nvSpPr>
        <p:spPr>
          <a:xfrm>
            <a:off x="4279800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sp>
        <p:nvSpPr>
          <p:cNvPr id="124" name="Shape 124"/>
          <p:cNvSpPr/>
          <p:nvPr/>
        </p:nvSpPr>
        <p:spPr>
          <a:xfrm>
            <a:off x="5689316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</a:t>
            </a:r>
          </a:p>
        </p:txBody>
      </p:sp>
      <p:sp>
        <p:nvSpPr>
          <p:cNvPr id="125" name="Shape 125"/>
          <p:cNvSpPr/>
          <p:nvPr/>
        </p:nvSpPr>
        <p:spPr>
          <a:xfrm>
            <a:off x="3021274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영주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126" name="Shape 126"/>
          <p:cNvSpPr/>
          <p:nvPr/>
        </p:nvSpPr>
        <p:spPr>
          <a:xfrm>
            <a:off x="1691051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프로필 사진 변경</a:t>
            </a:r>
          </a:p>
        </p:txBody>
      </p:sp>
      <p:sp>
        <p:nvSpPr>
          <p:cNvPr id="127" name="Shape 127"/>
          <p:cNvSpPr/>
          <p:nvPr/>
        </p:nvSpPr>
        <p:spPr>
          <a:xfrm>
            <a:off x="360834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닉네임 변경</a:t>
            </a:r>
          </a:p>
        </p:txBody>
      </p:sp>
      <p:sp>
        <p:nvSpPr>
          <p:cNvPr id="128" name="Shape 128"/>
          <p:cNvSpPr/>
          <p:nvPr/>
        </p:nvSpPr>
        <p:spPr>
          <a:xfrm>
            <a:off x="7098832" y="304891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닉네임 변경</a:t>
            </a:r>
          </a:p>
        </p:txBody>
      </p:sp>
      <p:sp>
        <p:nvSpPr>
          <p:cNvPr id="129" name="Shape 129"/>
          <p:cNvSpPr/>
          <p:nvPr/>
        </p:nvSpPr>
        <p:spPr>
          <a:xfrm>
            <a:off x="8471389" y="304891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 선택</a:t>
            </a:r>
          </a:p>
        </p:txBody>
      </p:sp>
      <p:sp>
        <p:nvSpPr>
          <p:cNvPr id="130" name="Shape 130"/>
          <p:cNvSpPr/>
          <p:nvPr/>
        </p:nvSpPr>
        <p:spPr>
          <a:xfrm>
            <a:off x="9843946" y="3048913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cxnSp>
        <p:nvCxnSpPr>
          <p:cNvPr id="131" name="Shape 131"/>
          <p:cNvCxnSpPr>
            <a:stCxn id="119" idx="2"/>
            <a:endCxn id="120" idx="0"/>
          </p:cNvCxnSpPr>
          <p:nvPr/>
        </p:nvCxnSpPr>
        <p:spPr>
          <a:xfrm flipH="1" rot="-5400000">
            <a:off x="5337171" y="1878315"/>
            <a:ext cx="468600" cy="600"/>
          </a:xfrm>
          <a:prstGeom prst="bentConnector3">
            <a:avLst>
              <a:gd fmla="val 5137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0" idx="2"/>
            <a:endCxn id="122" idx="0"/>
          </p:cNvCxnSpPr>
          <p:nvPr/>
        </p:nvCxnSpPr>
        <p:spPr>
          <a:xfrm rot="5400000">
            <a:off x="3517071" y="994781"/>
            <a:ext cx="547800" cy="35604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20" idx="2"/>
            <a:endCxn id="121" idx="0"/>
          </p:cNvCxnSpPr>
          <p:nvPr/>
        </p:nvCxnSpPr>
        <p:spPr>
          <a:xfrm rot="5400000">
            <a:off x="4221771" y="1699481"/>
            <a:ext cx="547800" cy="2151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20" idx="2"/>
            <a:endCxn id="123" idx="0"/>
          </p:cNvCxnSpPr>
          <p:nvPr/>
        </p:nvCxnSpPr>
        <p:spPr>
          <a:xfrm rot="5400000">
            <a:off x="4926621" y="2404331"/>
            <a:ext cx="547800" cy="7413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20" idx="2"/>
            <a:endCxn id="124" idx="0"/>
          </p:cNvCxnSpPr>
          <p:nvPr/>
        </p:nvCxnSpPr>
        <p:spPr>
          <a:xfrm flipH="1" rot="-5400000">
            <a:off x="5631321" y="2440931"/>
            <a:ext cx="547800" cy="668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20" idx="2"/>
            <a:endCxn id="128" idx="0"/>
          </p:cNvCxnSpPr>
          <p:nvPr/>
        </p:nvCxnSpPr>
        <p:spPr>
          <a:xfrm flipH="1" rot="-5400000">
            <a:off x="6336021" y="1736231"/>
            <a:ext cx="547800" cy="20774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20" idx="2"/>
            <a:endCxn id="129" idx="0"/>
          </p:cNvCxnSpPr>
          <p:nvPr/>
        </p:nvCxnSpPr>
        <p:spPr>
          <a:xfrm flipH="1" rot="-5400000">
            <a:off x="7022421" y="1049831"/>
            <a:ext cx="547800" cy="34502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120" idx="2"/>
            <a:endCxn id="130" idx="0"/>
          </p:cNvCxnSpPr>
          <p:nvPr/>
        </p:nvCxnSpPr>
        <p:spPr>
          <a:xfrm flipH="1" rot="-5400000">
            <a:off x="7708671" y="363581"/>
            <a:ext cx="547800" cy="48227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22" idx="2"/>
            <a:endCxn id="127" idx="0"/>
          </p:cNvCxnSpPr>
          <p:nvPr/>
        </p:nvCxnSpPr>
        <p:spPr>
          <a:xfrm rot="5400000">
            <a:off x="1123482" y="3224391"/>
            <a:ext cx="674700" cy="10998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22" idx="2"/>
            <a:endCxn id="126" idx="0"/>
          </p:cNvCxnSpPr>
          <p:nvPr/>
        </p:nvCxnSpPr>
        <p:spPr>
          <a:xfrm flipH="1" rot="-5400000">
            <a:off x="1788582" y="3659091"/>
            <a:ext cx="674700" cy="230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22" idx="2"/>
            <a:endCxn id="125" idx="0"/>
          </p:cNvCxnSpPr>
          <p:nvPr/>
        </p:nvCxnSpPr>
        <p:spPr>
          <a:xfrm flipH="1" rot="-5400000">
            <a:off x="2453682" y="2993991"/>
            <a:ext cx="674700" cy="1560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" name="Shape 142"/>
          <p:cNvSpPr/>
          <p:nvPr/>
        </p:nvSpPr>
        <p:spPr>
          <a:xfrm>
            <a:off x="4279800" y="4111601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 선택</a:t>
            </a:r>
          </a:p>
        </p:txBody>
      </p:sp>
      <p:sp>
        <p:nvSpPr>
          <p:cNvPr id="143" name="Shape 143"/>
          <p:cNvSpPr/>
          <p:nvPr/>
        </p:nvSpPr>
        <p:spPr>
          <a:xfrm>
            <a:off x="5652357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cxnSp>
        <p:nvCxnSpPr>
          <p:cNvPr id="144" name="Shape 144"/>
          <p:cNvCxnSpPr>
            <a:stCxn id="122" idx="2"/>
            <a:endCxn id="142" idx="0"/>
          </p:cNvCxnSpPr>
          <p:nvPr/>
        </p:nvCxnSpPr>
        <p:spPr>
          <a:xfrm flipH="1" rot="-5400000">
            <a:off x="3082932" y="2364741"/>
            <a:ext cx="674700" cy="28191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stCxn id="122" idx="2"/>
            <a:endCxn id="143" idx="0"/>
          </p:cNvCxnSpPr>
          <p:nvPr/>
        </p:nvCxnSpPr>
        <p:spPr>
          <a:xfrm flipH="1" rot="-5400000">
            <a:off x="3769182" y="1678491"/>
            <a:ext cx="674700" cy="4191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573774" y="874723"/>
            <a:ext cx="10389625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게임을 시작할 때 영주를 선택한다.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타입별로 하나의 액티브 스킬을 가지고 있다.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타입별 액티브 스킬을 스킬 슬롯에서 사용할 수 있다.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스킬은  액티브/패시브로 구성 된다. ( 영주 스킬 기획서 참고 )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https://docs.google.com/presentation/d/1dGuE2eyOtKEUhYdqaMXmEtyzldJPCp7X1hP1hpmJWQ8/edit#slide=id.p8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레벨 업을 통해 포인트를 얻어 영주 스킬 레벨을 상승시키는 것으로 획득할 수 있다.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스킬은 타운에 도움이 되는 버프효과들을 준다.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573783" y="874725"/>
            <a:ext cx="9885048" cy="4962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경험치를 통해 상승하는 수치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레벨상승을 통해 스킬 포인트를 얻고 패시브 스킬을 활성화 시킬 수 있다.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레벨은 50으로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레벨은 업데이트를 통해 확장이 가능하며 255를 넘길 수 없다.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레벨에 도달한 경우 경험치를 획득 할 수 없다.(아이템 포함)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레벨에 도달한 경우 경험치 게이지를 MAX로 표기한다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영주가 몬스터, 탐색을 위한 액션을 할 때 소모되는 값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스테미너의 활용 효율을 높이기 위해 낮은 레벨엔 잦은 접속을 하도록 하고 영주의 레벨이 높아 질 수록 하루에 2회~3회만 들어오면 스테미너 활용 효율을 최대로 활용 할 수 있도록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초반엔 건설, 병력 생산의 주기가 짧아 자주 접속하고 게임 중, 후반엔 주기가 길어져 자주 들어오지 않는 것에 맞춰 스테미너의 재생 및 최대 주기를 맞춤.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스테미너는 레벨에 따라 증가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스테미너는 일정 시간이 지나면 회복 된다 (120초에 1씩 회복 – 테이블 정의)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스테미너는 사용되는 즉시 회복을 위한 카운트를 한다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스테미너는 아이템을 사용하여 회복 할 수 있다.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스테미너는 영주의 레벨에 따라 증가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스테미너 공식 : 100 + ((영주레벨-1)*스테미너 상수))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상수 : 5 (Const 데이터에 정의 한다.)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소모량은 액션 별로 다르다.(Const에 정의한다.)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별 스테미너 소모 량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소형 : 5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대형 : 20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: 50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스테미너 소모량 : 5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정의1-3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573783" y="874725"/>
            <a:ext cx="9885048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변경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아이템이나 Crown을 사용하여 변경이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 시 이미지와 영주 타입에 따른 액티브 스킬이 변경 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닉네임은 변경 되지 않는다.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및 변경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플레이어를 지칭하는 이름으로 변경이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특수 문자 포함최소 4자에서 최대 16자 까지 입력이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별로 닉네임 중복 체크가 필요하다.(변경 버튼 누를 시 체크하여 노티)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닉네임으로 사용할 수 없는 금칙어는 테이블을 통해 정한다.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아이템이나 Crown을 사용해 변경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변경으로 영주를 변경 할 수 없다.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및 타입별 효과치 테이블.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저장 및 불러오기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옵션은 서버에 저장한다.(리스크가 있을 시 로컬에 저장)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636104" y="365760"/>
            <a:ext cx="15374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573775" y="874725"/>
            <a:ext cx="89700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프로필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프로필 사진은 선택한 영주의 이미지로 한다.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자신의 프로필 사진을 직접 업로드 하여 프로필 사진으로 사용 할 수 있다.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프로필은 이미지 사이즈 : 75*75 픽셀 사이즈에 맞춘다.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이미지 용량  : 200k 이하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이미지 파일 종류 : jpg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업로드 하면 서버 시간 기준 00시에 일괄 적용 한다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제제를 당한 사람은 자신이 선택한 영주의 아이콘을 프로필로 사용한다.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변경하기 전까지는 선택한 영주의 아이콘을 프로필로 사용 한다.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 등장 위치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개인, 단체 메일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채팅(전체, 연맹, 연합)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친구 선택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 정보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 대상자의 채팅 메시지를 터치하여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상세 정보에서 프로필 사진을 터치하고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적절하지 못한 프로필 이미지를 신고 할 수 있다.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 당한 이미지의 프로필은 제제 한다,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제제를 당한 사람은 1주일간 프로필 업로드가 불가하다.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정의1-4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573783" y="874725"/>
            <a:ext cx="1027222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레벨, 경험치 테이블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각 레벨별로 요구 경험치가 존재한다.(테이블)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 경험치 이상을 획득 한 경우 레벨 업을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업을 하면 (테이블에 정의 된 )N개의 스킬 포인트를 획득한다.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경험치는 건설, 업그레이드 등을 통해 상승한 전투력 만큼 획득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건설, 업그레이드로 20 전투력 획득 &gt; 전투력 120 &gt; 20 경험치 획득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건물 철거로 전투력 20 감소 &gt; 건설, 업그레이드로 20 &gt; 전투력 100 &gt; 0경험치 획득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건물 철거로 전투력 20 감소 &gt; 건설, 업그레이드로 40 &gt; 전투력 120 &gt; 20경험치 획득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경험치는 사냥한 몬스터의 경험치 만큼 획득 할 수 있다.(테이블)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몬스터를 잡아 획득하는 경험치는 몬스터의 종류, 레벨에 따라 다르다.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2173700" y="4054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{CEADEA0D-021F-45EB-ABCB-6711C4B4EB87}</a:tableStyleId>
              </a:tblPr>
              <a:tblGrid>
                <a:gridCol w="564175"/>
                <a:gridCol w="695550"/>
                <a:gridCol w="578400"/>
              </a:tblGrid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영주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레벨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필요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 경험치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획득포인트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40000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500000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2051222" y="3805882"/>
            <a:ext cx="13580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경험치 테이블 예시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440194" y="3805882"/>
            <a:ext cx="326242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영주 타입별 옵션 종류 및 포인트 획득 테이블 예시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4802657" y="4059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{CEADEA0D-021F-45EB-ABCB-6711C4B4EB87}</a:tableStyleId>
              </a:tblPr>
              <a:tblGrid>
                <a:gridCol w="903925"/>
                <a:gridCol w="685075"/>
                <a:gridCol w="685075"/>
              </a:tblGrid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영주 타입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옵션1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수치(%)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LT_Battle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행군속도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LT_Research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연구속도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LT_Farm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자원건물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생산량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1%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