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478567-A89A-4D74-8B01-3D535C3E34A5}">
  <a:tblStyle styleId="{0A478567-A89A-4D74-8B01-3D535C3E34A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750B18D3-7830-4297-947E-C62740AA4AE5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6" name="Shape 9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2.jp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9" Type="http://schemas.openxmlformats.org/officeDocument/2006/relationships/image" Target="../media/image08.jp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5" Type="http://schemas.openxmlformats.org/officeDocument/2006/relationships/image" Target="../media/image02.png"/><Relationship Id="rId6" Type="http://schemas.openxmlformats.org/officeDocument/2006/relationships/image" Target="../media/image03.jpg"/><Relationship Id="rId7" Type="http://schemas.openxmlformats.org/officeDocument/2006/relationships/image" Target="../media/image04.jpg"/><Relationship Id="rId8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2.jp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9" Type="http://schemas.openxmlformats.org/officeDocument/2006/relationships/image" Target="../media/image08.jp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5.png"/><Relationship Id="rId5" Type="http://schemas.openxmlformats.org/officeDocument/2006/relationships/image" Target="../media/image02.png"/><Relationship Id="rId6" Type="http://schemas.openxmlformats.org/officeDocument/2006/relationships/image" Target="../media/image03.jpg"/><Relationship Id="rId7" Type="http://schemas.openxmlformats.org/officeDocument/2006/relationships/image" Target="../media/image04.jpg"/><Relationship Id="rId8" Type="http://schemas.openxmlformats.org/officeDocument/2006/relationships/image" Target="../media/image06.jp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jpg"/><Relationship Id="rId10" Type="http://schemas.openxmlformats.org/officeDocument/2006/relationships/image" Target="../media/image12.jp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9" Type="http://schemas.openxmlformats.org/officeDocument/2006/relationships/image" Target="../media/image08.jp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5" Type="http://schemas.openxmlformats.org/officeDocument/2006/relationships/image" Target="../media/image02.png"/><Relationship Id="rId6" Type="http://schemas.openxmlformats.org/officeDocument/2006/relationships/image" Target="../media/image03.jpg"/><Relationship Id="rId7" Type="http://schemas.openxmlformats.org/officeDocument/2006/relationships/image" Target="../media/image04.jpg"/><Relationship Id="rId8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Relationship Id="rId9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Relationship Id="rId9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Relationship Id="rId9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Relationship Id="rId9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2.png"/><Relationship Id="rId13" Type="http://schemas.openxmlformats.org/officeDocument/2006/relationships/hyperlink" Target="https://docs.google.com/presentation/d/1XyVJFyVgiN0HkmSa5ZtLPpSi1BovsuFFGsx0b98XSiQ/edit#slide=id.p15" TargetMode="External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openxmlformats.org/officeDocument/2006/relationships/hyperlink" Target="https://docs.google.com/presentation/d/1EGihhnF-tBdEEpgxgicQpGxeXtxL6zy-ZZT1iE0U1wI/edit#slide=id.p33" TargetMode="External"/><Relationship Id="rId5" Type="http://schemas.openxmlformats.org/officeDocument/2006/relationships/image" Target="../media/image00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z9HQlpZrhIPvgiLEOnKV8UfjokCQF0IEfresurDEpe0/edit#slide=id.p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2.1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 1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72706" y="594800"/>
            <a:ext cx="3705736" cy="33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 에 정의되는 내용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566487" y="1093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{0A478567-A89A-4D74-8B01-3D535C3E34A5}</a:tableStyleId>
              </a:tblPr>
              <a:tblGrid>
                <a:gridCol w="1790700"/>
                <a:gridCol w="6858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내용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값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랭킹 업데이트 시간(초)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랭킹 순위 출력 수치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100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272706" y="1885591"/>
            <a:ext cx="3705736" cy="33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항목별, 표시되는 정보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566487" y="2297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{0A478567-A89A-4D74-8B01-3D535C3E34A5}</a:tableStyleId>
              </a:tblPr>
              <a:tblGrid>
                <a:gridCol w="1257300"/>
                <a:gridCol w="5715000"/>
              </a:tblGrid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항목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1100" u="none" cap="none" strike="noStrike"/>
                        <a:t>내용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BD6EE"/>
                    </a:solidFill>
                  </a:tcPr>
                </a:tc>
              </a:tr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연맹 전투력 랭킹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 연맹 깃발 이미지, 연맹 약칭, 연맹 이름, 맹주 이름, 연맹원들의 전투력 합산 수치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연맹 킬 랭킹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 연맹 깃발 이미지, 연맹 약칭, 연맹 이름, 맹주 이름, 연맹원들의 킬 수 합산 수치 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유저 전투력 랭킹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 유저 프로필 이미지 , 연맹 약칭, 유저 이름, 연맹 이름, 유저의 전투력 수치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유저 킬 랭킹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 유저 프로필 이미지 , 연맹 약칭, 유저 이름, 연맹 이름, 유저의 킬 수치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타운 레벨 랭킹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  유저 프로필 이미지 , 연맹 약칭, 유저 이름, 연맹 이름, 유저의 타운 레벨 / 전투력 수치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23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 레벨 랭킹</a:t>
                      </a:r>
                    </a:p>
                  </a:txBody>
                  <a:tcPr marT="9525" marB="0" marR="9525" marL="952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  유저 프로필 이미지 , 연맹 약칭, 유저 이름, 연맹 이름, 유저 레벨 / 전투력 수치</a:t>
                      </a: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272706" y="4138764"/>
            <a:ext cx="9769651" cy="8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이외 유저에게 표시되어야 하는 정보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랭킹 항목별 화면 상단에 현재 자신의 연맹 또는 자신이 몇 위인지 표시되어야 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화면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247405" cy="578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009650" y="5819775"/>
            <a:ext cx="533399" cy="4952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Shape 155"/>
          <p:cNvCxnSpPr>
            <a:endCxn id="154" idx="0"/>
          </p:cNvCxnSpPr>
          <p:nvPr/>
        </p:nvCxnSpPr>
        <p:spPr>
          <a:xfrm flipH="1">
            <a:off x="1276350" y="5646675"/>
            <a:ext cx="2382000" cy="1731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3658332" y="5462332"/>
            <a:ext cx="3170307" cy="36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화면 진입 버튼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058380" y="3312057"/>
            <a:ext cx="4806160" cy="31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랭킹 화면으로 진입할 수 있는 버튼입니다.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654798" y="5867498"/>
            <a:ext cx="4806160" cy="66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구글 게임센터 연결 버튼.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추후 자세한 내용이 추가될 예정.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임시 삭제 상태.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5" y="594800"/>
            <a:ext cx="3247406" cy="578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381000" y="3224463"/>
            <a:ext cx="3038475" cy="249454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Shape 166"/>
          <p:cNvCxnSpPr>
            <a:stCxn id="162" idx="1"/>
            <a:endCxn id="165" idx="3"/>
          </p:cNvCxnSpPr>
          <p:nvPr/>
        </p:nvCxnSpPr>
        <p:spPr>
          <a:xfrm flipH="1">
            <a:off x="3419380" y="3470541"/>
            <a:ext cx="639000" cy="1001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연맹 관련 랭킹 화면</a:t>
            </a:r>
          </a:p>
        </p:txBody>
      </p:sp>
      <p:sp>
        <p:nvSpPr>
          <p:cNvPr id="172" name="Shape 172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</p:txBody>
      </p:sp>
      <p:sp>
        <p:nvSpPr>
          <p:cNvPr id="174" name="Shape 174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 GAMES 랭킹 : 1  </a:t>
            </a:r>
          </a:p>
        </p:txBody>
      </p:sp>
      <p:sp>
        <p:nvSpPr>
          <p:cNvPr id="177" name="Shape 177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9" name="Shape 179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181" name="Shape 181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950081" y="1754304"/>
            <a:ext cx="311265" cy="297924"/>
            <a:chOff x="579062" y="2466306"/>
            <a:chExt cx="653071" cy="625082"/>
          </a:xfrm>
        </p:grpSpPr>
        <p:pic>
          <p:nvPicPr>
            <p:cNvPr id="187" name="Shape 1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062" y="2466306"/>
              <a:ext cx="653071" cy="62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958" y="2472047"/>
              <a:ext cx="520800" cy="52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Shape 189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 GAMES 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Peter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16716" y="17709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CJ Entus  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Cloud Templer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516716" y="2388148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99,999,999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SKT T1 Faker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516716" y="29901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Rolster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KT Arrow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516716" y="35921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201" name="Shape 201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ROX RraY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516716" y="4192573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899,999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MVP Max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513143" y="478447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799,999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Korea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Sbenu Soul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513143" y="537612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699,999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217" y="5290528"/>
            <a:ext cx="396849" cy="4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612" y="2907710"/>
            <a:ext cx="389455" cy="40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4720" y="3530880"/>
            <a:ext cx="350795" cy="38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0007" y="4086821"/>
            <a:ext cx="376307" cy="44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2554" y="2310211"/>
            <a:ext cx="380513" cy="38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3832" y="4716237"/>
            <a:ext cx="389236" cy="389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942978" y="447493"/>
            <a:ext cx="3941717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연맹 이름과 랭킹 순위를 표시합니다.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942978" y="762337"/>
            <a:ext cx="4161694" cy="29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1위 ~ 3위는 아이콘을 다르게 표현합니다.</a:t>
            </a:r>
          </a:p>
        </p:txBody>
      </p:sp>
      <p:sp>
        <p:nvSpPr>
          <p:cNvPr id="227" name="Shape 227"/>
          <p:cNvSpPr/>
          <p:nvPr/>
        </p:nvSpPr>
        <p:spPr>
          <a:xfrm>
            <a:off x="3125610" y="4263844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942978" y="3485932"/>
            <a:ext cx="5854878" cy="30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목록을 터치하는 것으로, 해당 연맹의 정보를 확인할 수 있습니다.</a:t>
            </a:r>
          </a:p>
        </p:txBody>
      </p:sp>
      <p:cxnSp>
        <p:nvCxnSpPr>
          <p:cNvPr id="229" name="Shape 229"/>
          <p:cNvCxnSpPr>
            <a:stCxn id="219" idx="1"/>
          </p:cNvCxnSpPr>
          <p:nvPr/>
        </p:nvCxnSpPr>
        <p:spPr>
          <a:xfrm flipH="1">
            <a:off x="2724078" y="594798"/>
            <a:ext cx="1218900" cy="49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0" name="Shape 230"/>
          <p:cNvCxnSpPr>
            <a:stCxn id="228" idx="1"/>
          </p:cNvCxnSpPr>
          <p:nvPr/>
        </p:nvCxnSpPr>
        <p:spPr>
          <a:xfrm rot="10800000">
            <a:off x="3405978" y="3102101"/>
            <a:ext cx="537000" cy="53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1076325" y="951159"/>
            <a:ext cx="1647824" cy="27447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87430" y="2828436"/>
            <a:ext cx="3018500" cy="5473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3942978" y="3945310"/>
            <a:ext cx="5834685" cy="86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목록에 표시되는 정보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이미지 / 연맹 이름 / 맹주 이름 / 연맹원 전투력 합산 수치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4237526" y="1161617"/>
            <a:ext cx="520364" cy="609445"/>
            <a:chOff x="4157316" y="1605467"/>
            <a:chExt cx="520364" cy="609445"/>
          </a:xfrm>
        </p:grpSpPr>
        <p:pic>
          <p:nvPicPr>
            <p:cNvPr id="235" name="Shape 23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Shape 23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4842228" y="1170909"/>
            <a:ext cx="557170" cy="590862"/>
            <a:chOff x="4778060" y="1625570"/>
            <a:chExt cx="557170" cy="590862"/>
          </a:xfrm>
        </p:grpSpPr>
        <p:pic>
          <p:nvPicPr>
            <p:cNvPr id="239" name="Shape 2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Shape 24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Shape 241"/>
            <p:cNvSpPr txBox="1"/>
            <p:nvPr/>
          </p:nvSpPr>
          <p:spPr>
            <a:xfrm>
              <a:off x="4792485" y="1677972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456753" y="1163239"/>
            <a:ext cx="540943" cy="606202"/>
            <a:chOff x="5392585" y="1625570"/>
            <a:chExt cx="540943" cy="606202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Shape 24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Shape 245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247" name="Shape 24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Shape 253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255" name="Shape 25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Shape 25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Shape 257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261" name="Shape 261"/>
          <p:cNvSpPr txBox="1"/>
          <p:nvPr/>
        </p:nvSpPr>
        <p:spPr>
          <a:xfrm>
            <a:off x="3963171" y="4771923"/>
            <a:ext cx="5834685" cy="4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통해, 최대 100위까지 확인할 수 있습니다.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922783" y="1989384"/>
            <a:ext cx="5854878" cy="30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연맹은 배경색을 다르게하여 표시합니다.</a:t>
            </a:r>
          </a:p>
        </p:txBody>
      </p:sp>
      <p:cxnSp>
        <p:nvCxnSpPr>
          <p:cNvPr id="263" name="Shape 263"/>
          <p:cNvCxnSpPr>
            <a:stCxn id="262" idx="1"/>
          </p:cNvCxnSpPr>
          <p:nvPr/>
        </p:nvCxnSpPr>
        <p:spPr>
          <a:xfrm rot="10800000">
            <a:off x="3405883" y="1893253"/>
            <a:ext cx="516900" cy="24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64" name="Shape 26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178926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2399373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3000851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360376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419720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4792787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5404323"/>
            <a:ext cx="191915" cy="19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연맹 관련 랭킹 화면</a:t>
            </a:r>
          </a:p>
        </p:txBody>
      </p:sp>
      <p:sp>
        <p:nvSpPr>
          <p:cNvPr id="276" name="Shape 276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킬 랭킹</a:t>
            </a:r>
          </a:p>
        </p:txBody>
      </p:sp>
      <p:sp>
        <p:nvSpPr>
          <p:cNvPr id="278" name="Shape 278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 GAMES 랭킹 : 1  </a:t>
            </a:r>
          </a:p>
        </p:txBody>
      </p:sp>
      <p:sp>
        <p:nvSpPr>
          <p:cNvPr id="281" name="Shape 281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킬 수</a:t>
            </a:r>
          </a:p>
        </p:txBody>
      </p:sp>
      <p:sp>
        <p:nvSpPr>
          <p:cNvPr id="285" name="Shape 285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950081" y="1754304"/>
            <a:ext cx="311265" cy="297924"/>
            <a:chOff x="579062" y="2466306"/>
            <a:chExt cx="653071" cy="625082"/>
          </a:xfrm>
        </p:grpSpPr>
        <p:pic>
          <p:nvPicPr>
            <p:cNvPr id="291" name="Shape 2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062" y="2466306"/>
              <a:ext cx="653071" cy="62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958" y="2472047"/>
              <a:ext cx="520800" cy="52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Shape 293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 GAMES  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Peter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516716" y="17709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CJ Entus 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Cloud Templer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516716" y="2388148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99,999,999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SKT T1 Faker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516716" y="29901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Rolster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KT Arrow 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516716" y="35921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305" name="Shape 305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ROX RraY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516716" y="4192573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899,999</a:t>
            </a:r>
          </a:p>
        </p:txBody>
      </p:sp>
      <p:sp>
        <p:nvSpPr>
          <p:cNvPr id="309" name="Shape 309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MVP Max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513143" y="478447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799,999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Korea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Sbenu Soul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513143" y="537612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699,999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217" y="5290528"/>
            <a:ext cx="396849" cy="4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612" y="2907710"/>
            <a:ext cx="389455" cy="40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4720" y="3530880"/>
            <a:ext cx="350795" cy="38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0007" y="4086821"/>
            <a:ext cx="376307" cy="44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2554" y="2310211"/>
            <a:ext cx="380513" cy="38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3832" y="4716237"/>
            <a:ext cx="389236" cy="38923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3942978" y="447493"/>
            <a:ext cx="3941717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연맹 이름과 랭킹 순위를 표시합니다.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942978" y="762337"/>
            <a:ext cx="4161694" cy="29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1위 ~ 3위는 아이콘을 다르게 표현합니다.</a:t>
            </a:r>
          </a:p>
        </p:txBody>
      </p:sp>
      <p:sp>
        <p:nvSpPr>
          <p:cNvPr id="331" name="Shape 331"/>
          <p:cNvSpPr/>
          <p:nvPr/>
        </p:nvSpPr>
        <p:spPr>
          <a:xfrm>
            <a:off x="2299641" y="4263844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942978" y="3640980"/>
            <a:ext cx="5854878" cy="30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목록을 터치하는 것으로, 해당 연맹의 정보를 확인할 수 있습니다.</a:t>
            </a:r>
          </a:p>
        </p:txBody>
      </p:sp>
      <p:cxnSp>
        <p:nvCxnSpPr>
          <p:cNvPr id="333" name="Shape 333"/>
          <p:cNvCxnSpPr>
            <a:stCxn id="323" idx="1"/>
          </p:cNvCxnSpPr>
          <p:nvPr/>
        </p:nvCxnSpPr>
        <p:spPr>
          <a:xfrm flipH="1">
            <a:off x="2724078" y="594798"/>
            <a:ext cx="1218900" cy="49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4" name="Shape 334"/>
          <p:cNvCxnSpPr>
            <a:stCxn id="332" idx="1"/>
          </p:cNvCxnSpPr>
          <p:nvPr/>
        </p:nvCxnSpPr>
        <p:spPr>
          <a:xfrm rot="10800000">
            <a:off x="3405978" y="3102049"/>
            <a:ext cx="537000" cy="69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5" name="Shape 335"/>
          <p:cNvSpPr/>
          <p:nvPr/>
        </p:nvSpPr>
        <p:spPr>
          <a:xfrm>
            <a:off x="1076325" y="951159"/>
            <a:ext cx="1647824" cy="27447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87430" y="2828436"/>
            <a:ext cx="3018500" cy="5473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942978" y="4100357"/>
            <a:ext cx="5834685" cy="86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목록에 표시되는 정보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깃발 이미지 / 연맹 이름 / 맹주 이름 / 연맹원 전투력 합산 수치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4237526" y="1161617"/>
            <a:ext cx="520364" cy="609445"/>
            <a:chOff x="4157316" y="1605467"/>
            <a:chExt cx="520364" cy="609445"/>
          </a:xfrm>
        </p:grpSpPr>
        <p:pic>
          <p:nvPicPr>
            <p:cNvPr id="339" name="Shape 33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Shape 341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4842228" y="1170909"/>
            <a:ext cx="557170" cy="590862"/>
            <a:chOff x="4778060" y="1625570"/>
            <a:chExt cx="557170" cy="590862"/>
          </a:xfrm>
        </p:grpSpPr>
        <p:pic>
          <p:nvPicPr>
            <p:cNvPr id="343" name="Shape 34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Shape 34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Shape 345"/>
            <p:cNvSpPr txBox="1"/>
            <p:nvPr/>
          </p:nvSpPr>
          <p:spPr>
            <a:xfrm>
              <a:off x="4792485" y="1677972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5456753" y="1163239"/>
            <a:ext cx="540943" cy="606202"/>
            <a:chOff x="5392585" y="1625570"/>
            <a:chExt cx="540943" cy="606202"/>
          </a:xfrm>
        </p:grpSpPr>
        <p:pic>
          <p:nvPicPr>
            <p:cNvPr id="347" name="Shape 34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Shape 34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Shape 349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351" name="Shape 35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Shape 35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355" name="Shape 35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Shape 357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359" name="Shape 35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Shape 36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Shape 361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363" name="Shape 36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Shape 364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365" name="Shape 365"/>
          <p:cNvSpPr txBox="1"/>
          <p:nvPr/>
        </p:nvSpPr>
        <p:spPr>
          <a:xfrm>
            <a:off x="3963171" y="4926971"/>
            <a:ext cx="5834685" cy="4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통해, 최대 100위까지 확인할 수 있습니다.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922783" y="1989384"/>
            <a:ext cx="5854878" cy="30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연맹은 배경색을 다르게하여 표시합니다.</a:t>
            </a:r>
          </a:p>
        </p:txBody>
      </p:sp>
      <p:cxnSp>
        <p:nvCxnSpPr>
          <p:cNvPr id="367" name="Shape 367"/>
          <p:cNvCxnSpPr>
            <a:stCxn id="366" idx="1"/>
            <a:endCxn id="286" idx="1"/>
          </p:cNvCxnSpPr>
          <p:nvPr/>
        </p:nvCxnSpPr>
        <p:spPr>
          <a:xfrm rot="10800000">
            <a:off x="3405883" y="1893253"/>
            <a:ext cx="516900" cy="24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368" name="Shape 36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3389" y="1776628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3389" y="2386276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3389" y="2980258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9643" y="3590717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9643" y="4193241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9643" y="4778408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9643" y="5372210"/>
            <a:ext cx="221871" cy="22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sp>
        <p:nvSpPr>
          <p:cNvPr id="380" name="Shape 380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</p:txBody>
      </p:sp>
      <p:sp>
        <p:nvSpPr>
          <p:cNvPr id="382" name="Shape 382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연맹에 가입하셔서 순위에 올라보세요!</a:t>
            </a:r>
          </a:p>
        </p:txBody>
      </p:sp>
      <p:sp>
        <p:nvSpPr>
          <p:cNvPr id="385" name="Shape 385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386" name="Shape 386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7" name="Shape 387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8" name="Shape 388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389" name="Shape 389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Shape 394"/>
          <p:cNvGrpSpPr/>
          <p:nvPr/>
        </p:nvGrpSpPr>
        <p:grpSpPr>
          <a:xfrm>
            <a:off x="950081" y="1754304"/>
            <a:ext cx="311265" cy="297924"/>
            <a:chOff x="579062" y="2466306"/>
            <a:chExt cx="653071" cy="625082"/>
          </a:xfrm>
        </p:grpSpPr>
        <p:pic>
          <p:nvPicPr>
            <p:cNvPr id="395" name="Shape 3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062" y="2466306"/>
              <a:ext cx="653071" cy="62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Shape 3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958" y="2472047"/>
              <a:ext cx="520800" cy="52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Shape 397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 GAMES  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Peter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524736" y="17709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CJ Entus  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Cloud Templer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2524736" y="2388148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99,999,999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SKT T1 Faker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2524736" y="29901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Rolster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KT Arrow 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524736" y="35921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409" name="Shape 409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ROX RraY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524736" y="4192573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899,999</a:t>
            </a:r>
          </a:p>
        </p:txBody>
      </p:sp>
      <p:sp>
        <p:nvSpPr>
          <p:cNvPr id="413" name="Shape 413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MVP Max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521165" y="478447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799,999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Korea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Sbenu Soul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2521165" y="537612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699,999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217" y="5290528"/>
            <a:ext cx="396849" cy="4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612" y="2907710"/>
            <a:ext cx="389455" cy="40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4720" y="3530880"/>
            <a:ext cx="350795" cy="38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00007" y="4086821"/>
            <a:ext cx="376307" cy="44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2554" y="2310211"/>
            <a:ext cx="380513" cy="38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3832" y="4716237"/>
            <a:ext cx="389236" cy="38923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/>
        </p:nvSpPr>
        <p:spPr>
          <a:xfrm>
            <a:off x="3942978" y="921446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미가입 유저가 랭킹을 확인하는 경우입니다.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34" name="Shape 434"/>
          <p:cNvSpPr/>
          <p:nvPr/>
        </p:nvSpPr>
        <p:spPr>
          <a:xfrm>
            <a:off x="2858934" y="4444367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Shape 435"/>
          <p:cNvCxnSpPr>
            <a:stCxn id="427" idx="1"/>
          </p:cNvCxnSpPr>
          <p:nvPr/>
        </p:nvCxnSpPr>
        <p:spPr>
          <a:xfrm flipH="1">
            <a:off x="3540678" y="1068752"/>
            <a:ext cx="402300" cy="3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6" name="Shape 436"/>
          <p:cNvSpPr/>
          <p:nvPr/>
        </p:nvSpPr>
        <p:spPr>
          <a:xfrm>
            <a:off x="285290" y="942959"/>
            <a:ext cx="3255384" cy="32122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Shape 437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438" name="Shape 4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Shape 4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Shape 440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442" name="Shape 44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Shape 44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Shape 444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446" name="Shape 44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Shape 44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Shape 448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450" name="Shape 45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Shape 451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pic>
        <p:nvPicPr>
          <p:cNvPr id="452" name="Shape 45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178926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2399373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3000851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360376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419720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4792787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8983" y="5404323"/>
            <a:ext cx="191915" cy="19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연맹 정보 화면 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658330" y="673797"/>
            <a:ext cx="8533668" cy="4162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목록을 터치하여 이동되는 연맹 정보 화면입니다.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284700" cy="578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영주 전투력 랭킹 화면</a:t>
            </a:r>
          </a:p>
        </p:txBody>
      </p:sp>
      <p:sp>
        <p:nvSpPr>
          <p:cNvPr id="471" name="Shape 471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전투력 랭킹</a:t>
            </a:r>
          </a:p>
        </p:txBody>
      </p:sp>
      <p:sp>
        <p:nvSpPr>
          <p:cNvPr id="473" name="Shape 473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랭킹 : 1  </a:t>
            </a:r>
          </a:p>
        </p:txBody>
      </p:sp>
      <p:sp>
        <p:nvSpPr>
          <p:cNvPr id="476" name="Shape 476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477" name="Shape 477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8" name="Shape 478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9" name="Shape 479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480" name="Shape 480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 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CLE Games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508694" y="17709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Templer 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  미가입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2508694" y="2388148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99,999,999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 Faker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SKT T1 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508694" y="29901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Arrow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KT Rolster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2508694" y="35921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497" name="Shape 497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PraY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2508694" y="4192573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501" name="Shape 501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 Max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MVP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2505123" y="478447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Soul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Sbenu Korea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505123" y="537612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515" name="Shape 515"/>
          <p:cNvSpPr/>
          <p:nvPr/>
        </p:nvSpPr>
        <p:spPr>
          <a:xfrm>
            <a:off x="3101475" y="4101737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1650" y="3491628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17" name="Shape 517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544" y="289360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1095" y="2279316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0823" y="1678427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9295" y="531063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6187" y="4712610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740" y="4098321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23" name="Shape 523"/>
          <p:cNvSpPr txBox="1"/>
          <p:nvPr/>
        </p:nvSpPr>
        <p:spPr>
          <a:xfrm>
            <a:off x="3658330" y="4463573"/>
            <a:ext cx="7173067" cy="134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목록입니다.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순위별로 정렬되어 있으며, 영주 프로필 이미지, 영주명, 영주의 연맹, 전투력을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없는 경우, “ 미가입 “ 으로 표시합니다.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통해, 최대 100위까지의 영주 현황을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3658330" y="1591336"/>
            <a:ext cx="6640701" cy="6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슬롯을 터치하는 것으로, 해당 영주의 정보 화면으로 이동할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자신은 배경색을 다르게 하여 표시합니다.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3658330" y="921446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랭킹 순위를 표시합니다.</a:t>
            </a:r>
          </a:p>
        </p:txBody>
      </p:sp>
      <p:cxnSp>
        <p:nvCxnSpPr>
          <p:cNvPr id="526" name="Shape 526"/>
          <p:cNvCxnSpPr/>
          <p:nvPr/>
        </p:nvCxnSpPr>
        <p:spPr>
          <a:xfrm flipH="1">
            <a:off x="2912881" y="1068753"/>
            <a:ext cx="745449" cy="247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7" name="Shape 527"/>
          <p:cNvCxnSpPr>
            <a:stCxn id="524" idx="1"/>
          </p:cNvCxnSpPr>
          <p:nvPr/>
        </p:nvCxnSpPr>
        <p:spPr>
          <a:xfrm rot="10800000">
            <a:off x="3406030" y="1893415"/>
            <a:ext cx="2523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3658330" y="3958287"/>
            <a:ext cx="5061462" cy="43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영주의 누적 전투력을 표시해줍니다.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530" name="Shape 5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Shape 5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Shape 532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534" name="Shape 5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Shape 5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Shape 536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538" name="Shape 5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Shape 5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Shape 540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542" name="Shape 5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Shape 543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pic>
        <p:nvPicPr>
          <p:cNvPr id="544" name="Shape 5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178926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2399373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3000851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360376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4197200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4792787"/>
            <a:ext cx="191915" cy="1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983" y="5404323"/>
            <a:ext cx="191915" cy="19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영주 킬 수 랭킹 화면</a:t>
            </a:r>
          </a:p>
        </p:txBody>
      </p:sp>
      <p:sp>
        <p:nvSpPr>
          <p:cNvPr id="556" name="Shape 556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킬 랭킹</a:t>
            </a:r>
          </a:p>
        </p:txBody>
      </p:sp>
      <p:sp>
        <p:nvSpPr>
          <p:cNvPr id="558" name="Shape 558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랭킹 : 1  </a:t>
            </a:r>
          </a:p>
        </p:txBody>
      </p:sp>
      <p:sp>
        <p:nvSpPr>
          <p:cNvPr id="561" name="Shape 561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562" name="Shape 562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63" name="Shape 563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4" name="Shape 564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킬 수</a:t>
            </a:r>
          </a:p>
        </p:txBody>
      </p:sp>
      <p:sp>
        <p:nvSpPr>
          <p:cNvPr id="565" name="Shape 565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 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CLE Games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2516716" y="17709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Templer 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  미가입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2516716" y="2388148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99,999,999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 Faker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SKT T1 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2516716" y="299012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9,999,999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Arrow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KT Rolster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2516716" y="35921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999,999</a:t>
            </a:r>
          </a:p>
        </p:txBody>
      </p:sp>
      <p:sp>
        <p:nvSpPr>
          <p:cNvPr id="582" name="Shape 582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PraY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516716" y="4192573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586" name="Shape 586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 Max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MVP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513143" y="478447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Soul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Sbenu Korea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2513143" y="537612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999</a:t>
            </a: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600" name="Shape 600"/>
          <p:cNvSpPr/>
          <p:nvPr/>
        </p:nvSpPr>
        <p:spPr>
          <a:xfrm>
            <a:off x="3101475" y="4101737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1650" y="3491628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2" name="Shape 602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544" y="289360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3" name="Shape 603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1095" y="2279316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0823" y="1678427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5" name="Shape 605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9295" y="531063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6187" y="4712610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740" y="4098321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08" name="Shape 608"/>
          <p:cNvSpPr txBox="1"/>
          <p:nvPr/>
        </p:nvSpPr>
        <p:spPr>
          <a:xfrm>
            <a:off x="3658330" y="4463573"/>
            <a:ext cx="7173067" cy="134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목록입니다.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순위별로 정렬되어 있으며, 영주 프로필 이미지, 영주명, 영주의 연맹, 킬 수를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없는 경우, “ 미가입 “ 으로 표시합니다.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통해, 최대 100위까지의 영주 현황을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3658330" y="1591336"/>
            <a:ext cx="6640701" cy="6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슬롯을 터치하는 것으로, 해당 영주의 정보 화면으로 이동할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자신은 배경색을 다르게 하여 표시합니다.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3658330" y="921446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랭킹 순위를 표시합니다.</a:t>
            </a:r>
          </a:p>
        </p:txBody>
      </p:sp>
      <p:cxnSp>
        <p:nvCxnSpPr>
          <p:cNvPr id="611" name="Shape 611"/>
          <p:cNvCxnSpPr/>
          <p:nvPr/>
        </p:nvCxnSpPr>
        <p:spPr>
          <a:xfrm flipH="1">
            <a:off x="2912881" y="1068753"/>
            <a:ext cx="745449" cy="247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12" name="Shape 612"/>
          <p:cNvCxnSpPr>
            <a:stCxn id="609" idx="1"/>
          </p:cNvCxnSpPr>
          <p:nvPr/>
        </p:nvCxnSpPr>
        <p:spPr>
          <a:xfrm rot="10800000">
            <a:off x="3406030" y="1893415"/>
            <a:ext cx="2523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3" name="Shape 613"/>
          <p:cNvSpPr txBox="1"/>
          <p:nvPr/>
        </p:nvSpPr>
        <p:spPr>
          <a:xfrm>
            <a:off x="3658330" y="3958287"/>
            <a:ext cx="5061462" cy="43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영주의 누적 킬 수를 표시해줍니다.</a:t>
            </a:r>
          </a:p>
        </p:txBody>
      </p:sp>
      <p:grpSp>
        <p:nvGrpSpPr>
          <p:cNvPr id="614" name="Shape 614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615" name="Shape 6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Shape 6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Shape 617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619" name="Shape 6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Shape 6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Shape 621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623" name="Shape 6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Shape 6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Shape 625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627" name="Shape 6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Shape 628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pic>
        <p:nvPicPr>
          <p:cNvPr id="629" name="Shape 6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3389" y="1776628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3389" y="2386276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3389" y="2980258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9643" y="3590717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9643" y="4193241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9643" y="4778408"/>
            <a:ext cx="221871" cy="2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Shape 6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9643" y="5372210"/>
            <a:ext cx="221871" cy="22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영주 킬 수 랭킹 화면</a:t>
            </a:r>
          </a:p>
        </p:txBody>
      </p:sp>
      <p:sp>
        <p:nvSpPr>
          <p:cNvPr id="641" name="Shape 641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타운 레벨 랭킹</a:t>
            </a:r>
          </a:p>
        </p:txBody>
      </p:sp>
      <p:sp>
        <p:nvSpPr>
          <p:cNvPr id="643" name="Shape 643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Shape 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랭킹 : 1  </a:t>
            </a:r>
          </a:p>
        </p:txBody>
      </p:sp>
      <p:sp>
        <p:nvSpPr>
          <p:cNvPr id="646" name="Shape 646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647" name="Shape 647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48" name="Shape 648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9" name="Shape 649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타운 레벨</a:t>
            </a:r>
          </a:p>
        </p:txBody>
      </p:sp>
      <p:sp>
        <p:nvSpPr>
          <p:cNvPr id="650" name="Shape 650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 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CLE Games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Templer 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  미가입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 Faker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SKT T1 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Arrow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KT Rolster</a:t>
            </a:r>
          </a:p>
        </p:txBody>
      </p:sp>
      <p:sp>
        <p:nvSpPr>
          <p:cNvPr id="663" name="Shape 663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PraY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666" name="Shape 666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Shape 667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 Max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MVP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Soul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Sbenu Korea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676" name="Shape 6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678" name="Shape 678"/>
          <p:cNvSpPr/>
          <p:nvPr/>
        </p:nvSpPr>
        <p:spPr>
          <a:xfrm>
            <a:off x="3101475" y="3083021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Shape 679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1650" y="3491628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0" name="Shape 680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544" y="289360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1" name="Shape 681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1095" y="2279316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2" name="Shape 682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0823" y="1678427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3" name="Shape 683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9295" y="531063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4" name="Shape 684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6187" y="4712610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5" name="Shape 685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740" y="4098321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86" name="Shape 686"/>
          <p:cNvSpPr txBox="1"/>
          <p:nvPr/>
        </p:nvSpPr>
        <p:spPr>
          <a:xfrm>
            <a:off x="3702851" y="3258548"/>
            <a:ext cx="7980216" cy="134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목록입니다.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순위별로 정렬되어 있으며, 영주 프로필 이미지, 영주명, 영주의 연맹, 타운 레벨 / 전투력을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없는 경우, “ 미가입 “ 으로 표시합니다.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통해, 최대 100위까지의 영주 현황을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3706873" y="1591336"/>
            <a:ext cx="6640701" cy="6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슬롯을 터치하는 것으로, 해당 영주의 정보 화면으로 이동할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자신은 배경색을 다르게 하여 표시합니다.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3706873" y="921446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랭킹 순위를 표시합니다.</a:t>
            </a:r>
          </a:p>
        </p:txBody>
      </p:sp>
      <p:cxnSp>
        <p:nvCxnSpPr>
          <p:cNvPr id="689" name="Shape 689"/>
          <p:cNvCxnSpPr/>
          <p:nvPr/>
        </p:nvCxnSpPr>
        <p:spPr>
          <a:xfrm flipH="1">
            <a:off x="2912881" y="1068753"/>
            <a:ext cx="745449" cy="247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0" name="Shape 690"/>
          <p:cNvCxnSpPr>
            <a:stCxn id="687" idx="1"/>
          </p:cNvCxnSpPr>
          <p:nvPr/>
        </p:nvCxnSpPr>
        <p:spPr>
          <a:xfrm rot="10800000">
            <a:off x="3454573" y="1893415"/>
            <a:ext cx="2523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1" name="Shape 691"/>
          <p:cNvSpPr txBox="1"/>
          <p:nvPr/>
        </p:nvSpPr>
        <p:spPr>
          <a:xfrm>
            <a:off x="3706873" y="2753261"/>
            <a:ext cx="5061462" cy="43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영주의 타운 레벨과 누적 전투력을 표시해줍니다.</a:t>
            </a:r>
          </a:p>
        </p:txBody>
      </p:sp>
      <p:grpSp>
        <p:nvGrpSpPr>
          <p:cNvPr id="692" name="Shape 692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693" name="Shape 69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Shape 6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5" name="Shape 695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697" name="Shape 6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Shape 69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Shape 699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701" name="Shape 7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Shape 7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3" name="Shape 703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705" name="Shape 7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Shape 706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707" name="Shape 707"/>
          <p:cNvSpPr txBox="1"/>
          <p:nvPr/>
        </p:nvSpPr>
        <p:spPr>
          <a:xfrm>
            <a:off x="2847031" y="1674626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524738" y="2323981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2524738" y="2925960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2524738" y="3527941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524738" y="412840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2521166" y="47203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2521166" y="531195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</a:p>
        </p:txBody>
      </p:sp>
      <p:pic>
        <p:nvPicPr>
          <p:cNvPr id="714" name="Shape 7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95621" y="1685358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/>
        </p:nvSpPr>
        <p:spPr>
          <a:xfrm>
            <a:off x="2429772" y="1655817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716" name="Shape 7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2185" y="2344610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Shape 717"/>
          <p:cNvSpPr txBox="1"/>
          <p:nvPr/>
        </p:nvSpPr>
        <p:spPr>
          <a:xfrm>
            <a:off x="2436336" y="2315069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718" name="Shape 7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450" y="2950968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Shape 719"/>
          <p:cNvSpPr txBox="1"/>
          <p:nvPr/>
        </p:nvSpPr>
        <p:spPr>
          <a:xfrm>
            <a:off x="2434600" y="2921427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720" name="Shape 7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176" y="3548423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Shape 721"/>
          <p:cNvSpPr txBox="1"/>
          <p:nvPr/>
        </p:nvSpPr>
        <p:spPr>
          <a:xfrm>
            <a:off x="2434327" y="3518882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722" name="Shape 7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568" y="4155107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 txBox="1"/>
          <p:nvPr/>
        </p:nvSpPr>
        <p:spPr>
          <a:xfrm>
            <a:off x="2434719" y="4125566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724" name="Shape 7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2184" y="4737046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/>
        </p:nvSpPr>
        <p:spPr>
          <a:xfrm>
            <a:off x="2436335" y="4707505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726" name="Shape 7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95621" y="5349512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x="2429772" y="5319971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2016.07.14 고도화 –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2016.09.19 내용 수정 –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2016.09.19 영주 정보화면 UI 추가 –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V1.5 – 2016.09.27 내용 수정 -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V1.6 – 2016.09.28 피드백 내용 수정 –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V1.7 – 2016.09.30 정렬내용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V1.8 - 2016.09.30 내용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V1.9 – 2016 10 4 용어 정리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V2.0 – 2016 10 10 링크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V2.1 – 2016 10 14 스트링 데이터 참고 추가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– 영주 킬 수 랭킹 화면</a:t>
            </a:r>
          </a:p>
        </p:txBody>
      </p:sp>
      <p:sp>
        <p:nvSpPr>
          <p:cNvPr id="733" name="Shape 733"/>
          <p:cNvSpPr/>
          <p:nvPr/>
        </p:nvSpPr>
        <p:spPr>
          <a:xfrm>
            <a:off x="272706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976867" y="575943"/>
            <a:ext cx="1850221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유저 레벨 랭킹</a:t>
            </a:r>
          </a:p>
        </p:txBody>
      </p:sp>
      <p:sp>
        <p:nvSpPr>
          <p:cNvPr id="735" name="Shape 735"/>
          <p:cNvSpPr/>
          <p:nvPr/>
        </p:nvSpPr>
        <p:spPr>
          <a:xfrm>
            <a:off x="272705" y="918908"/>
            <a:ext cx="3267973" cy="38138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" y="5874110"/>
            <a:ext cx="443956" cy="443956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 txBox="1"/>
          <p:nvPr/>
        </p:nvSpPr>
        <p:spPr>
          <a:xfrm>
            <a:off x="272704" y="925536"/>
            <a:ext cx="3267973" cy="40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랭킹 : 1  </a:t>
            </a:r>
          </a:p>
        </p:txBody>
      </p:sp>
      <p:sp>
        <p:nvSpPr>
          <p:cNvPr id="738" name="Shape 738"/>
          <p:cNvSpPr/>
          <p:nvPr/>
        </p:nvSpPr>
        <p:spPr>
          <a:xfrm flipH="1">
            <a:off x="359195" y="1338771"/>
            <a:ext cx="2014887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</a:p>
        </p:txBody>
      </p:sp>
      <p:cxnSp>
        <p:nvCxnSpPr>
          <p:cNvPr id="739" name="Shape 739"/>
          <p:cNvCxnSpPr/>
          <p:nvPr/>
        </p:nvCxnSpPr>
        <p:spPr>
          <a:xfrm>
            <a:off x="272704" y="918908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40" name="Shape 740"/>
          <p:cNvCxnSpPr/>
          <p:nvPr/>
        </p:nvCxnSpPr>
        <p:spPr>
          <a:xfrm>
            <a:off x="282490" y="1289423"/>
            <a:ext cx="326797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1" name="Shape 741"/>
          <p:cNvSpPr/>
          <p:nvPr/>
        </p:nvSpPr>
        <p:spPr>
          <a:xfrm flipH="1">
            <a:off x="2460573" y="1341517"/>
            <a:ext cx="1004080" cy="2017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레벨</a:t>
            </a:r>
          </a:p>
        </p:txBody>
      </p:sp>
      <p:sp>
        <p:nvSpPr>
          <p:cNvPr id="742" name="Shape 742"/>
          <p:cNvSpPr/>
          <p:nvPr/>
        </p:nvSpPr>
        <p:spPr>
          <a:xfrm flipH="1">
            <a:off x="359193" y="1597069"/>
            <a:ext cx="3105456" cy="42075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 flipH="1">
            <a:off x="425943" y="1639015"/>
            <a:ext cx="2979984" cy="508566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/>
          <p:nvPr/>
        </p:nvSpPr>
        <p:spPr>
          <a:xfrm flipH="1">
            <a:off x="421413" y="224469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Shape 745"/>
          <p:cNvSpPr/>
          <p:nvPr/>
        </p:nvSpPr>
        <p:spPr>
          <a:xfrm flipH="1">
            <a:off x="421413" y="2850373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Shape 746"/>
          <p:cNvSpPr/>
          <p:nvPr/>
        </p:nvSpPr>
        <p:spPr>
          <a:xfrm flipH="1">
            <a:off x="419845" y="3456051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1262790" y="17231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 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1362800" y="18803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CLE Games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1262790" y="234038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Templer 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362800" y="2497548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  미가입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1262790" y="294236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SKT T1 Faker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1362800" y="309952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SKT T1 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1262790" y="3544344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 Arrow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1362800" y="3701507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KT Rolster</a:t>
            </a:r>
          </a:p>
        </p:txBody>
      </p:sp>
      <p:sp>
        <p:nvSpPr>
          <p:cNvPr id="755" name="Shape 755"/>
          <p:cNvSpPr/>
          <p:nvPr/>
        </p:nvSpPr>
        <p:spPr>
          <a:xfrm flipH="1">
            <a:off x="419845" y="4056516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1262790" y="4144810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PraY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362800" y="4301973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ROX Tigers</a:t>
            </a:r>
          </a:p>
        </p:txBody>
      </p:sp>
      <p:sp>
        <p:nvSpPr>
          <p:cNvPr id="758" name="Shape 758"/>
          <p:cNvSpPr/>
          <p:nvPr/>
        </p:nvSpPr>
        <p:spPr>
          <a:xfrm flipH="1">
            <a:off x="426484" y="4649055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Shape 759"/>
          <p:cNvSpPr/>
          <p:nvPr/>
        </p:nvSpPr>
        <p:spPr>
          <a:xfrm flipH="1">
            <a:off x="426484" y="5258207"/>
            <a:ext cx="2979984" cy="5085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 txBox="1"/>
          <p:nvPr/>
        </p:nvSpPr>
        <p:spPr>
          <a:xfrm>
            <a:off x="1259217" y="473671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 Max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1359229" y="489387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MVP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259217" y="5328362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Sbenu Soul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1359229" y="5485525"/>
            <a:ext cx="1111293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: Sbenu Korea</a:t>
            </a:r>
          </a:p>
        </p:txBody>
      </p:sp>
      <p:pic>
        <p:nvPicPr>
          <p:cNvPr id="764" name="Shape 7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102648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 txBox="1"/>
          <p:nvPr/>
        </p:nvSpPr>
        <p:spPr>
          <a:xfrm>
            <a:off x="420568" y="4154623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4715760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Shape 767"/>
          <p:cNvSpPr txBox="1"/>
          <p:nvPr/>
        </p:nvSpPr>
        <p:spPr>
          <a:xfrm>
            <a:off x="420568" y="4767735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pic>
        <p:nvPicPr>
          <p:cNvPr id="768" name="Shape 7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4" y="5323216"/>
            <a:ext cx="398648" cy="3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420568" y="5375192"/>
            <a:ext cx="47323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770" name="Shape 770"/>
          <p:cNvSpPr/>
          <p:nvPr/>
        </p:nvSpPr>
        <p:spPr>
          <a:xfrm>
            <a:off x="1887481" y="3083021"/>
            <a:ext cx="292817" cy="1239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Shape 771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1650" y="3491628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2" name="Shape 772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544" y="289360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3" name="Shape 773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1095" y="2279316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4" name="Shape 774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0823" y="1678427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5" name="Shape 775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9295" y="5310633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6" name="Shape 776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16187" y="4712610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7" name="Shape 777"/>
          <p:cNvPicPr preferRelativeResize="0"/>
          <p:nvPr/>
        </p:nvPicPr>
        <p:blipFill rotWithShape="1">
          <a:blip r:embed="rId5">
            <a:alphaModFix/>
          </a:blip>
          <a:srcRect b="40365" l="15902" r="31168" t="0"/>
          <a:stretch/>
        </p:blipFill>
        <p:spPr>
          <a:xfrm>
            <a:off x="908740" y="4098321"/>
            <a:ext cx="421498" cy="44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78" name="Shape 778"/>
          <p:cNvSpPr txBox="1"/>
          <p:nvPr/>
        </p:nvSpPr>
        <p:spPr>
          <a:xfrm>
            <a:off x="3570328" y="3258548"/>
            <a:ext cx="8012301" cy="134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목록입니다.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순위별로 정렬되어 있으며, 영주 프로필 이미지, 영주명, 영주의 연맹, 유저 레벨 / 전투력을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없는 경우, “ 미가입 “ 으로 표시합니다.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통해, 최대 100위까지의 영주 현황을 확인할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3570328" y="1591336"/>
            <a:ext cx="6640701" cy="6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슬롯을 터치하는 것으로, 해당 영주의 정보 화면으로 이동할 수 있습니다.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자신은 배경색을 다르게 하여 표시합니다.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3570328" y="921446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자신의 랭킹 순위를 표시합니다.</a:t>
            </a:r>
          </a:p>
        </p:txBody>
      </p:sp>
      <p:cxnSp>
        <p:nvCxnSpPr>
          <p:cNvPr id="781" name="Shape 781"/>
          <p:cNvCxnSpPr/>
          <p:nvPr/>
        </p:nvCxnSpPr>
        <p:spPr>
          <a:xfrm flipH="1">
            <a:off x="2912881" y="1068753"/>
            <a:ext cx="745449" cy="247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82" name="Shape 782"/>
          <p:cNvCxnSpPr>
            <a:stCxn id="779" idx="1"/>
          </p:cNvCxnSpPr>
          <p:nvPr/>
        </p:nvCxnSpPr>
        <p:spPr>
          <a:xfrm rot="10800000">
            <a:off x="3318028" y="1893415"/>
            <a:ext cx="2523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3" name="Shape 783"/>
          <p:cNvSpPr txBox="1"/>
          <p:nvPr/>
        </p:nvSpPr>
        <p:spPr>
          <a:xfrm>
            <a:off x="3570328" y="2753261"/>
            <a:ext cx="5061462" cy="43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영주의 타운 레벨과 누적 전투력을 표시해줍니다.</a:t>
            </a:r>
          </a:p>
        </p:txBody>
      </p:sp>
      <p:grpSp>
        <p:nvGrpSpPr>
          <p:cNvPr id="784" name="Shape 784"/>
          <p:cNvGrpSpPr/>
          <p:nvPr/>
        </p:nvGrpSpPr>
        <p:grpSpPr>
          <a:xfrm>
            <a:off x="424285" y="1653412"/>
            <a:ext cx="465804" cy="545545"/>
            <a:chOff x="4157316" y="1605467"/>
            <a:chExt cx="520364" cy="609445"/>
          </a:xfrm>
        </p:grpSpPr>
        <p:pic>
          <p:nvPicPr>
            <p:cNvPr id="785" name="Shape 7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77332" y="1605467"/>
              <a:ext cx="487926" cy="48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Shape 7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7316" y="1828707"/>
              <a:ext cx="520364" cy="386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Shape 787"/>
            <p:cNvSpPr txBox="1"/>
            <p:nvPr/>
          </p:nvSpPr>
          <p:spPr>
            <a:xfrm>
              <a:off x="4159701" y="1646238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416861" y="2284502"/>
            <a:ext cx="480655" cy="509720"/>
            <a:chOff x="4778060" y="1625570"/>
            <a:chExt cx="557170" cy="590862"/>
          </a:xfrm>
        </p:grpSpPr>
        <p:pic>
          <p:nvPicPr>
            <p:cNvPr id="789" name="Shape 7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4882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Shape 7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78060" y="1846983"/>
              <a:ext cx="557170" cy="36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Shape 791"/>
            <p:cNvSpPr txBox="1"/>
            <p:nvPr/>
          </p:nvSpPr>
          <p:spPr>
            <a:xfrm>
              <a:off x="4792485" y="1659376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415651" y="2878197"/>
            <a:ext cx="483071" cy="541348"/>
            <a:chOff x="5392585" y="1625570"/>
            <a:chExt cx="540943" cy="606202"/>
          </a:xfrm>
        </p:grpSpPr>
        <p:pic>
          <p:nvPicPr>
            <p:cNvPr id="793" name="Shape 7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6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Shape 79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92585" y="1826883"/>
              <a:ext cx="540943" cy="40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Shape 795"/>
            <p:cNvSpPr txBox="1"/>
            <p:nvPr/>
          </p:nvSpPr>
          <p:spPr>
            <a:xfrm>
              <a:off x="5408351" y="1670300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431394" y="3485784"/>
            <a:ext cx="451586" cy="440232"/>
            <a:chOff x="6044400" y="1625570"/>
            <a:chExt cx="516636" cy="503647"/>
          </a:xfrm>
        </p:grpSpPr>
        <p:pic>
          <p:nvPicPr>
            <p:cNvPr id="797" name="Shape 7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57389" y="1625570"/>
              <a:ext cx="503647" cy="503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Shape 798"/>
            <p:cNvSpPr txBox="1"/>
            <p:nvPr/>
          </p:nvSpPr>
          <p:spPr>
            <a:xfrm>
              <a:off x="6044400" y="1658075"/>
              <a:ext cx="509413" cy="433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799" name="Shape 799"/>
          <p:cNvSpPr txBox="1"/>
          <p:nvPr/>
        </p:nvSpPr>
        <p:spPr>
          <a:xfrm>
            <a:off x="2847031" y="1674626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2524738" y="2323981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2524738" y="2925960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2524738" y="3527941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2524738" y="4128405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2521166" y="472030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521166" y="5311957"/>
            <a:ext cx="996808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</a:p>
        </p:txBody>
      </p:sp>
      <p:pic>
        <p:nvPicPr>
          <p:cNvPr id="806" name="Shape 8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95621" y="1685358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Shape 807"/>
          <p:cNvSpPr txBox="1"/>
          <p:nvPr/>
        </p:nvSpPr>
        <p:spPr>
          <a:xfrm>
            <a:off x="2429772" y="1655817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808" name="Shape 80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2185" y="2344610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Shape 809"/>
          <p:cNvSpPr txBox="1"/>
          <p:nvPr/>
        </p:nvSpPr>
        <p:spPr>
          <a:xfrm>
            <a:off x="2436336" y="2315069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810" name="Shape 8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450" y="2950968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Shape 811"/>
          <p:cNvSpPr txBox="1"/>
          <p:nvPr/>
        </p:nvSpPr>
        <p:spPr>
          <a:xfrm>
            <a:off x="2434600" y="2921427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812" name="Shape 8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176" y="3548423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 txBox="1"/>
          <p:nvPr/>
        </p:nvSpPr>
        <p:spPr>
          <a:xfrm>
            <a:off x="2434327" y="3518882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814" name="Shape 8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0568" y="4155107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Shape 815"/>
          <p:cNvSpPr txBox="1"/>
          <p:nvPr/>
        </p:nvSpPr>
        <p:spPr>
          <a:xfrm>
            <a:off x="2434719" y="4125566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816" name="Shape 8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2184" y="4737046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 txBox="1"/>
          <p:nvPr/>
        </p:nvSpPr>
        <p:spPr>
          <a:xfrm>
            <a:off x="2436335" y="4707505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  <p:pic>
        <p:nvPicPr>
          <p:cNvPr id="818" name="Shape 8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95621" y="5349512"/>
            <a:ext cx="229871" cy="16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 txBox="1"/>
          <p:nvPr/>
        </p:nvSpPr>
        <p:spPr>
          <a:xfrm>
            <a:off x="2429772" y="5319971"/>
            <a:ext cx="352222" cy="24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영주 정보 화면</a:t>
            </a:r>
          </a:p>
        </p:txBody>
      </p:sp>
      <p:sp>
        <p:nvSpPr>
          <p:cNvPr id="825" name="Shape 825"/>
          <p:cNvSpPr/>
          <p:nvPr/>
        </p:nvSpPr>
        <p:spPr>
          <a:xfrm>
            <a:off x="274535" y="594799"/>
            <a:ext cx="3277400" cy="57927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3666362" y="628275"/>
            <a:ext cx="5854878" cy="30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유저를 터치했을 때, 영주 정보화면으로 이동합니다.</a:t>
            </a:r>
          </a:p>
        </p:txBody>
      </p:sp>
      <p:grpSp>
        <p:nvGrpSpPr>
          <p:cNvPr id="827" name="Shape 827"/>
          <p:cNvGrpSpPr/>
          <p:nvPr/>
        </p:nvGrpSpPr>
        <p:grpSpPr>
          <a:xfrm>
            <a:off x="274534" y="6074950"/>
            <a:ext cx="3277400" cy="304761"/>
            <a:chOff x="4280126" y="3276618"/>
            <a:chExt cx="7263492" cy="304761"/>
          </a:xfrm>
        </p:grpSpPr>
        <p:pic>
          <p:nvPicPr>
            <p:cNvPr id="828" name="Shape 8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Shape 8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0" name="Shape 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12" y="594799"/>
            <a:ext cx="3273823" cy="33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Shape 8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973" y="5630523"/>
            <a:ext cx="542130" cy="54213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274536" y="628275"/>
            <a:ext cx="3277400" cy="30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</a:t>
            </a:r>
          </a:p>
        </p:txBody>
      </p:sp>
      <p:pic>
        <p:nvPicPr>
          <p:cNvPr id="833" name="Shape 8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104" y="1322862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Shape 834"/>
          <p:cNvSpPr/>
          <p:nvPr/>
        </p:nvSpPr>
        <p:spPr>
          <a:xfrm>
            <a:off x="539939" y="994961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01656" y="944048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836" name="Shape 836"/>
          <p:cNvSpPr/>
          <p:nvPr/>
        </p:nvSpPr>
        <p:spPr>
          <a:xfrm>
            <a:off x="324823" y="981137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296732" y="950745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838" name="Shape 8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9951" y="2342233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/>
          <p:nvPr/>
        </p:nvSpPr>
        <p:spPr>
          <a:xfrm>
            <a:off x="272706" y="1705875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Shape 8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5423" y="2962242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/>
          <p:nvPr/>
        </p:nvSpPr>
        <p:spPr>
          <a:xfrm>
            <a:off x="320598" y="4246275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978225" y="42493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1635850" y="424946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2293476" y="42525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2951102" y="424946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6" name="Shape 8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02366" y="4356982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Shape 8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6641" y="4360089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Shape 848"/>
          <p:cNvCxnSpPr/>
          <p:nvPr/>
        </p:nvCxnSpPr>
        <p:spPr>
          <a:xfrm>
            <a:off x="223180" y="4215544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49" name="Shape 849"/>
          <p:cNvCxnSpPr/>
          <p:nvPr/>
        </p:nvCxnSpPr>
        <p:spPr>
          <a:xfrm>
            <a:off x="250359" y="4862462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50" name="Shape 850"/>
          <p:cNvSpPr/>
          <p:nvPr/>
        </p:nvSpPr>
        <p:spPr>
          <a:xfrm>
            <a:off x="344662" y="4927060"/>
            <a:ext cx="1542897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851" name="Shape 851"/>
          <p:cNvSpPr/>
          <p:nvPr/>
        </p:nvSpPr>
        <p:spPr>
          <a:xfrm>
            <a:off x="2021668" y="4924119"/>
            <a:ext cx="1508966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852" name="Shape 8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05102" y="4900882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6402" y="5000562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Shape 854"/>
          <p:cNvSpPr/>
          <p:nvPr/>
        </p:nvSpPr>
        <p:spPr>
          <a:xfrm>
            <a:off x="3553076" y="5026237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4206535" y="4876955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/ 유물 도감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(해당 버튼을 클릭 시 해당 화면으로 이동 되어집니다)</a:t>
            </a:r>
          </a:p>
        </p:txBody>
      </p:sp>
      <p:sp>
        <p:nvSpPr>
          <p:cNvPr id="856" name="Shape 856"/>
          <p:cNvSpPr/>
          <p:nvPr/>
        </p:nvSpPr>
        <p:spPr>
          <a:xfrm>
            <a:off x="3568600" y="4355028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4222057" y="4085635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아이템 슬롯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(유물 아이템 기본 이미지 아이콘 필요)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 유물 장착 슬롯 증가</a:t>
            </a:r>
          </a:p>
        </p:txBody>
      </p:sp>
      <p:sp>
        <p:nvSpPr>
          <p:cNvPr id="858" name="Shape 858"/>
          <p:cNvSpPr/>
          <p:nvPr/>
        </p:nvSpPr>
        <p:spPr>
          <a:xfrm>
            <a:off x="3590607" y="2895441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4206535" y="2442931"/>
            <a:ext cx="2138988" cy="1159624"/>
          </a:xfrm>
          <a:prstGeom prst="roundRect">
            <a:avLst>
              <a:gd fmla="val 677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이름 정보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정보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아이콘_1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아이콘_2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이미지</a:t>
            </a:r>
          </a:p>
        </p:txBody>
      </p:sp>
      <p:pic>
        <p:nvPicPr>
          <p:cNvPr id="860" name="Shape 86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80713" y="5415519"/>
            <a:ext cx="817950" cy="8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Shape 861"/>
          <p:cNvSpPr/>
          <p:nvPr/>
        </p:nvSpPr>
        <p:spPr>
          <a:xfrm>
            <a:off x="931095" y="5534803"/>
            <a:ext cx="599630" cy="5836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715425" y="5526033"/>
            <a:ext cx="1025323" cy="60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친구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</a:p>
        </p:txBody>
      </p:sp>
      <p:sp>
        <p:nvSpPr>
          <p:cNvPr id="863" name="Shape 863"/>
          <p:cNvSpPr/>
          <p:nvPr/>
        </p:nvSpPr>
        <p:spPr>
          <a:xfrm>
            <a:off x="4206535" y="5716860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 추가 아이콘 / 메일 쓰기 아이콘 </a:t>
            </a:r>
          </a:p>
        </p:txBody>
      </p:sp>
      <p:sp>
        <p:nvSpPr>
          <p:cNvPr id="864" name="Shape 864"/>
          <p:cNvSpPr/>
          <p:nvPr/>
        </p:nvSpPr>
        <p:spPr>
          <a:xfrm>
            <a:off x="3553076" y="5933426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3666360" y="997279"/>
            <a:ext cx="8734185" cy="1572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기획서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UX : </a:t>
            </a:r>
            <a:r>
              <a:rPr b="0" i="0" lang="ko-K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https://docs.google.com/presentation/d/1XyVJFyVgiN0HkmSa5ZtLPpSi1BovsuFFGsx0b98XSiQ/edit#slide=id.p15</a:t>
            </a: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: 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https://docs.google.com/presentation/d/1EGihhnF-tBdEEpgxgicQpGxeXtxL6zy-ZZT1iE0U1wI/edit#slide=id.p33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1 ( 연맹 전투력 랭킹 )</a:t>
            </a:r>
          </a:p>
        </p:txBody>
      </p:sp>
      <p:pic>
        <p:nvPicPr>
          <p:cNvPr id="871" name="Shape 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25321" cy="6082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2" name="Shape 872"/>
          <p:cNvGraphicFramePr/>
          <p:nvPr/>
        </p:nvGraphicFramePr>
        <p:xfrm>
          <a:off x="4543425" y="59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전투력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73" name="Shape 873"/>
          <p:cNvCxnSpPr/>
          <p:nvPr/>
        </p:nvCxnSpPr>
        <p:spPr>
          <a:xfrm rot="10800000">
            <a:off x="3219449" y="704850"/>
            <a:ext cx="1323975" cy="994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874" name="Shape 874"/>
          <p:cNvGraphicFramePr/>
          <p:nvPr/>
        </p:nvGraphicFramePr>
        <p:xfrm>
          <a:off x="4543425" y="1322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{0} 랭킹 : {1}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75" name="Shape 875"/>
          <p:cNvCxnSpPr/>
          <p:nvPr/>
        </p:nvCxnSpPr>
        <p:spPr>
          <a:xfrm rot="10800000">
            <a:off x="3352800" y="1013900"/>
            <a:ext cx="1190624" cy="41292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6" name="Shape 876"/>
          <p:cNvSpPr txBox="1"/>
          <p:nvPr/>
        </p:nvSpPr>
        <p:spPr>
          <a:xfrm>
            <a:off x="4543425" y="1636373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{연맹 이름} 랭킹 : {순위} 입니다.</a:t>
            </a:r>
          </a:p>
        </p:txBody>
      </p:sp>
      <p:graphicFrame>
        <p:nvGraphicFramePr>
          <p:cNvPr id="877" name="Shape 877"/>
          <p:cNvGraphicFramePr/>
          <p:nvPr/>
        </p:nvGraphicFramePr>
        <p:xfrm>
          <a:off x="4543425" y="3478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이름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78" name="Shape 878"/>
          <p:cNvCxnSpPr/>
          <p:nvPr/>
        </p:nvCxnSpPr>
        <p:spPr>
          <a:xfrm rot="10800000">
            <a:off x="1714500" y="1426822"/>
            <a:ext cx="2828926" cy="216454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879" name="Shape 879"/>
          <p:cNvGraphicFramePr/>
          <p:nvPr/>
        </p:nvGraphicFramePr>
        <p:xfrm>
          <a:off x="4572000" y="2287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전투력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킬 수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80" name="Shape 880"/>
          <p:cNvCxnSpPr/>
          <p:nvPr/>
        </p:nvCxnSpPr>
        <p:spPr>
          <a:xfrm rot="10800000">
            <a:off x="3533775" y="1458913"/>
            <a:ext cx="1038224" cy="103798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Shape 8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7" y="594800"/>
            <a:ext cx="3421657" cy="6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2 ( 연맹 킬 랭킹 )</a:t>
            </a:r>
          </a:p>
        </p:txBody>
      </p:sp>
      <p:graphicFrame>
        <p:nvGraphicFramePr>
          <p:cNvPr id="887" name="Shape 887"/>
          <p:cNvGraphicFramePr/>
          <p:nvPr/>
        </p:nvGraphicFramePr>
        <p:xfrm>
          <a:off x="4543425" y="59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전투력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cxnSp>
        <p:nvCxnSpPr>
          <p:cNvPr id="888" name="Shape 888"/>
          <p:cNvCxnSpPr/>
          <p:nvPr/>
        </p:nvCxnSpPr>
        <p:spPr>
          <a:xfrm rot="10800000">
            <a:off x="3219450" y="704850"/>
            <a:ext cx="1323974" cy="994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889" name="Shape 889"/>
          <p:cNvGraphicFramePr/>
          <p:nvPr/>
        </p:nvGraphicFramePr>
        <p:xfrm>
          <a:off x="4543425" y="1322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{0} 랭킹 : {1}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90" name="Shape 890"/>
          <p:cNvCxnSpPr/>
          <p:nvPr/>
        </p:nvCxnSpPr>
        <p:spPr>
          <a:xfrm rot="10800000">
            <a:off x="3352800" y="1013900"/>
            <a:ext cx="1190624" cy="41292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1" name="Shape 891"/>
          <p:cNvSpPr txBox="1"/>
          <p:nvPr/>
        </p:nvSpPr>
        <p:spPr>
          <a:xfrm>
            <a:off x="4543425" y="1636373"/>
            <a:ext cx="4806160" cy="2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{연맹 이름} 랭킹 : {순위} 입니다.</a:t>
            </a:r>
          </a:p>
        </p:txBody>
      </p:sp>
      <p:graphicFrame>
        <p:nvGraphicFramePr>
          <p:cNvPr id="892" name="Shape 892"/>
          <p:cNvGraphicFramePr/>
          <p:nvPr/>
        </p:nvGraphicFramePr>
        <p:xfrm>
          <a:off x="4543425" y="34787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이름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893" name="Shape 893"/>
          <p:cNvCxnSpPr/>
          <p:nvPr/>
        </p:nvCxnSpPr>
        <p:spPr>
          <a:xfrm rot="10800000">
            <a:off x="1714500" y="1426822"/>
            <a:ext cx="2828926" cy="216454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894" name="Shape 894"/>
          <p:cNvGraphicFramePr/>
          <p:nvPr/>
        </p:nvGraphicFramePr>
        <p:xfrm>
          <a:off x="4572000" y="2287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전투력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연맹 킬 수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cxnSp>
        <p:nvCxnSpPr>
          <p:cNvPr id="895" name="Shape 895"/>
          <p:cNvCxnSpPr/>
          <p:nvPr/>
        </p:nvCxnSpPr>
        <p:spPr>
          <a:xfrm rot="10800000">
            <a:off x="3533775" y="1458913"/>
            <a:ext cx="1038224" cy="103798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Shape 9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15954" cy="6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3 ( 유저 전투력 랭킹 )</a:t>
            </a:r>
          </a:p>
        </p:txBody>
      </p:sp>
      <p:cxnSp>
        <p:nvCxnSpPr>
          <p:cNvPr id="902" name="Shape 902"/>
          <p:cNvCxnSpPr/>
          <p:nvPr/>
        </p:nvCxnSpPr>
        <p:spPr>
          <a:xfrm rot="10800000">
            <a:off x="3219451" y="704852"/>
            <a:ext cx="1352548" cy="4006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3" name="Shape 903"/>
          <p:cNvCxnSpPr/>
          <p:nvPr/>
        </p:nvCxnSpPr>
        <p:spPr>
          <a:xfrm rot="10800000">
            <a:off x="3352800" y="1013901"/>
            <a:ext cx="1219199" cy="7944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4" name="Shape 904"/>
          <p:cNvCxnSpPr/>
          <p:nvPr/>
        </p:nvCxnSpPr>
        <p:spPr>
          <a:xfrm rot="10800000">
            <a:off x="1714500" y="1426823"/>
            <a:ext cx="2857499" cy="21321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5" name="Shape 905"/>
          <p:cNvCxnSpPr/>
          <p:nvPr/>
        </p:nvCxnSpPr>
        <p:spPr>
          <a:xfrm rot="10800000">
            <a:off x="3533775" y="1458914"/>
            <a:ext cx="1038224" cy="129517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906" name="Shape 906"/>
          <p:cNvGraphicFramePr/>
          <p:nvPr/>
        </p:nvGraphicFramePr>
        <p:xfrm>
          <a:off x="4572000" y="686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전투력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캐슬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레벨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7" name="Shape 907"/>
          <p:cNvGraphicFramePr/>
          <p:nvPr/>
        </p:nvGraphicFramePr>
        <p:xfrm>
          <a:off x="4572000" y="1703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나의 랭킹 : {0}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8" name="Shape 908"/>
          <p:cNvGraphicFramePr/>
          <p:nvPr/>
        </p:nvGraphicFramePr>
        <p:xfrm>
          <a:off x="4572000" y="345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이름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9" name="Shape 909"/>
          <p:cNvGraphicFramePr/>
          <p:nvPr/>
        </p:nvGraphicFramePr>
        <p:xfrm>
          <a:off x="4572000" y="2334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킬 수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캐슬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Shape 9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15954" cy="6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4 ( 유저 킬 랭킹 )</a:t>
            </a:r>
          </a:p>
        </p:txBody>
      </p:sp>
      <p:cxnSp>
        <p:nvCxnSpPr>
          <p:cNvPr id="916" name="Shape 916"/>
          <p:cNvCxnSpPr/>
          <p:nvPr/>
        </p:nvCxnSpPr>
        <p:spPr>
          <a:xfrm rot="10800000">
            <a:off x="3219451" y="704852"/>
            <a:ext cx="1352548" cy="4006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7" name="Shape 917"/>
          <p:cNvCxnSpPr/>
          <p:nvPr/>
        </p:nvCxnSpPr>
        <p:spPr>
          <a:xfrm rot="10800000">
            <a:off x="3352800" y="1013901"/>
            <a:ext cx="1219199" cy="7944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8" name="Shape 918"/>
          <p:cNvCxnSpPr/>
          <p:nvPr/>
        </p:nvCxnSpPr>
        <p:spPr>
          <a:xfrm rot="10800000">
            <a:off x="1714500" y="1426823"/>
            <a:ext cx="2857499" cy="21321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9" name="Shape 919"/>
          <p:cNvCxnSpPr/>
          <p:nvPr/>
        </p:nvCxnSpPr>
        <p:spPr>
          <a:xfrm rot="10800000">
            <a:off x="3533775" y="1458914"/>
            <a:ext cx="1038224" cy="129517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920" name="Shape 920"/>
          <p:cNvGraphicFramePr/>
          <p:nvPr/>
        </p:nvGraphicFramePr>
        <p:xfrm>
          <a:off x="4572000" y="686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전투력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캐슬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레벨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1" name="Shape 921"/>
          <p:cNvGraphicFramePr/>
          <p:nvPr/>
        </p:nvGraphicFramePr>
        <p:xfrm>
          <a:off x="4572000" y="1703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나의 랭킹 : {0}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2" name="Shape 922"/>
          <p:cNvGraphicFramePr/>
          <p:nvPr/>
        </p:nvGraphicFramePr>
        <p:xfrm>
          <a:off x="4572000" y="345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이름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3" name="Shape 923"/>
          <p:cNvGraphicFramePr/>
          <p:nvPr/>
        </p:nvGraphicFramePr>
        <p:xfrm>
          <a:off x="4572000" y="2334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킬 수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캐슬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Shape 9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15954" cy="6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Shape 92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5 ( 유저 타운 레벨 랭킹 )</a:t>
            </a:r>
          </a:p>
        </p:txBody>
      </p:sp>
      <p:cxnSp>
        <p:nvCxnSpPr>
          <p:cNvPr id="930" name="Shape 930"/>
          <p:cNvCxnSpPr/>
          <p:nvPr/>
        </p:nvCxnSpPr>
        <p:spPr>
          <a:xfrm rot="10800000">
            <a:off x="3219451" y="704852"/>
            <a:ext cx="1352548" cy="4006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1" name="Shape 931"/>
          <p:cNvCxnSpPr/>
          <p:nvPr/>
        </p:nvCxnSpPr>
        <p:spPr>
          <a:xfrm rot="10800000">
            <a:off x="3352800" y="1013901"/>
            <a:ext cx="1219199" cy="7944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2" name="Shape 932"/>
          <p:cNvCxnSpPr/>
          <p:nvPr/>
        </p:nvCxnSpPr>
        <p:spPr>
          <a:xfrm rot="10800000">
            <a:off x="1714500" y="1426823"/>
            <a:ext cx="2857499" cy="21321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3" name="Shape 933"/>
          <p:cNvCxnSpPr/>
          <p:nvPr/>
        </p:nvCxnSpPr>
        <p:spPr>
          <a:xfrm rot="10800000">
            <a:off x="3533775" y="1458914"/>
            <a:ext cx="1038224" cy="129517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934" name="Shape 934"/>
          <p:cNvGraphicFramePr/>
          <p:nvPr/>
        </p:nvGraphicFramePr>
        <p:xfrm>
          <a:off x="4572000" y="686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전투력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캐슬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레벨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5" name="Shape 935"/>
          <p:cNvGraphicFramePr/>
          <p:nvPr/>
        </p:nvGraphicFramePr>
        <p:xfrm>
          <a:off x="4572000" y="1703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나의 랭킹 : {0}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Shape 936"/>
          <p:cNvGraphicFramePr/>
          <p:nvPr/>
        </p:nvGraphicFramePr>
        <p:xfrm>
          <a:off x="4572000" y="345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이름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7" name="Shape 937"/>
          <p:cNvGraphicFramePr/>
          <p:nvPr/>
        </p:nvGraphicFramePr>
        <p:xfrm>
          <a:off x="4572000" y="2334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킬 수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캐슬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Shape 9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415954" cy="6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6 ( 유저 레벨 랭킹 )</a:t>
            </a:r>
          </a:p>
        </p:txBody>
      </p:sp>
      <p:cxnSp>
        <p:nvCxnSpPr>
          <p:cNvPr id="944" name="Shape 944"/>
          <p:cNvCxnSpPr/>
          <p:nvPr/>
        </p:nvCxnSpPr>
        <p:spPr>
          <a:xfrm rot="10800000">
            <a:off x="3219451" y="704852"/>
            <a:ext cx="1352548" cy="4006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5" name="Shape 945"/>
          <p:cNvCxnSpPr/>
          <p:nvPr/>
        </p:nvCxnSpPr>
        <p:spPr>
          <a:xfrm rot="10800000">
            <a:off x="3352800" y="1013901"/>
            <a:ext cx="1219199" cy="7944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6" name="Shape 946"/>
          <p:cNvCxnSpPr/>
          <p:nvPr/>
        </p:nvCxnSpPr>
        <p:spPr>
          <a:xfrm rot="10800000">
            <a:off x="1714500" y="1426823"/>
            <a:ext cx="2857499" cy="21321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7" name="Shape 947"/>
          <p:cNvCxnSpPr/>
          <p:nvPr/>
        </p:nvCxnSpPr>
        <p:spPr>
          <a:xfrm rot="10800000">
            <a:off x="3533775" y="1458914"/>
            <a:ext cx="1038224" cy="129517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948" name="Shape 948"/>
          <p:cNvGraphicFramePr/>
          <p:nvPr/>
        </p:nvGraphicFramePr>
        <p:xfrm>
          <a:off x="4572000" y="686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전투력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캐슬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영주 레벨 랭킹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9" name="Shape 949"/>
          <p:cNvGraphicFramePr/>
          <p:nvPr/>
        </p:nvGraphicFramePr>
        <p:xfrm>
          <a:off x="4572000" y="17035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나의 랭킹 : {0}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0" name="Shape 950"/>
          <p:cNvGraphicFramePr/>
          <p:nvPr/>
        </p:nvGraphicFramePr>
        <p:xfrm>
          <a:off x="4572000" y="345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이름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1" name="Shape 951"/>
          <p:cNvGraphicFramePr/>
          <p:nvPr/>
        </p:nvGraphicFramePr>
        <p:xfrm>
          <a:off x="4572000" y="2334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{750B18D3-7830-4297-947E-C62740AA4AE5}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전투력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킬 수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캐슬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레벨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 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72706" y="594800"/>
            <a:ext cx="11216797" cy="2188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서버의 유저와 연맹을 항목별로 정렬하여 상위 100명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72706" y="2783306"/>
            <a:ext cx="11216797" cy="242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랭킹의 중요도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랭킹은 연맹 간의 전투력, 킬 수를 확인하여 황성 쟁탈전 또는 평소 위협이 되는 연맹을 확인하여 견제할 연맹을 결정하는데에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도움을 주는 요소입니다.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랭킹은 전투력, 킬 수, 타운 레벨, 유저 레벨에 대한 항목이 있습니다. 전투에 영향이 미치는 요소를 랭킹으로 보여줌으로서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 어떤 유저가 제일 강한지 누가 제일 호전적인지에 대한 정보, 성장도에 대한 정보를 확인하여 해당 유저를 견제하거나,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자신에게 위협이 되는 유저를 견제할 수 있는 요소로 작용될 것입니다.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72706" y="594800"/>
            <a:ext cx="11919294" cy="364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관련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모든 연맹을 대상으로 정렬을 진행해야하며 2개의 항목이 존재합니다.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 랭킹 : 연맹에 가입되어 있는 연맹원들의 전투력을 모두 더한 수치가 기준이며 내림차순으로 정렬합니다.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킬 랭킹  : 연맹에 가입되어 있는 연맹원들의 킬 수를 모두 더한 수치가 기준이며 내림차순으로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랭킹 항목별로 1위 ~ 100위까지의 연맹에 대해서만 표시합니다.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랭킹 항목별 화면의 상단에 자신이 가입되어 있는 연맹 순위가 표시됩니다.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시간을 기준으로 랭킹 현황을 갱신하며 유저가 랭킹 화면을 보고 있을 때 갱신이 진행된 경우, 화면에 다시 진입할 때 갱신된 정보를 표시합니다.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72706" y="3004148"/>
            <a:ext cx="11919294" cy="224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킬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연맹 전체가 정렬 대상이며 연맹에 가입되어 있는 연맹원들의 킬 수 합산 수치를 기준으로 내림차순 정렬을 진행합니다.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연맹원들의 킬 수 합산 수치가 같다면, 동순위로 처리합니다.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킬 랭킹 화면에 표시되는 정보는 연맹 깃발 이미지 / 연맹 약칭 / 연맹 이름 / 맹주 이름 / 킬 수 합산 수치입니다.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표시되어 있는 연맹을 터치할 경우, 해당 연맹 정보화면으로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킬 랭킹 화면 상단에 자신이 가입되어 있는 연맹 순위가 표시됩니다.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72706" y="594800"/>
            <a:ext cx="11919294" cy="240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“연맹 창설 / 가입”에 사용되는 연맹 목록 정렬과 같은 규칙을 사용합니다.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연맹원들의 전투력 합산 수치를 기준으로 내림차순 정렬 진행. 같은 경우 동순위를 허용합니다.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연맹 창설 / 가입 기획서 : </a:t>
            </a:r>
            <a:r>
              <a:rPr b="0" i="0" lang="ko-KR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https://docs.google.com/presentation/d/1z9HQlpZrhIPvgiLEOnKV8UfjokCQF0IEfresurDEpe0/edit#slide=id.p7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 화면에 표시되는 정보는 연맹 깃발 이미지 / 연맹 약칭 / 연맹 이름 / 맹주 닉네임, / 연맹 총 전투력입니다.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표시되어 있는 연맹을 터치할 경우, 해당 연맹 정보화면으로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 화면 상단에 자신이 가입되어 있는 연맹 순위가 표시됩니다.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72706" y="5256823"/>
            <a:ext cx="11919294" cy="124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킬 랭킹의 킬 수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가입되어 있는 연맹원들의 킬 수의 합산 수치를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킬 수가 많은 연맹원의 가입/탈퇴로 인한 랭킹 순위 변동을 의도했습니다.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72706" y="594800"/>
            <a:ext cx="11919294" cy="517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관련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모든 유저를 대상으로 정렬을 진행해야 하며 4개의 항목이 존재합니다.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 랭킹 : 각 유저의 전투력이 기준이며 내림차순으로 정렬합니다.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킬 랭킹 : 각 유저의 킬 수가 기준이며 내림차순으로 정렬합니다.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레벨 랭킹 : 각 유저의 타운 레벨이 기준이며 내림차순으로 정렬합니다.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레벨 랭킹 : 각 유저의 영주 레벨이 기준이며 내림차순으로 정렬합니다.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랭킹 항목별로 1위 ~ 100위까지의 연맹에 대해서만 표시합니다.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랭킹 항목별 화면의 상단에 자신의 순위가 표시됩니다.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시간을 기준으로 랭킹 현황을 갱신하며 유저가 랭킹 화면을 보고 있을 때 갱신이 진행된 경우, 화면에 다시 진입할 때 갱신된 정보를 표시합니다.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72706" y="594800"/>
            <a:ext cx="11919294" cy="2489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전투력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유저 전체가 정렬 대상이며 유저의 전투력수치를 기준으로 내림차순 정렬을 진행합니다.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전투력 수치가 같다면, 동순위로 처리합니다.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전투력 랭킹 화면에 표시되는 정보는 유저 프로필 이미지 / 연맹 약칭 / 유저 이름 / 연맹 이름 / 전투력 수치입니다.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연맹에 가입되어 있지 않다면, 연맹 약칭과 이름을 표시하지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표시되어 있는 유저를 터치할 경우, 해당 유저 정보 화면에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전투력 랭킹 화면 상단에 자신의 순위가 표시됩니다.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72706" y="3084358"/>
            <a:ext cx="11919294" cy="301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킬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유저 전체가 정렬 대상이며 유저의 킬 수를 기준으로 내림차순 정렬을 진행합니다.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킬 수가 같다면, 동순위로 처리합니다.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킬 랭킹 화면에 표시되는 정보는 유저 프로필 이미지 / 연맹 약칭 / 유저 이름 / 연맹 이름 / 킬 수치입니다.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연맹에 가입되어 있지 않다면, 연맹 약칭과 이름을 표시하지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표시되어 있는 유저를 터치할 경우, 해당 유저 정보 화면에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킬 랭킹 화면 상단에 자신의 순위가 표시됩니다.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72706" y="594800"/>
            <a:ext cx="11919294" cy="24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타운 레벨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유저 전체가 정렬 대상이며 유저의 타운 레벨 수치를 기준으로 내림차순 정렬을 진행합니다.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타운 레벨 수치가 같다면, 전투력 수치를 기준으로 정렬합니다. 전투력 수치가 같다면 동순위로 처리합니다.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타운 랭킹 화면에 표시되는 정보는 순위 / 유저 프로필 이미지 / 연맹 약칭 / 유저 이름 / 연맹 이름 / 타운 레벨 수치 / 전투력 수치입니다.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연맹에 가입되어 있지 않다면, 연맹 약칭과 이름을 표시하지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표시되어 있는 유저를 터치할 경우, 해당 유저 정보 화면에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타운 레벨 랭킹 화면 상단에 자신의 순위가 표시됩니다.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72706" y="3080083"/>
            <a:ext cx="11919294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레벨 랭킹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서버에 존재하는 유저 전체가 정렬 대상이며 유저의 레벨 수치를 기준으로 내림차순 정렬을 진행합니다.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레벨 수치가 같다면, 전투력 수치를 기준으로 정렬합니다. 전투력 수치가 같다면 동순위로 처리합니다.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타운 랭킹 화면에 표시되는 정보는 순위 / 유저 프로필 이미지 / 연맹 약칭 / 유저 이름 / 연맹 이름 / 타운 레벨 수치 / 전투력 수치입니다.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연맹에 가입되어 있지 않다면, 연맹 약칭과 이름을 표시하지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표시되어 있는 유저를 터치할 경우, 해당 유저 정보 화면에 진입할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타운 레벨 랭킹 화면 상단에 자신의 순위가 표시됩니다.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4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72706" y="594800"/>
            <a:ext cx="11919294" cy="3777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킬 수 체크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발생한 상대의 부상병 수치를 카운트합니다.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부상병 발생 -&gt; 병원에 수용 가능한 수치까지 부상병으로 수용 -&gt; 수용 가능한 수치를 넘어간 부상병은 손실처리를 하기 때문에,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발생한 상대의 부상병을 모두 체크하여 킬 수로 카운트합니다.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전투의 경우, 집결된 부대의 총 전투력과 집결된 각 부대에 대한 전투력이 있어야 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부대에 포함되어 있는 자신의 부대의 전투력 값의 비율만큼 집결 전투에서 발생한 부상병 수치를 분배 받습니다.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집결 부대 A에 a,b,c 유저의 부대가 포함되어 있고 각각 a=50%, b=30%, c=20% 의 전투력 비율을 가지고 있다면 이 집결부대가 발생시키는 부상병 수치의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50%는 a 가, 30%는 b, 20%는 c 유저가 분배 받습니다.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소수점 이하는 버림처리하며, 상대의 총 부상병 수와 분배받은 부상병 합산 수치를 비교하여 차이나는 수치만큼 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집결부대의 비율이 가장 높은 유저가 분배 받습니다.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