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33A3521-977C-45AB-A7F8-B413C1AE8FED}">
  <a:tblStyle styleId="{833A3521-977C-45AB-A7F8-B413C1AE8FED}" styleName="Table_0"/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 업그레이드 속도</a:t>
            </a: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1" name="Shape 69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" name="Shape 72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9" name="Shape 78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0" name="Shape 81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Shape 90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6" name="Shape 90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" name="Shape 68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Relationship Id="rId11" Type="http://schemas.openxmlformats.org/officeDocument/2006/relationships/image" Target="../media/image02.png"/><Relationship Id="rId10" Type="http://schemas.openxmlformats.org/officeDocument/2006/relationships/image" Target="../media/image01.png"/><Relationship Id="rId12" Type="http://schemas.openxmlformats.org/officeDocument/2006/relationships/hyperlink" Target="https://docs.google.com/spreadsheets/d/1G1UwPQX0eLE8zLYjiMe1ro_LR_Vj0688SpyBMZfZE54/edit#gid=32718080" TargetMode="External"/><Relationship Id="rId9" Type="http://schemas.openxmlformats.org/officeDocument/2006/relationships/image" Target="../media/image07.jpg"/><Relationship Id="rId5" Type="http://schemas.openxmlformats.org/officeDocument/2006/relationships/image" Target="../media/image09.jpg"/><Relationship Id="rId6" Type="http://schemas.openxmlformats.org/officeDocument/2006/relationships/image" Target="../media/image03.png"/><Relationship Id="rId7" Type="http://schemas.openxmlformats.org/officeDocument/2006/relationships/image" Target="../media/image10.jpg"/><Relationship Id="rId8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3" Type="http://schemas.openxmlformats.org/officeDocument/2006/relationships/image" Target="../media/image24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19.png"/><Relationship Id="rId15" Type="http://schemas.openxmlformats.org/officeDocument/2006/relationships/image" Target="../media/image34.png"/><Relationship Id="rId14" Type="http://schemas.openxmlformats.org/officeDocument/2006/relationships/image" Target="../media/image23.png"/><Relationship Id="rId5" Type="http://schemas.openxmlformats.org/officeDocument/2006/relationships/image" Target="../media/image08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7.png"/><Relationship Id="rId13" Type="http://schemas.openxmlformats.org/officeDocument/2006/relationships/image" Target="../media/image23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16.png"/><Relationship Id="rId15" Type="http://schemas.openxmlformats.org/officeDocument/2006/relationships/image" Target="../media/image26.png"/><Relationship Id="rId14" Type="http://schemas.openxmlformats.org/officeDocument/2006/relationships/image" Target="../media/image29.png"/><Relationship Id="rId17" Type="http://schemas.openxmlformats.org/officeDocument/2006/relationships/image" Target="../media/image36.png"/><Relationship Id="rId16" Type="http://schemas.openxmlformats.org/officeDocument/2006/relationships/image" Target="../media/image25.png"/><Relationship Id="rId5" Type="http://schemas.openxmlformats.org/officeDocument/2006/relationships/image" Target="../media/image08.png"/><Relationship Id="rId6" Type="http://schemas.openxmlformats.org/officeDocument/2006/relationships/image" Target="../media/image15.png"/><Relationship Id="rId18" Type="http://schemas.openxmlformats.org/officeDocument/2006/relationships/image" Target="../media/image37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08.png"/><Relationship Id="rId9" Type="http://schemas.openxmlformats.org/officeDocument/2006/relationships/image" Target="../media/image27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06.png"/><Relationship Id="rId10" Type="http://schemas.openxmlformats.org/officeDocument/2006/relationships/image" Target="../media/image03.png"/><Relationship Id="rId9" Type="http://schemas.openxmlformats.org/officeDocument/2006/relationships/image" Target="../media/image14.png"/><Relationship Id="rId5" Type="http://schemas.openxmlformats.org/officeDocument/2006/relationships/image" Target="../media/image08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3" Type="http://schemas.openxmlformats.org/officeDocument/2006/relationships/image" Target="../media/image24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5" Type="http://schemas.openxmlformats.org/officeDocument/2006/relationships/image" Target="../media/image08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3" Type="http://schemas.openxmlformats.org/officeDocument/2006/relationships/image" Target="../media/image24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5" Type="http://schemas.openxmlformats.org/officeDocument/2006/relationships/image" Target="../media/image08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7.png"/><Relationship Id="rId13" Type="http://schemas.openxmlformats.org/officeDocument/2006/relationships/image" Target="../media/image23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16.png"/><Relationship Id="rId15" Type="http://schemas.openxmlformats.org/officeDocument/2006/relationships/image" Target="../media/image26.png"/><Relationship Id="rId14" Type="http://schemas.openxmlformats.org/officeDocument/2006/relationships/image" Target="../media/image29.png"/><Relationship Id="rId16" Type="http://schemas.openxmlformats.org/officeDocument/2006/relationships/image" Target="../media/image25.png"/><Relationship Id="rId5" Type="http://schemas.openxmlformats.org/officeDocument/2006/relationships/image" Target="../media/image08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22.png"/><Relationship Id="rId13" Type="http://schemas.openxmlformats.org/officeDocument/2006/relationships/image" Target="../media/image23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08.png"/><Relationship Id="rId9" Type="http://schemas.openxmlformats.org/officeDocument/2006/relationships/image" Target="../media/image27.png"/><Relationship Id="rId1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08.png"/><Relationship Id="rId9" Type="http://schemas.openxmlformats.org/officeDocument/2006/relationships/image" Target="../media/image27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31.png"/><Relationship Id="rId13" Type="http://schemas.openxmlformats.org/officeDocument/2006/relationships/image" Target="../media/image04.png"/><Relationship Id="rId12" Type="http://schemas.openxmlformats.org/officeDocument/2006/relationships/image" Target="../media/image0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Relationship Id="rId4" Type="http://schemas.openxmlformats.org/officeDocument/2006/relationships/image" Target="../media/image15.png"/><Relationship Id="rId9" Type="http://schemas.openxmlformats.org/officeDocument/2006/relationships/image" Target="../media/image35.png"/><Relationship Id="rId15" Type="http://schemas.openxmlformats.org/officeDocument/2006/relationships/image" Target="../media/image32.png"/><Relationship Id="rId14" Type="http://schemas.openxmlformats.org/officeDocument/2006/relationships/image" Target="../media/image25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Relationship Id="rId7" Type="http://schemas.openxmlformats.org/officeDocument/2006/relationships/image" Target="../media/image28.png"/><Relationship Id="rId8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271933" y="690227"/>
            <a:ext cx="3120966" cy="5575317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272706" y="12330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참조</a:t>
            </a:r>
          </a:p>
        </p:txBody>
      </p:sp>
      <p:cxnSp>
        <p:nvCxnSpPr>
          <p:cNvPr id="91" name="Shape 91"/>
          <p:cNvCxnSpPr/>
          <p:nvPr/>
        </p:nvCxnSpPr>
        <p:spPr>
          <a:xfrm>
            <a:off x="272706" y="523783"/>
            <a:ext cx="207256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2" name="Shape 92"/>
          <p:cNvSpPr/>
          <p:nvPr/>
        </p:nvSpPr>
        <p:spPr>
          <a:xfrm>
            <a:off x="272706" y="5638800"/>
            <a:ext cx="3083237" cy="61912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Shape 93"/>
          <p:cNvGrpSpPr/>
          <p:nvPr/>
        </p:nvGrpSpPr>
        <p:grpSpPr>
          <a:xfrm>
            <a:off x="271932" y="5971992"/>
            <a:ext cx="3120967" cy="304761"/>
            <a:chOff x="4280126" y="3276618"/>
            <a:chExt cx="7263492" cy="304761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Shape 9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11872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6" name="Shape 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640" y="5587225"/>
            <a:ext cx="548198" cy="54819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/>
          <p:nvPr/>
        </p:nvSpPr>
        <p:spPr>
          <a:xfrm>
            <a:off x="655529" y="5626600"/>
            <a:ext cx="2468671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전체 과학기술 습득율 ( 6 / 200 )</a:t>
            </a:r>
          </a:p>
        </p:txBody>
      </p:sp>
      <p:sp>
        <p:nvSpPr>
          <p:cNvPr id="98" name="Shape 98"/>
          <p:cNvSpPr/>
          <p:nvPr/>
        </p:nvSpPr>
        <p:spPr>
          <a:xfrm>
            <a:off x="1618245" y="5767467"/>
            <a:ext cx="58203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33.3%</a:t>
            </a:r>
          </a:p>
        </p:txBody>
      </p:sp>
      <p:sp>
        <p:nvSpPr>
          <p:cNvPr id="99" name="Shape 99"/>
          <p:cNvSpPr/>
          <p:nvPr/>
        </p:nvSpPr>
        <p:spPr>
          <a:xfrm>
            <a:off x="309640" y="1115841"/>
            <a:ext cx="3046302" cy="102471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310362" y="1106962"/>
            <a:ext cx="3046302" cy="1024719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1933" y="684491"/>
            <a:ext cx="3120966" cy="35074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1064919" y="691297"/>
            <a:ext cx="1532467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아카데미</a:t>
            </a:r>
          </a:p>
        </p:txBody>
      </p:sp>
      <p:sp>
        <p:nvSpPr>
          <p:cNvPr id="103" name="Shape 103"/>
          <p:cNvSpPr/>
          <p:nvPr/>
        </p:nvSpPr>
        <p:spPr>
          <a:xfrm>
            <a:off x="309640" y="2225330"/>
            <a:ext cx="3046302" cy="102471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309640" y="2216451"/>
            <a:ext cx="3046302" cy="1024719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309640" y="3345935"/>
            <a:ext cx="3046302" cy="102471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313581" y="4466517"/>
            <a:ext cx="3046302" cy="102471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308001" y="4457639"/>
            <a:ext cx="3046302" cy="1024719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1720214" y="2233108"/>
            <a:ext cx="1633499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</a:t>
            </a:r>
            <a:r>
              <a:rPr b="1" lang="ko-KR" sz="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( 6 / 88 )</a:t>
            </a:r>
          </a:p>
        </p:txBody>
      </p:sp>
      <p:sp>
        <p:nvSpPr>
          <p:cNvPr id="109" name="Shape 109"/>
          <p:cNvSpPr/>
          <p:nvPr/>
        </p:nvSpPr>
        <p:spPr>
          <a:xfrm>
            <a:off x="1720214" y="4471319"/>
            <a:ext cx="1633499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방어 </a:t>
            </a:r>
            <a:r>
              <a:rPr b="1" lang="ko-KR" sz="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( 9 / 54 )</a:t>
            </a:r>
          </a:p>
        </p:txBody>
      </p:sp>
      <p:sp>
        <p:nvSpPr>
          <p:cNvPr id="110" name="Shape 110"/>
          <p:cNvSpPr/>
          <p:nvPr/>
        </p:nvSpPr>
        <p:spPr>
          <a:xfrm>
            <a:off x="310955" y="3328848"/>
            <a:ext cx="3046302" cy="1024719"/>
          </a:xfrm>
          <a:prstGeom prst="rect">
            <a:avLst/>
          </a:prstGeom>
          <a:solidFill>
            <a:schemeClr val="dk1">
              <a:alpha val="2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312110" y="3320123"/>
            <a:ext cx="3046302" cy="1024719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308001" y="3337444"/>
            <a:ext cx="3084899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1204686" y="4066194"/>
            <a:ext cx="1452538" cy="118602"/>
            <a:chOff x="1122069" y="3708521"/>
            <a:chExt cx="1452538" cy="142167"/>
          </a:xfrm>
        </p:grpSpPr>
        <p:sp>
          <p:nvSpPr>
            <p:cNvPr id="114" name="Shape 114"/>
            <p:cNvSpPr/>
            <p:nvPr/>
          </p:nvSpPr>
          <p:spPr>
            <a:xfrm>
              <a:off x="1122069" y="3708521"/>
              <a:ext cx="1452538" cy="135429"/>
            </a:xfrm>
            <a:prstGeom prst="rect">
              <a:avLst/>
            </a:prstGeom>
            <a:solidFill>
              <a:srgbClr val="E1EFD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1122069" y="3714232"/>
              <a:ext cx="465887" cy="135429"/>
            </a:xfrm>
            <a:prstGeom prst="rect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1123950" y="3715260"/>
              <a:ext cx="1444662" cy="135429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942144" y="3851939"/>
            <a:ext cx="415861" cy="415861"/>
            <a:chOff x="1537982" y="2258083"/>
            <a:chExt cx="538783" cy="538783"/>
          </a:xfrm>
        </p:grpSpPr>
        <p:pic>
          <p:nvPicPr>
            <p:cNvPr id="118" name="Shape 11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37982" y="2258083"/>
              <a:ext cx="538783" cy="5387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Shape 11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575923" y="2283832"/>
              <a:ext cx="452982" cy="4529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Shape 120"/>
          <p:cNvSpPr/>
          <p:nvPr/>
        </p:nvSpPr>
        <p:spPr>
          <a:xfrm>
            <a:off x="1473579" y="4011505"/>
            <a:ext cx="95288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 : 00 : 00</a:t>
            </a:r>
          </a:p>
        </p:txBody>
      </p:sp>
      <p:sp>
        <p:nvSpPr>
          <p:cNvPr id="121" name="Shape 121"/>
          <p:cNvSpPr/>
          <p:nvPr/>
        </p:nvSpPr>
        <p:spPr>
          <a:xfrm>
            <a:off x="1284395" y="3868160"/>
            <a:ext cx="5309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건축학</a:t>
            </a:r>
          </a:p>
        </p:txBody>
      </p:sp>
      <p:sp>
        <p:nvSpPr>
          <p:cNvPr id="122" name="Shape 122"/>
          <p:cNvSpPr/>
          <p:nvPr/>
        </p:nvSpPr>
        <p:spPr>
          <a:xfrm>
            <a:off x="1720213" y="3349342"/>
            <a:ext cx="1633499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기술 </a:t>
            </a:r>
            <a:r>
              <a:rPr b="1" lang="ko-KR" sz="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( 7 / 60 )</a:t>
            </a:r>
          </a:p>
        </p:txBody>
      </p:sp>
      <p:sp>
        <p:nvSpPr>
          <p:cNvPr id="123" name="Shape 123"/>
          <p:cNvSpPr/>
          <p:nvPr/>
        </p:nvSpPr>
        <p:spPr>
          <a:xfrm>
            <a:off x="1717983" y="1131509"/>
            <a:ext cx="1633499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</a:t>
            </a:r>
            <a:r>
              <a:rPr b="1" lang="ko-KR" sz="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( 6 / 88 )</a:t>
            </a:r>
          </a:p>
        </p:txBody>
      </p:sp>
      <p:sp>
        <p:nvSpPr>
          <p:cNvPr id="124" name="Shape 124"/>
          <p:cNvSpPr/>
          <p:nvPr/>
        </p:nvSpPr>
        <p:spPr>
          <a:xfrm>
            <a:off x="1170908" y="2995786"/>
            <a:ext cx="145103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진행 중인 연구가 없습니다.</a:t>
            </a:r>
          </a:p>
        </p:txBody>
      </p:sp>
      <p:sp>
        <p:nvSpPr>
          <p:cNvPr id="125" name="Shape 125"/>
          <p:cNvSpPr/>
          <p:nvPr/>
        </p:nvSpPr>
        <p:spPr>
          <a:xfrm>
            <a:off x="1162440" y="1903586"/>
            <a:ext cx="145103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진행 중인 연구가 없습니다.</a:t>
            </a:r>
          </a:p>
        </p:txBody>
      </p:sp>
      <p:sp>
        <p:nvSpPr>
          <p:cNvPr id="126" name="Shape 126"/>
          <p:cNvSpPr/>
          <p:nvPr/>
        </p:nvSpPr>
        <p:spPr>
          <a:xfrm>
            <a:off x="1170905" y="5256392"/>
            <a:ext cx="145103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진행 중인 연구가 없습니다.</a:t>
            </a:r>
          </a:p>
        </p:txBody>
      </p:sp>
      <p:sp>
        <p:nvSpPr>
          <p:cNvPr id="127" name="Shape 127"/>
          <p:cNvSpPr/>
          <p:nvPr/>
        </p:nvSpPr>
        <p:spPr>
          <a:xfrm>
            <a:off x="3731889" y="114717"/>
            <a:ext cx="4327891" cy="333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String_Technology 데이터 테이블을 참조합니다.</a:t>
            </a:r>
          </a:p>
        </p:txBody>
      </p:sp>
      <p:sp>
        <p:nvSpPr>
          <p:cNvPr id="128" name="Shape 128"/>
          <p:cNvSpPr/>
          <p:nvPr/>
        </p:nvSpPr>
        <p:spPr>
          <a:xfrm>
            <a:off x="3957637" y="409900"/>
            <a:ext cx="704056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https://docs.google.com/spreadsheets/d/1G1UwPQX0eLE8zLYjiMe1ro_LR_Vj0688SpyBMZfZE54/edit#gid=32718080</a:t>
            </a:r>
          </a:p>
        </p:txBody>
      </p:sp>
      <p:sp>
        <p:nvSpPr>
          <p:cNvPr id="129" name="Shape 129"/>
          <p:cNvSpPr/>
          <p:nvPr/>
        </p:nvSpPr>
        <p:spPr>
          <a:xfrm>
            <a:off x="3731889" y="684491"/>
            <a:ext cx="3031530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162</a:t>
            </a:r>
          </a:p>
        </p:txBody>
      </p:sp>
      <p:sp>
        <p:nvSpPr>
          <p:cNvPr id="130" name="Shape 130"/>
          <p:cNvSpPr/>
          <p:nvPr/>
        </p:nvSpPr>
        <p:spPr>
          <a:xfrm>
            <a:off x="3731889" y="1059503"/>
            <a:ext cx="3031530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163</a:t>
            </a:r>
          </a:p>
        </p:txBody>
      </p:sp>
      <p:sp>
        <p:nvSpPr>
          <p:cNvPr id="131" name="Shape 131"/>
          <p:cNvSpPr/>
          <p:nvPr/>
        </p:nvSpPr>
        <p:spPr>
          <a:xfrm>
            <a:off x="3731887" y="2161101"/>
            <a:ext cx="3031530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164</a:t>
            </a:r>
          </a:p>
        </p:txBody>
      </p:sp>
      <p:sp>
        <p:nvSpPr>
          <p:cNvPr id="132" name="Shape 132"/>
          <p:cNvSpPr/>
          <p:nvPr/>
        </p:nvSpPr>
        <p:spPr>
          <a:xfrm>
            <a:off x="3731887" y="3277335"/>
            <a:ext cx="3031530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165</a:t>
            </a:r>
          </a:p>
        </p:txBody>
      </p:sp>
      <p:sp>
        <p:nvSpPr>
          <p:cNvPr id="133" name="Shape 133"/>
          <p:cNvSpPr/>
          <p:nvPr/>
        </p:nvSpPr>
        <p:spPr>
          <a:xfrm>
            <a:off x="3731887" y="4370655"/>
            <a:ext cx="3031530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177</a:t>
            </a:r>
          </a:p>
        </p:txBody>
      </p:sp>
      <p:sp>
        <p:nvSpPr>
          <p:cNvPr id="134" name="Shape 134"/>
          <p:cNvSpPr/>
          <p:nvPr/>
        </p:nvSpPr>
        <p:spPr>
          <a:xfrm>
            <a:off x="3731887" y="5157619"/>
            <a:ext cx="3031530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178</a:t>
            </a:r>
          </a:p>
        </p:txBody>
      </p:sp>
      <p:graphicFrame>
        <p:nvGraphicFramePr>
          <p:cNvPr id="135" name="Shape 135"/>
          <p:cNvGraphicFramePr/>
          <p:nvPr/>
        </p:nvGraphicFramePr>
        <p:xfrm>
          <a:off x="3812578" y="55965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{833A3521-977C-45AB-A7F8-B413C1AE8FED}</a:tableStyleId>
              </a:tblPr>
              <a:tblGrid>
                <a:gridCol w="598550"/>
                <a:gridCol w="237912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179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전체 과학 습득율 ( {0} / {1} )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180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전투 과학 습득율 ( {0} / {1} )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181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자원 과학 습득율 ( {0} / {1} )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182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기술 과학 습득율 ( {0} / {1} )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183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도시 방어 과학 습득율 ( {0} / {1} )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36" name="Shape 136"/>
          <p:cNvCxnSpPr>
            <a:stCxn id="129" idx="1"/>
          </p:cNvCxnSpPr>
          <p:nvPr/>
        </p:nvCxnSpPr>
        <p:spPr>
          <a:xfrm flipH="1">
            <a:off x="2929389" y="851300"/>
            <a:ext cx="802500" cy="54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7" name="Shape 137"/>
          <p:cNvCxnSpPr>
            <a:stCxn id="130" idx="1"/>
          </p:cNvCxnSpPr>
          <p:nvPr/>
        </p:nvCxnSpPr>
        <p:spPr>
          <a:xfrm flipH="1">
            <a:off x="3276489" y="1226311"/>
            <a:ext cx="455400" cy="26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8" name="Shape 138"/>
          <p:cNvCxnSpPr>
            <a:stCxn id="131" idx="1"/>
          </p:cNvCxnSpPr>
          <p:nvPr/>
        </p:nvCxnSpPr>
        <p:spPr>
          <a:xfrm flipH="1">
            <a:off x="3276487" y="2327910"/>
            <a:ext cx="455400" cy="25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9" name="Shape 139"/>
          <p:cNvCxnSpPr>
            <a:stCxn id="132" idx="1"/>
          </p:cNvCxnSpPr>
          <p:nvPr/>
        </p:nvCxnSpPr>
        <p:spPr>
          <a:xfrm rot="10800000">
            <a:off x="3276487" y="3427643"/>
            <a:ext cx="455400" cy="16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0" name="Shape 140"/>
          <p:cNvCxnSpPr>
            <a:stCxn id="133" idx="1"/>
          </p:cNvCxnSpPr>
          <p:nvPr/>
        </p:nvCxnSpPr>
        <p:spPr>
          <a:xfrm flipH="1">
            <a:off x="3276487" y="4537463"/>
            <a:ext cx="455400" cy="85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1" name="Shape 141"/>
          <p:cNvCxnSpPr>
            <a:stCxn id="134" idx="1"/>
          </p:cNvCxnSpPr>
          <p:nvPr/>
        </p:nvCxnSpPr>
        <p:spPr>
          <a:xfrm flipH="1">
            <a:off x="2597287" y="5324428"/>
            <a:ext cx="1134600" cy="33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2" name="Shape 142"/>
          <p:cNvCxnSpPr/>
          <p:nvPr/>
        </p:nvCxnSpPr>
        <p:spPr>
          <a:xfrm rot="10800000">
            <a:off x="2820112" y="5767467"/>
            <a:ext cx="992465" cy="352938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/>
        </p:nvSpPr>
        <p:spPr>
          <a:xfrm>
            <a:off x="272706" y="12330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테스트 이후, 단위 표시 참고 사항</a:t>
            </a:r>
          </a:p>
        </p:txBody>
      </p:sp>
      <p:cxnSp>
        <p:nvCxnSpPr>
          <p:cNvPr id="694" name="Shape 694"/>
          <p:cNvCxnSpPr/>
          <p:nvPr/>
        </p:nvCxnSpPr>
        <p:spPr>
          <a:xfrm>
            <a:off x="272706" y="523783"/>
            <a:ext cx="4136924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aphicFrame>
        <p:nvGraphicFramePr>
          <p:cNvPr id="695" name="Shape 695"/>
          <p:cNvGraphicFramePr/>
          <p:nvPr/>
        </p:nvGraphicFramePr>
        <p:xfrm>
          <a:off x="486487" y="110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{833A3521-977C-45AB-A7F8-B413C1AE8FED}</a:tableStyleId>
              </a:tblPr>
              <a:tblGrid>
                <a:gridCol w="2099400"/>
                <a:gridCol w="1238875"/>
              </a:tblGrid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EffectArgApplyType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400" u="none" cap="none" strike="noStrike"/>
                        <a:t>단위 표시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EAAT_PlusFixedValue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고정 수치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EAAT_MinusFixedValue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고정 수치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EAAT_PlusRatio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%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EAAT_MinusRatio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%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696" name="Shape 696"/>
          <p:cNvSpPr/>
          <p:nvPr/>
        </p:nvSpPr>
        <p:spPr>
          <a:xfrm>
            <a:off x="272706" y="663537"/>
            <a:ext cx="6349667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Effect_Attribute 데이터 테이블의 EffectArgApplyType 컬럼을 참조합니다. </a:t>
            </a:r>
          </a:p>
        </p:txBody>
      </p:sp>
      <p:grpSp>
        <p:nvGrpSpPr>
          <p:cNvPr id="697" name="Shape 697"/>
          <p:cNvGrpSpPr/>
          <p:nvPr/>
        </p:nvGrpSpPr>
        <p:grpSpPr>
          <a:xfrm>
            <a:off x="648236" y="2718736"/>
            <a:ext cx="3014759" cy="2880529"/>
            <a:chOff x="4635253" y="2207458"/>
            <a:chExt cx="3014759" cy="2880529"/>
          </a:xfrm>
        </p:grpSpPr>
        <p:sp>
          <p:nvSpPr>
            <p:cNvPr id="698" name="Shape 698"/>
            <p:cNvSpPr/>
            <p:nvPr/>
          </p:nvSpPr>
          <p:spPr>
            <a:xfrm>
              <a:off x="4635253" y="2207458"/>
              <a:ext cx="2916614" cy="288052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9" name="Shape 69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71555" y="2238269"/>
              <a:ext cx="703059" cy="7030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0" name="Shape 700"/>
            <p:cNvSpPr/>
            <p:nvPr/>
          </p:nvSpPr>
          <p:spPr>
            <a:xfrm>
              <a:off x="5436116" y="2416041"/>
              <a:ext cx="1996923" cy="293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목재 생산량이 증가합니다.</a:t>
              </a:r>
            </a:p>
          </p:txBody>
        </p:sp>
        <p:pic>
          <p:nvPicPr>
            <p:cNvPr id="701" name="Shape 70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13248" y="2290968"/>
              <a:ext cx="613685" cy="6136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2" name="Shape 702"/>
            <p:cNvSpPr/>
            <p:nvPr/>
          </p:nvSpPr>
          <p:spPr>
            <a:xfrm>
              <a:off x="4639576" y="2961808"/>
              <a:ext cx="2912293" cy="24755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3" name="Shape 703"/>
            <p:cNvCxnSpPr/>
            <p:nvPr/>
          </p:nvCxnSpPr>
          <p:spPr>
            <a:xfrm>
              <a:off x="4635253" y="2961808"/>
              <a:ext cx="2916614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704" name="Shape 704"/>
            <p:cNvSpPr/>
            <p:nvPr/>
          </p:nvSpPr>
          <p:spPr>
            <a:xfrm>
              <a:off x="4639576" y="3907957"/>
              <a:ext cx="2912293" cy="24755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5" name="Shape 705"/>
            <p:cNvCxnSpPr/>
            <p:nvPr/>
          </p:nvCxnSpPr>
          <p:spPr>
            <a:xfrm>
              <a:off x="4635253" y="3907957"/>
              <a:ext cx="2916614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706" name="Shape 706"/>
            <p:cNvSpPr/>
            <p:nvPr/>
          </p:nvSpPr>
          <p:spPr>
            <a:xfrm>
              <a:off x="5095098" y="2935957"/>
              <a:ext cx="1996923" cy="293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효 과</a:t>
              </a:r>
            </a:p>
          </p:txBody>
        </p:sp>
        <p:sp>
          <p:nvSpPr>
            <p:cNvPr id="707" name="Shape 707"/>
            <p:cNvSpPr/>
            <p:nvPr/>
          </p:nvSpPr>
          <p:spPr>
            <a:xfrm>
              <a:off x="5095098" y="3856514"/>
              <a:ext cx="1996923" cy="293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조 건</a:t>
              </a:r>
            </a:p>
          </p:txBody>
        </p:sp>
        <p:sp>
          <p:nvSpPr>
            <p:cNvPr id="708" name="Shape 708"/>
            <p:cNvSpPr/>
            <p:nvPr/>
          </p:nvSpPr>
          <p:spPr>
            <a:xfrm>
              <a:off x="5094289" y="3171674"/>
              <a:ext cx="1996923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목재 생산량 증가</a:t>
              </a:r>
            </a:p>
          </p:txBody>
        </p:sp>
        <p:sp>
          <p:nvSpPr>
            <p:cNvPr id="709" name="Shape 709"/>
            <p:cNvSpPr/>
            <p:nvPr/>
          </p:nvSpPr>
          <p:spPr>
            <a:xfrm>
              <a:off x="5653089" y="3381223"/>
              <a:ext cx="199692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현재 레벨 : 1 % </a:t>
              </a:r>
            </a:p>
          </p:txBody>
        </p:sp>
        <p:sp>
          <p:nvSpPr>
            <p:cNvPr id="710" name="Shape 710"/>
            <p:cNvSpPr/>
            <p:nvPr/>
          </p:nvSpPr>
          <p:spPr>
            <a:xfrm>
              <a:off x="5653089" y="3557330"/>
              <a:ext cx="199692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다음 레벨 : 2 %</a:t>
              </a:r>
            </a:p>
          </p:txBody>
        </p:sp>
        <p:sp>
          <p:nvSpPr>
            <p:cNvPr id="711" name="Shape 711"/>
            <p:cNvSpPr/>
            <p:nvPr/>
          </p:nvSpPr>
          <p:spPr>
            <a:xfrm>
              <a:off x="4667003" y="4196358"/>
              <a:ext cx="2851088" cy="247557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4667001" y="4488346"/>
              <a:ext cx="2851088" cy="247557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4667001" y="4781576"/>
              <a:ext cx="2851088" cy="247557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14" name="Shape 7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680789" y="4196358"/>
              <a:ext cx="371848" cy="2654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5" name="Shape 7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47039" y="4796873"/>
              <a:ext cx="240781" cy="2093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6" name="Shape 7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23985" y="4454467"/>
              <a:ext cx="281689" cy="2816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7" name="Shape 717"/>
            <p:cNvSpPr/>
            <p:nvPr/>
          </p:nvSpPr>
          <p:spPr>
            <a:xfrm>
              <a:off x="5068537" y="4169330"/>
              <a:ext cx="1760580" cy="300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Lv. {레벨} {건물 이름}</a:t>
              </a:r>
            </a:p>
          </p:txBody>
        </p:sp>
        <p:sp>
          <p:nvSpPr>
            <p:cNvPr id="718" name="Shape 718"/>
            <p:cNvSpPr/>
            <p:nvPr/>
          </p:nvSpPr>
          <p:spPr>
            <a:xfrm>
              <a:off x="5069673" y="4444301"/>
              <a:ext cx="1587293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Lv. {레벨} {과학기술 이름}</a:t>
              </a:r>
            </a:p>
          </p:txBody>
        </p:sp>
        <p:sp>
          <p:nvSpPr>
            <p:cNvPr id="719" name="Shape 719"/>
            <p:cNvSpPr/>
            <p:nvPr/>
          </p:nvSpPr>
          <p:spPr>
            <a:xfrm>
              <a:off x="5079198" y="4749101"/>
              <a:ext cx="2026516" cy="300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{현재 보유 수치} / {자원 조건 수치}</a:t>
              </a:r>
            </a:p>
          </p:txBody>
        </p:sp>
        <p:pic>
          <p:nvPicPr>
            <p:cNvPr id="720" name="Shape 7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191621" y="4476410"/>
              <a:ext cx="305381" cy="3053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1" name="Shape 72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247549" y="4192016"/>
              <a:ext cx="243078" cy="243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2" name="Shape 72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191621" y="4756092"/>
              <a:ext cx="305381" cy="3053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3" name="Shape 723"/>
          <p:cNvSpPr/>
          <p:nvPr/>
        </p:nvSpPr>
        <p:spPr>
          <a:xfrm>
            <a:off x="4928280" y="2194566"/>
            <a:ext cx="4422196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 수치 뒤쪽에 붙는 “단위“를 표시하는 기준이 됩니다.</a:t>
            </a:r>
            <a:b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고정 수치는 단위를 표시해주지 않습니다.</a:t>
            </a:r>
            <a:b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*Ratio 는 “%”로 표시합니다.</a:t>
            </a:r>
          </a:p>
        </p:txBody>
      </p:sp>
      <p:cxnSp>
        <p:nvCxnSpPr>
          <p:cNvPr id="724" name="Shape 724"/>
          <p:cNvCxnSpPr>
            <a:endCxn id="723" idx="1"/>
          </p:cNvCxnSpPr>
          <p:nvPr/>
        </p:nvCxnSpPr>
        <p:spPr>
          <a:xfrm>
            <a:off x="3824880" y="1674031"/>
            <a:ext cx="1103400" cy="982200"/>
          </a:xfrm>
          <a:prstGeom prst="bentConnector3">
            <a:avLst>
              <a:gd fmla="val 49994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725" name="Shape 725"/>
          <p:cNvCxnSpPr>
            <a:stCxn id="723" idx="2"/>
          </p:cNvCxnSpPr>
          <p:nvPr/>
        </p:nvCxnSpPr>
        <p:spPr>
          <a:xfrm rot="5400000">
            <a:off x="4429328" y="1358545"/>
            <a:ext cx="950700" cy="4469400"/>
          </a:xfrm>
          <a:prstGeom prst="bentConnector2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/>
          <p:nvPr/>
        </p:nvSpPr>
        <p:spPr>
          <a:xfrm>
            <a:off x="272706" y="12330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테스트 이후, 스트링 추가 내용 1</a:t>
            </a:r>
          </a:p>
        </p:txBody>
      </p:sp>
      <p:cxnSp>
        <p:nvCxnSpPr>
          <p:cNvPr id="731" name="Shape 731"/>
          <p:cNvCxnSpPr/>
          <p:nvPr/>
        </p:nvCxnSpPr>
        <p:spPr>
          <a:xfrm>
            <a:off x="272706" y="523783"/>
            <a:ext cx="4136924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732" name="Shape 732"/>
          <p:cNvGrpSpPr/>
          <p:nvPr/>
        </p:nvGrpSpPr>
        <p:grpSpPr>
          <a:xfrm>
            <a:off x="265968" y="691297"/>
            <a:ext cx="3150770" cy="5585458"/>
            <a:chOff x="265968" y="691297"/>
            <a:chExt cx="3150770" cy="5585458"/>
          </a:xfrm>
        </p:grpSpPr>
        <p:pic>
          <p:nvPicPr>
            <p:cNvPr id="733" name="Shape 7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5968" y="691297"/>
              <a:ext cx="3150770" cy="55854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4" name="Shape 734"/>
            <p:cNvSpPr/>
            <p:nvPr/>
          </p:nvSpPr>
          <p:spPr>
            <a:xfrm>
              <a:off x="457200" y="1476375"/>
              <a:ext cx="2771774" cy="4048125"/>
            </a:xfrm>
            <a:prstGeom prst="rect">
              <a:avLst/>
            </a:prstGeom>
            <a:solidFill>
              <a:srgbClr val="C39F7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5" name="Shape 735"/>
          <p:cNvSpPr/>
          <p:nvPr/>
        </p:nvSpPr>
        <p:spPr>
          <a:xfrm>
            <a:off x="920433" y="5762069"/>
            <a:ext cx="2076767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과학기술 습득 개수 ( 38 / 88 )</a:t>
            </a:r>
          </a:p>
        </p:txBody>
      </p:sp>
      <p:sp>
        <p:nvSpPr>
          <p:cNvPr id="736" name="Shape 736"/>
          <p:cNvSpPr/>
          <p:nvPr/>
        </p:nvSpPr>
        <p:spPr>
          <a:xfrm>
            <a:off x="272706" y="688670"/>
            <a:ext cx="3144033" cy="5588084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1236775" y="1536782"/>
            <a:ext cx="215446" cy="215443"/>
          </a:xfrm>
          <a:prstGeom prst="ellipse">
            <a:avLst/>
          </a:prstGeom>
          <a:solidFill>
            <a:srgbClr val="171616"/>
          </a:solidFill>
          <a:ln cap="flat" cmpd="sng" w="12700">
            <a:solidFill>
              <a:srgbClr val="FFD96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Shape 738"/>
          <p:cNvSpPr txBox="1"/>
          <p:nvPr/>
        </p:nvSpPr>
        <p:spPr>
          <a:xfrm>
            <a:off x="1197149" y="1536780"/>
            <a:ext cx="30809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1/5</a:t>
            </a:r>
          </a:p>
        </p:txBody>
      </p:sp>
      <p:sp>
        <p:nvSpPr>
          <p:cNvPr id="739" name="Shape 739"/>
          <p:cNvSpPr/>
          <p:nvPr/>
        </p:nvSpPr>
        <p:spPr>
          <a:xfrm>
            <a:off x="2473189" y="1536782"/>
            <a:ext cx="215446" cy="215443"/>
          </a:xfrm>
          <a:prstGeom prst="ellipse">
            <a:avLst/>
          </a:prstGeom>
          <a:solidFill>
            <a:srgbClr val="171616"/>
          </a:solidFill>
          <a:ln cap="flat" cmpd="sng" w="12700">
            <a:solidFill>
              <a:srgbClr val="FFD96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Shape 740"/>
          <p:cNvSpPr txBox="1"/>
          <p:nvPr/>
        </p:nvSpPr>
        <p:spPr>
          <a:xfrm>
            <a:off x="2433563" y="1536780"/>
            <a:ext cx="30809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1/5</a:t>
            </a:r>
          </a:p>
        </p:txBody>
      </p:sp>
      <p:grpSp>
        <p:nvGrpSpPr>
          <p:cNvPr id="741" name="Shape 741"/>
          <p:cNvGrpSpPr/>
          <p:nvPr/>
        </p:nvGrpSpPr>
        <p:grpSpPr>
          <a:xfrm>
            <a:off x="346228" y="1208338"/>
            <a:ext cx="2990610" cy="4151816"/>
            <a:chOff x="346228" y="1101807"/>
            <a:chExt cx="2990610" cy="4151816"/>
          </a:xfrm>
        </p:grpSpPr>
        <p:sp>
          <p:nvSpPr>
            <p:cNvPr id="742" name="Shape 742"/>
            <p:cNvSpPr/>
            <p:nvPr/>
          </p:nvSpPr>
          <p:spPr>
            <a:xfrm>
              <a:off x="346228" y="1456411"/>
              <a:ext cx="2990609" cy="3797212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3" name="Shape 743"/>
            <p:cNvGrpSpPr/>
            <p:nvPr/>
          </p:nvGrpSpPr>
          <p:grpSpPr>
            <a:xfrm>
              <a:off x="346228" y="1101807"/>
              <a:ext cx="2990610" cy="379475"/>
              <a:chOff x="4483301" y="2997253"/>
              <a:chExt cx="6450794" cy="863492"/>
            </a:xfrm>
          </p:grpSpPr>
          <p:pic>
            <p:nvPicPr>
              <p:cNvPr id="744" name="Shape 74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483301" y="2997253"/>
                <a:ext cx="3225397" cy="8634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5" name="Shape 74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7708698" y="2997253"/>
                <a:ext cx="3225397" cy="8634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746" name="Shape 746"/>
          <p:cNvSpPr/>
          <p:nvPr/>
        </p:nvSpPr>
        <p:spPr>
          <a:xfrm>
            <a:off x="856342" y="1273671"/>
            <a:ext cx="19969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벌목  1 / 5</a:t>
            </a:r>
          </a:p>
        </p:txBody>
      </p:sp>
      <p:sp>
        <p:nvSpPr>
          <p:cNvPr id="747" name="Shape 747"/>
          <p:cNvSpPr/>
          <p:nvPr/>
        </p:nvSpPr>
        <p:spPr>
          <a:xfrm>
            <a:off x="377887" y="1647019"/>
            <a:ext cx="2916614" cy="288052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8" name="Shape 7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4187" y="1677831"/>
            <a:ext cx="703059" cy="703059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Shape 749"/>
          <p:cNvSpPr/>
          <p:nvPr/>
        </p:nvSpPr>
        <p:spPr>
          <a:xfrm>
            <a:off x="1178749" y="1855601"/>
            <a:ext cx="1996923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생산량이 증가합니다.</a:t>
            </a:r>
          </a:p>
        </p:txBody>
      </p:sp>
      <p:pic>
        <p:nvPicPr>
          <p:cNvPr id="750" name="Shape 7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5881" y="1730530"/>
            <a:ext cx="613685" cy="613685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Shape 751"/>
          <p:cNvSpPr/>
          <p:nvPr/>
        </p:nvSpPr>
        <p:spPr>
          <a:xfrm>
            <a:off x="382209" y="2401368"/>
            <a:ext cx="2912293" cy="2475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2" name="Shape 752"/>
          <p:cNvCxnSpPr/>
          <p:nvPr/>
        </p:nvCxnSpPr>
        <p:spPr>
          <a:xfrm>
            <a:off x="377887" y="2401368"/>
            <a:ext cx="291661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53" name="Shape 753"/>
          <p:cNvSpPr/>
          <p:nvPr/>
        </p:nvSpPr>
        <p:spPr>
          <a:xfrm>
            <a:off x="382209" y="3347519"/>
            <a:ext cx="2912293" cy="2475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4" name="Shape 754"/>
          <p:cNvCxnSpPr/>
          <p:nvPr/>
        </p:nvCxnSpPr>
        <p:spPr>
          <a:xfrm>
            <a:off x="377887" y="3347519"/>
            <a:ext cx="291661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55" name="Shape 755"/>
          <p:cNvSpPr/>
          <p:nvPr/>
        </p:nvSpPr>
        <p:spPr>
          <a:xfrm>
            <a:off x="837732" y="2375517"/>
            <a:ext cx="1996923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효 과</a:t>
            </a:r>
          </a:p>
        </p:txBody>
      </p:sp>
      <p:sp>
        <p:nvSpPr>
          <p:cNvPr id="756" name="Shape 756"/>
          <p:cNvSpPr/>
          <p:nvPr/>
        </p:nvSpPr>
        <p:spPr>
          <a:xfrm>
            <a:off x="837732" y="3296076"/>
            <a:ext cx="1996923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 건</a:t>
            </a:r>
          </a:p>
        </p:txBody>
      </p:sp>
      <p:sp>
        <p:nvSpPr>
          <p:cNvPr id="757" name="Shape 757"/>
          <p:cNvSpPr/>
          <p:nvPr/>
        </p:nvSpPr>
        <p:spPr>
          <a:xfrm>
            <a:off x="836921" y="2611234"/>
            <a:ext cx="1996923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생산량 증가</a:t>
            </a:r>
          </a:p>
        </p:txBody>
      </p:sp>
      <p:sp>
        <p:nvSpPr>
          <p:cNvPr id="758" name="Shape 758"/>
          <p:cNvSpPr/>
          <p:nvPr/>
        </p:nvSpPr>
        <p:spPr>
          <a:xfrm>
            <a:off x="1395721" y="2820784"/>
            <a:ext cx="199692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레벨 : 1 % </a:t>
            </a:r>
          </a:p>
        </p:txBody>
      </p:sp>
      <p:sp>
        <p:nvSpPr>
          <p:cNvPr id="759" name="Shape 759"/>
          <p:cNvSpPr/>
          <p:nvPr/>
        </p:nvSpPr>
        <p:spPr>
          <a:xfrm>
            <a:off x="1395721" y="2996891"/>
            <a:ext cx="199692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다음 레벨 : 2 %</a:t>
            </a:r>
          </a:p>
        </p:txBody>
      </p:sp>
      <p:sp>
        <p:nvSpPr>
          <p:cNvPr id="760" name="Shape 760"/>
          <p:cNvSpPr/>
          <p:nvPr/>
        </p:nvSpPr>
        <p:spPr>
          <a:xfrm>
            <a:off x="409635" y="3635919"/>
            <a:ext cx="2851088" cy="24755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409635" y="3927907"/>
            <a:ext cx="2851088" cy="24755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Shape 762"/>
          <p:cNvSpPr/>
          <p:nvPr/>
        </p:nvSpPr>
        <p:spPr>
          <a:xfrm>
            <a:off x="409635" y="4221137"/>
            <a:ext cx="2851088" cy="24755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Shape 763"/>
          <p:cNvSpPr/>
          <p:nvPr/>
        </p:nvSpPr>
        <p:spPr>
          <a:xfrm>
            <a:off x="377887" y="4572967"/>
            <a:ext cx="2912293" cy="247557"/>
          </a:xfrm>
          <a:prstGeom prst="rect">
            <a:avLst/>
          </a:prstGeom>
          <a:solidFill>
            <a:srgbClr val="58181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4" name="Shape 76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70079" y="4567776"/>
            <a:ext cx="243224" cy="243224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Shape 765"/>
          <p:cNvSpPr/>
          <p:nvPr/>
        </p:nvSpPr>
        <p:spPr>
          <a:xfrm>
            <a:off x="1496600" y="4512789"/>
            <a:ext cx="652875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 : 12</a:t>
            </a:r>
          </a:p>
        </p:txBody>
      </p:sp>
      <p:pic>
        <p:nvPicPr>
          <p:cNvPr id="766" name="Shape 76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3422" y="3635919"/>
            <a:ext cx="371848" cy="265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Shape 76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9672" y="4236435"/>
            <a:ext cx="240781" cy="209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6618" y="3894028"/>
            <a:ext cx="281689" cy="281689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/>
          <p:nvPr/>
        </p:nvSpPr>
        <p:spPr>
          <a:xfrm>
            <a:off x="811170" y="3608891"/>
            <a:ext cx="1760580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Lv. {레벨} {건물 이름}</a:t>
            </a:r>
          </a:p>
        </p:txBody>
      </p:sp>
      <p:sp>
        <p:nvSpPr>
          <p:cNvPr id="770" name="Shape 770"/>
          <p:cNvSpPr/>
          <p:nvPr/>
        </p:nvSpPr>
        <p:spPr>
          <a:xfrm>
            <a:off x="812306" y="3883862"/>
            <a:ext cx="1587293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Lv. {레벨} {과학기술 이름}</a:t>
            </a:r>
          </a:p>
        </p:txBody>
      </p:sp>
      <p:sp>
        <p:nvSpPr>
          <p:cNvPr id="771" name="Shape 771"/>
          <p:cNvSpPr/>
          <p:nvPr/>
        </p:nvSpPr>
        <p:spPr>
          <a:xfrm>
            <a:off x="821830" y="4188662"/>
            <a:ext cx="2026516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{현재 보유 수치} / {자원 조건 수치}</a:t>
            </a:r>
          </a:p>
        </p:txBody>
      </p:sp>
      <p:pic>
        <p:nvPicPr>
          <p:cNvPr id="772" name="Shape 77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934253" y="3915971"/>
            <a:ext cx="305381" cy="305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Shape 77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990182" y="3631576"/>
            <a:ext cx="243078" cy="24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Shape 77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29966" y="4882151"/>
            <a:ext cx="1349690" cy="410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Shape 77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61974" y="5065089"/>
            <a:ext cx="216989" cy="216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Shape 77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13962" y="4923873"/>
            <a:ext cx="308511" cy="308511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Shape 777"/>
          <p:cNvSpPr/>
          <p:nvPr/>
        </p:nvSpPr>
        <p:spPr>
          <a:xfrm>
            <a:off x="641847" y="4860392"/>
            <a:ext cx="924486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즉시 완료</a:t>
            </a:r>
          </a:p>
        </p:txBody>
      </p:sp>
      <p:sp>
        <p:nvSpPr>
          <p:cNvPr id="778" name="Shape 778"/>
          <p:cNvSpPr/>
          <p:nvPr/>
        </p:nvSpPr>
        <p:spPr>
          <a:xfrm>
            <a:off x="718049" y="5021260"/>
            <a:ext cx="924486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</a:p>
        </p:txBody>
      </p:sp>
      <p:pic>
        <p:nvPicPr>
          <p:cNvPr id="779" name="Shape 77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893647" y="4891573"/>
            <a:ext cx="1349690" cy="410557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Shape 780"/>
          <p:cNvSpPr/>
          <p:nvPr/>
        </p:nvSpPr>
        <p:spPr>
          <a:xfrm>
            <a:off x="2088593" y="4937551"/>
            <a:ext cx="924486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연구하기</a:t>
            </a:r>
          </a:p>
        </p:txBody>
      </p:sp>
      <p:pic>
        <p:nvPicPr>
          <p:cNvPr id="781" name="Shape 78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934253" y="4195653"/>
            <a:ext cx="305381" cy="305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Shape 78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485335" y="1158000"/>
            <a:ext cx="3188836" cy="3929429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Shape 783"/>
          <p:cNvSpPr/>
          <p:nvPr/>
        </p:nvSpPr>
        <p:spPr>
          <a:xfrm>
            <a:off x="3617139" y="3257707"/>
            <a:ext cx="2953592" cy="315598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Shape 784"/>
          <p:cNvSpPr/>
          <p:nvPr/>
        </p:nvSpPr>
        <p:spPr>
          <a:xfrm>
            <a:off x="6833846" y="1393937"/>
            <a:ext cx="5358154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텍스트와 텍스트 사이의 거리가 너무 가까워서 알아보기가 힘들 것 같습니다.</a:t>
            </a:r>
          </a:p>
        </p:txBody>
      </p:sp>
      <p:graphicFrame>
        <p:nvGraphicFramePr>
          <p:cNvPr id="785" name="Shape 785"/>
          <p:cNvGraphicFramePr/>
          <p:nvPr/>
        </p:nvGraphicFramePr>
        <p:xfrm>
          <a:off x="6833846" y="32704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{833A3521-977C-45AB-A7F8-B413C1AE8FED}</a:tableStyleId>
              </a:tblPr>
              <a:tblGrid>
                <a:gridCol w="473250"/>
                <a:gridCol w="2653825"/>
              </a:tblGrid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601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Lv.{0} {1} {2}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786" name="Shape 786"/>
          <p:cNvCxnSpPr>
            <a:endCxn id="783" idx="0"/>
          </p:cNvCxnSpPr>
          <p:nvPr/>
        </p:nvCxnSpPr>
        <p:spPr>
          <a:xfrm rot="10800000">
            <a:off x="5093936" y="3257707"/>
            <a:ext cx="3303600" cy="12900"/>
          </a:xfrm>
          <a:prstGeom prst="bentConnector3">
            <a:avLst>
              <a:gd fmla="val 4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 txBox="1"/>
          <p:nvPr/>
        </p:nvSpPr>
        <p:spPr>
          <a:xfrm>
            <a:off x="272706" y="12330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테스트 이후, 스트링 추가 내용 2</a:t>
            </a:r>
          </a:p>
        </p:txBody>
      </p:sp>
      <p:cxnSp>
        <p:nvCxnSpPr>
          <p:cNvPr id="792" name="Shape 792"/>
          <p:cNvCxnSpPr/>
          <p:nvPr/>
        </p:nvCxnSpPr>
        <p:spPr>
          <a:xfrm>
            <a:off x="272706" y="523783"/>
            <a:ext cx="4136924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93" name="Shape 793"/>
          <p:cNvSpPr/>
          <p:nvPr/>
        </p:nvSpPr>
        <p:spPr>
          <a:xfrm>
            <a:off x="4195842" y="765629"/>
            <a:ext cx="6973603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연구 중인 과학기술을 크라운을 통해 즉시 완료를 진행하고자 할때 표시되는 팝업입니다.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아래와 같이 나와야 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Shape 794"/>
          <p:cNvSpPr/>
          <p:nvPr/>
        </p:nvSpPr>
        <p:spPr>
          <a:xfrm>
            <a:off x="4195842" y="3118659"/>
            <a:ext cx="6349667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완료 버튼에는 즉시 완료에 필요한 크라운 소모 값을 표시해줍니다.</a:t>
            </a:r>
          </a:p>
        </p:txBody>
      </p:sp>
      <p:graphicFrame>
        <p:nvGraphicFramePr>
          <p:cNvPr id="795" name="Shape 795"/>
          <p:cNvGraphicFramePr/>
          <p:nvPr/>
        </p:nvGraphicFramePr>
        <p:xfrm>
          <a:off x="7429668" y="17567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{833A3521-977C-45AB-A7F8-B413C1AE8FED}</a:tableStyleId>
              </a:tblPr>
              <a:tblGrid>
                <a:gridCol w="383925"/>
                <a:gridCol w="41499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503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영주님! 일정량의 크라운을 사용하시면 현재 연구를 즉시 완료하실 수 있습니다!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796" name="Shape 7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476" y="688670"/>
            <a:ext cx="3159003" cy="5588084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Shape 797"/>
          <p:cNvSpPr/>
          <p:nvPr/>
        </p:nvSpPr>
        <p:spPr>
          <a:xfrm>
            <a:off x="4272800" y="2050513"/>
            <a:ext cx="2796419" cy="266560"/>
          </a:xfrm>
          <a:prstGeom prst="rect">
            <a:avLst/>
          </a:prstGeom>
          <a:solidFill>
            <a:srgbClr val="1E4E79"/>
          </a:solidFill>
          <a:ln cap="flat" cmpd="sng" w="9525">
            <a:solidFill>
              <a:srgbClr val="5096D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효과</a:t>
            </a:r>
          </a:p>
        </p:txBody>
      </p:sp>
      <p:sp>
        <p:nvSpPr>
          <p:cNvPr id="798" name="Shape 798"/>
          <p:cNvSpPr/>
          <p:nvPr/>
        </p:nvSpPr>
        <p:spPr>
          <a:xfrm>
            <a:off x="4197917" y="1667401"/>
            <a:ext cx="2917802" cy="108970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Shape 799"/>
          <p:cNvSpPr/>
          <p:nvPr/>
        </p:nvSpPr>
        <p:spPr>
          <a:xfrm>
            <a:off x="4199994" y="1666826"/>
            <a:ext cx="2917802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영주님! 일정량의 크라운을 사용하시면 현재 </a:t>
            </a:r>
            <a:b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연구를 즉시 완료하실 수 있습니다!</a:t>
            </a:r>
          </a:p>
        </p:txBody>
      </p:sp>
      <p:sp>
        <p:nvSpPr>
          <p:cNvPr id="800" name="Shape 800"/>
          <p:cNvSpPr/>
          <p:nvPr/>
        </p:nvSpPr>
        <p:spPr>
          <a:xfrm>
            <a:off x="5160460" y="2353394"/>
            <a:ext cx="984051" cy="31776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Shape 801"/>
          <p:cNvSpPr/>
          <p:nvPr/>
        </p:nvSpPr>
        <p:spPr>
          <a:xfrm>
            <a:off x="5227987" y="2310391"/>
            <a:ext cx="842939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즉시 완료</a:t>
            </a:r>
          </a:p>
        </p:txBody>
      </p:sp>
      <p:pic>
        <p:nvPicPr>
          <p:cNvPr id="802" name="Shape 8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9160" y="2524226"/>
            <a:ext cx="142832" cy="136530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Shape 803"/>
          <p:cNvSpPr/>
          <p:nvPr/>
        </p:nvSpPr>
        <p:spPr>
          <a:xfrm>
            <a:off x="5488976" y="2474916"/>
            <a:ext cx="46043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3000</a:t>
            </a:r>
          </a:p>
        </p:txBody>
      </p:sp>
      <p:sp>
        <p:nvSpPr>
          <p:cNvPr id="804" name="Shape 804"/>
          <p:cNvSpPr/>
          <p:nvPr/>
        </p:nvSpPr>
        <p:spPr>
          <a:xfrm>
            <a:off x="4864937" y="2138517"/>
            <a:ext cx="15395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남은시간 : 06:53:06</a:t>
            </a:r>
          </a:p>
        </p:txBody>
      </p:sp>
      <p:cxnSp>
        <p:nvCxnSpPr>
          <p:cNvPr id="805" name="Shape 805"/>
          <p:cNvCxnSpPr>
            <a:endCxn id="798" idx="0"/>
          </p:cNvCxnSpPr>
          <p:nvPr/>
        </p:nvCxnSpPr>
        <p:spPr>
          <a:xfrm rot="10800000">
            <a:off x="5656819" y="1667401"/>
            <a:ext cx="1772700" cy="241800"/>
          </a:xfrm>
          <a:prstGeom prst="bentConnector4">
            <a:avLst>
              <a:gd fmla="val 8846" name="adj1"/>
              <a:gd fmla="val 194540" name="adj2"/>
            </a:avLst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graphicFrame>
        <p:nvGraphicFramePr>
          <p:cNvPr id="806" name="Shape 806"/>
          <p:cNvGraphicFramePr/>
          <p:nvPr/>
        </p:nvGraphicFramePr>
        <p:xfrm>
          <a:off x="7429668" y="23377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{833A3521-977C-45AB-A7F8-B413C1AE8FED}</a:tableStyleId>
              </a:tblPr>
              <a:tblGrid>
                <a:gridCol w="389975"/>
                <a:gridCol w="421505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504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남은 시간 : {0}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807" name="Shape 807"/>
          <p:cNvCxnSpPr/>
          <p:nvPr/>
        </p:nvCxnSpPr>
        <p:spPr>
          <a:xfrm rot="10800000">
            <a:off x="6205370" y="2174632"/>
            <a:ext cx="1224300" cy="267899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2" name="Shape 812"/>
          <p:cNvGraphicFramePr/>
          <p:nvPr/>
        </p:nvGraphicFramePr>
        <p:xfrm>
          <a:off x="3987044" y="20926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{833A3521-977C-45AB-A7F8-B413C1AE8FED}</a:tableStyleId>
              </a:tblPr>
              <a:tblGrid>
                <a:gridCol w="405500"/>
                <a:gridCol w="618715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168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영주님, 자원이 부족하여 이 과학기술을 연구할 수 없습니다!\n</a:t>
                      </a:r>
                      <a:b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부족한 자원만큼 크라운을 사용하여 연구를 시작할 수 있습니다!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3" name="Shape 813"/>
          <p:cNvGraphicFramePr/>
          <p:nvPr/>
        </p:nvGraphicFramePr>
        <p:xfrm>
          <a:off x="3932828" y="57620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{833A3521-977C-45AB-A7F8-B413C1AE8FED}</a:tableStyleId>
              </a:tblPr>
              <a:tblGrid>
                <a:gridCol w="647700"/>
                <a:gridCol w="362902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167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연구하기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14" name="Shape 814"/>
          <p:cNvSpPr txBox="1"/>
          <p:nvPr/>
        </p:nvSpPr>
        <p:spPr>
          <a:xfrm>
            <a:off x="272706" y="12330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테스트 이후, 스트링 수정 내용 1</a:t>
            </a:r>
          </a:p>
        </p:txBody>
      </p:sp>
      <p:cxnSp>
        <p:nvCxnSpPr>
          <p:cNvPr id="815" name="Shape 815"/>
          <p:cNvCxnSpPr/>
          <p:nvPr/>
        </p:nvCxnSpPr>
        <p:spPr>
          <a:xfrm>
            <a:off x="272706" y="523783"/>
            <a:ext cx="4136924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816" name="Shape 816"/>
          <p:cNvGrpSpPr/>
          <p:nvPr/>
        </p:nvGrpSpPr>
        <p:grpSpPr>
          <a:xfrm>
            <a:off x="265968" y="688668"/>
            <a:ext cx="3152500" cy="5588086"/>
            <a:chOff x="265968" y="688668"/>
            <a:chExt cx="3152500" cy="5588086"/>
          </a:xfrm>
        </p:grpSpPr>
        <p:grpSp>
          <p:nvGrpSpPr>
            <p:cNvPr id="817" name="Shape 817"/>
            <p:cNvGrpSpPr/>
            <p:nvPr/>
          </p:nvGrpSpPr>
          <p:grpSpPr>
            <a:xfrm>
              <a:off x="265968" y="691297"/>
              <a:ext cx="3150770" cy="5585458"/>
              <a:chOff x="265968" y="691297"/>
              <a:chExt cx="3150770" cy="5585458"/>
            </a:xfrm>
          </p:grpSpPr>
          <p:pic>
            <p:nvPicPr>
              <p:cNvPr id="818" name="Shape 81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65968" y="691297"/>
                <a:ext cx="3150770" cy="558545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19" name="Shape 819"/>
              <p:cNvSpPr/>
              <p:nvPr/>
            </p:nvSpPr>
            <p:spPr>
              <a:xfrm>
                <a:off x="457200" y="1476375"/>
                <a:ext cx="2771774" cy="4048125"/>
              </a:xfrm>
              <a:prstGeom prst="rect">
                <a:avLst/>
              </a:prstGeom>
              <a:solidFill>
                <a:srgbClr val="C39F7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20" name="Shape 820"/>
            <p:cNvSpPr/>
            <p:nvPr/>
          </p:nvSpPr>
          <p:spPr>
            <a:xfrm>
              <a:off x="920433" y="5762069"/>
              <a:ext cx="2076767" cy="300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전투 과학기술 습득율 ( 38 / 88 )</a:t>
              </a:r>
            </a:p>
          </p:txBody>
        </p:sp>
        <p:sp>
          <p:nvSpPr>
            <p:cNvPr id="821" name="Shape 821"/>
            <p:cNvSpPr/>
            <p:nvPr/>
          </p:nvSpPr>
          <p:spPr>
            <a:xfrm>
              <a:off x="1236775" y="1536782"/>
              <a:ext cx="215446" cy="215443"/>
            </a:xfrm>
            <a:prstGeom prst="ellipse">
              <a:avLst/>
            </a:prstGeom>
            <a:solidFill>
              <a:srgbClr val="171616"/>
            </a:solidFill>
            <a:ln cap="flat" cmpd="sng" w="12700">
              <a:solidFill>
                <a:srgbClr val="FFD9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Shape 822"/>
            <p:cNvSpPr txBox="1"/>
            <p:nvPr/>
          </p:nvSpPr>
          <p:spPr>
            <a:xfrm>
              <a:off x="1197149" y="1536780"/>
              <a:ext cx="308097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92D050"/>
                  </a:solidFill>
                  <a:latin typeface="Arial"/>
                  <a:ea typeface="Arial"/>
                  <a:cs typeface="Arial"/>
                  <a:sym typeface="Arial"/>
                </a:rPr>
                <a:t>1/5</a:t>
              </a:r>
            </a:p>
          </p:txBody>
        </p:sp>
        <p:sp>
          <p:nvSpPr>
            <p:cNvPr id="823" name="Shape 823"/>
            <p:cNvSpPr/>
            <p:nvPr/>
          </p:nvSpPr>
          <p:spPr>
            <a:xfrm>
              <a:off x="2473189" y="1536782"/>
              <a:ext cx="215446" cy="215443"/>
            </a:xfrm>
            <a:prstGeom prst="ellipse">
              <a:avLst/>
            </a:prstGeom>
            <a:solidFill>
              <a:srgbClr val="171616"/>
            </a:solidFill>
            <a:ln cap="flat" cmpd="sng" w="12700">
              <a:solidFill>
                <a:srgbClr val="FFD9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Shape 824"/>
            <p:cNvSpPr txBox="1"/>
            <p:nvPr/>
          </p:nvSpPr>
          <p:spPr>
            <a:xfrm>
              <a:off x="2433563" y="1536780"/>
              <a:ext cx="308097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92D050"/>
                  </a:solidFill>
                  <a:latin typeface="Arial"/>
                  <a:ea typeface="Arial"/>
                  <a:cs typeface="Arial"/>
                  <a:sym typeface="Arial"/>
                </a:rPr>
                <a:t>1/5</a:t>
              </a:r>
            </a:p>
          </p:txBody>
        </p:sp>
        <p:sp>
          <p:nvSpPr>
            <p:cNvPr id="825" name="Shape 825"/>
            <p:cNvSpPr/>
            <p:nvPr/>
          </p:nvSpPr>
          <p:spPr>
            <a:xfrm>
              <a:off x="272706" y="688668"/>
              <a:ext cx="3144033" cy="5588086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6" name="Shape 826"/>
            <p:cNvGrpSpPr/>
            <p:nvPr/>
          </p:nvGrpSpPr>
          <p:grpSpPr>
            <a:xfrm>
              <a:off x="346228" y="1208338"/>
              <a:ext cx="2990610" cy="4151816"/>
              <a:chOff x="346228" y="1101807"/>
              <a:chExt cx="2990610" cy="4151816"/>
            </a:xfrm>
          </p:grpSpPr>
          <p:sp>
            <p:nvSpPr>
              <p:cNvPr id="827" name="Shape 827"/>
              <p:cNvSpPr/>
              <p:nvPr/>
            </p:nvSpPr>
            <p:spPr>
              <a:xfrm>
                <a:off x="346228" y="1456411"/>
                <a:ext cx="2990609" cy="3797212"/>
              </a:xfrm>
              <a:prstGeom prst="rect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28" name="Shape 828"/>
              <p:cNvGrpSpPr/>
              <p:nvPr/>
            </p:nvGrpSpPr>
            <p:grpSpPr>
              <a:xfrm>
                <a:off x="346228" y="1101807"/>
                <a:ext cx="2990610" cy="379475"/>
                <a:chOff x="4483301" y="2997253"/>
                <a:chExt cx="6450794" cy="863492"/>
              </a:xfrm>
            </p:grpSpPr>
            <p:pic>
              <p:nvPicPr>
                <p:cNvPr id="829" name="Shape 82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4483301" y="2997253"/>
                  <a:ext cx="3225397" cy="8634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30" name="Shape 83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7708698" y="2997253"/>
                  <a:ext cx="3225397" cy="8634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831" name="Shape 831"/>
            <p:cNvSpPr/>
            <p:nvPr/>
          </p:nvSpPr>
          <p:spPr>
            <a:xfrm>
              <a:off x="856342" y="1273671"/>
              <a:ext cx="19969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벌목  1 / 5</a:t>
              </a:r>
            </a:p>
          </p:txBody>
        </p:sp>
        <p:sp>
          <p:nvSpPr>
            <p:cNvPr id="832" name="Shape 832"/>
            <p:cNvSpPr/>
            <p:nvPr/>
          </p:nvSpPr>
          <p:spPr>
            <a:xfrm>
              <a:off x="377887" y="1647019"/>
              <a:ext cx="2916614" cy="288052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33" name="Shape 8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14187" y="1677831"/>
              <a:ext cx="703059" cy="7030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4" name="Shape 834"/>
            <p:cNvSpPr/>
            <p:nvPr/>
          </p:nvSpPr>
          <p:spPr>
            <a:xfrm>
              <a:off x="1178749" y="1855601"/>
              <a:ext cx="1996923" cy="293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목재 생산량이 증가합니다.</a:t>
              </a:r>
            </a:p>
          </p:txBody>
        </p:sp>
        <p:pic>
          <p:nvPicPr>
            <p:cNvPr id="835" name="Shape 83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5881" y="1730530"/>
              <a:ext cx="613685" cy="6136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6" name="Shape 836"/>
            <p:cNvSpPr/>
            <p:nvPr/>
          </p:nvSpPr>
          <p:spPr>
            <a:xfrm>
              <a:off x="382209" y="2401368"/>
              <a:ext cx="2912293" cy="24755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37" name="Shape 837"/>
            <p:cNvCxnSpPr/>
            <p:nvPr/>
          </p:nvCxnSpPr>
          <p:spPr>
            <a:xfrm>
              <a:off x="377887" y="2401368"/>
              <a:ext cx="2916614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838" name="Shape 838"/>
            <p:cNvSpPr/>
            <p:nvPr/>
          </p:nvSpPr>
          <p:spPr>
            <a:xfrm>
              <a:off x="382209" y="3347519"/>
              <a:ext cx="2912293" cy="24755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39" name="Shape 839"/>
            <p:cNvCxnSpPr/>
            <p:nvPr/>
          </p:nvCxnSpPr>
          <p:spPr>
            <a:xfrm>
              <a:off x="377887" y="3347519"/>
              <a:ext cx="2916614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840" name="Shape 840"/>
            <p:cNvSpPr/>
            <p:nvPr/>
          </p:nvSpPr>
          <p:spPr>
            <a:xfrm>
              <a:off x="837732" y="2375517"/>
              <a:ext cx="1996923" cy="293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효 과</a:t>
              </a:r>
            </a:p>
          </p:txBody>
        </p:sp>
        <p:sp>
          <p:nvSpPr>
            <p:cNvPr id="841" name="Shape 841"/>
            <p:cNvSpPr/>
            <p:nvPr/>
          </p:nvSpPr>
          <p:spPr>
            <a:xfrm>
              <a:off x="837732" y="3296076"/>
              <a:ext cx="1996923" cy="293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조 건</a:t>
              </a:r>
            </a:p>
          </p:txBody>
        </p:sp>
        <p:sp>
          <p:nvSpPr>
            <p:cNvPr id="842" name="Shape 842"/>
            <p:cNvSpPr/>
            <p:nvPr/>
          </p:nvSpPr>
          <p:spPr>
            <a:xfrm>
              <a:off x="836921" y="2611234"/>
              <a:ext cx="1996923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목재 생산량 증가</a:t>
              </a:r>
            </a:p>
          </p:txBody>
        </p:sp>
        <p:sp>
          <p:nvSpPr>
            <p:cNvPr id="843" name="Shape 843"/>
            <p:cNvSpPr/>
            <p:nvPr/>
          </p:nvSpPr>
          <p:spPr>
            <a:xfrm>
              <a:off x="1395721" y="2820784"/>
              <a:ext cx="199692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현재 레벨 : 1 % </a:t>
              </a:r>
            </a:p>
          </p:txBody>
        </p:sp>
        <p:sp>
          <p:nvSpPr>
            <p:cNvPr id="844" name="Shape 844"/>
            <p:cNvSpPr/>
            <p:nvPr/>
          </p:nvSpPr>
          <p:spPr>
            <a:xfrm>
              <a:off x="1395721" y="2996891"/>
              <a:ext cx="199692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다음 레벨 : 2 %</a:t>
              </a:r>
            </a:p>
          </p:txBody>
        </p:sp>
        <p:sp>
          <p:nvSpPr>
            <p:cNvPr id="845" name="Shape 845"/>
            <p:cNvSpPr/>
            <p:nvPr/>
          </p:nvSpPr>
          <p:spPr>
            <a:xfrm>
              <a:off x="409635" y="3940723"/>
              <a:ext cx="2851088" cy="247557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Shape 846"/>
            <p:cNvSpPr/>
            <p:nvPr/>
          </p:nvSpPr>
          <p:spPr>
            <a:xfrm>
              <a:off x="409635" y="4232712"/>
              <a:ext cx="2851088" cy="247557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Shape 847"/>
            <p:cNvSpPr/>
            <p:nvPr/>
          </p:nvSpPr>
          <p:spPr>
            <a:xfrm>
              <a:off x="377887" y="4572967"/>
              <a:ext cx="2912293" cy="247557"/>
            </a:xfrm>
            <a:prstGeom prst="rect">
              <a:avLst/>
            </a:prstGeom>
            <a:solidFill>
              <a:srgbClr val="58181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48" name="Shape 84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170079" y="4567776"/>
              <a:ext cx="243224" cy="243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9" name="Shape 849"/>
            <p:cNvSpPr/>
            <p:nvPr/>
          </p:nvSpPr>
          <p:spPr>
            <a:xfrm>
              <a:off x="1496600" y="4512789"/>
              <a:ext cx="652875" cy="334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05 : 12</a:t>
              </a:r>
            </a:p>
          </p:txBody>
        </p:sp>
        <p:pic>
          <p:nvPicPr>
            <p:cNvPr id="850" name="Shape 85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23422" y="3940723"/>
              <a:ext cx="371848" cy="2654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1" name="Shape 8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66618" y="4198832"/>
              <a:ext cx="281689" cy="2816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2" name="Shape 852"/>
            <p:cNvSpPr/>
            <p:nvPr/>
          </p:nvSpPr>
          <p:spPr>
            <a:xfrm>
              <a:off x="1124441" y="3913694"/>
              <a:ext cx="1760580" cy="300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Lv. {레벨} {건물 이름}</a:t>
              </a:r>
            </a:p>
          </p:txBody>
        </p:sp>
        <p:sp>
          <p:nvSpPr>
            <p:cNvPr id="853" name="Shape 853"/>
            <p:cNvSpPr/>
            <p:nvPr/>
          </p:nvSpPr>
          <p:spPr>
            <a:xfrm>
              <a:off x="1040908" y="4188666"/>
              <a:ext cx="1587293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Lv. {레벨} {과학기술 이름}</a:t>
              </a:r>
            </a:p>
          </p:txBody>
        </p:sp>
        <p:pic>
          <p:nvPicPr>
            <p:cNvPr id="854" name="Shape 85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34253" y="4220776"/>
              <a:ext cx="305381" cy="3053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5" name="Shape 85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990182" y="3936380"/>
              <a:ext cx="243078" cy="243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6" name="Shape 85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29966" y="4882151"/>
              <a:ext cx="1349690" cy="4105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7" name="Shape 85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861974" y="5065089"/>
              <a:ext cx="216989" cy="2169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8" name="Shape 85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13962" y="4923873"/>
              <a:ext cx="308511" cy="308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9" name="Shape 859"/>
            <p:cNvSpPr/>
            <p:nvPr/>
          </p:nvSpPr>
          <p:spPr>
            <a:xfrm>
              <a:off x="641847" y="4860392"/>
              <a:ext cx="924486" cy="300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즉시 완료</a:t>
              </a:r>
            </a:p>
          </p:txBody>
        </p:sp>
        <p:sp>
          <p:nvSpPr>
            <p:cNvPr id="860" name="Shape 860"/>
            <p:cNvSpPr/>
            <p:nvPr/>
          </p:nvSpPr>
          <p:spPr>
            <a:xfrm>
              <a:off x="718049" y="5021260"/>
              <a:ext cx="924486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</a:p>
          </p:txBody>
        </p:sp>
        <p:pic>
          <p:nvPicPr>
            <p:cNvPr id="861" name="Shape 86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893647" y="4891573"/>
              <a:ext cx="1349690" cy="4105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2" name="Shape 862"/>
            <p:cNvSpPr/>
            <p:nvPr/>
          </p:nvSpPr>
          <p:spPr>
            <a:xfrm>
              <a:off x="2088593" y="4937551"/>
              <a:ext cx="924486" cy="293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연구하기</a:t>
              </a:r>
            </a:p>
          </p:txBody>
        </p:sp>
        <p:sp>
          <p:nvSpPr>
            <p:cNvPr id="863" name="Shape 863"/>
            <p:cNvSpPr/>
            <p:nvPr/>
          </p:nvSpPr>
          <p:spPr>
            <a:xfrm>
              <a:off x="409635" y="3648596"/>
              <a:ext cx="2851088" cy="247557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64" name="Shape 86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62710" y="3617907"/>
              <a:ext cx="281689" cy="2816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5" name="Shape 865"/>
            <p:cNvSpPr/>
            <p:nvPr/>
          </p:nvSpPr>
          <p:spPr>
            <a:xfrm>
              <a:off x="936958" y="3621378"/>
              <a:ext cx="1760580" cy="300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Lv. 3 채석장  06 : 53 : 06</a:t>
              </a:r>
            </a:p>
          </p:txBody>
        </p:sp>
        <p:pic>
          <p:nvPicPr>
            <p:cNvPr id="866" name="Shape 86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42208" y="3621378"/>
              <a:ext cx="305381" cy="3053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7" name="Shape 867"/>
            <p:cNvSpPr/>
            <p:nvPr/>
          </p:nvSpPr>
          <p:spPr>
            <a:xfrm>
              <a:off x="274436" y="688668"/>
              <a:ext cx="3144033" cy="5588086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8" name="Shape 868"/>
            <p:cNvGrpSpPr/>
            <p:nvPr/>
          </p:nvGrpSpPr>
          <p:grpSpPr>
            <a:xfrm>
              <a:off x="377846" y="1829747"/>
              <a:ext cx="2919878" cy="2171221"/>
              <a:chOff x="377846" y="1829747"/>
              <a:chExt cx="2919878" cy="2171221"/>
            </a:xfrm>
          </p:grpSpPr>
          <p:sp>
            <p:nvSpPr>
              <p:cNvPr id="869" name="Shape 869"/>
              <p:cNvSpPr/>
              <p:nvPr/>
            </p:nvSpPr>
            <p:spPr>
              <a:xfrm>
                <a:off x="452729" y="2213433"/>
                <a:ext cx="2796419" cy="266560"/>
              </a:xfrm>
              <a:prstGeom prst="rect">
                <a:avLst/>
              </a:prstGeom>
              <a:solidFill>
                <a:srgbClr val="1E4E79"/>
              </a:solidFill>
              <a:ln cap="flat" cmpd="sng" w="9525">
                <a:solidFill>
                  <a:srgbClr val="5096D6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효과</a:t>
                </a:r>
              </a:p>
            </p:txBody>
          </p:sp>
          <p:sp>
            <p:nvSpPr>
              <p:cNvPr id="870" name="Shape 870"/>
              <p:cNvSpPr/>
              <p:nvPr/>
            </p:nvSpPr>
            <p:spPr>
              <a:xfrm>
                <a:off x="449922" y="2488967"/>
                <a:ext cx="2807626" cy="692925"/>
              </a:xfrm>
              <a:prstGeom prst="rect">
                <a:avLst/>
              </a:prstGeom>
              <a:solidFill>
                <a:srgbClr val="5096D6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5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목재 생산량 증가 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5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Now Lv : +4%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5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Next Lv : +8%</a:t>
                </a:r>
              </a:p>
            </p:txBody>
          </p:sp>
          <p:sp>
            <p:nvSpPr>
              <p:cNvPr id="871" name="Shape 871"/>
              <p:cNvSpPr/>
              <p:nvPr/>
            </p:nvSpPr>
            <p:spPr>
              <a:xfrm>
                <a:off x="377846" y="1830321"/>
                <a:ext cx="2917802" cy="2170647"/>
              </a:xfrm>
              <a:prstGeom prst="rect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Shape 872"/>
              <p:cNvSpPr/>
              <p:nvPr/>
            </p:nvSpPr>
            <p:spPr>
              <a:xfrm>
                <a:off x="379922" y="1829747"/>
                <a:ext cx="2917802" cy="923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영주님 자원이 부족하여 이 과학기술을 </a:t>
                </a:r>
                <a:br>
                  <a:rPr b="1" lang="ko-KR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b="1" lang="ko-KR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업그레이드 할 수 없습니다.</a:t>
                </a:r>
                <a:br>
                  <a:rPr b="1" lang="ko-KR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b="1" lang="ko-KR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부족한 자원만큼 크라운을 사용하여 연구를 </a:t>
                </a:r>
                <a:br>
                  <a:rPr b="1" lang="ko-KR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b="1" lang="ko-KR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시작할 수 있습니다!</a:t>
                </a:r>
              </a:p>
            </p:txBody>
          </p:sp>
          <p:sp>
            <p:nvSpPr>
              <p:cNvPr id="873" name="Shape 873"/>
              <p:cNvSpPr/>
              <p:nvPr/>
            </p:nvSpPr>
            <p:spPr>
              <a:xfrm>
                <a:off x="1340390" y="3598835"/>
                <a:ext cx="984051" cy="317760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5F82CA"/>
                  </a:gs>
                  <a:gs pos="50000">
                    <a:srgbClr val="3C70CA"/>
                  </a:gs>
                  <a:gs pos="100000">
                    <a:srgbClr val="2E60B9"/>
                  </a:gs>
                </a:gsLst>
                <a:lin ang="5400000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74" name="Shape 874"/>
              <p:cNvCxnSpPr/>
              <p:nvPr/>
            </p:nvCxnSpPr>
            <p:spPr>
              <a:xfrm>
                <a:off x="553810" y="2744199"/>
                <a:ext cx="255115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pic>
            <p:nvPicPr>
              <p:cNvPr id="875" name="Shape 875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689522" y="2773431"/>
                <a:ext cx="434622" cy="4346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6" name="Shape 876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1305676" y="2773431"/>
                <a:ext cx="434622" cy="43462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77" name="Shape 877"/>
              <p:cNvSpPr/>
              <p:nvPr/>
            </p:nvSpPr>
            <p:spPr>
              <a:xfrm>
                <a:off x="1407916" y="3555832"/>
                <a:ext cx="842939" cy="3000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연 구</a:t>
                </a:r>
              </a:p>
            </p:txBody>
          </p:sp>
          <p:pic>
            <p:nvPicPr>
              <p:cNvPr id="878" name="Shape 878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1579090" y="3769667"/>
                <a:ext cx="142832" cy="13653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79" name="Shape 879"/>
              <p:cNvSpPr/>
              <p:nvPr/>
            </p:nvSpPr>
            <p:spPr>
              <a:xfrm>
                <a:off x="1668906" y="3739907"/>
                <a:ext cx="46043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3000</a:t>
                </a:r>
              </a:p>
            </p:txBody>
          </p:sp>
          <p:sp>
            <p:nvSpPr>
              <p:cNvPr id="880" name="Shape 880"/>
              <p:cNvSpPr/>
              <p:nvPr/>
            </p:nvSpPr>
            <p:spPr>
              <a:xfrm>
                <a:off x="539283" y="3191194"/>
                <a:ext cx="709699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264.2K</a:t>
                </a:r>
              </a:p>
            </p:txBody>
          </p:sp>
          <p:sp>
            <p:nvSpPr>
              <p:cNvPr id="881" name="Shape 881"/>
              <p:cNvSpPr/>
              <p:nvPr/>
            </p:nvSpPr>
            <p:spPr>
              <a:xfrm>
                <a:off x="1164501" y="3200609"/>
                <a:ext cx="709699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1.6M</a:t>
                </a:r>
              </a:p>
            </p:txBody>
          </p:sp>
        </p:grpSp>
        <p:pic>
          <p:nvPicPr>
            <p:cNvPr id="882" name="Shape 882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2609407" y="2783816"/>
              <a:ext cx="452687" cy="4526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3" name="Shape 883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968777" y="2755297"/>
              <a:ext cx="494065" cy="4940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4" name="Shape 884"/>
            <p:cNvSpPr/>
            <p:nvPr/>
          </p:nvSpPr>
          <p:spPr>
            <a:xfrm>
              <a:off x="1829385" y="3188284"/>
              <a:ext cx="70969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1.6M</a:t>
              </a:r>
            </a:p>
          </p:txBody>
        </p:sp>
        <p:sp>
          <p:nvSpPr>
            <p:cNvPr id="885" name="Shape 885"/>
            <p:cNvSpPr/>
            <p:nvPr/>
          </p:nvSpPr>
          <p:spPr>
            <a:xfrm>
              <a:off x="2445209" y="3201775"/>
              <a:ext cx="70969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1.6M</a:t>
              </a:r>
            </a:p>
          </p:txBody>
        </p:sp>
      </p:grpSp>
      <p:cxnSp>
        <p:nvCxnSpPr>
          <p:cNvPr id="886" name="Shape 886"/>
          <p:cNvCxnSpPr/>
          <p:nvPr/>
        </p:nvCxnSpPr>
        <p:spPr>
          <a:xfrm rot="10800000">
            <a:off x="3104962" y="2213433"/>
            <a:ext cx="882081" cy="62063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87" name="Shape 887"/>
          <p:cNvCxnSpPr>
            <a:endCxn id="873" idx="3"/>
          </p:cNvCxnSpPr>
          <p:nvPr/>
        </p:nvCxnSpPr>
        <p:spPr>
          <a:xfrm rot="10800000">
            <a:off x="2324442" y="3757716"/>
            <a:ext cx="1608300" cy="2109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88" name="Shape 888"/>
          <p:cNvSpPr/>
          <p:nvPr/>
        </p:nvSpPr>
        <p:spPr>
          <a:xfrm>
            <a:off x="3932828" y="2668932"/>
            <a:ext cx="63496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부족한 자원이 3종류 이상인 경우, 가로로 표시되었으면 좋겠습니다.</a:t>
            </a:r>
            <a:b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현재는 아래와 같이 표시됩니다.</a:t>
            </a:r>
          </a:p>
        </p:txBody>
      </p:sp>
      <p:sp>
        <p:nvSpPr>
          <p:cNvPr id="889" name="Shape 889"/>
          <p:cNvSpPr/>
          <p:nvPr/>
        </p:nvSpPr>
        <p:spPr>
          <a:xfrm>
            <a:off x="4026551" y="3347519"/>
            <a:ext cx="2917802" cy="217064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Shape 890"/>
          <p:cNvSpPr/>
          <p:nvPr/>
        </p:nvSpPr>
        <p:spPr>
          <a:xfrm>
            <a:off x="4028628" y="3346944"/>
            <a:ext cx="2917802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영주님 자원이 부족하여 이 과학기술을 </a:t>
            </a:r>
            <a:b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 할 수 없습니다.</a:t>
            </a:r>
            <a:b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부족한 자원만큼 크라운을 사용하여 연구를 </a:t>
            </a:r>
            <a:b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시작할 수 있습니다!</a:t>
            </a:r>
          </a:p>
        </p:txBody>
      </p:sp>
      <p:sp>
        <p:nvSpPr>
          <p:cNvPr id="891" name="Shape 891"/>
          <p:cNvSpPr/>
          <p:nvPr/>
        </p:nvSpPr>
        <p:spPr>
          <a:xfrm>
            <a:off x="4989094" y="5116033"/>
            <a:ext cx="984051" cy="31776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2" name="Shape 89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976753" y="4179458"/>
            <a:ext cx="434622" cy="434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Shape 89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592907" y="4179458"/>
            <a:ext cx="434622" cy="434622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Shape 894"/>
          <p:cNvSpPr/>
          <p:nvPr/>
        </p:nvSpPr>
        <p:spPr>
          <a:xfrm>
            <a:off x="5056621" y="5073030"/>
            <a:ext cx="842939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 구</a:t>
            </a:r>
          </a:p>
        </p:txBody>
      </p:sp>
      <p:pic>
        <p:nvPicPr>
          <p:cNvPr id="895" name="Shape 89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227794" y="5286866"/>
            <a:ext cx="142832" cy="136530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Shape 896"/>
          <p:cNvSpPr/>
          <p:nvPr/>
        </p:nvSpPr>
        <p:spPr>
          <a:xfrm>
            <a:off x="5317610" y="5257105"/>
            <a:ext cx="46043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3000</a:t>
            </a:r>
          </a:p>
        </p:txBody>
      </p:sp>
      <p:sp>
        <p:nvSpPr>
          <p:cNvPr id="897" name="Shape 897"/>
          <p:cNvSpPr/>
          <p:nvPr/>
        </p:nvSpPr>
        <p:spPr>
          <a:xfrm>
            <a:off x="4826514" y="4597223"/>
            <a:ext cx="7096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264.2K</a:t>
            </a:r>
          </a:p>
        </p:txBody>
      </p:sp>
      <p:sp>
        <p:nvSpPr>
          <p:cNvPr id="898" name="Shape 898"/>
          <p:cNvSpPr/>
          <p:nvPr/>
        </p:nvSpPr>
        <p:spPr>
          <a:xfrm>
            <a:off x="5451732" y="4606637"/>
            <a:ext cx="7096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1.6M</a:t>
            </a:r>
          </a:p>
        </p:txBody>
      </p:sp>
      <p:pic>
        <p:nvPicPr>
          <p:cNvPr id="899" name="Shape 89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557939" y="4754637"/>
            <a:ext cx="452687" cy="452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Shape 90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917310" y="4726117"/>
            <a:ext cx="494065" cy="494065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Shape 901"/>
          <p:cNvSpPr/>
          <p:nvPr/>
        </p:nvSpPr>
        <p:spPr>
          <a:xfrm>
            <a:off x="4777919" y="5159105"/>
            <a:ext cx="7096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1.6M</a:t>
            </a:r>
          </a:p>
        </p:txBody>
      </p:sp>
      <p:sp>
        <p:nvSpPr>
          <p:cNvPr id="902" name="Shape 902"/>
          <p:cNvSpPr/>
          <p:nvPr/>
        </p:nvSpPr>
        <p:spPr>
          <a:xfrm>
            <a:off x="5393742" y="5172596"/>
            <a:ext cx="7096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1.6M</a:t>
            </a:r>
          </a:p>
        </p:txBody>
      </p:sp>
      <p:sp>
        <p:nvSpPr>
          <p:cNvPr id="903" name="Shape 903"/>
          <p:cNvSpPr/>
          <p:nvPr/>
        </p:nvSpPr>
        <p:spPr>
          <a:xfrm>
            <a:off x="3932826" y="651360"/>
            <a:ext cx="6349667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부족한 자원이 존재할 때, “연구 하기“를 진행하는 경우 호출되는 팝업입니다.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Shape 908"/>
          <p:cNvGrpSpPr/>
          <p:nvPr/>
        </p:nvGrpSpPr>
        <p:grpSpPr>
          <a:xfrm>
            <a:off x="265968" y="691297"/>
            <a:ext cx="3150770" cy="5585458"/>
            <a:chOff x="265968" y="691297"/>
            <a:chExt cx="3150770" cy="5585458"/>
          </a:xfrm>
        </p:grpSpPr>
        <p:pic>
          <p:nvPicPr>
            <p:cNvPr id="909" name="Shape 90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5968" y="691297"/>
              <a:ext cx="3150770" cy="55854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0" name="Shape 910"/>
            <p:cNvSpPr/>
            <p:nvPr/>
          </p:nvSpPr>
          <p:spPr>
            <a:xfrm>
              <a:off x="457200" y="1476375"/>
              <a:ext cx="2771774" cy="4048125"/>
            </a:xfrm>
            <a:prstGeom prst="rect">
              <a:avLst/>
            </a:prstGeom>
            <a:solidFill>
              <a:srgbClr val="C39F7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1" name="Shape 911"/>
          <p:cNvSpPr/>
          <p:nvPr/>
        </p:nvSpPr>
        <p:spPr>
          <a:xfrm>
            <a:off x="920433" y="5762069"/>
            <a:ext cx="2076767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과학기술 습득율 ( 38 / 88 )</a:t>
            </a:r>
          </a:p>
        </p:txBody>
      </p:sp>
      <p:pic>
        <p:nvPicPr>
          <p:cNvPr id="912" name="Shape 9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598" y="1580721"/>
            <a:ext cx="546391" cy="546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3" name="Shape 9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0933" y="1598817"/>
            <a:ext cx="479720" cy="479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4" name="Shape 9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9006" y="1580721"/>
            <a:ext cx="546391" cy="546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5" name="Shape 9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2614" y="1575254"/>
            <a:ext cx="515164" cy="540894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Shape 916"/>
          <p:cNvSpPr/>
          <p:nvPr/>
        </p:nvSpPr>
        <p:spPr>
          <a:xfrm>
            <a:off x="2142342" y="2011091"/>
            <a:ext cx="479717" cy="14632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농업</a:t>
            </a:r>
          </a:p>
        </p:txBody>
      </p:sp>
      <p:sp>
        <p:nvSpPr>
          <p:cNvPr id="917" name="Shape 917"/>
          <p:cNvSpPr/>
          <p:nvPr/>
        </p:nvSpPr>
        <p:spPr>
          <a:xfrm>
            <a:off x="903141" y="2011091"/>
            <a:ext cx="535306" cy="14632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00:00:00</a:t>
            </a:r>
          </a:p>
        </p:txBody>
      </p:sp>
      <p:sp>
        <p:nvSpPr>
          <p:cNvPr id="918" name="Shape 918"/>
          <p:cNvSpPr/>
          <p:nvPr/>
        </p:nvSpPr>
        <p:spPr>
          <a:xfrm>
            <a:off x="1236775" y="1536782"/>
            <a:ext cx="215446" cy="215443"/>
          </a:xfrm>
          <a:prstGeom prst="ellipse">
            <a:avLst/>
          </a:prstGeom>
          <a:solidFill>
            <a:srgbClr val="171616"/>
          </a:solidFill>
          <a:ln cap="flat" cmpd="sng" w="12700">
            <a:solidFill>
              <a:srgbClr val="FFD96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Shape 919"/>
          <p:cNvSpPr txBox="1"/>
          <p:nvPr/>
        </p:nvSpPr>
        <p:spPr>
          <a:xfrm>
            <a:off x="1197149" y="1536780"/>
            <a:ext cx="30809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1/5</a:t>
            </a:r>
          </a:p>
        </p:txBody>
      </p:sp>
      <p:sp>
        <p:nvSpPr>
          <p:cNvPr id="920" name="Shape 920"/>
          <p:cNvSpPr/>
          <p:nvPr/>
        </p:nvSpPr>
        <p:spPr>
          <a:xfrm>
            <a:off x="2473189" y="1536782"/>
            <a:ext cx="215446" cy="215443"/>
          </a:xfrm>
          <a:prstGeom prst="ellipse">
            <a:avLst/>
          </a:prstGeom>
          <a:solidFill>
            <a:srgbClr val="171616"/>
          </a:solidFill>
          <a:ln cap="flat" cmpd="sng" w="12700">
            <a:solidFill>
              <a:srgbClr val="FFD96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Shape 921"/>
          <p:cNvSpPr txBox="1"/>
          <p:nvPr/>
        </p:nvSpPr>
        <p:spPr>
          <a:xfrm>
            <a:off x="2433563" y="1536780"/>
            <a:ext cx="30809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1/5</a:t>
            </a:r>
          </a:p>
        </p:txBody>
      </p:sp>
      <p:pic>
        <p:nvPicPr>
          <p:cNvPr id="922" name="Shape 9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05246" y="2366868"/>
            <a:ext cx="535306" cy="535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" name="Shape 9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05246" y="2355441"/>
            <a:ext cx="558160" cy="55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Shape 9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03141" y="3142109"/>
            <a:ext cx="535306" cy="535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Shape 9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09006" y="3142109"/>
            <a:ext cx="535306" cy="535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6" name="Shape 9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31520" y="3858389"/>
            <a:ext cx="535306" cy="535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7" name="Shape 9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0933" y="4659637"/>
            <a:ext cx="535306" cy="535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8" name="Shape 9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19832" y="4659637"/>
            <a:ext cx="535306" cy="5353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9" name="Shape 929"/>
          <p:cNvCxnSpPr>
            <a:stCxn id="916" idx="2"/>
            <a:endCxn id="922" idx="0"/>
          </p:cNvCxnSpPr>
          <p:nvPr/>
        </p:nvCxnSpPr>
        <p:spPr>
          <a:xfrm flipH="1">
            <a:off x="1772901" y="2157413"/>
            <a:ext cx="609300" cy="2094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30" name="Shape 930"/>
          <p:cNvCxnSpPr>
            <a:stCxn id="917" idx="2"/>
            <a:endCxn id="922" idx="0"/>
          </p:cNvCxnSpPr>
          <p:nvPr/>
        </p:nvCxnSpPr>
        <p:spPr>
          <a:xfrm>
            <a:off x="1170794" y="2157413"/>
            <a:ext cx="602100" cy="2094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31" name="Shape 931"/>
          <p:cNvCxnSpPr>
            <a:stCxn id="924" idx="0"/>
            <a:endCxn id="922" idx="2"/>
          </p:cNvCxnSpPr>
          <p:nvPr/>
        </p:nvCxnSpPr>
        <p:spPr>
          <a:xfrm flipH="1" rot="10800000">
            <a:off x="1170794" y="2902109"/>
            <a:ext cx="602100" cy="240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32" name="Shape 932"/>
          <p:cNvCxnSpPr>
            <a:stCxn id="925" idx="0"/>
            <a:endCxn id="922" idx="2"/>
          </p:cNvCxnSpPr>
          <p:nvPr/>
        </p:nvCxnSpPr>
        <p:spPr>
          <a:xfrm rot="10800000">
            <a:off x="1772759" y="2902109"/>
            <a:ext cx="603900" cy="240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33" name="Shape 933"/>
          <p:cNvSpPr/>
          <p:nvPr/>
        </p:nvSpPr>
        <p:spPr>
          <a:xfrm>
            <a:off x="1544469" y="2780765"/>
            <a:ext cx="479717" cy="14632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채광</a:t>
            </a:r>
          </a:p>
        </p:txBody>
      </p:sp>
      <p:sp>
        <p:nvSpPr>
          <p:cNvPr id="934" name="Shape 934"/>
          <p:cNvSpPr/>
          <p:nvPr/>
        </p:nvSpPr>
        <p:spPr>
          <a:xfrm>
            <a:off x="2426214" y="3078322"/>
            <a:ext cx="215446" cy="215443"/>
          </a:xfrm>
          <a:prstGeom prst="ellipse">
            <a:avLst/>
          </a:prstGeom>
          <a:solidFill>
            <a:srgbClr val="171616"/>
          </a:solidFill>
          <a:ln cap="flat" cmpd="sng" w="12700">
            <a:solidFill>
              <a:srgbClr val="FFD96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Shape 935"/>
          <p:cNvSpPr txBox="1"/>
          <p:nvPr/>
        </p:nvSpPr>
        <p:spPr>
          <a:xfrm>
            <a:off x="2394208" y="3078321"/>
            <a:ext cx="30809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0/5</a:t>
            </a:r>
          </a:p>
        </p:txBody>
      </p:sp>
      <p:sp>
        <p:nvSpPr>
          <p:cNvPr id="936" name="Shape 936"/>
          <p:cNvSpPr/>
          <p:nvPr/>
        </p:nvSpPr>
        <p:spPr>
          <a:xfrm>
            <a:off x="1245175" y="3085143"/>
            <a:ext cx="215446" cy="215443"/>
          </a:xfrm>
          <a:prstGeom prst="ellipse">
            <a:avLst/>
          </a:prstGeom>
          <a:solidFill>
            <a:srgbClr val="171616"/>
          </a:solidFill>
          <a:ln cap="flat" cmpd="sng" w="12700">
            <a:solidFill>
              <a:srgbClr val="FFD96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Shape 937"/>
          <p:cNvSpPr txBox="1"/>
          <p:nvPr/>
        </p:nvSpPr>
        <p:spPr>
          <a:xfrm>
            <a:off x="1205550" y="3085142"/>
            <a:ext cx="30809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0/5</a:t>
            </a:r>
          </a:p>
        </p:txBody>
      </p:sp>
      <p:sp>
        <p:nvSpPr>
          <p:cNvPr id="938" name="Shape 938"/>
          <p:cNvSpPr/>
          <p:nvPr/>
        </p:nvSpPr>
        <p:spPr>
          <a:xfrm>
            <a:off x="1897075" y="3776648"/>
            <a:ext cx="215446" cy="215443"/>
          </a:xfrm>
          <a:prstGeom prst="ellipse">
            <a:avLst/>
          </a:prstGeom>
          <a:solidFill>
            <a:srgbClr val="171616"/>
          </a:solidFill>
          <a:ln cap="flat" cmpd="sng" w="12700">
            <a:solidFill>
              <a:srgbClr val="FFD96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Shape 939"/>
          <p:cNvSpPr txBox="1"/>
          <p:nvPr/>
        </p:nvSpPr>
        <p:spPr>
          <a:xfrm>
            <a:off x="1857450" y="3776646"/>
            <a:ext cx="30809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0/5</a:t>
            </a:r>
          </a:p>
        </p:txBody>
      </p:sp>
      <p:sp>
        <p:nvSpPr>
          <p:cNvPr id="940" name="Shape 940"/>
          <p:cNvSpPr/>
          <p:nvPr/>
        </p:nvSpPr>
        <p:spPr>
          <a:xfrm>
            <a:off x="2451946" y="4573873"/>
            <a:ext cx="215446" cy="215443"/>
          </a:xfrm>
          <a:prstGeom prst="ellipse">
            <a:avLst/>
          </a:prstGeom>
          <a:solidFill>
            <a:srgbClr val="171616"/>
          </a:solidFill>
          <a:ln cap="flat" cmpd="sng" w="12700">
            <a:solidFill>
              <a:srgbClr val="FFD96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Shape 941"/>
          <p:cNvSpPr/>
          <p:nvPr/>
        </p:nvSpPr>
        <p:spPr>
          <a:xfrm>
            <a:off x="1268340" y="4583932"/>
            <a:ext cx="215446" cy="215443"/>
          </a:xfrm>
          <a:prstGeom prst="ellipse">
            <a:avLst/>
          </a:prstGeom>
          <a:solidFill>
            <a:srgbClr val="171616"/>
          </a:solidFill>
          <a:ln cap="flat" cmpd="sng" w="12700">
            <a:solidFill>
              <a:srgbClr val="FFD96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2" name="Shape 9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03141" y="3134693"/>
            <a:ext cx="558160" cy="55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3" name="Shape 9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15753" y="3126728"/>
            <a:ext cx="558160" cy="5581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4" name="Shape 944"/>
          <p:cNvCxnSpPr>
            <a:stCxn id="926" idx="0"/>
            <a:endCxn id="925" idx="2"/>
          </p:cNvCxnSpPr>
          <p:nvPr/>
        </p:nvCxnSpPr>
        <p:spPr>
          <a:xfrm flipH="1" rot="10800000">
            <a:off x="1799173" y="3677489"/>
            <a:ext cx="577500" cy="180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45" name="Shape 945"/>
          <p:cNvCxnSpPr>
            <a:stCxn id="926" idx="0"/>
            <a:endCxn id="924" idx="2"/>
          </p:cNvCxnSpPr>
          <p:nvPr/>
        </p:nvCxnSpPr>
        <p:spPr>
          <a:xfrm rot="10800000">
            <a:off x="1170673" y="3677489"/>
            <a:ext cx="628500" cy="180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46" name="Shape 946"/>
          <p:cNvSpPr/>
          <p:nvPr/>
        </p:nvSpPr>
        <p:spPr>
          <a:xfrm>
            <a:off x="917550" y="3573989"/>
            <a:ext cx="479717" cy="14632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곡괭이</a:t>
            </a:r>
          </a:p>
        </p:txBody>
      </p:sp>
      <p:sp>
        <p:nvSpPr>
          <p:cNvPr id="947" name="Shape 947"/>
          <p:cNvSpPr/>
          <p:nvPr/>
        </p:nvSpPr>
        <p:spPr>
          <a:xfrm>
            <a:off x="2152041" y="3568280"/>
            <a:ext cx="479717" cy="14632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채석장</a:t>
            </a:r>
          </a:p>
        </p:txBody>
      </p:sp>
      <p:pic>
        <p:nvPicPr>
          <p:cNvPr id="948" name="Shape 94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28458" y="3835130"/>
            <a:ext cx="558160" cy="55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9" name="Shape 9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44710" y="4621544"/>
            <a:ext cx="558160" cy="55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Shape 95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25625" y="4621542"/>
            <a:ext cx="558160" cy="558160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Shape 951"/>
          <p:cNvSpPr/>
          <p:nvPr/>
        </p:nvSpPr>
        <p:spPr>
          <a:xfrm>
            <a:off x="906698" y="5067287"/>
            <a:ext cx="534950" cy="14632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목장</a:t>
            </a:r>
          </a:p>
        </p:txBody>
      </p:sp>
      <p:sp>
        <p:nvSpPr>
          <p:cNvPr id="952" name="Shape 952"/>
          <p:cNvSpPr/>
          <p:nvPr/>
        </p:nvSpPr>
        <p:spPr>
          <a:xfrm>
            <a:off x="2109361" y="5072885"/>
            <a:ext cx="534950" cy="14632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드릴</a:t>
            </a:r>
          </a:p>
        </p:txBody>
      </p:sp>
      <p:sp>
        <p:nvSpPr>
          <p:cNvPr id="953" name="Shape 953"/>
          <p:cNvSpPr/>
          <p:nvPr/>
        </p:nvSpPr>
        <p:spPr>
          <a:xfrm>
            <a:off x="1876574" y="2315441"/>
            <a:ext cx="215446" cy="215443"/>
          </a:xfrm>
          <a:prstGeom prst="ellipse">
            <a:avLst/>
          </a:prstGeom>
          <a:solidFill>
            <a:srgbClr val="171616"/>
          </a:solidFill>
          <a:ln cap="flat" cmpd="sng" w="12700">
            <a:solidFill>
              <a:srgbClr val="FFD96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Shape 954"/>
          <p:cNvSpPr txBox="1"/>
          <p:nvPr/>
        </p:nvSpPr>
        <p:spPr>
          <a:xfrm>
            <a:off x="1836948" y="2315441"/>
            <a:ext cx="30809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0/5</a:t>
            </a:r>
          </a:p>
        </p:txBody>
      </p:sp>
      <p:cxnSp>
        <p:nvCxnSpPr>
          <p:cNvPr id="955" name="Shape 955"/>
          <p:cNvCxnSpPr>
            <a:stCxn id="927" idx="0"/>
            <a:endCxn id="926" idx="2"/>
          </p:cNvCxnSpPr>
          <p:nvPr/>
        </p:nvCxnSpPr>
        <p:spPr>
          <a:xfrm flipH="1" rot="10800000">
            <a:off x="1198586" y="4393837"/>
            <a:ext cx="600600" cy="26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56" name="Shape 956"/>
          <p:cNvCxnSpPr>
            <a:stCxn id="928" idx="0"/>
            <a:endCxn id="926" idx="2"/>
          </p:cNvCxnSpPr>
          <p:nvPr/>
        </p:nvCxnSpPr>
        <p:spPr>
          <a:xfrm rot="10800000">
            <a:off x="1799185" y="4393837"/>
            <a:ext cx="588300" cy="26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57" name="Shape 957"/>
          <p:cNvSpPr/>
          <p:nvPr/>
        </p:nvSpPr>
        <p:spPr>
          <a:xfrm>
            <a:off x="1528458" y="4307183"/>
            <a:ext cx="534950" cy="14632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농장확장</a:t>
            </a:r>
          </a:p>
        </p:txBody>
      </p:sp>
      <p:sp>
        <p:nvSpPr>
          <p:cNvPr id="958" name="Shape 958"/>
          <p:cNvSpPr txBox="1"/>
          <p:nvPr/>
        </p:nvSpPr>
        <p:spPr>
          <a:xfrm>
            <a:off x="2412319" y="4573873"/>
            <a:ext cx="30809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0/5</a:t>
            </a:r>
          </a:p>
        </p:txBody>
      </p:sp>
      <p:sp>
        <p:nvSpPr>
          <p:cNvPr id="959" name="Shape 959"/>
          <p:cNvSpPr txBox="1"/>
          <p:nvPr/>
        </p:nvSpPr>
        <p:spPr>
          <a:xfrm>
            <a:off x="1228713" y="4583932"/>
            <a:ext cx="30809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0/5</a:t>
            </a:r>
          </a:p>
        </p:txBody>
      </p:sp>
      <p:pic>
        <p:nvPicPr>
          <p:cNvPr id="960" name="Shape 96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900000">
            <a:off x="887311" y="2020105"/>
            <a:ext cx="95473" cy="128290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Shape 961"/>
          <p:cNvSpPr/>
          <p:nvPr/>
        </p:nvSpPr>
        <p:spPr>
          <a:xfrm>
            <a:off x="272706" y="688668"/>
            <a:ext cx="3144033" cy="558808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2" name="Shape 962"/>
          <p:cNvGrpSpPr/>
          <p:nvPr/>
        </p:nvGrpSpPr>
        <p:grpSpPr>
          <a:xfrm>
            <a:off x="346228" y="1784073"/>
            <a:ext cx="2990610" cy="2660950"/>
            <a:chOff x="346228" y="1101807"/>
            <a:chExt cx="2990610" cy="2660950"/>
          </a:xfrm>
        </p:grpSpPr>
        <p:sp>
          <p:nvSpPr>
            <p:cNvPr id="963" name="Shape 963"/>
            <p:cNvSpPr/>
            <p:nvPr/>
          </p:nvSpPr>
          <p:spPr>
            <a:xfrm>
              <a:off x="346228" y="1456412"/>
              <a:ext cx="2990609" cy="230634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4" name="Shape 964"/>
            <p:cNvGrpSpPr/>
            <p:nvPr/>
          </p:nvGrpSpPr>
          <p:grpSpPr>
            <a:xfrm>
              <a:off x="346228" y="1101807"/>
              <a:ext cx="2990610" cy="379475"/>
              <a:chOff x="4483301" y="2997253"/>
              <a:chExt cx="6450794" cy="863492"/>
            </a:xfrm>
          </p:grpSpPr>
          <p:pic>
            <p:nvPicPr>
              <p:cNvPr id="965" name="Shape 965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4483301" y="2997253"/>
                <a:ext cx="3225397" cy="8634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6" name="Shape 966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flipH="1">
                <a:off x="7708698" y="2997253"/>
                <a:ext cx="3225397" cy="8634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967" name="Shape 967"/>
          <p:cNvSpPr/>
          <p:nvPr/>
        </p:nvSpPr>
        <p:spPr>
          <a:xfrm>
            <a:off x="390093" y="2226714"/>
            <a:ext cx="2895578" cy="165706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8" name="Shape 9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187" y="2253566"/>
            <a:ext cx="703059" cy="703059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Shape 969"/>
          <p:cNvSpPr/>
          <p:nvPr/>
        </p:nvSpPr>
        <p:spPr>
          <a:xfrm>
            <a:off x="1178749" y="2431336"/>
            <a:ext cx="1996923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생산량이 증가합니다.</a:t>
            </a:r>
          </a:p>
        </p:txBody>
      </p:sp>
      <p:pic>
        <p:nvPicPr>
          <p:cNvPr id="970" name="Shape 9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5881" y="2306265"/>
            <a:ext cx="613685" cy="613685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Shape 971"/>
          <p:cNvSpPr/>
          <p:nvPr/>
        </p:nvSpPr>
        <p:spPr>
          <a:xfrm>
            <a:off x="382209" y="2977103"/>
            <a:ext cx="2912293" cy="2475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2" name="Shape 972"/>
          <p:cNvCxnSpPr/>
          <p:nvPr/>
        </p:nvCxnSpPr>
        <p:spPr>
          <a:xfrm>
            <a:off x="377887" y="2977103"/>
            <a:ext cx="291661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73" name="Shape 973"/>
          <p:cNvSpPr/>
          <p:nvPr/>
        </p:nvSpPr>
        <p:spPr>
          <a:xfrm>
            <a:off x="837732" y="2951252"/>
            <a:ext cx="1996923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효 과</a:t>
            </a:r>
          </a:p>
        </p:txBody>
      </p:sp>
      <p:sp>
        <p:nvSpPr>
          <p:cNvPr id="974" name="Shape 974"/>
          <p:cNvSpPr/>
          <p:nvPr/>
        </p:nvSpPr>
        <p:spPr>
          <a:xfrm>
            <a:off x="836921" y="3305505"/>
            <a:ext cx="1996923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생산량 증가</a:t>
            </a:r>
          </a:p>
        </p:txBody>
      </p:sp>
      <p:sp>
        <p:nvSpPr>
          <p:cNvPr id="975" name="Shape 975"/>
          <p:cNvSpPr/>
          <p:nvPr/>
        </p:nvSpPr>
        <p:spPr>
          <a:xfrm>
            <a:off x="862320" y="3523519"/>
            <a:ext cx="1996923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레벨 : 20 % </a:t>
            </a:r>
          </a:p>
        </p:txBody>
      </p:sp>
      <p:sp>
        <p:nvSpPr>
          <p:cNvPr id="976" name="Shape 976"/>
          <p:cNvSpPr/>
          <p:nvPr/>
        </p:nvSpPr>
        <p:spPr>
          <a:xfrm>
            <a:off x="856342" y="1849407"/>
            <a:ext cx="19969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벌목  5 / 5</a:t>
            </a:r>
          </a:p>
        </p:txBody>
      </p:sp>
      <p:sp>
        <p:nvSpPr>
          <p:cNvPr id="977" name="Shape 977"/>
          <p:cNvSpPr/>
          <p:nvPr/>
        </p:nvSpPr>
        <p:spPr>
          <a:xfrm>
            <a:off x="844625" y="4001091"/>
            <a:ext cx="1996923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이미 최고 레벨입니다.</a:t>
            </a:r>
          </a:p>
        </p:txBody>
      </p:sp>
      <p:cxnSp>
        <p:nvCxnSpPr>
          <p:cNvPr id="978" name="Shape 978"/>
          <p:cNvCxnSpPr/>
          <p:nvPr/>
        </p:nvCxnSpPr>
        <p:spPr>
          <a:xfrm flipH="1">
            <a:off x="3294503" y="2899106"/>
            <a:ext cx="864690" cy="207459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79" name="Shape 979"/>
          <p:cNvCxnSpPr/>
          <p:nvPr/>
        </p:nvCxnSpPr>
        <p:spPr>
          <a:xfrm flipH="1">
            <a:off x="2361940" y="3477605"/>
            <a:ext cx="1797252" cy="97852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80" name="Shape 980"/>
          <p:cNvCxnSpPr/>
          <p:nvPr/>
        </p:nvCxnSpPr>
        <p:spPr>
          <a:xfrm rot="10800000">
            <a:off x="2523108" y="4165536"/>
            <a:ext cx="1636084" cy="1244663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81" name="Shape 981"/>
          <p:cNvSpPr txBox="1"/>
          <p:nvPr/>
        </p:nvSpPr>
        <p:spPr>
          <a:xfrm>
            <a:off x="272706" y="12330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테스트 이후, 스트링 수정 내용 2</a:t>
            </a:r>
          </a:p>
        </p:txBody>
      </p:sp>
      <p:cxnSp>
        <p:nvCxnSpPr>
          <p:cNvPr id="982" name="Shape 982"/>
          <p:cNvCxnSpPr/>
          <p:nvPr/>
        </p:nvCxnSpPr>
        <p:spPr>
          <a:xfrm>
            <a:off x="272706" y="523783"/>
            <a:ext cx="4136924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aphicFrame>
        <p:nvGraphicFramePr>
          <p:cNvPr id="983" name="Shape 983"/>
          <p:cNvGraphicFramePr/>
          <p:nvPr/>
        </p:nvGraphicFramePr>
        <p:xfrm>
          <a:off x="4159194" y="27943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{833A3521-977C-45AB-A7F8-B413C1AE8FED}</a:tableStyleId>
              </a:tblPr>
              <a:tblGrid>
                <a:gridCol w="647700"/>
                <a:gridCol w="362902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173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효과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4" name="Shape 984"/>
          <p:cNvGraphicFramePr/>
          <p:nvPr/>
        </p:nvGraphicFramePr>
        <p:xfrm>
          <a:off x="4159192" y="3372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{833A3521-977C-45AB-A7F8-B413C1AE8FED}</a:tableStyleId>
              </a:tblPr>
              <a:tblGrid>
                <a:gridCol w="647700"/>
                <a:gridCol w="362902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191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{0}\n현재 레벨 : {1} 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5" name="Shape 985"/>
          <p:cNvGraphicFramePr/>
          <p:nvPr/>
        </p:nvGraphicFramePr>
        <p:xfrm>
          <a:off x="4159192" y="529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{833A3521-977C-45AB-A7F8-B413C1AE8FED}</a:tableStyleId>
              </a:tblPr>
              <a:tblGrid>
                <a:gridCol w="647700"/>
                <a:gridCol w="3629025"/>
              </a:tblGrid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169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이미 최고 레벨입니다.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86" name="Shape 986"/>
          <p:cNvSpPr/>
          <p:nvPr/>
        </p:nvSpPr>
        <p:spPr>
          <a:xfrm>
            <a:off x="4100573" y="3660853"/>
            <a:ext cx="6349667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191번의 경우, “목재 생산량 증가 20”과 같은 형식으로 표시되고 있습니다.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Shape 147"/>
          <p:cNvCxnSpPr/>
          <p:nvPr/>
        </p:nvCxnSpPr>
        <p:spPr>
          <a:xfrm>
            <a:off x="272706" y="523783"/>
            <a:ext cx="2517627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8" name="Shape 148"/>
          <p:cNvSpPr txBox="1"/>
          <p:nvPr/>
        </p:nvSpPr>
        <p:spPr>
          <a:xfrm>
            <a:off x="272706" y="12330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ko-KR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참조</a:t>
            </a:r>
          </a:p>
        </p:txBody>
      </p:sp>
      <p:grpSp>
        <p:nvGrpSpPr>
          <p:cNvPr id="149" name="Shape 149"/>
          <p:cNvGrpSpPr/>
          <p:nvPr/>
        </p:nvGrpSpPr>
        <p:grpSpPr>
          <a:xfrm>
            <a:off x="265968" y="686139"/>
            <a:ext cx="3150771" cy="5590615"/>
            <a:chOff x="265968" y="686139"/>
            <a:chExt cx="3150771" cy="5590615"/>
          </a:xfrm>
        </p:grpSpPr>
        <p:pic>
          <p:nvPicPr>
            <p:cNvPr id="150" name="Shape 1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5968" y="691297"/>
              <a:ext cx="3150770" cy="55854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Shape 151"/>
            <p:cNvSpPr/>
            <p:nvPr/>
          </p:nvSpPr>
          <p:spPr>
            <a:xfrm>
              <a:off x="920433" y="5762069"/>
              <a:ext cx="2076767" cy="300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전투 과학기술 습득율 ( 38 / 88 )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286856" y="1337553"/>
              <a:ext cx="3113997" cy="26036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333350" y="1050500"/>
              <a:ext cx="955083" cy="347014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369192" y="1050500"/>
              <a:ext cx="955083" cy="347014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2405035" y="1050500"/>
              <a:ext cx="955083" cy="347014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456462" y="1025644"/>
              <a:ext cx="6780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고대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1505715" y="1025625"/>
              <a:ext cx="678072" cy="333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중세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2387156" y="1033591"/>
              <a:ext cx="10136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르네상스</a:t>
              </a:r>
            </a:p>
          </p:txBody>
        </p:sp>
        <p:pic>
          <p:nvPicPr>
            <p:cNvPr id="159" name="Shape 1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4883" y="1443532"/>
              <a:ext cx="3067502" cy="2857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Shape 160"/>
            <p:cNvSpPr/>
            <p:nvPr/>
          </p:nvSpPr>
          <p:spPr>
            <a:xfrm>
              <a:off x="457200" y="1705915"/>
              <a:ext cx="2771774" cy="3818585"/>
            </a:xfrm>
            <a:prstGeom prst="rect">
              <a:avLst/>
            </a:prstGeom>
            <a:solidFill>
              <a:srgbClr val="C39F7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1" name="Shape 16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31466" y="1766983"/>
              <a:ext cx="546391" cy="5463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Shape 16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64801" y="1785080"/>
              <a:ext cx="479720" cy="4797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Shape 16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142874" y="1766983"/>
              <a:ext cx="546391" cy="5463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Shape 16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166482" y="1761516"/>
              <a:ext cx="515164" cy="5408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Shape 165"/>
            <p:cNvSpPr/>
            <p:nvPr/>
          </p:nvSpPr>
          <p:spPr>
            <a:xfrm>
              <a:off x="2176210" y="2197352"/>
              <a:ext cx="479717" cy="146322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농업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964803" y="2197352"/>
              <a:ext cx="479717" cy="146322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벌목</a:t>
              </a:r>
            </a:p>
          </p:txBody>
        </p:sp>
        <p:sp>
          <p:nvSpPr>
            <p:cNvPr id="167" name="Shape 167"/>
            <p:cNvSpPr/>
            <p:nvPr/>
          </p:nvSpPr>
          <p:spPr>
            <a:xfrm>
              <a:off x="1270642" y="1723043"/>
              <a:ext cx="215446" cy="215443"/>
            </a:xfrm>
            <a:prstGeom prst="ellipse">
              <a:avLst/>
            </a:prstGeom>
            <a:solidFill>
              <a:srgbClr val="171616"/>
            </a:solidFill>
            <a:ln cap="flat" cmpd="sng" w="12700">
              <a:solidFill>
                <a:srgbClr val="FFD9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1231016" y="1723042"/>
              <a:ext cx="308097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92D050"/>
                  </a:solidFill>
                  <a:latin typeface="Arial"/>
                  <a:ea typeface="Arial"/>
                  <a:cs typeface="Arial"/>
                  <a:sym typeface="Arial"/>
                </a:rPr>
                <a:t>1/5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2507057" y="1723043"/>
              <a:ext cx="215446" cy="215443"/>
            </a:xfrm>
            <a:prstGeom prst="ellipse">
              <a:avLst/>
            </a:prstGeom>
            <a:solidFill>
              <a:srgbClr val="171616"/>
            </a:solidFill>
            <a:ln cap="flat" cmpd="sng" w="12700">
              <a:solidFill>
                <a:srgbClr val="FFD9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 txBox="1"/>
            <p:nvPr/>
          </p:nvSpPr>
          <p:spPr>
            <a:xfrm>
              <a:off x="2467431" y="1723042"/>
              <a:ext cx="308097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92D050"/>
                  </a:solidFill>
                  <a:latin typeface="Arial"/>
                  <a:ea typeface="Arial"/>
                  <a:cs typeface="Arial"/>
                  <a:sym typeface="Arial"/>
                </a:rPr>
                <a:t>1/5</a:t>
              </a:r>
            </a:p>
          </p:txBody>
        </p:sp>
        <p:pic>
          <p:nvPicPr>
            <p:cNvPr id="171" name="Shape 17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539115" y="2603933"/>
              <a:ext cx="535306" cy="5353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Shape 17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539115" y="2592505"/>
              <a:ext cx="558160" cy="558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Shape 17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37008" y="3370707"/>
              <a:ext cx="535306" cy="5353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Shape 17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142874" y="3370707"/>
              <a:ext cx="535306" cy="5353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Shape 17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565387" y="4146255"/>
              <a:ext cx="535306" cy="53530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6" name="Shape 176"/>
            <p:cNvCxnSpPr>
              <a:stCxn id="165" idx="2"/>
              <a:endCxn id="171" idx="0"/>
            </p:cNvCxnSpPr>
            <p:nvPr/>
          </p:nvCxnSpPr>
          <p:spPr>
            <a:xfrm flipH="1">
              <a:off x="1806769" y="2343674"/>
              <a:ext cx="609300" cy="260400"/>
            </a:xfrm>
            <a:prstGeom prst="straightConnector1">
              <a:avLst/>
            </a:prstGeom>
            <a:noFill/>
            <a:ln cap="flat" cmpd="sng" w="38100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77" name="Shape 177"/>
            <p:cNvCxnSpPr>
              <a:stCxn id="166" idx="2"/>
              <a:endCxn id="171" idx="0"/>
            </p:cNvCxnSpPr>
            <p:nvPr/>
          </p:nvCxnSpPr>
          <p:spPr>
            <a:xfrm>
              <a:off x="1204662" y="2343674"/>
              <a:ext cx="602100" cy="260400"/>
            </a:xfrm>
            <a:prstGeom prst="straightConnector1">
              <a:avLst/>
            </a:prstGeom>
            <a:noFill/>
            <a:ln cap="flat" cmpd="sng" w="38100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78" name="Shape 178"/>
            <p:cNvCxnSpPr>
              <a:stCxn id="173" idx="0"/>
              <a:endCxn id="171" idx="2"/>
            </p:cNvCxnSpPr>
            <p:nvPr/>
          </p:nvCxnSpPr>
          <p:spPr>
            <a:xfrm flipH="1" rot="10800000">
              <a:off x="1204661" y="3139107"/>
              <a:ext cx="602100" cy="2316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79" name="Shape 179"/>
            <p:cNvCxnSpPr>
              <a:stCxn id="174" idx="0"/>
              <a:endCxn id="171" idx="2"/>
            </p:cNvCxnSpPr>
            <p:nvPr/>
          </p:nvCxnSpPr>
          <p:spPr>
            <a:xfrm rot="10800000">
              <a:off x="1806627" y="3139107"/>
              <a:ext cx="603900" cy="2316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80" name="Shape 180"/>
            <p:cNvSpPr/>
            <p:nvPr/>
          </p:nvSpPr>
          <p:spPr>
            <a:xfrm>
              <a:off x="1578337" y="3017828"/>
              <a:ext cx="479717" cy="146322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채광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2460082" y="3306919"/>
              <a:ext cx="215446" cy="215443"/>
            </a:xfrm>
            <a:prstGeom prst="ellipse">
              <a:avLst/>
            </a:prstGeom>
            <a:solidFill>
              <a:srgbClr val="171616"/>
            </a:solidFill>
            <a:ln cap="flat" cmpd="sng" w="12700">
              <a:solidFill>
                <a:srgbClr val="FFD9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2428075" y="3306917"/>
              <a:ext cx="308097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92D050"/>
                  </a:solidFill>
                  <a:latin typeface="Arial"/>
                  <a:ea typeface="Arial"/>
                  <a:cs typeface="Arial"/>
                  <a:sym typeface="Arial"/>
                </a:rPr>
                <a:t>0/5</a:t>
              </a:r>
            </a:p>
          </p:txBody>
        </p:sp>
        <p:sp>
          <p:nvSpPr>
            <p:cNvPr id="183" name="Shape 183"/>
            <p:cNvSpPr/>
            <p:nvPr/>
          </p:nvSpPr>
          <p:spPr>
            <a:xfrm>
              <a:off x="1279044" y="3313741"/>
              <a:ext cx="215446" cy="215443"/>
            </a:xfrm>
            <a:prstGeom prst="ellipse">
              <a:avLst/>
            </a:prstGeom>
            <a:solidFill>
              <a:srgbClr val="171616"/>
            </a:solidFill>
            <a:ln cap="flat" cmpd="sng" w="12700">
              <a:solidFill>
                <a:srgbClr val="FFD9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x="1239417" y="3313739"/>
              <a:ext cx="308097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92D050"/>
                  </a:solidFill>
                  <a:latin typeface="Arial"/>
                  <a:ea typeface="Arial"/>
                  <a:cs typeface="Arial"/>
                  <a:sym typeface="Arial"/>
                </a:rPr>
                <a:t>0/5</a:t>
              </a:r>
            </a:p>
          </p:txBody>
        </p:sp>
        <p:sp>
          <p:nvSpPr>
            <p:cNvPr id="185" name="Shape 185"/>
            <p:cNvSpPr/>
            <p:nvPr/>
          </p:nvSpPr>
          <p:spPr>
            <a:xfrm>
              <a:off x="1930943" y="4064514"/>
              <a:ext cx="215446" cy="215443"/>
            </a:xfrm>
            <a:prstGeom prst="ellipse">
              <a:avLst/>
            </a:prstGeom>
            <a:solidFill>
              <a:srgbClr val="171616"/>
            </a:solidFill>
            <a:ln cap="flat" cmpd="sng" w="12700">
              <a:solidFill>
                <a:srgbClr val="FFD9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1891317" y="4064512"/>
              <a:ext cx="308097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92D050"/>
                  </a:solidFill>
                  <a:latin typeface="Arial"/>
                  <a:ea typeface="Arial"/>
                  <a:cs typeface="Arial"/>
                  <a:sym typeface="Arial"/>
                </a:rPr>
                <a:t>0/5</a:t>
              </a:r>
            </a:p>
          </p:txBody>
        </p:sp>
        <p:pic>
          <p:nvPicPr>
            <p:cNvPr id="187" name="Shape 18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37008" y="3363291"/>
              <a:ext cx="558160" cy="558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Shape 18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149622" y="3355326"/>
              <a:ext cx="558160" cy="55816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9" name="Shape 189"/>
            <p:cNvCxnSpPr>
              <a:endCxn id="174" idx="2"/>
            </p:cNvCxnSpPr>
            <p:nvPr/>
          </p:nvCxnSpPr>
          <p:spPr>
            <a:xfrm flipH="1" rot="10800000">
              <a:off x="1833027" y="3906013"/>
              <a:ext cx="577500" cy="2487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90" name="Shape 190"/>
            <p:cNvCxnSpPr>
              <a:endCxn id="173" idx="2"/>
            </p:cNvCxnSpPr>
            <p:nvPr/>
          </p:nvCxnSpPr>
          <p:spPr>
            <a:xfrm rot="10800000">
              <a:off x="1204661" y="3906013"/>
              <a:ext cx="628500" cy="2487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91" name="Shape 191"/>
            <p:cNvSpPr/>
            <p:nvPr/>
          </p:nvSpPr>
          <p:spPr>
            <a:xfrm>
              <a:off x="951419" y="3802585"/>
              <a:ext cx="479717" cy="146322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곡괭이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2185908" y="3796876"/>
              <a:ext cx="479717" cy="146322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채석장</a:t>
              </a:r>
            </a:p>
          </p:txBody>
        </p:sp>
        <p:pic>
          <p:nvPicPr>
            <p:cNvPr id="193" name="Shape 19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562325" y="4122996"/>
              <a:ext cx="558160" cy="558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Shape 194"/>
            <p:cNvSpPr/>
            <p:nvPr/>
          </p:nvSpPr>
          <p:spPr>
            <a:xfrm>
              <a:off x="1910441" y="2552506"/>
              <a:ext cx="215446" cy="215443"/>
            </a:xfrm>
            <a:prstGeom prst="ellipse">
              <a:avLst/>
            </a:prstGeom>
            <a:solidFill>
              <a:srgbClr val="171616"/>
            </a:solidFill>
            <a:ln cap="flat" cmpd="sng" w="12700">
              <a:solidFill>
                <a:srgbClr val="FFD9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 txBox="1"/>
            <p:nvPr/>
          </p:nvSpPr>
          <p:spPr>
            <a:xfrm>
              <a:off x="1870816" y="2552505"/>
              <a:ext cx="308097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92D050"/>
                  </a:solidFill>
                  <a:latin typeface="Arial"/>
                  <a:ea typeface="Arial"/>
                  <a:cs typeface="Arial"/>
                  <a:sym typeface="Arial"/>
                </a:rPr>
                <a:t>0/5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1562325" y="4595050"/>
              <a:ext cx="534950" cy="146322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농장확장</a:t>
              </a:r>
            </a:p>
          </p:txBody>
        </p:sp>
        <p:pic>
          <p:nvPicPr>
            <p:cNvPr id="197" name="Shape 19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54637" y="4945987"/>
              <a:ext cx="535306" cy="5353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Shape 19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160502" y="4945987"/>
              <a:ext cx="535306" cy="5353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Shape 199"/>
            <p:cNvSpPr/>
            <p:nvPr/>
          </p:nvSpPr>
          <p:spPr>
            <a:xfrm>
              <a:off x="2477710" y="4882200"/>
              <a:ext cx="215446" cy="215443"/>
            </a:xfrm>
            <a:prstGeom prst="ellipse">
              <a:avLst/>
            </a:prstGeom>
            <a:solidFill>
              <a:srgbClr val="171616"/>
            </a:solidFill>
            <a:ln cap="flat" cmpd="sng" w="12700">
              <a:solidFill>
                <a:srgbClr val="FFD9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 txBox="1"/>
            <p:nvPr/>
          </p:nvSpPr>
          <p:spPr>
            <a:xfrm>
              <a:off x="2445705" y="4882198"/>
              <a:ext cx="308097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92D050"/>
                  </a:solidFill>
                  <a:latin typeface="Arial"/>
                  <a:ea typeface="Arial"/>
                  <a:cs typeface="Arial"/>
                  <a:sym typeface="Arial"/>
                </a:rPr>
                <a:t>0/5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1296673" y="4889021"/>
              <a:ext cx="215446" cy="215443"/>
            </a:xfrm>
            <a:prstGeom prst="ellipse">
              <a:avLst/>
            </a:prstGeom>
            <a:solidFill>
              <a:srgbClr val="171616"/>
            </a:solidFill>
            <a:ln cap="flat" cmpd="sng" w="12700">
              <a:solidFill>
                <a:srgbClr val="FFD9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1257046" y="4889021"/>
              <a:ext cx="308097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92D050"/>
                  </a:solidFill>
                  <a:latin typeface="Arial"/>
                  <a:ea typeface="Arial"/>
                  <a:cs typeface="Arial"/>
                  <a:sym typeface="Arial"/>
                </a:rPr>
                <a:t>0/5</a:t>
              </a:r>
            </a:p>
          </p:txBody>
        </p:sp>
        <p:pic>
          <p:nvPicPr>
            <p:cNvPr id="203" name="Shape 20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54637" y="4938571"/>
              <a:ext cx="558160" cy="558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Shape 20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167250" y="4930607"/>
              <a:ext cx="558160" cy="55816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5" name="Shape 205"/>
            <p:cNvCxnSpPr>
              <a:stCxn id="196" idx="2"/>
              <a:endCxn id="203" idx="0"/>
            </p:cNvCxnSpPr>
            <p:nvPr/>
          </p:nvCxnSpPr>
          <p:spPr>
            <a:xfrm flipH="1">
              <a:off x="1233700" y="4741372"/>
              <a:ext cx="596100" cy="1971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06" name="Shape 206"/>
            <p:cNvCxnSpPr>
              <a:stCxn id="196" idx="2"/>
              <a:endCxn id="204" idx="0"/>
            </p:cNvCxnSpPr>
            <p:nvPr/>
          </p:nvCxnSpPr>
          <p:spPr>
            <a:xfrm>
              <a:off x="1829800" y="4741372"/>
              <a:ext cx="616500" cy="189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pic>
          <p:nvPicPr>
            <p:cNvPr id="207" name="Shape 20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72707" y="691016"/>
              <a:ext cx="3144033" cy="288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Shape 208"/>
            <p:cNvSpPr/>
            <p:nvPr/>
          </p:nvSpPr>
          <p:spPr>
            <a:xfrm>
              <a:off x="334357" y="686139"/>
              <a:ext cx="30172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전투</a:t>
              </a:r>
            </a:p>
          </p:txBody>
        </p:sp>
      </p:grpSp>
      <p:graphicFrame>
        <p:nvGraphicFramePr>
          <p:cNvPr id="209" name="Shape 209"/>
          <p:cNvGraphicFramePr/>
          <p:nvPr/>
        </p:nvGraphicFramePr>
        <p:xfrm>
          <a:off x="3846319" y="56430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{833A3521-977C-45AB-A7F8-B413C1AE8FED}</a:tableStyleId>
              </a:tblPr>
              <a:tblGrid>
                <a:gridCol w="598550"/>
                <a:gridCol w="237912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180</a:t>
                      </a:r>
                    </a:p>
                  </a:txBody>
                  <a:tcPr marT="0" marB="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전투 과학 습득율 ( {0} / {1} )</a:t>
                      </a:r>
                    </a:p>
                  </a:txBody>
                  <a:tcPr marT="0" marB="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181</a:t>
                      </a:r>
                    </a:p>
                  </a:txBody>
                  <a:tcPr marT="0" marB="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자원 과학 습득율 ( {0} / {1} )</a:t>
                      </a:r>
                    </a:p>
                  </a:txBody>
                  <a:tcPr marT="0" marB="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182</a:t>
                      </a:r>
                    </a:p>
                  </a:txBody>
                  <a:tcPr marT="0" marB="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기술 과학 습득율 ( {0} / {1} )</a:t>
                      </a:r>
                    </a:p>
                  </a:txBody>
                  <a:tcPr marT="0" marB="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183</a:t>
                      </a:r>
                    </a:p>
                  </a:txBody>
                  <a:tcPr marT="0" marB="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도시 방어 과학 습득율 ( {0} / {1} )</a:t>
                      </a:r>
                    </a:p>
                  </a:txBody>
                  <a:tcPr marT="0" marB="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10" name="Shape 210"/>
          <p:cNvCxnSpPr/>
          <p:nvPr/>
        </p:nvCxnSpPr>
        <p:spPr>
          <a:xfrm rot="10800000">
            <a:off x="2905569" y="5930781"/>
            <a:ext cx="940750" cy="13137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graphicFrame>
        <p:nvGraphicFramePr>
          <p:cNvPr id="211" name="Shape 211"/>
          <p:cNvGraphicFramePr/>
          <p:nvPr/>
        </p:nvGraphicFramePr>
        <p:xfrm>
          <a:off x="3846321" y="181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{833A3521-977C-45AB-A7F8-B413C1AE8FED}</a:tableStyleId>
              </a:tblPr>
              <a:tblGrid>
                <a:gridCol w="494950"/>
                <a:gridCol w="115142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184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고대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185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중세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186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르네상스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12" name="Shape 212"/>
          <p:cNvCxnSpPr>
            <a:endCxn id="155" idx="3"/>
          </p:cNvCxnSpPr>
          <p:nvPr/>
        </p:nvCxnSpPr>
        <p:spPr>
          <a:xfrm rot="10800000">
            <a:off x="3360118" y="1224007"/>
            <a:ext cx="486300" cy="905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graphicFrame>
        <p:nvGraphicFramePr>
          <p:cNvPr id="213" name="Shape 213"/>
          <p:cNvGraphicFramePr/>
          <p:nvPr/>
        </p:nvGraphicFramePr>
        <p:xfrm>
          <a:off x="3817148" y="6910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{833A3521-977C-45AB-A7F8-B413C1AE8FED}</a:tableStyleId>
              </a:tblPr>
              <a:tblGrid>
                <a:gridCol w="486175"/>
                <a:gridCol w="95372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187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전투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188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자원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189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기술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도시방어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14" name="Shape 214"/>
          <p:cNvCxnSpPr>
            <a:endCxn id="207" idx="3"/>
          </p:cNvCxnSpPr>
          <p:nvPr/>
        </p:nvCxnSpPr>
        <p:spPr>
          <a:xfrm rot="10800000">
            <a:off x="3416740" y="835312"/>
            <a:ext cx="400500" cy="274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Shape 219"/>
          <p:cNvCxnSpPr/>
          <p:nvPr/>
        </p:nvCxnSpPr>
        <p:spPr>
          <a:xfrm>
            <a:off x="272706" y="523783"/>
            <a:ext cx="1983383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20" name="Shape 220"/>
          <p:cNvSpPr txBox="1"/>
          <p:nvPr/>
        </p:nvSpPr>
        <p:spPr>
          <a:xfrm>
            <a:off x="272706" y="12330"/>
            <a:ext cx="5932788" cy="451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ko-KR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참조</a:t>
            </a:r>
          </a:p>
        </p:txBody>
      </p:sp>
      <p:grpSp>
        <p:nvGrpSpPr>
          <p:cNvPr id="221" name="Shape 221"/>
          <p:cNvGrpSpPr/>
          <p:nvPr/>
        </p:nvGrpSpPr>
        <p:grpSpPr>
          <a:xfrm>
            <a:off x="265968" y="691297"/>
            <a:ext cx="3150770" cy="5585458"/>
            <a:chOff x="265968" y="691297"/>
            <a:chExt cx="3150770" cy="5585458"/>
          </a:xfrm>
        </p:grpSpPr>
        <p:pic>
          <p:nvPicPr>
            <p:cNvPr id="222" name="Shape 2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5968" y="691297"/>
              <a:ext cx="3150770" cy="55854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Shape 223"/>
            <p:cNvSpPr/>
            <p:nvPr/>
          </p:nvSpPr>
          <p:spPr>
            <a:xfrm>
              <a:off x="457200" y="1476375"/>
              <a:ext cx="2771774" cy="4048125"/>
            </a:xfrm>
            <a:prstGeom prst="rect">
              <a:avLst/>
            </a:prstGeom>
            <a:solidFill>
              <a:srgbClr val="C39F7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Shape 224"/>
          <p:cNvSpPr/>
          <p:nvPr/>
        </p:nvSpPr>
        <p:spPr>
          <a:xfrm>
            <a:off x="920433" y="5762069"/>
            <a:ext cx="2076767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과학기술 습득율 ( 38 / 88 )</a:t>
            </a:r>
          </a:p>
        </p:txBody>
      </p:sp>
      <p:sp>
        <p:nvSpPr>
          <p:cNvPr id="225" name="Shape 225"/>
          <p:cNvSpPr/>
          <p:nvPr/>
        </p:nvSpPr>
        <p:spPr>
          <a:xfrm>
            <a:off x="272706" y="688670"/>
            <a:ext cx="3144033" cy="5588084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1236775" y="1536782"/>
            <a:ext cx="215446" cy="215443"/>
          </a:xfrm>
          <a:prstGeom prst="ellipse">
            <a:avLst/>
          </a:prstGeom>
          <a:solidFill>
            <a:srgbClr val="171616"/>
          </a:solidFill>
          <a:ln cap="flat" cmpd="sng" w="12700">
            <a:solidFill>
              <a:srgbClr val="FFD96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1197149" y="1536780"/>
            <a:ext cx="30809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1/5</a:t>
            </a:r>
          </a:p>
        </p:txBody>
      </p:sp>
      <p:sp>
        <p:nvSpPr>
          <p:cNvPr id="228" name="Shape 228"/>
          <p:cNvSpPr/>
          <p:nvPr/>
        </p:nvSpPr>
        <p:spPr>
          <a:xfrm>
            <a:off x="2473189" y="1536782"/>
            <a:ext cx="215446" cy="215443"/>
          </a:xfrm>
          <a:prstGeom prst="ellipse">
            <a:avLst/>
          </a:prstGeom>
          <a:solidFill>
            <a:srgbClr val="171616"/>
          </a:solidFill>
          <a:ln cap="flat" cmpd="sng" w="12700">
            <a:solidFill>
              <a:srgbClr val="FFD96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2433563" y="1536780"/>
            <a:ext cx="30809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1/5</a:t>
            </a:r>
          </a:p>
        </p:txBody>
      </p:sp>
      <p:grpSp>
        <p:nvGrpSpPr>
          <p:cNvPr id="230" name="Shape 230"/>
          <p:cNvGrpSpPr/>
          <p:nvPr/>
        </p:nvGrpSpPr>
        <p:grpSpPr>
          <a:xfrm>
            <a:off x="346228" y="1208338"/>
            <a:ext cx="2990610" cy="4151816"/>
            <a:chOff x="346228" y="1101807"/>
            <a:chExt cx="2990610" cy="4151816"/>
          </a:xfrm>
        </p:grpSpPr>
        <p:sp>
          <p:nvSpPr>
            <p:cNvPr id="231" name="Shape 231"/>
            <p:cNvSpPr/>
            <p:nvPr/>
          </p:nvSpPr>
          <p:spPr>
            <a:xfrm>
              <a:off x="346228" y="1456411"/>
              <a:ext cx="2990609" cy="3797212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2" name="Shape 232"/>
            <p:cNvGrpSpPr/>
            <p:nvPr/>
          </p:nvGrpSpPr>
          <p:grpSpPr>
            <a:xfrm>
              <a:off x="346228" y="1101807"/>
              <a:ext cx="2990610" cy="379475"/>
              <a:chOff x="4483301" y="2997253"/>
              <a:chExt cx="6450794" cy="863492"/>
            </a:xfrm>
          </p:grpSpPr>
          <p:pic>
            <p:nvPicPr>
              <p:cNvPr id="233" name="Shape 23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483301" y="2997253"/>
                <a:ext cx="3225397" cy="8634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4" name="Shape 2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7708698" y="2997253"/>
                <a:ext cx="3225397" cy="8634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35" name="Shape 235"/>
          <p:cNvSpPr/>
          <p:nvPr/>
        </p:nvSpPr>
        <p:spPr>
          <a:xfrm>
            <a:off x="856342" y="1273671"/>
            <a:ext cx="19969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벌목  </a:t>
            </a:r>
            <a:r>
              <a:rPr b="1" lang="ko-KR" sz="1200">
                <a:solidFill>
                  <a:schemeClr val="lt1"/>
                </a:solidFill>
              </a:rPr>
              <a:t>1</a:t>
            </a: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/ 5</a:t>
            </a:r>
          </a:p>
        </p:txBody>
      </p:sp>
      <p:sp>
        <p:nvSpPr>
          <p:cNvPr id="236" name="Shape 236"/>
          <p:cNvSpPr/>
          <p:nvPr/>
        </p:nvSpPr>
        <p:spPr>
          <a:xfrm>
            <a:off x="377887" y="1647019"/>
            <a:ext cx="2916614" cy="288052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4187" y="1677831"/>
            <a:ext cx="703059" cy="70305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/>
          <p:nvPr/>
        </p:nvSpPr>
        <p:spPr>
          <a:xfrm>
            <a:off x="1178749" y="1855601"/>
            <a:ext cx="1996923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생산량이 증가합니다.</a:t>
            </a: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5881" y="1730530"/>
            <a:ext cx="613685" cy="61368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/>
          <p:nvPr/>
        </p:nvSpPr>
        <p:spPr>
          <a:xfrm>
            <a:off x="382209" y="2401368"/>
            <a:ext cx="2912293" cy="2475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Shape 241"/>
          <p:cNvCxnSpPr/>
          <p:nvPr/>
        </p:nvCxnSpPr>
        <p:spPr>
          <a:xfrm>
            <a:off x="377887" y="2401368"/>
            <a:ext cx="291661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2" name="Shape 242"/>
          <p:cNvSpPr/>
          <p:nvPr/>
        </p:nvSpPr>
        <p:spPr>
          <a:xfrm>
            <a:off x="382209" y="3347519"/>
            <a:ext cx="2912293" cy="2475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Shape 243"/>
          <p:cNvCxnSpPr/>
          <p:nvPr/>
        </p:nvCxnSpPr>
        <p:spPr>
          <a:xfrm>
            <a:off x="377887" y="3347519"/>
            <a:ext cx="291661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4" name="Shape 244"/>
          <p:cNvSpPr/>
          <p:nvPr/>
        </p:nvSpPr>
        <p:spPr>
          <a:xfrm>
            <a:off x="837732" y="2375517"/>
            <a:ext cx="1996923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효 과</a:t>
            </a:r>
          </a:p>
        </p:txBody>
      </p:sp>
      <p:sp>
        <p:nvSpPr>
          <p:cNvPr id="245" name="Shape 245"/>
          <p:cNvSpPr/>
          <p:nvPr/>
        </p:nvSpPr>
        <p:spPr>
          <a:xfrm>
            <a:off x="837732" y="3296076"/>
            <a:ext cx="1996923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 건</a:t>
            </a:r>
          </a:p>
        </p:txBody>
      </p:sp>
      <p:sp>
        <p:nvSpPr>
          <p:cNvPr id="246" name="Shape 246"/>
          <p:cNvSpPr/>
          <p:nvPr/>
        </p:nvSpPr>
        <p:spPr>
          <a:xfrm>
            <a:off x="836921" y="2611234"/>
            <a:ext cx="1996923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생산량 증가</a:t>
            </a:r>
          </a:p>
        </p:txBody>
      </p:sp>
      <p:sp>
        <p:nvSpPr>
          <p:cNvPr id="247" name="Shape 247"/>
          <p:cNvSpPr/>
          <p:nvPr/>
        </p:nvSpPr>
        <p:spPr>
          <a:xfrm>
            <a:off x="1395721" y="2820784"/>
            <a:ext cx="199692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레벨 : </a:t>
            </a: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1 %</a:t>
            </a: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48" name="Shape 248"/>
          <p:cNvSpPr/>
          <p:nvPr/>
        </p:nvSpPr>
        <p:spPr>
          <a:xfrm>
            <a:off x="1395721" y="2996891"/>
            <a:ext cx="199692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다음 레벨 : </a:t>
            </a: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%</a:t>
            </a:r>
          </a:p>
        </p:txBody>
      </p:sp>
      <p:sp>
        <p:nvSpPr>
          <p:cNvPr id="249" name="Shape 249"/>
          <p:cNvSpPr/>
          <p:nvPr/>
        </p:nvSpPr>
        <p:spPr>
          <a:xfrm>
            <a:off x="409635" y="3635919"/>
            <a:ext cx="2851088" cy="24755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409635" y="3927907"/>
            <a:ext cx="2851088" cy="24755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409635" y="4221137"/>
            <a:ext cx="2851088" cy="24755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377887" y="4572967"/>
            <a:ext cx="2912293" cy="247557"/>
          </a:xfrm>
          <a:prstGeom prst="rect">
            <a:avLst/>
          </a:prstGeom>
          <a:solidFill>
            <a:srgbClr val="58181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70079" y="4567776"/>
            <a:ext cx="243224" cy="24322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/>
          <p:nvPr/>
        </p:nvSpPr>
        <p:spPr>
          <a:xfrm>
            <a:off x="1496600" y="4512789"/>
            <a:ext cx="652875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 : 12</a:t>
            </a: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3422" y="3635919"/>
            <a:ext cx="371848" cy="265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9672" y="4236435"/>
            <a:ext cx="240781" cy="209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6618" y="3894028"/>
            <a:ext cx="281689" cy="28168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/>
          <p:nvPr/>
        </p:nvSpPr>
        <p:spPr>
          <a:xfrm>
            <a:off x="811170" y="3608891"/>
            <a:ext cx="1760580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Lv. {레벨} {건물 이름}</a:t>
            </a:r>
          </a:p>
        </p:txBody>
      </p:sp>
      <p:sp>
        <p:nvSpPr>
          <p:cNvPr id="259" name="Shape 259"/>
          <p:cNvSpPr/>
          <p:nvPr/>
        </p:nvSpPr>
        <p:spPr>
          <a:xfrm>
            <a:off x="812306" y="3883862"/>
            <a:ext cx="1587293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Lv. {레벨} {과학기술 이름}</a:t>
            </a:r>
          </a:p>
        </p:txBody>
      </p:sp>
      <p:sp>
        <p:nvSpPr>
          <p:cNvPr id="260" name="Shape 260"/>
          <p:cNvSpPr/>
          <p:nvPr/>
        </p:nvSpPr>
        <p:spPr>
          <a:xfrm>
            <a:off x="821830" y="4188662"/>
            <a:ext cx="2026516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{현재 보유 수치} / {자원 조건 수치}</a:t>
            </a: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934253" y="3915971"/>
            <a:ext cx="305381" cy="305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990182" y="3631576"/>
            <a:ext cx="243078" cy="24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29966" y="4882151"/>
            <a:ext cx="1349690" cy="410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61974" y="5065089"/>
            <a:ext cx="216989" cy="216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13962" y="4923873"/>
            <a:ext cx="308511" cy="308511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/>
          <p:nvPr/>
        </p:nvSpPr>
        <p:spPr>
          <a:xfrm>
            <a:off x="641847" y="4860392"/>
            <a:ext cx="924486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즉시 완료</a:t>
            </a:r>
          </a:p>
        </p:txBody>
      </p:sp>
      <p:sp>
        <p:nvSpPr>
          <p:cNvPr id="267" name="Shape 267"/>
          <p:cNvSpPr/>
          <p:nvPr/>
        </p:nvSpPr>
        <p:spPr>
          <a:xfrm>
            <a:off x="718049" y="5021260"/>
            <a:ext cx="924486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</a:p>
        </p:txBody>
      </p:sp>
      <p:pic>
        <p:nvPicPr>
          <p:cNvPr id="268" name="Shape 26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893647" y="4891573"/>
            <a:ext cx="1349690" cy="41055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/>
          <p:nvPr/>
        </p:nvSpPr>
        <p:spPr>
          <a:xfrm>
            <a:off x="2088593" y="4937551"/>
            <a:ext cx="924486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연구하기</a:t>
            </a:r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934253" y="4195653"/>
            <a:ext cx="305381" cy="30538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1" name="Shape 271"/>
          <p:cNvGraphicFramePr/>
          <p:nvPr/>
        </p:nvGraphicFramePr>
        <p:xfrm>
          <a:off x="4167496" y="28389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{833A3521-977C-45AB-A7F8-B413C1AE8FED}</a:tableStyleId>
              </a:tblPr>
              <a:tblGrid>
                <a:gridCol w="647700"/>
                <a:gridCol w="362902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176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{0}\n 현재 레벨 : {1}\n다음 레벨 : {2}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72" name="Shape 272"/>
          <p:cNvCxnSpPr/>
          <p:nvPr/>
        </p:nvCxnSpPr>
        <p:spPr>
          <a:xfrm rot="10800000">
            <a:off x="2503809" y="2861554"/>
            <a:ext cx="1663686" cy="82188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graphicFrame>
        <p:nvGraphicFramePr>
          <p:cNvPr id="273" name="Shape 273"/>
          <p:cNvGraphicFramePr/>
          <p:nvPr/>
        </p:nvGraphicFramePr>
        <p:xfrm>
          <a:off x="4185392" y="4803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{833A3521-977C-45AB-A7F8-B413C1AE8FED}</a:tableStyleId>
              </a:tblPr>
              <a:tblGrid>
                <a:gridCol w="647700"/>
                <a:gridCol w="362902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166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즉시 완료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167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연구하기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74" name="Shape 274"/>
          <p:cNvCxnSpPr>
            <a:endCxn id="268" idx="3"/>
          </p:cNvCxnSpPr>
          <p:nvPr/>
        </p:nvCxnSpPr>
        <p:spPr>
          <a:xfrm flipH="1">
            <a:off x="3243338" y="5013452"/>
            <a:ext cx="942000" cy="83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graphicFrame>
        <p:nvGraphicFramePr>
          <p:cNvPr id="275" name="Shape 275"/>
          <p:cNvGraphicFramePr/>
          <p:nvPr/>
        </p:nvGraphicFramePr>
        <p:xfrm>
          <a:off x="4167496" y="38225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{833A3521-977C-45AB-A7F8-B413C1AE8FED}</a:tableStyleId>
              </a:tblPr>
              <a:tblGrid>
                <a:gridCol w="647700"/>
                <a:gridCol w="362902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171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Lv {0} {1}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76" name="Shape 276"/>
          <p:cNvCxnSpPr>
            <a:endCxn id="249" idx="3"/>
          </p:cNvCxnSpPr>
          <p:nvPr/>
        </p:nvCxnSpPr>
        <p:spPr>
          <a:xfrm rot="10800000">
            <a:off x="3260724" y="3759698"/>
            <a:ext cx="906900" cy="167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7" name="Shape 277"/>
          <p:cNvCxnSpPr>
            <a:endCxn id="250" idx="3"/>
          </p:cNvCxnSpPr>
          <p:nvPr/>
        </p:nvCxnSpPr>
        <p:spPr>
          <a:xfrm flipH="1">
            <a:off x="3260723" y="3927186"/>
            <a:ext cx="906900" cy="124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graphicFrame>
        <p:nvGraphicFramePr>
          <p:cNvPr id="278" name="Shape 278"/>
          <p:cNvGraphicFramePr/>
          <p:nvPr/>
        </p:nvGraphicFramePr>
        <p:xfrm>
          <a:off x="4159194" y="2212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{833A3521-977C-45AB-A7F8-B413C1AE8FED}</a:tableStyleId>
              </a:tblPr>
              <a:tblGrid>
                <a:gridCol w="647700"/>
                <a:gridCol w="362902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173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효과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9" name="Shape 279"/>
          <p:cNvGraphicFramePr/>
          <p:nvPr/>
        </p:nvGraphicFramePr>
        <p:xfrm>
          <a:off x="4159194" y="33296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{833A3521-977C-45AB-A7F8-B413C1AE8FED}</a:tableStyleId>
              </a:tblPr>
              <a:tblGrid>
                <a:gridCol w="647700"/>
                <a:gridCol w="362902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174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조건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80" name="Shape 280"/>
          <p:cNvCxnSpPr>
            <a:endCxn id="240" idx="3"/>
          </p:cNvCxnSpPr>
          <p:nvPr/>
        </p:nvCxnSpPr>
        <p:spPr>
          <a:xfrm flipH="1">
            <a:off x="3294502" y="2317547"/>
            <a:ext cx="864600" cy="207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81" name="Shape 281"/>
          <p:cNvCxnSpPr>
            <a:endCxn id="242" idx="3"/>
          </p:cNvCxnSpPr>
          <p:nvPr/>
        </p:nvCxnSpPr>
        <p:spPr>
          <a:xfrm flipH="1">
            <a:off x="3294502" y="3434398"/>
            <a:ext cx="864600" cy="36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Shape 286"/>
          <p:cNvCxnSpPr/>
          <p:nvPr/>
        </p:nvCxnSpPr>
        <p:spPr>
          <a:xfrm>
            <a:off x="272706" y="523783"/>
            <a:ext cx="1983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87" name="Shape 287"/>
          <p:cNvSpPr txBox="1"/>
          <p:nvPr/>
        </p:nvSpPr>
        <p:spPr>
          <a:xfrm>
            <a:off x="272706" y="12330"/>
            <a:ext cx="59328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ko-KR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참조</a:t>
            </a:r>
          </a:p>
        </p:txBody>
      </p:sp>
      <p:grpSp>
        <p:nvGrpSpPr>
          <p:cNvPr id="288" name="Shape 288"/>
          <p:cNvGrpSpPr/>
          <p:nvPr/>
        </p:nvGrpSpPr>
        <p:grpSpPr>
          <a:xfrm>
            <a:off x="265968" y="691297"/>
            <a:ext cx="3150900" cy="5585400"/>
            <a:chOff x="265968" y="691297"/>
            <a:chExt cx="3150900" cy="5585400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5968" y="691297"/>
              <a:ext cx="3150900" cy="5585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457200" y="1476375"/>
              <a:ext cx="2771700" cy="4048200"/>
            </a:xfrm>
            <a:prstGeom prst="rect">
              <a:avLst/>
            </a:prstGeom>
            <a:solidFill>
              <a:srgbClr val="C39F7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Shape 291"/>
          <p:cNvSpPr/>
          <p:nvPr/>
        </p:nvSpPr>
        <p:spPr>
          <a:xfrm>
            <a:off x="920433" y="5762069"/>
            <a:ext cx="2076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과학기술 습득율 ( 38 / 88 )</a:t>
            </a:r>
          </a:p>
        </p:txBody>
      </p:sp>
      <p:sp>
        <p:nvSpPr>
          <p:cNvPr id="292" name="Shape 292"/>
          <p:cNvSpPr/>
          <p:nvPr/>
        </p:nvSpPr>
        <p:spPr>
          <a:xfrm>
            <a:off x="272706" y="688670"/>
            <a:ext cx="3144000" cy="5588100"/>
          </a:xfrm>
          <a:prstGeom prst="rect">
            <a:avLst/>
          </a:prstGeom>
          <a:solidFill>
            <a:schemeClr val="dk1">
              <a:alpha val="498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1236775" y="1536782"/>
            <a:ext cx="215400" cy="215400"/>
          </a:xfrm>
          <a:prstGeom prst="ellipse">
            <a:avLst/>
          </a:prstGeom>
          <a:solidFill>
            <a:srgbClr val="171616"/>
          </a:solidFill>
          <a:ln cap="flat" cmpd="sng" w="12700">
            <a:solidFill>
              <a:srgbClr val="FFD96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1197149" y="1536780"/>
            <a:ext cx="308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1/5</a:t>
            </a:r>
          </a:p>
        </p:txBody>
      </p:sp>
      <p:sp>
        <p:nvSpPr>
          <p:cNvPr id="295" name="Shape 295"/>
          <p:cNvSpPr/>
          <p:nvPr/>
        </p:nvSpPr>
        <p:spPr>
          <a:xfrm>
            <a:off x="2473189" y="1536782"/>
            <a:ext cx="215400" cy="215400"/>
          </a:xfrm>
          <a:prstGeom prst="ellipse">
            <a:avLst/>
          </a:prstGeom>
          <a:solidFill>
            <a:srgbClr val="171616"/>
          </a:solidFill>
          <a:ln cap="flat" cmpd="sng" w="12700">
            <a:solidFill>
              <a:srgbClr val="FFD96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2433563" y="1536780"/>
            <a:ext cx="308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1/5</a:t>
            </a:r>
          </a:p>
        </p:txBody>
      </p:sp>
      <p:grpSp>
        <p:nvGrpSpPr>
          <p:cNvPr id="297" name="Shape 297"/>
          <p:cNvGrpSpPr/>
          <p:nvPr/>
        </p:nvGrpSpPr>
        <p:grpSpPr>
          <a:xfrm>
            <a:off x="346212" y="1208442"/>
            <a:ext cx="2990715" cy="4151599"/>
            <a:chOff x="346212" y="1101911"/>
            <a:chExt cx="2990715" cy="4151599"/>
          </a:xfrm>
        </p:grpSpPr>
        <p:sp>
          <p:nvSpPr>
            <p:cNvPr id="298" name="Shape 298"/>
            <p:cNvSpPr/>
            <p:nvPr/>
          </p:nvSpPr>
          <p:spPr>
            <a:xfrm>
              <a:off x="346228" y="1456411"/>
              <a:ext cx="2990700" cy="37971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9" name="Shape 299"/>
            <p:cNvGrpSpPr/>
            <p:nvPr/>
          </p:nvGrpSpPr>
          <p:grpSpPr>
            <a:xfrm>
              <a:off x="346212" y="1101911"/>
              <a:ext cx="2990588" cy="379464"/>
              <a:chOff x="4483301" y="2997253"/>
              <a:chExt cx="6450794" cy="863400"/>
            </a:xfrm>
          </p:grpSpPr>
          <p:pic>
            <p:nvPicPr>
              <p:cNvPr id="300" name="Shape 30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483301" y="2997253"/>
                <a:ext cx="3225299" cy="863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1" name="Shape 30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7708795" y="2997253"/>
                <a:ext cx="3225300" cy="863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02" name="Shape 302"/>
          <p:cNvSpPr/>
          <p:nvPr/>
        </p:nvSpPr>
        <p:spPr>
          <a:xfrm>
            <a:off x="856342" y="1273671"/>
            <a:ext cx="199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벌목  </a:t>
            </a:r>
            <a:r>
              <a:rPr b="1" lang="ko-KR" sz="1200">
                <a:solidFill>
                  <a:schemeClr val="lt1"/>
                </a:solidFill>
              </a:rPr>
              <a:t>0</a:t>
            </a: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/ 5</a:t>
            </a:r>
          </a:p>
        </p:txBody>
      </p:sp>
      <p:sp>
        <p:nvSpPr>
          <p:cNvPr id="303" name="Shape 303"/>
          <p:cNvSpPr/>
          <p:nvPr/>
        </p:nvSpPr>
        <p:spPr>
          <a:xfrm>
            <a:off x="377887" y="1647019"/>
            <a:ext cx="2916600" cy="28806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Shape 3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4187" y="1677831"/>
            <a:ext cx="703199" cy="7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/>
          <p:nvPr/>
        </p:nvSpPr>
        <p:spPr>
          <a:xfrm>
            <a:off x="1178749" y="1855601"/>
            <a:ext cx="1996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생산량이 증가합니다.</a:t>
            </a:r>
          </a:p>
        </p:txBody>
      </p:sp>
      <p:pic>
        <p:nvPicPr>
          <p:cNvPr id="306" name="Shape 30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5881" y="1730530"/>
            <a:ext cx="613799" cy="61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/>
          <p:nvPr/>
        </p:nvSpPr>
        <p:spPr>
          <a:xfrm>
            <a:off x="382209" y="2401368"/>
            <a:ext cx="2912400" cy="24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Shape 308"/>
          <p:cNvCxnSpPr/>
          <p:nvPr/>
        </p:nvCxnSpPr>
        <p:spPr>
          <a:xfrm>
            <a:off x="377887" y="2401368"/>
            <a:ext cx="2916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9" name="Shape 309"/>
          <p:cNvSpPr/>
          <p:nvPr/>
        </p:nvSpPr>
        <p:spPr>
          <a:xfrm>
            <a:off x="382209" y="3347519"/>
            <a:ext cx="2912400" cy="24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Shape 310"/>
          <p:cNvCxnSpPr/>
          <p:nvPr/>
        </p:nvCxnSpPr>
        <p:spPr>
          <a:xfrm>
            <a:off x="377887" y="3347519"/>
            <a:ext cx="2916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1" name="Shape 311"/>
          <p:cNvSpPr/>
          <p:nvPr/>
        </p:nvSpPr>
        <p:spPr>
          <a:xfrm>
            <a:off x="837732" y="2375517"/>
            <a:ext cx="1996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효 과</a:t>
            </a:r>
          </a:p>
        </p:txBody>
      </p:sp>
      <p:sp>
        <p:nvSpPr>
          <p:cNvPr id="312" name="Shape 312"/>
          <p:cNvSpPr/>
          <p:nvPr/>
        </p:nvSpPr>
        <p:spPr>
          <a:xfrm>
            <a:off x="837732" y="3296076"/>
            <a:ext cx="1996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 건</a:t>
            </a:r>
          </a:p>
        </p:txBody>
      </p:sp>
      <p:sp>
        <p:nvSpPr>
          <p:cNvPr id="313" name="Shape 313"/>
          <p:cNvSpPr/>
          <p:nvPr/>
        </p:nvSpPr>
        <p:spPr>
          <a:xfrm>
            <a:off x="836921" y="2611234"/>
            <a:ext cx="19968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생산량 증가</a:t>
            </a:r>
          </a:p>
        </p:txBody>
      </p:sp>
      <p:sp>
        <p:nvSpPr>
          <p:cNvPr id="314" name="Shape 314"/>
          <p:cNvSpPr/>
          <p:nvPr/>
        </p:nvSpPr>
        <p:spPr>
          <a:xfrm>
            <a:off x="1395721" y="2820784"/>
            <a:ext cx="199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chemeClr val="lt1"/>
                </a:solidFill>
              </a:rPr>
              <a:t>다음</a:t>
            </a: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레벨 : 1 % </a:t>
            </a:r>
          </a:p>
        </p:txBody>
      </p:sp>
      <p:sp>
        <p:nvSpPr>
          <p:cNvPr id="315" name="Shape 315"/>
          <p:cNvSpPr/>
          <p:nvPr/>
        </p:nvSpPr>
        <p:spPr>
          <a:xfrm>
            <a:off x="409635" y="3635919"/>
            <a:ext cx="2851200" cy="247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409635" y="3927907"/>
            <a:ext cx="2851200" cy="247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409635" y="4221137"/>
            <a:ext cx="2851200" cy="247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377887" y="4572967"/>
            <a:ext cx="2912400" cy="247500"/>
          </a:xfrm>
          <a:prstGeom prst="rect">
            <a:avLst/>
          </a:prstGeom>
          <a:solidFill>
            <a:srgbClr val="58181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Shape 3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70079" y="4567776"/>
            <a:ext cx="243300" cy="2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/>
          <p:nvPr/>
        </p:nvSpPr>
        <p:spPr>
          <a:xfrm>
            <a:off x="1496600" y="4512789"/>
            <a:ext cx="6528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 : 12</a:t>
            </a:r>
          </a:p>
        </p:txBody>
      </p:sp>
      <p:pic>
        <p:nvPicPr>
          <p:cNvPr id="321" name="Shape 3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3422" y="3635919"/>
            <a:ext cx="371700" cy="2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9672" y="4236435"/>
            <a:ext cx="240900" cy="2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6618" y="3894028"/>
            <a:ext cx="281700" cy="28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/>
          <p:nvPr/>
        </p:nvSpPr>
        <p:spPr>
          <a:xfrm>
            <a:off x="811170" y="3608891"/>
            <a:ext cx="17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Lv. {레벨} {건물 이름}</a:t>
            </a:r>
          </a:p>
        </p:txBody>
      </p:sp>
      <p:sp>
        <p:nvSpPr>
          <p:cNvPr id="325" name="Shape 325"/>
          <p:cNvSpPr/>
          <p:nvPr/>
        </p:nvSpPr>
        <p:spPr>
          <a:xfrm>
            <a:off x="812306" y="3883862"/>
            <a:ext cx="1587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Lv. {레벨} {과학기술 이름}</a:t>
            </a:r>
          </a:p>
        </p:txBody>
      </p:sp>
      <p:sp>
        <p:nvSpPr>
          <p:cNvPr id="326" name="Shape 326"/>
          <p:cNvSpPr/>
          <p:nvPr/>
        </p:nvSpPr>
        <p:spPr>
          <a:xfrm>
            <a:off x="821830" y="4188662"/>
            <a:ext cx="2026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{현재 보유 수치} / {자원 조건 수치}</a:t>
            </a:r>
          </a:p>
        </p:txBody>
      </p:sp>
      <p:pic>
        <p:nvPicPr>
          <p:cNvPr id="327" name="Shape 32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934253" y="3915971"/>
            <a:ext cx="305400" cy="3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990182" y="3631576"/>
            <a:ext cx="243000" cy="2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29966" y="4882151"/>
            <a:ext cx="1349700" cy="4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61974" y="5065089"/>
            <a:ext cx="216900" cy="21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13962" y="4923873"/>
            <a:ext cx="308399" cy="30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/>
          <p:nvPr/>
        </p:nvSpPr>
        <p:spPr>
          <a:xfrm>
            <a:off x="641847" y="4860392"/>
            <a:ext cx="924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즉시 완료</a:t>
            </a:r>
          </a:p>
        </p:txBody>
      </p:sp>
      <p:sp>
        <p:nvSpPr>
          <p:cNvPr id="333" name="Shape 333"/>
          <p:cNvSpPr/>
          <p:nvPr/>
        </p:nvSpPr>
        <p:spPr>
          <a:xfrm>
            <a:off x="718049" y="5021260"/>
            <a:ext cx="9246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</a:p>
        </p:txBody>
      </p:sp>
      <p:pic>
        <p:nvPicPr>
          <p:cNvPr id="334" name="Shape 33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893647" y="4891573"/>
            <a:ext cx="1349700" cy="41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/>
          <p:nvPr/>
        </p:nvSpPr>
        <p:spPr>
          <a:xfrm>
            <a:off x="2088593" y="4937551"/>
            <a:ext cx="9246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연구하기</a:t>
            </a:r>
          </a:p>
        </p:txBody>
      </p:sp>
      <p:pic>
        <p:nvPicPr>
          <p:cNvPr id="336" name="Shape 3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934253" y="4195653"/>
            <a:ext cx="305400" cy="305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7" name="Shape 337"/>
          <p:cNvGraphicFramePr/>
          <p:nvPr/>
        </p:nvGraphicFramePr>
        <p:xfrm>
          <a:off x="4167496" y="28389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{833A3521-977C-45AB-A7F8-B413C1AE8FED}</a:tableStyleId>
              </a:tblPr>
              <a:tblGrid>
                <a:gridCol w="647700"/>
                <a:gridCol w="362902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r>
                        <a:rPr lang="ko-KR" sz="1200"/>
                        <a:t>5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{0}\n다음 레벨 : {</a:t>
                      </a:r>
                      <a:r>
                        <a:rPr lang="ko-KR" sz="1200"/>
                        <a:t>1</a:t>
                      </a: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38" name="Shape 338"/>
          <p:cNvCxnSpPr/>
          <p:nvPr/>
        </p:nvCxnSpPr>
        <p:spPr>
          <a:xfrm rot="10800000">
            <a:off x="2503696" y="2861543"/>
            <a:ext cx="1663800" cy="82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graphicFrame>
        <p:nvGraphicFramePr>
          <p:cNvPr id="339" name="Shape 339"/>
          <p:cNvGraphicFramePr/>
          <p:nvPr/>
        </p:nvGraphicFramePr>
        <p:xfrm>
          <a:off x="4185392" y="4803808"/>
          <a:ext cx="3000000" cy="2999999"/>
        </p:xfrm>
        <a:graphic>
          <a:graphicData uri="http://schemas.openxmlformats.org/drawingml/2006/table">
            <a:tbl>
              <a:tblPr>
                <a:noFill/>
                <a:tableStyleId>{833A3521-977C-45AB-A7F8-B413C1AE8FED}</a:tableStyleId>
              </a:tblPr>
              <a:tblGrid>
                <a:gridCol w="647700"/>
                <a:gridCol w="362902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166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즉시 완료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167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연구하기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40" name="Shape 340"/>
          <p:cNvCxnSpPr>
            <a:endCxn id="334" idx="3"/>
          </p:cNvCxnSpPr>
          <p:nvPr/>
        </p:nvCxnSpPr>
        <p:spPr>
          <a:xfrm flipH="1">
            <a:off x="3243347" y="5013523"/>
            <a:ext cx="942000" cy="83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graphicFrame>
        <p:nvGraphicFramePr>
          <p:cNvPr id="341" name="Shape 341"/>
          <p:cNvGraphicFramePr/>
          <p:nvPr/>
        </p:nvGraphicFramePr>
        <p:xfrm>
          <a:off x="4167496" y="38225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{833A3521-977C-45AB-A7F8-B413C1AE8FED}</a:tableStyleId>
              </a:tblPr>
              <a:tblGrid>
                <a:gridCol w="647700"/>
                <a:gridCol w="362902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171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Lv {0} {1}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42" name="Shape 342"/>
          <p:cNvCxnSpPr>
            <a:endCxn id="315" idx="3"/>
          </p:cNvCxnSpPr>
          <p:nvPr/>
        </p:nvCxnSpPr>
        <p:spPr>
          <a:xfrm rot="10800000">
            <a:off x="3260835" y="3759669"/>
            <a:ext cx="906900" cy="167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43" name="Shape 343"/>
          <p:cNvCxnSpPr>
            <a:endCxn id="316" idx="3"/>
          </p:cNvCxnSpPr>
          <p:nvPr/>
        </p:nvCxnSpPr>
        <p:spPr>
          <a:xfrm flipH="1">
            <a:off x="3260835" y="3927157"/>
            <a:ext cx="906900" cy="124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graphicFrame>
        <p:nvGraphicFramePr>
          <p:cNvPr id="344" name="Shape 344"/>
          <p:cNvGraphicFramePr/>
          <p:nvPr/>
        </p:nvGraphicFramePr>
        <p:xfrm>
          <a:off x="4159194" y="2212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{833A3521-977C-45AB-A7F8-B413C1AE8FED}</a:tableStyleId>
              </a:tblPr>
              <a:tblGrid>
                <a:gridCol w="647700"/>
                <a:gridCol w="362902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173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효과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5" name="Shape 345"/>
          <p:cNvGraphicFramePr/>
          <p:nvPr/>
        </p:nvGraphicFramePr>
        <p:xfrm>
          <a:off x="4159194" y="3329603"/>
          <a:ext cx="2999999" cy="3000000"/>
        </p:xfrm>
        <a:graphic>
          <a:graphicData uri="http://schemas.openxmlformats.org/drawingml/2006/table">
            <a:tbl>
              <a:tblPr>
                <a:noFill/>
                <a:tableStyleId>{833A3521-977C-45AB-A7F8-B413C1AE8FED}</a:tableStyleId>
              </a:tblPr>
              <a:tblGrid>
                <a:gridCol w="647700"/>
                <a:gridCol w="362902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174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조건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46" name="Shape 346"/>
          <p:cNvCxnSpPr>
            <a:endCxn id="307" idx="3"/>
          </p:cNvCxnSpPr>
          <p:nvPr/>
        </p:nvCxnSpPr>
        <p:spPr>
          <a:xfrm flipH="1">
            <a:off x="3294609" y="2317518"/>
            <a:ext cx="864600" cy="207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47" name="Shape 347"/>
          <p:cNvCxnSpPr>
            <a:endCxn id="309" idx="3"/>
          </p:cNvCxnSpPr>
          <p:nvPr/>
        </p:nvCxnSpPr>
        <p:spPr>
          <a:xfrm flipH="1">
            <a:off x="3294609" y="3434369"/>
            <a:ext cx="864600" cy="36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2" name="Shape 352"/>
          <p:cNvCxnSpPr/>
          <p:nvPr/>
        </p:nvCxnSpPr>
        <p:spPr>
          <a:xfrm>
            <a:off x="272706" y="523783"/>
            <a:ext cx="4197693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3" name="Shape 353"/>
          <p:cNvSpPr txBox="1"/>
          <p:nvPr/>
        </p:nvSpPr>
        <p:spPr>
          <a:xfrm>
            <a:off x="272706" y="12330"/>
            <a:ext cx="5932788" cy="451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– 과학기술 정보 조건 설명</a:t>
            </a:r>
          </a:p>
        </p:txBody>
      </p:sp>
      <p:grpSp>
        <p:nvGrpSpPr>
          <p:cNvPr id="354" name="Shape 354"/>
          <p:cNvGrpSpPr/>
          <p:nvPr/>
        </p:nvGrpSpPr>
        <p:grpSpPr>
          <a:xfrm>
            <a:off x="265968" y="691297"/>
            <a:ext cx="3150770" cy="5585458"/>
            <a:chOff x="265968" y="691297"/>
            <a:chExt cx="3150770" cy="5585458"/>
          </a:xfrm>
        </p:grpSpPr>
        <p:pic>
          <p:nvPicPr>
            <p:cNvPr id="355" name="Shape 3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5968" y="691297"/>
              <a:ext cx="3150770" cy="55854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6" name="Shape 356"/>
            <p:cNvSpPr/>
            <p:nvPr/>
          </p:nvSpPr>
          <p:spPr>
            <a:xfrm>
              <a:off x="457200" y="1476375"/>
              <a:ext cx="2771774" cy="4048125"/>
            </a:xfrm>
            <a:prstGeom prst="rect">
              <a:avLst/>
            </a:prstGeom>
            <a:solidFill>
              <a:srgbClr val="C39F7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7" name="Shape 357"/>
          <p:cNvSpPr/>
          <p:nvPr/>
        </p:nvSpPr>
        <p:spPr>
          <a:xfrm>
            <a:off x="920433" y="5762069"/>
            <a:ext cx="2076767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과학기술 습득율 ( 38 / 88 )</a:t>
            </a:r>
          </a:p>
        </p:txBody>
      </p:sp>
      <p:sp>
        <p:nvSpPr>
          <p:cNvPr id="358" name="Shape 358"/>
          <p:cNvSpPr/>
          <p:nvPr/>
        </p:nvSpPr>
        <p:spPr>
          <a:xfrm>
            <a:off x="1236775" y="1536782"/>
            <a:ext cx="215446" cy="215443"/>
          </a:xfrm>
          <a:prstGeom prst="ellipse">
            <a:avLst/>
          </a:prstGeom>
          <a:solidFill>
            <a:srgbClr val="171616"/>
          </a:solidFill>
          <a:ln cap="flat" cmpd="sng" w="12700">
            <a:solidFill>
              <a:srgbClr val="FFD96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1197149" y="1536780"/>
            <a:ext cx="30809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1/5</a:t>
            </a:r>
          </a:p>
        </p:txBody>
      </p:sp>
      <p:sp>
        <p:nvSpPr>
          <p:cNvPr id="360" name="Shape 360"/>
          <p:cNvSpPr/>
          <p:nvPr/>
        </p:nvSpPr>
        <p:spPr>
          <a:xfrm>
            <a:off x="2473189" y="1536782"/>
            <a:ext cx="215446" cy="215443"/>
          </a:xfrm>
          <a:prstGeom prst="ellipse">
            <a:avLst/>
          </a:prstGeom>
          <a:solidFill>
            <a:srgbClr val="171616"/>
          </a:solidFill>
          <a:ln cap="flat" cmpd="sng" w="12700">
            <a:solidFill>
              <a:srgbClr val="FFD96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2433563" y="1536780"/>
            <a:ext cx="30809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1/5</a:t>
            </a:r>
          </a:p>
        </p:txBody>
      </p:sp>
      <p:sp>
        <p:nvSpPr>
          <p:cNvPr id="362" name="Shape 362"/>
          <p:cNvSpPr/>
          <p:nvPr/>
        </p:nvSpPr>
        <p:spPr>
          <a:xfrm>
            <a:off x="272706" y="688668"/>
            <a:ext cx="3144033" cy="558808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3" name="Shape 363"/>
          <p:cNvGrpSpPr/>
          <p:nvPr/>
        </p:nvGrpSpPr>
        <p:grpSpPr>
          <a:xfrm>
            <a:off x="346228" y="1208338"/>
            <a:ext cx="2990610" cy="4151816"/>
            <a:chOff x="346228" y="1101807"/>
            <a:chExt cx="2990610" cy="4151816"/>
          </a:xfrm>
        </p:grpSpPr>
        <p:sp>
          <p:nvSpPr>
            <p:cNvPr id="364" name="Shape 364"/>
            <p:cNvSpPr/>
            <p:nvPr/>
          </p:nvSpPr>
          <p:spPr>
            <a:xfrm>
              <a:off x="346228" y="1456411"/>
              <a:ext cx="2990609" cy="3797212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5" name="Shape 365"/>
            <p:cNvGrpSpPr/>
            <p:nvPr/>
          </p:nvGrpSpPr>
          <p:grpSpPr>
            <a:xfrm>
              <a:off x="346228" y="1101807"/>
              <a:ext cx="2990610" cy="379475"/>
              <a:chOff x="4483301" y="2997253"/>
              <a:chExt cx="6450794" cy="863492"/>
            </a:xfrm>
          </p:grpSpPr>
          <p:pic>
            <p:nvPicPr>
              <p:cNvPr id="366" name="Shape 36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483301" y="2997253"/>
                <a:ext cx="3225397" cy="8634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7" name="Shape 36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7708698" y="2997253"/>
                <a:ext cx="3225397" cy="8634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68" name="Shape 368"/>
          <p:cNvSpPr/>
          <p:nvPr/>
        </p:nvSpPr>
        <p:spPr>
          <a:xfrm>
            <a:off x="856342" y="1273671"/>
            <a:ext cx="19969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벌목  1 / 5</a:t>
            </a:r>
          </a:p>
        </p:txBody>
      </p:sp>
      <p:sp>
        <p:nvSpPr>
          <p:cNvPr id="369" name="Shape 369"/>
          <p:cNvSpPr/>
          <p:nvPr/>
        </p:nvSpPr>
        <p:spPr>
          <a:xfrm>
            <a:off x="377887" y="1647019"/>
            <a:ext cx="2916614" cy="288052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Shape 3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4187" y="1677831"/>
            <a:ext cx="703059" cy="70305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/>
          <p:nvPr/>
        </p:nvSpPr>
        <p:spPr>
          <a:xfrm>
            <a:off x="1178749" y="1855601"/>
            <a:ext cx="1996923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생산량이 증가합니다.</a:t>
            </a:r>
          </a:p>
        </p:txBody>
      </p:sp>
      <p:pic>
        <p:nvPicPr>
          <p:cNvPr id="372" name="Shape 3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5881" y="1730530"/>
            <a:ext cx="613685" cy="61368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Shape 373"/>
          <p:cNvSpPr/>
          <p:nvPr/>
        </p:nvSpPr>
        <p:spPr>
          <a:xfrm>
            <a:off x="382209" y="2401368"/>
            <a:ext cx="2912293" cy="2475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4" name="Shape 374"/>
          <p:cNvCxnSpPr/>
          <p:nvPr/>
        </p:nvCxnSpPr>
        <p:spPr>
          <a:xfrm>
            <a:off x="377887" y="2401368"/>
            <a:ext cx="291661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75" name="Shape 375"/>
          <p:cNvSpPr/>
          <p:nvPr/>
        </p:nvSpPr>
        <p:spPr>
          <a:xfrm>
            <a:off x="382209" y="3347519"/>
            <a:ext cx="2912293" cy="2475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6" name="Shape 376"/>
          <p:cNvCxnSpPr/>
          <p:nvPr/>
        </p:nvCxnSpPr>
        <p:spPr>
          <a:xfrm>
            <a:off x="377887" y="3347519"/>
            <a:ext cx="291661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77" name="Shape 377"/>
          <p:cNvSpPr/>
          <p:nvPr/>
        </p:nvSpPr>
        <p:spPr>
          <a:xfrm>
            <a:off x="837732" y="2375517"/>
            <a:ext cx="1996923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효 과</a:t>
            </a:r>
          </a:p>
        </p:txBody>
      </p:sp>
      <p:sp>
        <p:nvSpPr>
          <p:cNvPr id="378" name="Shape 378"/>
          <p:cNvSpPr/>
          <p:nvPr/>
        </p:nvSpPr>
        <p:spPr>
          <a:xfrm>
            <a:off x="837732" y="3296076"/>
            <a:ext cx="1996923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 건</a:t>
            </a:r>
          </a:p>
        </p:txBody>
      </p:sp>
      <p:sp>
        <p:nvSpPr>
          <p:cNvPr id="379" name="Shape 379"/>
          <p:cNvSpPr/>
          <p:nvPr/>
        </p:nvSpPr>
        <p:spPr>
          <a:xfrm>
            <a:off x="836921" y="2611234"/>
            <a:ext cx="1996923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생산량 증가</a:t>
            </a:r>
          </a:p>
        </p:txBody>
      </p:sp>
      <p:sp>
        <p:nvSpPr>
          <p:cNvPr id="380" name="Shape 380"/>
          <p:cNvSpPr/>
          <p:nvPr/>
        </p:nvSpPr>
        <p:spPr>
          <a:xfrm>
            <a:off x="1395721" y="2820784"/>
            <a:ext cx="199692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레벨 : 1 % </a:t>
            </a:r>
          </a:p>
        </p:txBody>
      </p:sp>
      <p:sp>
        <p:nvSpPr>
          <p:cNvPr id="381" name="Shape 381"/>
          <p:cNvSpPr/>
          <p:nvPr/>
        </p:nvSpPr>
        <p:spPr>
          <a:xfrm>
            <a:off x="1395721" y="2996891"/>
            <a:ext cx="199692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다음 레벨 : 2 %</a:t>
            </a:r>
          </a:p>
        </p:txBody>
      </p:sp>
      <p:sp>
        <p:nvSpPr>
          <p:cNvPr id="382" name="Shape 382"/>
          <p:cNvSpPr/>
          <p:nvPr/>
        </p:nvSpPr>
        <p:spPr>
          <a:xfrm>
            <a:off x="409635" y="3940723"/>
            <a:ext cx="2851088" cy="24755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409635" y="4232712"/>
            <a:ext cx="2851088" cy="24755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377887" y="4572967"/>
            <a:ext cx="2912293" cy="247557"/>
          </a:xfrm>
          <a:prstGeom prst="rect">
            <a:avLst/>
          </a:prstGeom>
          <a:solidFill>
            <a:srgbClr val="58181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Shape 38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70079" y="4567776"/>
            <a:ext cx="243224" cy="243224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Shape 386"/>
          <p:cNvSpPr/>
          <p:nvPr/>
        </p:nvSpPr>
        <p:spPr>
          <a:xfrm>
            <a:off x="1496600" y="4512789"/>
            <a:ext cx="652875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 : 12</a:t>
            </a:r>
          </a:p>
        </p:txBody>
      </p:sp>
      <p:pic>
        <p:nvPicPr>
          <p:cNvPr id="387" name="Shape 38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3422" y="3940723"/>
            <a:ext cx="371848" cy="265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Shape 38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6618" y="4198832"/>
            <a:ext cx="281689" cy="281689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Shape 389"/>
          <p:cNvSpPr/>
          <p:nvPr/>
        </p:nvSpPr>
        <p:spPr>
          <a:xfrm>
            <a:off x="1124441" y="3913694"/>
            <a:ext cx="1760580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Lv. {레벨} {건물 이름}</a:t>
            </a:r>
          </a:p>
        </p:txBody>
      </p:sp>
      <p:sp>
        <p:nvSpPr>
          <p:cNvPr id="390" name="Shape 390"/>
          <p:cNvSpPr/>
          <p:nvPr/>
        </p:nvSpPr>
        <p:spPr>
          <a:xfrm>
            <a:off x="1040908" y="4188666"/>
            <a:ext cx="1587293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Lv. {레벨} {과학기술 이름}</a:t>
            </a:r>
          </a:p>
        </p:txBody>
      </p:sp>
      <p:pic>
        <p:nvPicPr>
          <p:cNvPr id="391" name="Shape 39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34253" y="4220776"/>
            <a:ext cx="305381" cy="305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Shape 39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990182" y="3936380"/>
            <a:ext cx="243078" cy="24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Shape 39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29966" y="4882151"/>
            <a:ext cx="1349690" cy="410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Shape 39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61974" y="5065089"/>
            <a:ext cx="216989" cy="216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13962" y="4923873"/>
            <a:ext cx="308511" cy="308511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/>
          <p:nvPr/>
        </p:nvSpPr>
        <p:spPr>
          <a:xfrm>
            <a:off x="641847" y="4860392"/>
            <a:ext cx="924486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즉시 완료</a:t>
            </a:r>
          </a:p>
        </p:txBody>
      </p:sp>
      <p:sp>
        <p:nvSpPr>
          <p:cNvPr id="397" name="Shape 397"/>
          <p:cNvSpPr/>
          <p:nvPr/>
        </p:nvSpPr>
        <p:spPr>
          <a:xfrm>
            <a:off x="718049" y="5021260"/>
            <a:ext cx="924486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</a:p>
        </p:txBody>
      </p:sp>
      <p:pic>
        <p:nvPicPr>
          <p:cNvPr id="398" name="Shape 39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893647" y="4891573"/>
            <a:ext cx="1349690" cy="410557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Shape 399"/>
          <p:cNvSpPr/>
          <p:nvPr/>
        </p:nvSpPr>
        <p:spPr>
          <a:xfrm>
            <a:off x="2088593" y="4937551"/>
            <a:ext cx="924486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연구하기</a:t>
            </a:r>
          </a:p>
        </p:txBody>
      </p:sp>
      <p:sp>
        <p:nvSpPr>
          <p:cNvPr id="400" name="Shape 400"/>
          <p:cNvSpPr/>
          <p:nvPr/>
        </p:nvSpPr>
        <p:spPr>
          <a:xfrm>
            <a:off x="409635" y="3648596"/>
            <a:ext cx="2851088" cy="24755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Shape 4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2710" y="3617907"/>
            <a:ext cx="281689" cy="281689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Shape 402"/>
          <p:cNvSpPr/>
          <p:nvPr/>
        </p:nvSpPr>
        <p:spPr>
          <a:xfrm>
            <a:off x="936958" y="3621378"/>
            <a:ext cx="1760580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 3 채석장  06 : 53 : 06</a:t>
            </a:r>
          </a:p>
        </p:txBody>
      </p:sp>
      <p:pic>
        <p:nvPicPr>
          <p:cNvPr id="403" name="Shape 40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42208" y="3621378"/>
            <a:ext cx="305381" cy="30538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Shape 404"/>
          <p:cNvSpPr/>
          <p:nvPr/>
        </p:nvSpPr>
        <p:spPr>
          <a:xfrm>
            <a:off x="274436" y="688668"/>
            <a:ext cx="3144033" cy="558808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5" name="Shape 405"/>
          <p:cNvGrpSpPr/>
          <p:nvPr/>
        </p:nvGrpSpPr>
        <p:grpSpPr>
          <a:xfrm>
            <a:off x="377846" y="1829747"/>
            <a:ext cx="2919878" cy="2171221"/>
            <a:chOff x="377846" y="1829747"/>
            <a:chExt cx="2919878" cy="2171221"/>
          </a:xfrm>
        </p:grpSpPr>
        <p:sp>
          <p:nvSpPr>
            <p:cNvPr id="406" name="Shape 406"/>
            <p:cNvSpPr/>
            <p:nvPr/>
          </p:nvSpPr>
          <p:spPr>
            <a:xfrm>
              <a:off x="452729" y="2213433"/>
              <a:ext cx="2796419" cy="266560"/>
            </a:xfrm>
            <a:prstGeom prst="rect">
              <a:avLst/>
            </a:prstGeom>
            <a:solidFill>
              <a:srgbClr val="1E4E79"/>
            </a:solidFill>
            <a:ln cap="flat" cmpd="sng" w="9525">
              <a:solidFill>
                <a:srgbClr val="5096D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효과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449922" y="2488967"/>
              <a:ext cx="2807626" cy="692925"/>
            </a:xfrm>
            <a:prstGeom prst="rect">
              <a:avLst/>
            </a:prstGeom>
            <a:solidFill>
              <a:srgbClr val="5096D6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목재 생산량 증가 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5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Now Lv : +4%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5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Next Lv : +8%</a:t>
              </a:r>
            </a:p>
          </p:txBody>
        </p:sp>
        <p:sp>
          <p:nvSpPr>
            <p:cNvPr id="408" name="Shape 408"/>
            <p:cNvSpPr/>
            <p:nvPr/>
          </p:nvSpPr>
          <p:spPr>
            <a:xfrm>
              <a:off x="377846" y="1830321"/>
              <a:ext cx="2917802" cy="2170647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379922" y="1829747"/>
              <a:ext cx="2917802" cy="923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영주님 자원이 부족하여 이 과학기술을 </a:t>
              </a:r>
              <a:br>
                <a:rPr b="1" lang="ko-K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ko-K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업그레이드 할 수 없습니다.</a:t>
              </a:r>
              <a:br>
                <a:rPr b="1" lang="ko-K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ko-K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부족한 자원만큼 크라운을 사용하여 연구를 </a:t>
              </a:r>
              <a:br>
                <a:rPr b="1" lang="ko-K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ko-K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시작할 수 있습니다!</a:t>
              </a:r>
            </a:p>
          </p:txBody>
        </p:sp>
        <p:sp>
          <p:nvSpPr>
            <p:cNvPr id="410" name="Shape 410"/>
            <p:cNvSpPr/>
            <p:nvPr/>
          </p:nvSpPr>
          <p:spPr>
            <a:xfrm>
              <a:off x="1340390" y="3598835"/>
              <a:ext cx="984051" cy="3177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1" name="Shape 411"/>
            <p:cNvCxnSpPr/>
            <p:nvPr/>
          </p:nvCxnSpPr>
          <p:spPr>
            <a:xfrm>
              <a:off x="553810" y="2744199"/>
              <a:ext cx="255115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pic>
          <p:nvPicPr>
            <p:cNvPr id="412" name="Shape 41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347404" y="2773431"/>
              <a:ext cx="434622" cy="4346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3" name="Shape 41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963558" y="2773431"/>
              <a:ext cx="434622" cy="4346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4" name="Shape 414"/>
            <p:cNvSpPr/>
            <p:nvPr/>
          </p:nvSpPr>
          <p:spPr>
            <a:xfrm>
              <a:off x="1407916" y="3555832"/>
              <a:ext cx="842939" cy="300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 구</a:t>
              </a:r>
            </a:p>
          </p:txBody>
        </p:sp>
        <p:pic>
          <p:nvPicPr>
            <p:cNvPr id="415" name="Shape 415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579090" y="3769667"/>
              <a:ext cx="142832" cy="1365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6" name="Shape 416"/>
            <p:cNvSpPr/>
            <p:nvPr/>
          </p:nvSpPr>
          <p:spPr>
            <a:xfrm>
              <a:off x="1668906" y="3739907"/>
              <a:ext cx="46043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3000</a:t>
              </a:r>
            </a:p>
          </p:txBody>
        </p:sp>
        <p:sp>
          <p:nvSpPr>
            <p:cNvPr id="417" name="Shape 417"/>
            <p:cNvSpPr/>
            <p:nvPr/>
          </p:nvSpPr>
          <p:spPr>
            <a:xfrm>
              <a:off x="1197166" y="3191194"/>
              <a:ext cx="70969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264.2K</a:t>
              </a:r>
            </a:p>
          </p:txBody>
        </p:sp>
        <p:sp>
          <p:nvSpPr>
            <p:cNvPr id="418" name="Shape 418"/>
            <p:cNvSpPr/>
            <p:nvPr/>
          </p:nvSpPr>
          <p:spPr>
            <a:xfrm>
              <a:off x="1822383" y="3200609"/>
              <a:ext cx="70969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1.6M</a:t>
              </a:r>
            </a:p>
          </p:txBody>
        </p:sp>
      </p:grpSp>
      <p:graphicFrame>
        <p:nvGraphicFramePr>
          <p:cNvPr id="419" name="Shape 419"/>
          <p:cNvGraphicFramePr/>
          <p:nvPr/>
        </p:nvGraphicFramePr>
        <p:xfrm>
          <a:off x="3987044" y="20926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{833A3521-977C-45AB-A7F8-B413C1AE8FED}</a:tableStyleId>
              </a:tblPr>
              <a:tblGrid>
                <a:gridCol w="405500"/>
                <a:gridCol w="618715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168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영주님, 자원이 부족하여 이 과학기술을 연구할 수 없습니다!\n</a:t>
                      </a:r>
                      <a:b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부족한 자원만큼 크라운을 사용하여 연구를 시작할 수 있습니다!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420" name="Shape 420"/>
          <p:cNvCxnSpPr/>
          <p:nvPr/>
        </p:nvCxnSpPr>
        <p:spPr>
          <a:xfrm rot="10800000">
            <a:off x="3104962" y="2213433"/>
            <a:ext cx="882081" cy="62063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graphicFrame>
        <p:nvGraphicFramePr>
          <p:cNvPr id="421" name="Shape 421"/>
          <p:cNvGraphicFramePr/>
          <p:nvPr/>
        </p:nvGraphicFramePr>
        <p:xfrm>
          <a:off x="3932828" y="36176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{833A3521-977C-45AB-A7F8-B413C1AE8FED}</a:tableStyleId>
              </a:tblPr>
              <a:tblGrid>
                <a:gridCol w="647700"/>
                <a:gridCol w="362902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167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연구하기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422" name="Shape 422"/>
          <p:cNvCxnSpPr>
            <a:endCxn id="410" idx="3"/>
          </p:cNvCxnSpPr>
          <p:nvPr/>
        </p:nvCxnSpPr>
        <p:spPr>
          <a:xfrm flipH="1">
            <a:off x="2324442" y="3722316"/>
            <a:ext cx="1608300" cy="35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7" name="Shape 427"/>
          <p:cNvCxnSpPr/>
          <p:nvPr/>
        </p:nvCxnSpPr>
        <p:spPr>
          <a:xfrm>
            <a:off x="272706" y="523783"/>
            <a:ext cx="162094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28" name="Shape 428"/>
          <p:cNvSpPr txBox="1"/>
          <p:nvPr/>
        </p:nvSpPr>
        <p:spPr>
          <a:xfrm>
            <a:off x="272706" y="12330"/>
            <a:ext cx="5932788" cy="451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ko-KR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– 가속 </a:t>
            </a:r>
          </a:p>
        </p:txBody>
      </p:sp>
      <p:grpSp>
        <p:nvGrpSpPr>
          <p:cNvPr id="429" name="Shape 429"/>
          <p:cNvGrpSpPr/>
          <p:nvPr/>
        </p:nvGrpSpPr>
        <p:grpSpPr>
          <a:xfrm>
            <a:off x="265968" y="691297"/>
            <a:ext cx="3150770" cy="5585458"/>
            <a:chOff x="265968" y="691297"/>
            <a:chExt cx="3150770" cy="5585458"/>
          </a:xfrm>
        </p:grpSpPr>
        <p:pic>
          <p:nvPicPr>
            <p:cNvPr id="430" name="Shape 4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5968" y="691297"/>
              <a:ext cx="3150770" cy="55854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Shape 431"/>
            <p:cNvSpPr/>
            <p:nvPr/>
          </p:nvSpPr>
          <p:spPr>
            <a:xfrm>
              <a:off x="457200" y="1476375"/>
              <a:ext cx="2771774" cy="4048125"/>
            </a:xfrm>
            <a:prstGeom prst="rect">
              <a:avLst/>
            </a:prstGeom>
            <a:solidFill>
              <a:srgbClr val="C39F7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2" name="Shape 432"/>
          <p:cNvSpPr/>
          <p:nvPr/>
        </p:nvSpPr>
        <p:spPr>
          <a:xfrm>
            <a:off x="920433" y="5762069"/>
            <a:ext cx="2076767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과학기술 습득율 ( 38 / 88 )</a:t>
            </a:r>
          </a:p>
        </p:txBody>
      </p:sp>
      <p:pic>
        <p:nvPicPr>
          <p:cNvPr id="433" name="Shape 4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598" y="1580721"/>
            <a:ext cx="546391" cy="546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Shape 4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0933" y="1598817"/>
            <a:ext cx="479720" cy="479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Shape 4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9006" y="1580721"/>
            <a:ext cx="546391" cy="546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Shape 4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2614" y="1575254"/>
            <a:ext cx="515164" cy="540894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Shape 437"/>
          <p:cNvSpPr/>
          <p:nvPr/>
        </p:nvSpPr>
        <p:spPr>
          <a:xfrm>
            <a:off x="2142342" y="2011091"/>
            <a:ext cx="479717" cy="14632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농업</a:t>
            </a:r>
          </a:p>
        </p:txBody>
      </p:sp>
      <p:sp>
        <p:nvSpPr>
          <p:cNvPr id="438" name="Shape 438"/>
          <p:cNvSpPr/>
          <p:nvPr/>
        </p:nvSpPr>
        <p:spPr>
          <a:xfrm>
            <a:off x="903141" y="2011091"/>
            <a:ext cx="535306" cy="14632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00:00:00</a:t>
            </a:r>
          </a:p>
        </p:txBody>
      </p:sp>
      <p:sp>
        <p:nvSpPr>
          <p:cNvPr id="439" name="Shape 439"/>
          <p:cNvSpPr/>
          <p:nvPr/>
        </p:nvSpPr>
        <p:spPr>
          <a:xfrm>
            <a:off x="1236775" y="1536782"/>
            <a:ext cx="215446" cy="215443"/>
          </a:xfrm>
          <a:prstGeom prst="ellipse">
            <a:avLst/>
          </a:prstGeom>
          <a:solidFill>
            <a:srgbClr val="171616"/>
          </a:solidFill>
          <a:ln cap="flat" cmpd="sng" w="12700">
            <a:solidFill>
              <a:srgbClr val="FFD96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1197149" y="1536780"/>
            <a:ext cx="30809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1/5</a:t>
            </a:r>
          </a:p>
        </p:txBody>
      </p:sp>
      <p:sp>
        <p:nvSpPr>
          <p:cNvPr id="441" name="Shape 441"/>
          <p:cNvSpPr/>
          <p:nvPr/>
        </p:nvSpPr>
        <p:spPr>
          <a:xfrm>
            <a:off x="2473189" y="1536782"/>
            <a:ext cx="215446" cy="215443"/>
          </a:xfrm>
          <a:prstGeom prst="ellipse">
            <a:avLst/>
          </a:prstGeom>
          <a:solidFill>
            <a:srgbClr val="171616"/>
          </a:solidFill>
          <a:ln cap="flat" cmpd="sng" w="12700">
            <a:solidFill>
              <a:srgbClr val="FFD96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Shape 442"/>
          <p:cNvSpPr txBox="1"/>
          <p:nvPr/>
        </p:nvSpPr>
        <p:spPr>
          <a:xfrm>
            <a:off x="2433563" y="1536780"/>
            <a:ext cx="30809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1/5</a:t>
            </a:r>
          </a:p>
        </p:txBody>
      </p:sp>
      <p:pic>
        <p:nvPicPr>
          <p:cNvPr id="443" name="Shape 4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05246" y="2366868"/>
            <a:ext cx="535306" cy="535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Shape 4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05246" y="2355441"/>
            <a:ext cx="558160" cy="55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Shape 4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03141" y="3142109"/>
            <a:ext cx="535306" cy="535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Shape 4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09006" y="3142109"/>
            <a:ext cx="535306" cy="535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Shape 4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31520" y="3858389"/>
            <a:ext cx="535306" cy="535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Shape 4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0933" y="4659637"/>
            <a:ext cx="535306" cy="535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Shape 4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19832" y="4659637"/>
            <a:ext cx="535306" cy="5353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0" name="Shape 450"/>
          <p:cNvCxnSpPr>
            <a:stCxn id="437" idx="2"/>
            <a:endCxn id="443" idx="0"/>
          </p:cNvCxnSpPr>
          <p:nvPr/>
        </p:nvCxnSpPr>
        <p:spPr>
          <a:xfrm flipH="1">
            <a:off x="1772901" y="2157413"/>
            <a:ext cx="609300" cy="2094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51" name="Shape 451"/>
          <p:cNvCxnSpPr>
            <a:stCxn id="438" idx="2"/>
            <a:endCxn id="443" idx="0"/>
          </p:cNvCxnSpPr>
          <p:nvPr/>
        </p:nvCxnSpPr>
        <p:spPr>
          <a:xfrm>
            <a:off x="1170794" y="2157413"/>
            <a:ext cx="602100" cy="2094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52" name="Shape 452"/>
          <p:cNvCxnSpPr>
            <a:stCxn id="445" idx="0"/>
            <a:endCxn id="443" idx="2"/>
          </p:cNvCxnSpPr>
          <p:nvPr/>
        </p:nvCxnSpPr>
        <p:spPr>
          <a:xfrm flipH="1" rot="10800000">
            <a:off x="1170794" y="2902109"/>
            <a:ext cx="602100" cy="240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53" name="Shape 453"/>
          <p:cNvCxnSpPr>
            <a:stCxn id="446" idx="0"/>
            <a:endCxn id="443" idx="2"/>
          </p:cNvCxnSpPr>
          <p:nvPr/>
        </p:nvCxnSpPr>
        <p:spPr>
          <a:xfrm rot="10800000">
            <a:off x="1772759" y="2902109"/>
            <a:ext cx="603900" cy="240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54" name="Shape 454"/>
          <p:cNvSpPr/>
          <p:nvPr/>
        </p:nvSpPr>
        <p:spPr>
          <a:xfrm>
            <a:off x="1544469" y="2780765"/>
            <a:ext cx="479717" cy="14632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채광</a:t>
            </a:r>
          </a:p>
        </p:txBody>
      </p:sp>
      <p:sp>
        <p:nvSpPr>
          <p:cNvPr id="455" name="Shape 455"/>
          <p:cNvSpPr/>
          <p:nvPr/>
        </p:nvSpPr>
        <p:spPr>
          <a:xfrm>
            <a:off x="2426214" y="3078322"/>
            <a:ext cx="215446" cy="215443"/>
          </a:xfrm>
          <a:prstGeom prst="ellipse">
            <a:avLst/>
          </a:prstGeom>
          <a:solidFill>
            <a:srgbClr val="171616"/>
          </a:solidFill>
          <a:ln cap="flat" cmpd="sng" w="12700">
            <a:solidFill>
              <a:srgbClr val="FFD96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2394208" y="3078321"/>
            <a:ext cx="30809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0/5</a:t>
            </a:r>
          </a:p>
        </p:txBody>
      </p:sp>
      <p:sp>
        <p:nvSpPr>
          <p:cNvPr id="457" name="Shape 457"/>
          <p:cNvSpPr/>
          <p:nvPr/>
        </p:nvSpPr>
        <p:spPr>
          <a:xfrm>
            <a:off x="1245175" y="3085143"/>
            <a:ext cx="215446" cy="215443"/>
          </a:xfrm>
          <a:prstGeom prst="ellipse">
            <a:avLst/>
          </a:prstGeom>
          <a:solidFill>
            <a:srgbClr val="171616"/>
          </a:solidFill>
          <a:ln cap="flat" cmpd="sng" w="12700">
            <a:solidFill>
              <a:srgbClr val="FFD96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Shape 458"/>
          <p:cNvSpPr txBox="1"/>
          <p:nvPr/>
        </p:nvSpPr>
        <p:spPr>
          <a:xfrm>
            <a:off x="1205550" y="3085142"/>
            <a:ext cx="30809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0/5</a:t>
            </a:r>
          </a:p>
        </p:txBody>
      </p:sp>
      <p:sp>
        <p:nvSpPr>
          <p:cNvPr id="459" name="Shape 459"/>
          <p:cNvSpPr/>
          <p:nvPr/>
        </p:nvSpPr>
        <p:spPr>
          <a:xfrm>
            <a:off x="1897075" y="3776648"/>
            <a:ext cx="215446" cy="215443"/>
          </a:xfrm>
          <a:prstGeom prst="ellipse">
            <a:avLst/>
          </a:prstGeom>
          <a:solidFill>
            <a:srgbClr val="171616"/>
          </a:solidFill>
          <a:ln cap="flat" cmpd="sng" w="12700">
            <a:solidFill>
              <a:srgbClr val="FFD96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1857450" y="3776646"/>
            <a:ext cx="30809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0/5</a:t>
            </a:r>
          </a:p>
        </p:txBody>
      </p:sp>
      <p:sp>
        <p:nvSpPr>
          <p:cNvPr id="461" name="Shape 461"/>
          <p:cNvSpPr/>
          <p:nvPr/>
        </p:nvSpPr>
        <p:spPr>
          <a:xfrm>
            <a:off x="2451946" y="4573873"/>
            <a:ext cx="215446" cy="215443"/>
          </a:xfrm>
          <a:prstGeom prst="ellipse">
            <a:avLst/>
          </a:prstGeom>
          <a:solidFill>
            <a:srgbClr val="171616"/>
          </a:solidFill>
          <a:ln cap="flat" cmpd="sng" w="12700">
            <a:solidFill>
              <a:srgbClr val="FFD96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1268340" y="4583932"/>
            <a:ext cx="215446" cy="215443"/>
          </a:xfrm>
          <a:prstGeom prst="ellipse">
            <a:avLst/>
          </a:prstGeom>
          <a:solidFill>
            <a:srgbClr val="171616"/>
          </a:solidFill>
          <a:ln cap="flat" cmpd="sng" w="12700">
            <a:solidFill>
              <a:srgbClr val="FFD96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3" name="Shape 46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03141" y="3134693"/>
            <a:ext cx="558160" cy="55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Shape 46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15753" y="3126728"/>
            <a:ext cx="558160" cy="5581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5" name="Shape 465"/>
          <p:cNvCxnSpPr>
            <a:stCxn id="447" idx="0"/>
            <a:endCxn id="446" idx="2"/>
          </p:cNvCxnSpPr>
          <p:nvPr/>
        </p:nvCxnSpPr>
        <p:spPr>
          <a:xfrm flipH="1" rot="10800000">
            <a:off x="1799173" y="3677489"/>
            <a:ext cx="577500" cy="180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66" name="Shape 466"/>
          <p:cNvCxnSpPr>
            <a:stCxn id="447" idx="0"/>
            <a:endCxn id="445" idx="2"/>
          </p:cNvCxnSpPr>
          <p:nvPr/>
        </p:nvCxnSpPr>
        <p:spPr>
          <a:xfrm rot="10800000">
            <a:off x="1170673" y="3677489"/>
            <a:ext cx="628500" cy="180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67" name="Shape 467"/>
          <p:cNvSpPr/>
          <p:nvPr/>
        </p:nvSpPr>
        <p:spPr>
          <a:xfrm>
            <a:off x="917550" y="3573989"/>
            <a:ext cx="479717" cy="14632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곡괭이</a:t>
            </a:r>
          </a:p>
        </p:txBody>
      </p:sp>
      <p:sp>
        <p:nvSpPr>
          <p:cNvPr id="468" name="Shape 468"/>
          <p:cNvSpPr/>
          <p:nvPr/>
        </p:nvSpPr>
        <p:spPr>
          <a:xfrm>
            <a:off x="2152041" y="3568280"/>
            <a:ext cx="479717" cy="14632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채석장</a:t>
            </a:r>
          </a:p>
        </p:txBody>
      </p:sp>
      <p:pic>
        <p:nvPicPr>
          <p:cNvPr id="469" name="Shape 46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28458" y="3835130"/>
            <a:ext cx="558160" cy="55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Shape 47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44710" y="4621544"/>
            <a:ext cx="558160" cy="55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Shape 47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25625" y="4621542"/>
            <a:ext cx="558160" cy="55816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Shape 472"/>
          <p:cNvSpPr/>
          <p:nvPr/>
        </p:nvSpPr>
        <p:spPr>
          <a:xfrm>
            <a:off x="906698" y="5067287"/>
            <a:ext cx="534950" cy="14632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목장</a:t>
            </a:r>
          </a:p>
        </p:txBody>
      </p:sp>
      <p:sp>
        <p:nvSpPr>
          <p:cNvPr id="473" name="Shape 473"/>
          <p:cNvSpPr/>
          <p:nvPr/>
        </p:nvSpPr>
        <p:spPr>
          <a:xfrm>
            <a:off x="2109361" y="5072885"/>
            <a:ext cx="534950" cy="14632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드릴</a:t>
            </a:r>
          </a:p>
        </p:txBody>
      </p:sp>
      <p:sp>
        <p:nvSpPr>
          <p:cNvPr id="474" name="Shape 474"/>
          <p:cNvSpPr/>
          <p:nvPr/>
        </p:nvSpPr>
        <p:spPr>
          <a:xfrm>
            <a:off x="1876574" y="2315441"/>
            <a:ext cx="215446" cy="215443"/>
          </a:xfrm>
          <a:prstGeom prst="ellipse">
            <a:avLst/>
          </a:prstGeom>
          <a:solidFill>
            <a:srgbClr val="171616"/>
          </a:solidFill>
          <a:ln cap="flat" cmpd="sng" w="12700">
            <a:solidFill>
              <a:srgbClr val="FFD96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1836948" y="2315441"/>
            <a:ext cx="30809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0/5</a:t>
            </a:r>
          </a:p>
        </p:txBody>
      </p:sp>
      <p:cxnSp>
        <p:nvCxnSpPr>
          <p:cNvPr id="476" name="Shape 476"/>
          <p:cNvCxnSpPr>
            <a:stCxn id="448" idx="0"/>
            <a:endCxn id="447" idx="2"/>
          </p:cNvCxnSpPr>
          <p:nvPr/>
        </p:nvCxnSpPr>
        <p:spPr>
          <a:xfrm flipH="1" rot="10800000">
            <a:off x="1198586" y="4393837"/>
            <a:ext cx="600600" cy="26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77" name="Shape 477"/>
          <p:cNvCxnSpPr>
            <a:stCxn id="449" idx="0"/>
            <a:endCxn id="447" idx="2"/>
          </p:cNvCxnSpPr>
          <p:nvPr/>
        </p:nvCxnSpPr>
        <p:spPr>
          <a:xfrm rot="10800000">
            <a:off x="1799185" y="4393837"/>
            <a:ext cx="588300" cy="26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78" name="Shape 478"/>
          <p:cNvSpPr/>
          <p:nvPr/>
        </p:nvSpPr>
        <p:spPr>
          <a:xfrm>
            <a:off x="1528458" y="4307183"/>
            <a:ext cx="534950" cy="14632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농장확장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2412319" y="4573873"/>
            <a:ext cx="30809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0/5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1228713" y="4583932"/>
            <a:ext cx="30809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0/5</a:t>
            </a:r>
          </a:p>
        </p:txBody>
      </p:sp>
      <p:pic>
        <p:nvPicPr>
          <p:cNvPr id="481" name="Shape 48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900000">
            <a:off x="887311" y="2020105"/>
            <a:ext cx="95473" cy="12829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Shape 482"/>
          <p:cNvSpPr/>
          <p:nvPr/>
        </p:nvSpPr>
        <p:spPr>
          <a:xfrm>
            <a:off x="272706" y="688668"/>
            <a:ext cx="3144033" cy="5588084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3" name="Shape 483"/>
          <p:cNvGrpSpPr/>
          <p:nvPr/>
        </p:nvGrpSpPr>
        <p:grpSpPr>
          <a:xfrm>
            <a:off x="346228" y="1208338"/>
            <a:ext cx="2990610" cy="2989886"/>
            <a:chOff x="346228" y="1101807"/>
            <a:chExt cx="2990610" cy="2989886"/>
          </a:xfrm>
        </p:grpSpPr>
        <p:sp>
          <p:nvSpPr>
            <p:cNvPr id="484" name="Shape 484"/>
            <p:cNvSpPr/>
            <p:nvPr/>
          </p:nvSpPr>
          <p:spPr>
            <a:xfrm>
              <a:off x="346228" y="1456412"/>
              <a:ext cx="2990609" cy="2635281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5" name="Shape 485"/>
            <p:cNvGrpSpPr/>
            <p:nvPr/>
          </p:nvGrpSpPr>
          <p:grpSpPr>
            <a:xfrm>
              <a:off x="346228" y="1101807"/>
              <a:ext cx="2990610" cy="379475"/>
              <a:chOff x="4483301" y="2997253"/>
              <a:chExt cx="6450794" cy="863492"/>
            </a:xfrm>
          </p:grpSpPr>
          <p:pic>
            <p:nvPicPr>
              <p:cNvPr id="486" name="Shape 486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4483301" y="2997253"/>
                <a:ext cx="3225397" cy="8634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7" name="Shape 48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flipH="1">
                <a:off x="7708698" y="2997253"/>
                <a:ext cx="3225397" cy="8634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88" name="Shape 488"/>
          <p:cNvSpPr/>
          <p:nvPr/>
        </p:nvSpPr>
        <p:spPr>
          <a:xfrm>
            <a:off x="390093" y="1650978"/>
            <a:ext cx="2895578" cy="165706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9" name="Shape 4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187" y="1677831"/>
            <a:ext cx="703059" cy="703059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Shape 490"/>
          <p:cNvSpPr/>
          <p:nvPr/>
        </p:nvSpPr>
        <p:spPr>
          <a:xfrm>
            <a:off x="1178749" y="1855601"/>
            <a:ext cx="1996923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생산량이 증가합니다.</a:t>
            </a:r>
          </a:p>
        </p:txBody>
      </p:sp>
      <p:pic>
        <p:nvPicPr>
          <p:cNvPr id="491" name="Shape 4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5881" y="1730530"/>
            <a:ext cx="613685" cy="613685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/>
          <p:nvPr/>
        </p:nvSpPr>
        <p:spPr>
          <a:xfrm>
            <a:off x="382209" y="2401368"/>
            <a:ext cx="2912293" cy="2475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3" name="Shape 493"/>
          <p:cNvCxnSpPr/>
          <p:nvPr/>
        </p:nvCxnSpPr>
        <p:spPr>
          <a:xfrm>
            <a:off x="377887" y="2401368"/>
            <a:ext cx="291661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94" name="Shape 494"/>
          <p:cNvSpPr/>
          <p:nvPr/>
        </p:nvSpPr>
        <p:spPr>
          <a:xfrm>
            <a:off x="837732" y="2375517"/>
            <a:ext cx="1996923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효 과</a:t>
            </a:r>
          </a:p>
        </p:txBody>
      </p:sp>
      <p:sp>
        <p:nvSpPr>
          <p:cNvPr id="495" name="Shape 495"/>
          <p:cNvSpPr/>
          <p:nvPr/>
        </p:nvSpPr>
        <p:spPr>
          <a:xfrm>
            <a:off x="836921" y="2611234"/>
            <a:ext cx="1996923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생산량 증가</a:t>
            </a:r>
          </a:p>
        </p:txBody>
      </p:sp>
      <p:sp>
        <p:nvSpPr>
          <p:cNvPr id="496" name="Shape 496"/>
          <p:cNvSpPr/>
          <p:nvPr/>
        </p:nvSpPr>
        <p:spPr>
          <a:xfrm>
            <a:off x="1395721" y="2820784"/>
            <a:ext cx="199692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레벨 : 1 % </a:t>
            </a:r>
          </a:p>
        </p:txBody>
      </p:sp>
      <p:sp>
        <p:nvSpPr>
          <p:cNvPr id="497" name="Shape 497"/>
          <p:cNvSpPr/>
          <p:nvPr/>
        </p:nvSpPr>
        <p:spPr>
          <a:xfrm>
            <a:off x="1395721" y="2996891"/>
            <a:ext cx="199692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다음 레벨 : 2 %</a:t>
            </a:r>
          </a:p>
        </p:txBody>
      </p:sp>
      <p:sp>
        <p:nvSpPr>
          <p:cNvPr id="498" name="Shape 498"/>
          <p:cNvSpPr/>
          <p:nvPr/>
        </p:nvSpPr>
        <p:spPr>
          <a:xfrm>
            <a:off x="377887" y="3370628"/>
            <a:ext cx="2912293" cy="247557"/>
          </a:xfrm>
          <a:prstGeom prst="rect">
            <a:avLst/>
          </a:prstGeom>
          <a:solidFill>
            <a:srgbClr val="58181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9" name="Shape 49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29966" y="3654410"/>
            <a:ext cx="1349690" cy="410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Shape 50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61974" y="3837348"/>
            <a:ext cx="216989" cy="216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Shape 50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13962" y="3696132"/>
            <a:ext cx="308511" cy="308511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/>
          <p:nvPr/>
        </p:nvSpPr>
        <p:spPr>
          <a:xfrm>
            <a:off x="718049" y="3793519"/>
            <a:ext cx="924486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</a:p>
        </p:txBody>
      </p:sp>
      <p:pic>
        <p:nvPicPr>
          <p:cNvPr id="503" name="Shape 50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893647" y="3663832"/>
            <a:ext cx="1349690" cy="410557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Shape 504"/>
          <p:cNvSpPr/>
          <p:nvPr/>
        </p:nvSpPr>
        <p:spPr>
          <a:xfrm>
            <a:off x="2088593" y="3709810"/>
            <a:ext cx="924486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연구 가속</a:t>
            </a:r>
          </a:p>
        </p:txBody>
      </p:sp>
      <p:pic>
        <p:nvPicPr>
          <p:cNvPr id="505" name="Shape 50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212415" y="3373973"/>
            <a:ext cx="243224" cy="24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Shape 506"/>
          <p:cNvSpPr/>
          <p:nvPr/>
        </p:nvSpPr>
        <p:spPr>
          <a:xfrm>
            <a:off x="1318425" y="3318985"/>
            <a:ext cx="1093896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06 : 53 : 06</a:t>
            </a:r>
          </a:p>
        </p:txBody>
      </p:sp>
      <p:sp>
        <p:nvSpPr>
          <p:cNvPr id="507" name="Shape 507"/>
          <p:cNvSpPr/>
          <p:nvPr/>
        </p:nvSpPr>
        <p:spPr>
          <a:xfrm>
            <a:off x="649510" y="3640637"/>
            <a:ext cx="924486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즉시 완료</a:t>
            </a:r>
          </a:p>
        </p:txBody>
      </p:sp>
      <p:sp>
        <p:nvSpPr>
          <p:cNvPr id="508" name="Shape 508"/>
          <p:cNvSpPr/>
          <p:nvPr/>
        </p:nvSpPr>
        <p:spPr>
          <a:xfrm>
            <a:off x="856342" y="1273671"/>
            <a:ext cx="19969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벌목  1 / 5</a:t>
            </a:r>
          </a:p>
        </p:txBody>
      </p:sp>
      <p:graphicFrame>
        <p:nvGraphicFramePr>
          <p:cNvPr id="509" name="Shape 509"/>
          <p:cNvGraphicFramePr/>
          <p:nvPr/>
        </p:nvGraphicFramePr>
        <p:xfrm>
          <a:off x="3957637" y="37354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{833A3521-977C-45AB-A7F8-B413C1AE8FED}</a:tableStyleId>
              </a:tblPr>
              <a:tblGrid>
                <a:gridCol w="647700"/>
                <a:gridCol w="362902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170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연구 가속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0" name="Shape 510"/>
          <p:cNvGraphicFramePr/>
          <p:nvPr/>
        </p:nvGraphicFramePr>
        <p:xfrm>
          <a:off x="3957637" y="43853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{833A3521-977C-45AB-A7F8-B413C1AE8FED}</a:tableStyleId>
              </a:tblPr>
              <a:tblGrid>
                <a:gridCol w="647700"/>
                <a:gridCol w="362902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166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즉시 완료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511" name="Shape 511"/>
          <p:cNvCxnSpPr>
            <a:endCxn id="503" idx="3"/>
          </p:cNvCxnSpPr>
          <p:nvPr/>
        </p:nvCxnSpPr>
        <p:spPr>
          <a:xfrm flipH="1">
            <a:off x="3243338" y="3840311"/>
            <a:ext cx="714300" cy="28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12" name="Shape 512"/>
          <p:cNvCxnSpPr>
            <a:endCxn id="499" idx="2"/>
          </p:cNvCxnSpPr>
          <p:nvPr/>
        </p:nvCxnSpPr>
        <p:spPr>
          <a:xfrm rot="10800000">
            <a:off x="1104812" y="4064967"/>
            <a:ext cx="2852700" cy="425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13" name="Shape 513"/>
          <p:cNvSpPr/>
          <p:nvPr/>
        </p:nvSpPr>
        <p:spPr>
          <a:xfrm>
            <a:off x="3838071" y="796991"/>
            <a:ext cx="53143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과학기술 연구 중일때, 다른 과학기술을 연구하고자 하는 경우 </a:t>
            </a:r>
            <a:b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완료, 연구 버튼을 누르면 연구 불가 알림 팝업을 호출합니다.</a:t>
            </a:r>
          </a:p>
        </p:txBody>
      </p:sp>
      <p:grpSp>
        <p:nvGrpSpPr>
          <p:cNvPr id="514" name="Shape 514"/>
          <p:cNvGrpSpPr/>
          <p:nvPr/>
        </p:nvGrpSpPr>
        <p:grpSpPr>
          <a:xfrm>
            <a:off x="4179115" y="1555210"/>
            <a:ext cx="2932699" cy="674436"/>
            <a:chOff x="372476" y="2124941"/>
            <a:chExt cx="2932699" cy="674436"/>
          </a:xfrm>
        </p:grpSpPr>
        <p:sp>
          <p:nvSpPr>
            <p:cNvPr id="515" name="Shape 515"/>
            <p:cNvSpPr/>
            <p:nvPr/>
          </p:nvSpPr>
          <p:spPr>
            <a:xfrm>
              <a:off x="372476" y="2141903"/>
              <a:ext cx="2917802" cy="657473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374552" y="2301043"/>
              <a:ext cx="2917802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영주님 한번에 하나의 연구만 진행할 수 있습니다.</a:t>
              </a:r>
            </a:p>
          </p:txBody>
        </p:sp>
        <p:cxnSp>
          <p:nvCxnSpPr>
            <p:cNvPr id="517" name="Shape 517"/>
            <p:cNvCxnSpPr/>
            <p:nvPr/>
          </p:nvCxnSpPr>
          <p:spPr>
            <a:xfrm>
              <a:off x="387372" y="2124941"/>
              <a:ext cx="2917802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18" name="Shape 518"/>
            <p:cNvCxnSpPr/>
            <p:nvPr/>
          </p:nvCxnSpPr>
          <p:spPr>
            <a:xfrm>
              <a:off x="387372" y="2791516"/>
              <a:ext cx="2917802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aphicFrame>
        <p:nvGraphicFramePr>
          <p:cNvPr id="519" name="Shape 519"/>
          <p:cNvGraphicFramePr/>
          <p:nvPr/>
        </p:nvGraphicFramePr>
        <p:xfrm>
          <a:off x="6495269" y="26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{833A3521-977C-45AB-A7F8-B413C1AE8FED}</a:tableStyleId>
              </a:tblPr>
              <a:tblGrid>
                <a:gridCol w="647700"/>
                <a:gridCol w="362902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172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영주님, 한 번에 하나의 연구만 진행할 수 있습니다!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520" name="Shape 520"/>
          <p:cNvCxnSpPr>
            <a:endCxn id="515" idx="2"/>
          </p:cNvCxnSpPr>
          <p:nvPr/>
        </p:nvCxnSpPr>
        <p:spPr>
          <a:xfrm rot="10800000">
            <a:off x="5638016" y="2229646"/>
            <a:ext cx="857400" cy="568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5" name="Shape 525"/>
          <p:cNvCxnSpPr/>
          <p:nvPr/>
        </p:nvCxnSpPr>
        <p:spPr>
          <a:xfrm>
            <a:off x="272706" y="523783"/>
            <a:ext cx="162094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26" name="Shape 526"/>
          <p:cNvSpPr txBox="1"/>
          <p:nvPr/>
        </p:nvSpPr>
        <p:spPr>
          <a:xfrm>
            <a:off x="272706" y="12330"/>
            <a:ext cx="5932788" cy="451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ko-KR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– 가속 </a:t>
            </a:r>
          </a:p>
        </p:txBody>
      </p:sp>
      <p:grpSp>
        <p:nvGrpSpPr>
          <p:cNvPr id="527" name="Shape 527"/>
          <p:cNvGrpSpPr/>
          <p:nvPr/>
        </p:nvGrpSpPr>
        <p:grpSpPr>
          <a:xfrm>
            <a:off x="265968" y="691297"/>
            <a:ext cx="3150770" cy="5585458"/>
            <a:chOff x="265968" y="691297"/>
            <a:chExt cx="3150770" cy="5585458"/>
          </a:xfrm>
        </p:grpSpPr>
        <p:pic>
          <p:nvPicPr>
            <p:cNvPr id="528" name="Shape 5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5968" y="691297"/>
              <a:ext cx="3150770" cy="55854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9" name="Shape 529"/>
            <p:cNvSpPr/>
            <p:nvPr/>
          </p:nvSpPr>
          <p:spPr>
            <a:xfrm>
              <a:off x="457200" y="1476375"/>
              <a:ext cx="2771774" cy="4048125"/>
            </a:xfrm>
            <a:prstGeom prst="rect">
              <a:avLst/>
            </a:prstGeom>
            <a:solidFill>
              <a:srgbClr val="C39F7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0" name="Shape 530"/>
          <p:cNvSpPr/>
          <p:nvPr/>
        </p:nvSpPr>
        <p:spPr>
          <a:xfrm>
            <a:off x="920433" y="5762069"/>
            <a:ext cx="2076767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과학기술 습득율 ( 38 / 88 )</a:t>
            </a:r>
          </a:p>
        </p:txBody>
      </p:sp>
      <p:pic>
        <p:nvPicPr>
          <p:cNvPr id="531" name="Shape 5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598" y="1580721"/>
            <a:ext cx="546391" cy="546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Shape 5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0933" y="1598817"/>
            <a:ext cx="479720" cy="479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Shape 5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9006" y="1580721"/>
            <a:ext cx="546391" cy="546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Shape 5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2614" y="1575254"/>
            <a:ext cx="515164" cy="540894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Shape 535"/>
          <p:cNvSpPr/>
          <p:nvPr/>
        </p:nvSpPr>
        <p:spPr>
          <a:xfrm>
            <a:off x="2142342" y="2011091"/>
            <a:ext cx="479717" cy="14632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농업</a:t>
            </a:r>
          </a:p>
        </p:txBody>
      </p:sp>
      <p:sp>
        <p:nvSpPr>
          <p:cNvPr id="536" name="Shape 536"/>
          <p:cNvSpPr/>
          <p:nvPr/>
        </p:nvSpPr>
        <p:spPr>
          <a:xfrm>
            <a:off x="903141" y="2011091"/>
            <a:ext cx="535306" cy="14632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00:00:00</a:t>
            </a:r>
          </a:p>
        </p:txBody>
      </p:sp>
      <p:sp>
        <p:nvSpPr>
          <p:cNvPr id="537" name="Shape 537"/>
          <p:cNvSpPr/>
          <p:nvPr/>
        </p:nvSpPr>
        <p:spPr>
          <a:xfrm>
            <a:off x="1236775" y="1536782"/>
            <a:ext cx="215446" cy="215443"/>
          </a:xfrm>
          <a:prstGeom prst="ellipse">
            <a:avLst/>
          </a:prstGeom>
          <a:solidFill>
            <a:srgbClr val="171616"/>
          </a:solidFill>
          <a:ln cap="flat" cmpd="sng" w="12700">
            <a:solidFill>
              <a:srgbClr val="FFD96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Shape 538"/>
          <p:cNvSpPr txBox="1"/>
          <p:nvPr/>
        </p:nvSpPr>
        <p:spPr>
          <a:xfrm>
            <a:off x="1197149" y="1536780"/>
            <a:ext cx="30809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1/5</a:t>
            </a:r>
          </a:p>
        </p:txBody>
      </p:sp>
      <p:sp>
        <p:nvSpPr>
          <p:cNvPr id="539" name="Shape 539"/>
          <p:cNvSpPr/>
          <p:nvPr/>
        </p:nvSpPr>
        <p:spPr>
          <a:xfrm>
            <a:off x="2473189" y="1536782"/>
            <a:ext cx="215446" cy="215443"/>
          </a:xfrm>
          <a:prstGeom prst="ellipse">
            <a:avLst/>
          </a:prstGeom>
          <a:solidFill>
            <a:srgbClr val="171616"/>
          </a:solidFill>
          <a:ln cap="flat" cmpd="sng" w="12700">
            <a:solidFill>
              <a:srgbClr val="FFD96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Shape 540"/>
          <p:cNvSpPr txBox="1"/>
          <p:nvPr/>
        </p:nvSpPr>
        <p:spPr>
          <a:xfrm>
            <a:off x="2433563" y="1536780"/>
            <a:ext cx="30809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1/5</a:t>
            </a:r>
          </a:p>
        </p:txBody>
      </p:sp>
      <p:pic>
        <p:nvPicPr>
          <p:cNvPr id="541" name="Shape 5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05246" y="2366868"/>
            <a:ext cx="535306" cy="535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Shape 5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05246" y="2355441"/>
            <a:ext cx="558160" cy="55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Shape 5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03141" y="3142109"/>
            <a:ext cx="535306" cy="535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Shape 5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09006" y="3142109"/>
            <a:ext cx="535306" cy="535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31520" y="3858389"/>
            <a:ext cx="535306" cy="535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Shape 5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0933" y="4659637"/>
            <a:ext cx="535306" cy="535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Shape 5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19832" y="4659637"/>
            <a:ext cx="535306" cy="5353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8" name="Shape 548"/>
          <p:cNvCxnSpPr>
            <a:stCxn id="535" idx="2"/>
            <a:endCxn id="541" idx="0"/>
          </p:cNvCxnSpPr>
          <p:nvPr/>
        </p:nvCxnSpPr>
        <p:spPr>
          <a:xfrm flipH="1">
            <a:off x="1772901" y="2157413"/>
            <a:ext cx="609300" cy="2094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49" name="Shape 549"/>
          <p:cNvCxnSpPr>
            <a:stCxn id="536" idx="2"/>
            <a:endCxn id="541" idx="0"/>
          </p:cNvCxnSpPr>
          <p:nvPr/>
        </p:nvCxnSpPr>
        <p:spPr>
          <a:xfrm>
            <a:off x="1170794" y="2157413"/>
            <a:ext cx="602100" cy="2094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50" name="Shape 550"/>
          <p:cNvCxnSpPr>
            <a:stCxn id="543" idx="0"/>
            <a:endCxn id="541" idx="2"/>
          </p:cNvCxnSpPr>
          <p:nvPr/>
        </p:nvCxnSpPr>
        <p:spPr>
          <a:xfrm flipH="1" rot="10800000">
            <a:off x="1170794" y="2902109"/>
            <a:ext cx="602100" cy="240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51" name="Shape 551"/>
          <p:cNvCxnSpPr>
            <a:stCxn id="544" idx="0"/>
            <a:endCxn id="541" idx="2"/>
          </p:cNvCxnSpPr>
          <p:nvPr/>
        </p:nvCxnSpPr>
        <p:spPr>
          <a:xfrm rot="10800000">
            <a:off x="1772759" y="2902109"/>
            <a:ext cx="603900" cy="240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52" name="Shape 552"/>
          <p:cNvSpPr/>
          <p:nvPr/>
        </p:nvSpPr>
        <p:spPr>
          <a:xfrm>
            <a:off x="1544469" y="2780765"/>
            <a:ext cx="479717" cy="14632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채광</a:t>
            </a:r>
          </a:p>
        </p:txBody>
      </p:sp>
      <p:sp>
        <p:nvSpPr>
          <p:cNvPr id="553" name="Shape 553"/>
          <p:cNvSpPr/>
          <p:nvPr/>
        </p:nvSpPr>
        <p:spPr>
          <a:xfrm>
            <a:off x="2426214" y="3078322"/>
            <a:ext cx="215446" cy="215443"/>
          </a:xfrm>
          <a:prstGeom prst="ellipse">
            <a:avLst/>
          </a:prstGeom>
          <a:solidFill>
            <a:srgbClr val="171616"/>
          </a:solidFill>
          <a:ln cap="flat" cmpd="sng" w="12700">
            <a:solidFill>
              <a:srgbClr val="FFD96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Shape 554"/>
          <p:cNvSpPr txBox="1"/>
          <p:nvPr/>
        </p:nvSpPr>
        <p:spPr>
          <a:xfrm>
            <a:off x="2394208" y="3078321"/>
            <a:ext cx="30809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0/5</a:t>
            </a:r>
          </a:p>
        </p:txBody>
      </p:sp>
      <p:sp>
        <p:nvSpPr>
          <p:cNvPr id="555" name="Shape 555"/>
          <p:cNvSpPr/>
          <p:nvPr/>
        </p:nvSpPr>
        <p:spPr>
          <a:xfrm>
            <a:off x="1245175" y="3085143"/>
            <a:ext cx="215446" cy="215443"/>
          </a:xfrm>
          <a:prstGeom prst="ellipse">
            <a:avLst/>
          </a:prstGeom>
          <a:solidFill>
            <a:srgbClr val="171616"/>
          </a:solidFill>
          <a:ln cap="flat" cmpd="sng" w="12700">
            <a:solidFill>
              <a:srgbClr val="FFD96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Shape 556"/>
          <p:cNvSpPr txBox="1"/>
          <p:nvPr/>
        </p:nvSpPr>
        <p:spPr>
          <a:xfrm>
            <a:off x="1205550" y="3085142"/>
            <a:ext cx="30809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0/5</a:t>
            </a:r>
          </a:p>
        </p:txBody>
      </p:sp>
      <p:sp>
        <p:nvSpPr>
          <p:cNvPr id="557" name="Shape 557"/>
          <p:cNvSpPr/>
          <p:nvPr/>
        </p:nvSpPr>
        <p:spPr>
          <a:xfrm>
            <a:off x="1897075" y="3776648"/>
            <a:ext cx="215446" cy="215443"/>
          </a:xfrm>
          <a:prstGeom prst="ellipse">
            <a:avLst/>
          </a:prstGeom>
          <a:solidFill>
            <a:srgbClr val="171616"/>
          </a:solidFill>
          <a:ln cap="flat" cmpd="sng" w="12700">
            <a:solidFill>
              <a:srgbClr val="FFD96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1857450" y="3776646"/>
            <a:ext cx="30809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0/5</a:t>
            </a:r>
          </a:p>
        </p:txBody>
      </p:sp>
      <p:sp>
        <p:nvSpPr>
          <p:cNvPr id="559" name="Shape 559"/>
          <p:cNvSpPr/>
          <p:nvPr/>
        </p:nvSpPr>
        <p:spPr>
          <a:xfrm>
            <a:off x="2451946" y="4573873"/>
            <a:ext cx="215446" cy="215443"/>
          </a:xfrm>
          <a:prstGeom prst="ellipse">
            <a:avLst/>
          </a:prstGeom>
          <a:solidFill>
            <a:srgbClr val="171616"/>
          </a:solidFill>
          <a:ln cap="flat" cmpd="sng" w="12700">
            <a:solidFill>
              <a:srgbClr val="FFD96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Shape 560"/>
          <p:cNvSpPr/>
          <p:nvPr/>
        </p:nvSpPr>
        <p:spPr>
          <a:xfrm>
            <a:off x="1268340" y="4583932"/>
            <a:ext cx="215446" cy="215443"/>
          </a:xfrm>
          <a:prstGeom prst="ellipse">
            <a:avLst/>
          </a:prstGeom>
          <a:solidFill>
            <a:srgbClr val="171616"/>
          </a:solidFill>
          <a:ln cap="flat" cmpd="sng" w="12700">
            <a:solidFill>
              <a:srgbClr val="FFD96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1" name="Shape 56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03141" y="3134693"/>
            <a:ext cx="558160" cy="55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Shape 56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15753" y="3126728"/>
            <a:ext cx="558160" cy="5581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3" name="Shape 563"/>
          <p:cNvCxnSpPr>
            <a:stCxn id="545" idx="0"/>
            <a:endCxn id="544" idx="2"/>
          </p:cNvCxnSpPr>
          <p:nvPr/>
        </p:nvCxnSpPr>
        <p:spPr>
          <a:xfrm flipH="1" rot="10800000">
            <a:off x="1799173" y="3677489"/>
            <a:ext cx="577500" cy="180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64" name="Shape 564"/>
          <p:cNvCxnSpPr>
            <a:stCxn id="545" idx="0"/>
            <a:endCxn id="543" idx="2"/>
          </p:cNvCxnSpPr>
          <p:nvPr/>
        </p:nvCxnSpPr>
        <p:spPr>
          <a:xfrm rot="10800000">
            <a:off x="1170673" y="3677489"/>
            <a:ext cx="628500" cy="180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65" name="Shape 565"/>
          <p:cNvSpPr/>
          <p:nvPr/>
        </p:nvSpPr>
        <p:spPr>
          <a:xfrm>
            <a:off x="917550" y="3573989"/>
            <a:ext cx="479717" cy="14632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곡괭이</a:t>
            </a:r>
          </a:p>
        </p:txBody>
      </p:sp>
      <p:sp>
        <p:nvSpPr>
          <p:cNvPr id="566" name="Shape 566"/>
          <p:cNvSpPr/>
          <p:nvPr/>
        </p:nvSpPr>
        <p:spPr>
          <a:xfrm>
            <a:off x="2152041" y="3568280"/>
            <a:ext cx="479717" cy="14632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채석장</a:t>
            </a:r>
          </a:p>
        </p:txBody>
      </p:sp>
      <p:pic>
        <p:nvPicPr>
          <p:cNvPr id="567" name="Shape 56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28458" y="3835130"/>
            <a:ext cx="558160" cy="55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Shape 56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44710" y="4621544"/>
            <a:ext cx="558160" cy="55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Shape 56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25625" y="4621542"/>
            <a:ext cx="558160" cy="55816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Shape 570"/>
          <p:cNvSpPr/>
          <p:nvPr/>
        </p:nvSpPr>
        <p:spPr>
          <a:xfrm>
            <a:off x="906698" y="5067287"/>
            <a:ext cx="534950" cy="14632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목장</a:t>
            </a:r>
          </a:p>
        </p:txBody>
      </p:sp>
      <p:sp>
        <p:nvSpPr>
          <p:cNvPr id="571" name="Shape 571"/>
          <p:cNvSpPr/>
          <p:nvPr/>
        </p:nvSpPr>
        <p:spPr>
          <a:xfrm>
            <a:off x="2109361" y="5072885"/>
            <a:ext cx="534950" cy="14632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드릴</a:t>
            </a:r>
          </a:p>
        </p:txBody>
      </p:sp>
      <p:sp>
        <p:nvSpPr>
          <p:cNvPr id="572" name="Shape 572"/>
          <p:cNvSpPr/>
          <p:nvPr/>
        </p:nvSpPr>
        <p:spPr>
          <a:xfrm>
            <a:off x="1876574" y="2315441"/>
            <a:ext cx="215446" cy="215443"/>
          </a:xfrm>
          <a:prstGeom prst="ellipse">
            <a:avLst/>
          </a:prstGeom>
          <a:solidFill>
            <a:srgbClr val="171616"/>
          </a:solidFill>
          <a:ln cap="flat" cmpd="sng" w="12700">
            <a:solidFill>
              <a:srgbClr val="FFD96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 txBox="1"/>
          <p:nvPr/>
        </p:nvSpPr>
        <p:spPr>
          <a:xfrm>
            <a:off x="1836948" y="2315441"/>
            <a:ext cx="30809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0/5</a:t>
            </a:r>
          </a:p>
        </p:txBody>
      </p:sp>
      <p:cxnSp>
        <p:nvCxnSpPr>
          <p:cNvPr id="574" name="Shape 574"/>
          <p:cNvCxnSpPr>
            <a:stCxn id="546" idx="0"/>
            <a:endCxn id="545" idx="2"/>
          </p:cNvCxnSpPr>
          <p:nvPr/>
        </p:nvCxnSpPr>
        <p:spPr>
          <a:xfrm flipH="1" rot="10800000">
            <a:off x="1198586" y="4393837"/>
            <a:ext cx="600600" cy="26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75" name="Shape 575"/>
          <p:cNvCxnSpPr>
            <a:stCxn id="547" idx="0"/>
            <a:endCxn id="545" idx="2"/>
          </p:cNvCxnSpPr>
          <p:nvPr/>
        </p:nvCxnSpPr>
        <p:spPr>
          <a:xfrm rot="10800000">
            <a:off x="1799185" y="4393837"/>
            <a:ext cx="588300" cy="26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76" name="Shape 576"/>
          <p:cNvSpPr/>
          <p:nvPr/>
        </p:nvSpPr>
        <p:spPr>
          <a:xfrm>
            <a:off x="1528458" y="4307183"/>
            <a:ext cx="534950" cy="14632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농장확장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x="2412319" y="4573873"/>
            <a:ext cx="30809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0/5</a:t>
            </a:r>
          </a:p>
        </p:txBody>
      </p:sp>
      <p:sp>
        <p:nvSpPr>
          <p:cNvPr id="578" name="Shape 578"/>
          <p:cNvSpPr txBox="1"/>
          <p:nvPr/>
        </p:nvSpPr>
        <p:spPr>
          <a:xfrm>
            <a:off x="1228713" y="4583932"/>
            <a:ext cx="30809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0/5</a:t>
            </a:r>
          </a:p>
        </p:txBody>
      </p:sp>
      <p:pic>
        <p:nvPicPr>
          <p:cNvPr id="579" name="Shape 57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900000">
            <a:off x="887311" y="2020105"/>
            <a:ext cx="95473" cy="12829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Shape 580"/>
          <p:cNvSpPr/>
          <p:nvPr/>
        </p:nvSpPr>
        <p:spPr>
          <a:xfrm>
            <a:off x="272706" y="688668"/>
            <a:ext cx="3144033" cy="558808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1" name="Shape 581"/>
          <p:cNvGrpSpPr/>
          <p:nvPr/>
        </p:nvGrpSpPr>
        <p:grpSpPr>
          <a:xfrm>
            <a:off x="346228" y="1784073"/>
            <a:ext cx="2990610" cy="2660950"/>
            <a:chOff x="346228" y="1101807"/>
            <a:chExt cx="2990610" cy="2660950"/>
          </a:xfrm>
        </p:grpSpPr>
        <p:sp>
          <p:nvSpPr>
            <p:cNvPr id="582" name="Shape 582"/>
            <p:cNvSpPr/>
            <p:nvPr/>
          </p:nvSpPr>
          <p:spPr>
            <a:xfrm>
              <a:off x="346228" y="1456412"/>
              <a:ext cx="2990609" cy="230634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3" name="Shape 583"/>
            <p:cNvGrpSpPr/>
            <p:nvPr/>
          </p:nvGrpSpPr>
          <p:grpSpPr>
            <a:xfrm>
              <a:off x="346228" y="1101807"/>
              <a:ext cx="2990610" cy="379475"/>
              <a:chOff x="4483301" y="2997253"/>
              <a:chExt cx="6450794" cy="863492"/>
            </a:xfrm>
          </p:grpSpPr>
          <p:pic>
            <p:nvPicPr>
              <p:cNvPr id="584" name="Shape 58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4483301" y="2997253"/>
                <a:ext cx="3225397" cy="8634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5" name="Shape 585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flipH="1">
                <a:off x="7708698" y="2997253"/>
                <a:ext cx="3225397" cy="8634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86" name="Shape 586"/>
          <p:cNvSpPr/>
          <p:nvPr/>
        </p:nvSpPr>
        <p:spPr>
          <a:xfrm>
            <a:off x="390093" y="2226714"/>
            <a:ext cx="2895578" cy="165706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7" name="Shape 5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187" y="2253566"/>
            <a:ext cx="703059" cy="703059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Shape 588"/>
          <p:cNvSpPr/>
          <p:nvPr/>
        </p:nvSpPr>
        <p:spPr>
          <a:xfrm>
            <a:off x="1178749" y="2431336"/>
            <a:ext cx="1996923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생산량이 증가합니다.</a:t>
            </a:r>
          </a:p>
        </p:txBody>
      </p:sp>
      <p:pic>
        <p:nvPicPr>
          <p:cNvPr id="589" name="Shape 5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5881" y="2306265"/>
            <a:ext cx="613685" cy="613685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Shape 590"/>
          <p:cNvSpPr/>
          <p:nvPr/>
        </p:nvSpPr>
        <p:spPr>
          <a:xfrm>
            <a:off x="382209" y="2977103"/>
            <a:ext cx="2912293" cy="2475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1" name="Shape 591"/>
          <p:cNvCxnSpPr/>
          <p:nvPr/>
        </p:nvCxnSpPr>
        <p:spPr>
          <a:xfrm>
            <a:off x="377887" y="2977103"/>
            <a:ext cx="291661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92" name="Shape 592"/>
          <p:cNvSpPr/>
          <p:nvPr/>
        </p:nvSpPr>
        <p:spPr>
          <a:xfrm>
            <a:off x="837732" y="2951252"/>
            <a:ext cx="1996923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효 과</a:t>
            </a:r>
          </a:p>
        </p:txBody>
      </p:sp>
      <p:sp>
        <p:nvSpPr>
          <p:cNvPr id="593" name="Shape 593"/>
          <p:cNvSpPr/>
          <p:nvPr/>
        </p:nvSpPr>
        <p:spPr>
          <a:xfrm>
            <a:off x="836921" y="3305505"/>
            <a:ext cx="1996923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생산량 증가</a:t>
            </a:r>
          </a:p>
        </p:txBody>
      </p:sp>
      <p:sp>
        <p:nvSpPr>
          <p:cNvPr id="594" name="Shape 594"/>
          <p:cNvSpPr/>
          <p:nvPr/>
        </p:nvSpPr>
        <p:spPr>
          <a:xfrm>
            <a:off x="862320" y="3523519"/>
            <a:ext cx="1996923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레벨 : 20 % </a:t>
            </a:r>
          </a:p>
        </p:txBody>
      </p:sp>
      <p:sp>
        <p:nvSpPr>
          <p:cNvPr id="595" name="Shape 595"/>
          <p:cNvSpPr/>
          <p:nvPr/>
        </p:nvSpPr>
        <p:spPr>
          <a:xfrm>
            <a:off x="856342" y="1849407"/>
            <a:ext cx="19969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벌목  5 / 5</a:t>
            </a:r>
          </a:p>
        </p:txBody>
      </p:sp>
      <p:sp>
        <p:nvSpPr>
          <p:cNvPr id="596" name="Shape 596"/>
          <p:cNvSpPr/>
          <p:nvPr/>
        </p:nvSpPr>
        <p:spPr>
          <a:xfrm>
            <a:off x="844625" y="4001091"/>
            <a:ext cx="1996923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이미 최고 레벨입니다.</a:t>
            </a:r>
          </a:p>
        </p:txBody>
      </p:sp>
      <p:graphicFrame>
        <p:nvGraphicFramePr>
          <p:cNvPr id="597" name="Shape 597"/>
          <p:cNvGraphicFramePr/>
          <p:nvPr/>
        </p:nvGraphicFramePr>
        <p:xfrm>
          <a:off x="4159194" y="27943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{833A3521-977C-45AB-A7F8-B413C1AE8FED}</a:tableStyleId>
              </a:tblPr>
              <a:tblGrid>
                <a:gridCol w="647700"/>
                <a:gridCol w="362902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173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효과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598" name="Shape 598"/>
          <p:cNvCxnSpPr/>
          <p:nvPr/>
        </p:nvCxnSpPr>
        <p:spPr>
          <a:xfrm flipH="1">
            <a:off x="3294503" y="2899106"/>
            <a:ext cx="864690" cy="207459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graphicFrame>
        <p:nvGraphicFramePr>
          <p:cNvPr id="599" name="Shape 599"/>
          <p:cNvGraphicFramePr/>
          <p:nvPr/>
        </p:nvGraphicFramePr>
        <p:xfrm>
          <a:off x="4159192" y="3372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{833A3521-977C-45AB-A7F8-B413C1AE8FED}</a:tableStyleId>
              </a:tblPr>
              <a:tblGrid>
                <a:gridCol w="647700"/>
                <a:gridCol w="362902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191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{0}\n현재 레벨 : {1} %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600" name="Shape 600"/>
          <p:cNvCxnSpPr/>
          <p:nvPr/>
        </p:nvCxnSpPr>
        <p:spPr>
          <a:xfrm flipH="1">
            <a:off x="2361940" y="3477605"/>
            <a:ext cx="1797252" cy="97852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graphicFrame>
        <p:nvGraphicFramePr>
          <p:cNvPr id="601" name="Shape 601"/>
          <p:cNvGraphicFramePr/>
          <p:nvPr/>
        </p:nvGraphicFramePr>
        <p:xfrm>
          <a:off x="4159192" y="38641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{833A3521-977C-45AB-A7F8-B413C1AE8FED}</a:tableStyleId>
              </a:tblPr>
              <a:tblGrid>
                <a:gridCol w="647700"/>
                <a:gridCol w="3629025"/>
              </a:tblGrid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169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이미 최고 레벨입니다.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602" name="Shape 602"/>
          <p:cNvCxnSpPr/>
          <p:nvPr/>
        </p:nvCxnSpPr>
        <p:spPr>
          <a:xfrm flipH="1">
            <a:off x="2523108" y="3978433"/>
            <a:ext cx="1636084" cy="187102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/>
          <p:nvPr/>
        </p:nvSpPr>
        <p:spPr>
          <a:xfrm>
            <a:off x="272706" y="12330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– 세부 사항</a:t>
            </a:r>
          </a:p>
        </p:txBody>
      </p:sp>
      <p:cxnSp>
        <p:nvCxnSpPr>
          <p:cNvPr id="608" name="Shape 608"/>
          <p:cNvCxnSpPr/>
          <p:nvPr/>
        </p:nvCxnSpPr>
        <p:spPr>
          <a:xfrm>
            <a:off x="272706" y="523783"/>
            <a:ext cx="2517627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09" name="Shape 609"/>
          <p:cNvSpPr/>
          <p:nvPr/>
        </p:nvSpPr>
        <p:spPr>
          <a:xfrm>
            <a:off x="275196" y="696858"/>
            <a:ext cx="3117703" cy="5561066"/>
          </a:xfrm>
          <a:prstGeom prst="rect">
            <a:avLst/>
          </a:prstGeom>
          <a:solidFill>
            <a:schemeClr val="dk1">
              <a:alpha val="8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378641" y="817066"/>
            <a:ext cx="2917007" cy="4749977"/>
          </a:xfrm>
          <a:prstGeom prst="rect">
            <a:avLst/>
          </a:prstGeom>
          <a:solidFill>
            <a:srgbClr val="7F7F7F">
              <a:alpha val="8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Shape 611"/>
          <p:cNvSpPr/>
          <p:nvPr/>
        </p:nvSpPr>
        <p:spPr>
          <a:xfrm>
            <a:off x="377846" y="820944"/>
            <a:ext cx="2917802" cy="266560"/>
          </a:xfrm>
          <a:prstGeom prst="rect">
            <a:avLst/>
          </a:prstGeom>
          <a:solidFill>
            <a:srgbClr val="7F6000"/>
          </a:solidFill>
          <a:ln cap="flat" cmpd="sng" w="9525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벌목 1 / 5</a:t>
            </a:r>
          </a:p>
        </p:txBody>
      </p:sp>
      <p:sp>
        <p:nvSpPr>
          <p:cNvPr id="612" name="Shape 612"/>
          <p:cNvSpPr/>
          <p:nvPr/>
        </p:nvSpPr>
        <p:spPr>
          <a:xfrm>
            <a:off x="772439" y="1276212"/>
            <a:ext cx="2418435" cy="860588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3" name="Shape 6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258" y="1184816"/>
            <a:ext cx="1025812" cy="1025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Shape 6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345" y="1232232"/>
            <a:ext cx="929638" cy="929638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Shape 615"/>
          <p:cNvSpPr txBox="1"/>
          <p:nvPr/>
        </p:nvSpPr>
        <p:spPr>
          <a:xfrm>
            <a:off x="1469975" y="1321303"/>
            <a:ext cx="162610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“목재를 쉽게 얻는 법은 간단</a:t>
            </a:r>
            <a:b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하다. 실력 좋은 나무꾼이 있으면 된다.”</a:t>
            </a:r>
          </a:p>
        </p:txBody>
      </p:sp>
      <p:sp>
        <p:nvSpPr>
          <p:cNvPr id="616" name="Shape 616"/>
          <p:cNvSpPr/>
          <p:nvPr/>
        </p:nvSpPr>
        <p:spPr>
          <a:xfrm>
            <a:off x="452729" y="2213433"/>
            <a:ext cx="2796419" cy="266560"/>
          </a:xfrm>
          <a:prstGeom prst="rect">
            <a:avLst/>
          </a:prstGeom>
          <a:solidFill>
            <a:srgbClr val="1E4E79"/>
          </a:solidFill>
          <a:ln cap="flat" cmpd="sng" w="9525">
            <a:solidFill>
              <a:srgbClr val="5096D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효과</a:t>
            </a:r>
          </a:p>
        </p:txBody>
      </p:sp>
      <p:sp>
        <p:nvSpPr>
          <p:cNvPr id="617" name="Shape 617"/>
          <p:cNvSpPr/>
          <p:nvPr/>
        </p:nvSpPr>
        <p:spPr>
          <a:xfrm>
            <a:off x="449922" y="2488967"/>
            <a:ext cx="2807626" cy="692925"/>
          </a:xfrm>
          <a:prstGeom prst="rect">
            <a:avLst/>
          </a:prstGeom>
          <a:solidFill>
            <a:srgbClr val="5096D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생산량 증가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Now Lv : +4%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Next Lv : +8%</a:t>
            </a:r>
          </a:p>
        </p:txBody>
      </p:sp>
      <p:cxnSp>
        <p:nvCxnSpPr>
          <p:cNvPr id="618" name="Shape 618"/>
          <p:cNvCxnSpPr/>
          <p:nvPr/>
        </p:nvCxnSpPr>
        <p:spPr>
          <a:xfrm flipH="1" rot="10800000">
            <a:off x="2331171" y="4038075"/>
            <a:ext cx="345337" cy="375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619" name="Shape 619"/>
          <p:cNvGrpSpPr/>
          <p:nvPr/>
        </p:nvGrpSpPr>
        <p:grpSpPr>
          <a:xfrm>
            <a:off x="457997" y="3240378"/>
            <a:ext cx="2791151" cy="1512943"/>
            <a:chOff x="8490299" y="3481051"/>
            <a:chExt cx="2946691" cy="1512943"/>
          </a:xfrm>
        </p:grpSpPr>
        <p:sp>
          <p:nvSpPr>
            <p:cNvPr id="620" name="Shape 620"/>
            <p:cNvSpPr/>
            <p:nvPr/>
          </p:nvSpPr>
          <p:spPr>
            <a:xfrm>
              <a:off x="8490299" y="3485028"/>
              <a:ext cx="2946691" cy="1508966"/>
            </a:xfrm>
            <a:prstGeom prst="rect">
              <a:avLst/>
            </a:prstGeom>
            <a:solidFill>
              <a:srgbClr val="5096D6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8490299" y="3481051"/>
              <a:ext cx="2937152" cy="266560"/>
            </a:xfrm>
            <a:prstGeom prst="rect">
              <a:avLst/>
            </a:prstGeom>
            <a:solidFill>
              <a:srgbClr val="1E4E79"/>
            </a:solidFill>
            <a:ln cap="flat" cmpd="sng" w="9525">
              <a:solidFill>
                <a:srgbClr val="5096D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조건</a:t>
              </a:r>
            </a:p>
          </p:txBody>
        </p:sp>
      </p:grpSp>
      <p:sp>
        <p:nvSpPr>
          <p:cNvPr id="622" name="Shape 622"/>
          <p:cNvSpPr/>
          <p:nvPr/>
        </p:nvSpPr>
        <p:spPr>
          <a:xfrm>
            <a:off x="634833" y="3574380"/>
            <a:ext cx="2461250" cy="16623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아카데미 Lv.11</a:t>
            </a:r>
          </a:p>
        </p:txBody>
      </p:sp>
      <p:sp>
        <p:nvSpPr>
          <p:cNvPr id="623" name="Shape 623"/>
          <p:cNvSpPr/>
          <p:nvPr/>
        </p:nvSpPr>
        <p:spPr>
          <a:xfrm>
            <a:off x="634833" y="4020535"/>
            <a:ext cx="2461250" cy="16623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10000000 / 1000000000</a:t>
            </a:r>
          </a:p>
        </p:txBody>
      </p:sp>
      <p:sp>
        <p:nvSpPr>
          <p:cNvPr id="624" name="Shape 624"/>
          <p:cNvSpPr/>
          <p:nvPr/>
        </p:nvSpPr>
        <p:spPr>
          <a:xfrm>
            <a:off x="634833" y="4247603"/>
            <a:ext cx="2461250" cy="16623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10000000 / 1000000000</a:t>
            </a:r>
          </a:p>
        </p:txBody>
      </p:sp>
      <p:sp>
        <p:nvSpPr>
          <p:cNvPr id="625" name="Shape 625"/>
          <p:cNvSpPr/>
          <p:nvPr/>
        </p:nvSpPr>
        <p:spPr>
          <a:xfrm>
            <a:off x="634833" y="4464885"/>
            <a:ext cx="2461250" cy="16623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ko-KR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55500</a:t>
            </a: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10000000</a:t>
            </a:r>
          </a:p>
        </p:txBody>
      </p:sp>
      <p:pic>
        <p:nvPicPr>
          <p:cNvPr id="626" name="Shape 6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9154" y="3536917"/>
            <a:ext cx="317932" cy="2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Shape 6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6529" y="4033482"/>
            <a:ext cx="167812" cy="14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Shape 6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7699" y="4485694"/>
            <a:ext cx="168429" cy="14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Shape 6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4895" y="4264353"/>
            <a:ext cx="143515" cy="14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Shape 6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00515" y="3561696"/>
            <a:ext cx="152809" cy="16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Shape 6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00515" y="3999935"/>
            <a:ext cx="152809" cy="16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Shape 6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00515" y="4234519"/>
            <a:ext cx="152809" cy="16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Shape 63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900000">
            <a:off x="2874026" y="4470745"/>
            <a:ext cx="156289" cy="164998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Shape 634"/>
          <p:cNvSpPr/>
          <p:nvPr/>
        </p:nvSpPr>
        <p:spPr>
          <a:xfrm>
            <a:off x="1858493" y="5087155"/>
            <a:ext cx="1311093" cy="4233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 구</a:t>
            </a:r>
          </a:p>
        </p:txBody>
      </p:sp>
      <p:sp>
        <p:nvSpPr>
          <p:cNvPr id="635" name="Shape 635"/>
          <p:cNvSpPr/>
          <p:nvPr/>
        </p:nvSpPr>
        <p:spPr>
          <a:xfrm>
            <a:off x="1199720" y="4864492"/>
            <a:ext cx="1175657" cy="15063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1d 24:59:59</a:t>
            </a:r>
          </a:p>
        </p:txBody>
      </p:sp>
      <p:pic>
        <p:nvPicPr>
          <p:cNvPr id="636" name="Shape 63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900000">
            <a:off x="1268637" y="4833255"/>
            <a:ext cx="143679" cy="193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Shape 63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flipH="1">
            <a:off x="271933" y="5971992"/>
            <a:ext cx="1560483" cy="304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Shape 63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832416" y="5971992"/>
            <a:ext cx="1560483" cy="304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Shape 63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09640" y="5587225"/>
            <a:ext cx="548198" cy="548198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Shape 640"/>
          <p:cNvSpPr/>
          <p:nvPr/>
        </p:nvSpPr>
        <p:spPr>
          <a:xfrm>
            <a:off x="475324" y="5084310"/>
            <a:ext cx="1311093" cy="4233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1" name="Shape 64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52686" y="5293632"/>
            <a:ext cx="142832" cy="136530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Shape 642"/>
          <p:cNvSpPr/>
          <p:nvPr/>
        </p:nvSpPr>
        <p:spPr>
          <a:xfrm>
            <a:off x="1042501" y="5263871"/>
            <a:ext cx="46043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3000</a:t>
            </a:r>
          </a:p>
        </p:txBody>
      </p:sp>
      <p:pic>
        <p:nvPicPr>
          <p:cNvPr id="643" name="Shape 64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66091" y="5080928"/>
            <a:ext cx="467540" cy="46754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Shape 644"/>
          <p:cNvSpPr/>
          <p:nvPr/>
        </p:nvSpPr>
        <p:spPr>
          <a:xfrm>
            <a:off x="544931" y="5228683"/>
            <a:ext cx="188153" cy="177345"/>
          </a:xfrm>
          <a:prstGeom prst="ellipse">
            <a:avLst/>
          </a:prstGeom>
          <a:solidFill>
            <a:srgbClr val="1B0E0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5" name="Shape 64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59841" y="5241966"/>
            <a:ext cx="142832" cy="13653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Shape 646"/>
          <p:cNvSpPr/>
          <p:nvPr/>
        </p:nvSpPr>
        <p:spPr>
          <a:xfrm>
            <a:off x="583739" y="5084505"/>
            <a:ext cx="1298682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즉시 완료</a:t>
            </a:r>
          </a:p>
        </p:txBody>
      </p:sp>
      <p:sp>
        <p:nvSpPr>
          <p:cNvPr id="647" name="Shape 647"/>
          <p:cNvSpPr/>
          <p:nvPr/>
        </p:nvSpPr>
        <p:spPr>
          <a:xfrm>
            <a:off x="634854" y="3796019"/>
            <a:ext cx="2461250" cy="16623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벌목장 확장 Lv 2</a:t>
            </a:r>
          </a:p>
        </p:txBody>
      </p:sp>
      <p:pic>
        <p:nvPicPr>
          <p:cNvPr id="648" name="Shape 64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900000">
            <a:off x="2874047" y="3801879"/>
            <a:ext cx="156289" cy="164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Shape 6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466" y="3751489"/>
            <a:ext cx="250372" cy="250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0" name="Shape 650"/>
          <p:cNvCxnSpPr/>
          <p:nvPr/>
        </p:nvCxnSpPr>
        <p:spPr>
          <a:xfrm flipH="1" rot="10800000">
            <a:off x="5481046" y="3051770"/>
            <a:ext cx="345337" cy="375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51" name="Shape 651"/>
          <p:cNvSpPr/>
          <p:nvPr/>
        </p:nvSpPr>
        <p:spPr>
          <a:xfrm>
            <a:off x="3787407" y="1469370"/>
            <a:ext cx="2461250" cy="16623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아카데미 Lv.11</a:t>
            </a:r>
          </a:p>
        </p:txBody>
      </p:sp>
      <p:sp>
        <p:nvSpPr>
          <p:cNvPr id="652" name="Shape 652"/>
          <p:cNvSpPr/>
          <p:nvPr/>
        </p:nvSpPr>
        <p:spPr>
          <a:xfrm>
            <a:off x="3784708" y="3034230"/>
            <a:ext cx="2461250" cy="16623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10000000 / 1000000000</a:t>
            </a:r>
          </a:p>
        </p:txBody>
      </p:sp>
      <p:sp>
        <p:nvSpPr>
          <p:cNvPr id="653" name="Shape 653"/>
          <p:cNvSpPr/>
          <p:nvPr/>
        </p:nvSpPr>
        <p:spPr>
          <a:xfrm>
            <a:off x="3784708" y="3261298"/>
            <a:ext cx="2461250" cy="16623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10000000 / 1000000000</a:t>
            </a:r>
          </a:p>
        </p:txBody>
      </p:sp>
      <p:sp>
        <p:nvSpPr>
          <p:cNvPr id="654" name="Shape 654"/>
          <p:cNvSpPr/>
          <p:nvPr/>
        </p:nvSpPr>
        <p:spPr>
          <a:xfrm>
            <a:off x="3784708" y="3478578"/>
            <a:ext cx="2461250" cy="16623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ko-KR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55500</a:t>
            </a: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10000000</a:t>
            </a:r>
          </a:p>
        </p:txBody>
      </p:sp>
      <p:pic>
        <p:nvPicPr>
          <p:cNvPr id="655" name="Shape 6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81728" y="1431907"/>
            <a:ext cx="317932" cy="2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Shape 6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66403" y="3047175"/>
            <a:ext cx="167812" cy="14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Shape 6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77573" y="3499387"/>
            <a:ext cx="168429" cy="14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Shape 65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74771" y="3278046"/>
            <a:ext cx="143515" cy="14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Shape 65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53089" y="1456687"/>
            <a:ext cx="152809" cy="16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Shape 66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50389" y="3013630"/>
            <a:ext cx="152809" cy="16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Shape 66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50389" y="3248214"/>
            <a:ext cx="152809" cy="16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Shape 66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900000">
            <a:off x="6023902" y="3484438"/>
            <a:ext cx="156289" cy="164998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Shape 663"/>
          <p:cNvSpPr/>
          <p:nvPr/>
        </p:nvSpPr>
        <p:spPr>
          <a:xfrm>
            <a:off x="3444023" y="690047"/>
            <a:ext cx="30315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 상태에 따른 참고 정보입니다.</a:t>
            </a:r>
          </a:p>
        </p:txBody>
      </p:sp>
      <p:sp>
        <p:nvSpPr>
          <p:cNvPr id="664" name="Shape 664"/>
          <p:cNvSpPr/>
          <p:nvPr/>
        </p:nvSpPr>
        <p:spPr>
          <a:xfrm>
            <a:off x="6291419" y="1083300"/>
            <a:ext cx="5492439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건물/과학기술/자원 아이콘</a:t>
            </a:r>
            <a:b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 : Technology_DATA 카테고리별 데이터 테이블의 Building2Type </a:t>
            </a:r>
            <a:b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컬럼에 해당하는 BT 아이콘.</a:t>
            </a:r>
            <a:b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과학기술 : 연구 조건이 만족되지 못한 상태의 표시입니다..</a:t>
            </a:r>
            <a:b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b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자원 : 과학기술이 요구하는 자원이 표시됩니다.</a:t>
            </a:r>
          </a:p>
        </p:txBody>
      </p:sp>
      <p:sp>
        <p:nvSpPr>
          <p:cNvPr id="665" name="Shape 665"/>
          <p:cNvSpPr/>
          <p:nvPr/>
        </p:nvSpPr>
        <p:spPr>
          <a:xfrm>
            <a:off x="3662603" y="4919037"/>
            <a:ext cx="4049224" cy="2734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lang="ko-K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55500</a:t>
            </a: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10000000</a:t>
            </a:r>
          </a:p>
        </p:txBody>
      </p:sp>
      <p:pic>
        <p:nvPicPr>
          <p:cNvPr id="666" name="Shape 66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55467" y="4939846"/>
            <a:ext cx="277098" cy="240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Shape 66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900000">
            <a:off x="7276950" y="4936132"/>
            <a:ext cx="257125" cy="271452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Shape 668"/>
          <p:cNvSpPr/>
          <p:nvPr/>
        </p:nvSpPr>
        <p:spPr>
          <a:xfrm>
            <a:off x="3444023" y="4446314"/>
            <a:ext cx="3031530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구성입니다.</a:t>
            </a:r>
          </a:p>
        </p:txBody>
      </p:sp>
      <p:sp>
        <p:nvSpPr>
          <p:cNvPr id="669" name="Shape 669"/>
          <p:cNvSpPr/>
          <p:nvPr/>
        </p:nvSpPr>
        <p:spPr>
          <a:xfrm>
            <a:off x="4220510" y="5780926"/>
            <a:ext cx="22963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 컬럼에 해당하는 아이콘</a:t>
            </a:r>
          </a:p>
        </p:txBody>
      </p:sp>
      <p:sp>
        <p:nvSpPr>
          <p:cNvPr id="670" name="Shape 670"/>
          <p:cNvSpPr/>
          <p:nvPr/>
        </p:nvSpPr>
        <p:spPr>
          <a:xfrm>
            <a:off x="5958978" y="5332417"/>
            <a:ext cx="30003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 수치 컬럼에 해당하는 아이콘</a:t>
            </a:r>
          </a:p>
        </p:txBody>
      </p:sp>
      <p:sp>
        <p:nvSpPr>
          <p:cNvPr id="671" name="Shape 671"/>
          <p:cNvSpPr/>
          <p:nvPr/>
        </p:nvSpPr>
        <p:spPr>
          <a:xfrm>
            <a:off x="7711827" y="4902619"/>
            <a:ext cx="300035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 만족 여부를 표시</a:t>
            </a:r>
          </a:p>
        </p:txBody>
      </p:sp>
      <p:cxnSp>
        <p:nvCxnSpPr>
          <p:cNvPr id="672" name="Shape 672"/>
          <p:cNvCxnSpPr>
            <a:stCxn id="669" idx="1"/>
            <a:endCxn id="666" idx="2"/>
          </p:cNvCxnSpPr>
          <p:nvPr/>
        </p:nvCxnSpPr>
        <p:spPr>
          <a:xfrm rot="10800000">
            <a:off x="3894110" y="5179892"/>
            <a:ext cx="326400" cy="785700"/>
          </a:xfrm>
          <a:prstGeom prst="bentConnector2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73" name="Shape 673"/>
          <p:cNvCxnSpPr>
            <a:stCxn id="670" idx="1"/>
            <a:endCxn id="665" idx="2"/>
          </p:cNvCxnSpPr>
          <p:nvPr/>
        </p:nvCxnSpPr>
        <p:spPr>
          <a:xfrm rot="10800000">
            <a:off x="5687178" y="5192483"/>
            <a:ext cx="271800" cy="324600"/>
          </a:xfrm>
          <a:prstGeom prst="bentConnector2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74" name="Shape 674"/>
          <p:cNvSpPr/>
          <p:nvPr/>
        </p:nvSpPr>
        <p:spPr>
          <a:xfrm>
            <a:off x="3784708" y="2270731"/>
            <a:ext cx="2461250" cy="16623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ko-KR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벌목장 확장 Lv 1</a:t>
            </a:r>
          </a:p>
        </p:txBody>
      </p:sp>
      <p:pic>
        <p:nvPicPr>
          <p:cNvPr id="675" name="Shape 67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900000">
            <a:off x="6023902" y="2276590"/>
            <a:ext cx="156289" cy="164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Shape 6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1321" y="2226200"/>
            <a:ext cx="250372" cy="250372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Shape 677"/>
          <p:cNvSpPr/>
          <p:nvPr/>
        </p:nvSpPr>
        <p:spPr>
          <a:xfrm>
            <a:off x="3784708" y="3979735"/>
            <a:ext cx="2461250" cy="16623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ko-KR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10</a:t>
            </a:r>
          </a:p>
        </p:txBody>
      </p:sp>
      <p:pic>
        <p:nvPicPr>
          <p:cNvPr id="678" name="Shape 67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900000">
            <a:off x="6023902" y="3985595"/>
            <a:ext cx="156289" cy="164998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Shape 679"/>
          <p:cNvSpPr/>
          <p:nvPr/>
        </p:nvSpPr>
        <p:spPr>
          <a:xfrm>
            <a:off x="6475553" y="3868258"/>
            <a:ext cx="5308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아이콘  현재 보유 개수 / 필요 개수 로 아이템이 표시됩니다.</a:t>
            </a:r>
          </a:p>
        </p:txBody>
      </p:sp>
      <p:pic>
        <p:nvPicPr>
          <p:cNvPr id="680" name="Shape 68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853192" y="3971023"/>
            <a:ext cx="156627" cy="149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/>
          <p:nvPr/>
        </p:nvSpPr>
        <p:spPr>
          <a:xfrm>
            <a:off x="272706" y="12330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 타입에 매칭되는 단위 표시</a:t>
            </a:r>
          </a:p>
        </p:txBody>
      </p:sp>
      <p:cxnSp>
        <p:nvCxnSpPr>
          <p:cNvPr id="686" name="Shape 686"/>
          <p:cNvCxnSpPr/>
          <p:nvPr/>
        </p:nvCxnSpPr>
        <p:spPr>
          <a:xfrm>
            <a:off x="272706" y="523783"/>
            <a:ext cx="4136924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aphicFrame>
        <p:nvGraphicFramePr>
          <p:cNvPr id="687" name="Shape 687"/>
          <p:cNvGraphicFramePr/>
          <p:nvPr/>
        </p:nvGraphicFramePr>
        <p:xfrm>
          <a:off x="954694" y="20087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{833A3521-977C-45AB-A7F8-B413C1AE8FED}</a:tableStyleId>
              </a:tblPr>
              <a:tblGrid>
                <a:gridCol w="1711600"/>
                <a:gridCol w="4084900"/>
              </a:tblGrid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EAAT_PlusFixedValue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단위를 표시하지 않습니다.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EAAT_MinusFixedValue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단위를 표시하지 않습니다.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EAAT_PlusRatio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%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EAAT_MinusRatio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%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EAAT_Set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아카데미 과학기술에는 해당사항이 없는 타입입니다.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EAAT_Special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/>
                        <a:t>아카데미 과학기술에는 해당사항이 없는 타입입니다.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688" name="Shape 688"/>
          <p:cNvSpPr/>
          <p:nvPr/>
        </p:nvSpPr>
        <p:spPr>
          <a:xfrm>
            <a:off x="272706" y="701620"/>
            <a:ext cx="1176831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아카데미 과학기술별 단위 표시 참고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Technology_DefCastle, Technology_Techniuqe, Technology_Resource, Technology_Combat 에 존재하는 과학기술의 EffectTypeID 컬럼 값을 참조합니다.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EffectTypeID 컬럼 값을 참조하여 Effect_Attribute 에 있는 EffectArgApplyType 컬럼 값을 참조합니다.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EffectArgApplyType 값에 따라 과학기술의 단위를 아래와 같이 표시합니다.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