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6A02D34E-7254-4DD7-9F9F-FF1F8135C27F}">
  <a:tblStyle styleId="{6A02D34E-7254-4DD7-9F9F-FF1F8135C27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fill>
          <a:solidFill>
            <a:schemeClr val="dk1">
              <a:alpha val="20000"/>
            </a:schemeClr>
          </a:solidFill>
        </a:fill>
      </a:tcStyle>
    </a:band1H>
    <a:band1V>
      <a:tcStyle>
        <a:fill>
          <a:solidFill>
            <a:schemeClr val="dk1">
              <a:alpha val="20000"/>
            </a:schemeClr>
          </a:solidFill>
        </a:fill>
      </a:tcStyle>
    </a:band1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9" name="Shape 4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1" name="Shape 6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4" name="Shape 6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9" name="Shape 8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3" name="Shape 8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6" name="Shape 9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presentation/d/1ofwFk_TjrXoV3ydWCwIHgUdDB5Jxlf1HRBisV-jNrqQ/edit#slide=id.p15" TargetMode="External"/><Relationship Id="rId4" Type="http://schemas.openxmlformats.org/officeDocument/2006/relationships/hyperlink" Target="https://docs.google.com/presentation/d/1ofwFk_TjrXoV3ydWCwIHgUdDB5Jxlf1HRBisV-jNrqQ/edit#slide=id.p1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GgsFFUELP35K3ml_5AEbyAN2CMJJqLilqYoZc1_C6Yk/edit#slide=id.p33" TargetMode="External"/><Relationship Id="rId4" Type="http://schemas.openxmlformats.org/officeDocument/2006/relationships/hyperlink" Target="https://docs.google.com/presentation/d/1GgsFFUELP35K3ml_5AEbyAN2CMJJqLilqYoZc1_C6Yk/edit#slide=id.p3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Relationship Id="rId4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1.png"/><Relationship Id="rId8" Type="http://schemas.openxmlformats.org/officeDocument/2006/relationships/image" Target="../media/image0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1.png"/><Relationship Id="rId8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o825lUtKGZF5i78KKjuKwMqwa6Lw0UK71vgPJ0c28xA/edit#slide=id.p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Relationship Id="rId7" Type="http://schemas.openxmlformats.org/officeDocument/2006/relationships/image" Target="../media/image01.png"/><Relationship Id="rId8" Type="http://schemas.openxmlformats.org/officeDocument/2006/relationships/image" Target="../media/image0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4.jpg"/><Relationship Id="rId6" Type="http://schemas.openxmlformats.org/officeDocument/2006/relationships/image" Target="../media/image0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10.png"/><Relationship Id="rId8" Type="http://schemas.openxmlformats.org/officeDocument/2006/relationships/image" Target="../media/image0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10.png"/><Relationship Id="rId8" Type="http://schemas.openxmlformats.org/officeDocument/2006/relationships/image" Target="../media/image0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8.png"/><Relationship Id="rId8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presentation/d/1o825lUtKGZF5i78KKjuKwMqwa6Lw0UK71vgPJ0c28xA/edit#slide=id.p1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9" Type="http://schemas.openxmlformats.org/officeDocument/2006/relationships/image" Target="../media/image01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8.png"/><Relationship Id="rId8" Type="http://schemas.openxmlformats.org/officeDocument/2006/relationships/image" Target="../media/image0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8.png"/><Relationship Id="rId8" Type="http://schemas.openxmlformats.org/officeDocument/2006/relationships/image" Target="../media/image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Relationship Id="rId9" Type="http://schemas.openxmlformats.org/officeDocument/2006/relationships/image" Target="../media/image01.png"/><Relationship Id="rId5" Type="http://schemas.openxmlformats.org/officeDocument/2006/relationships/image" Target="../media/image03.jpg"/><Relationship Id="rId6" Type="http://schemas.openxmlformats.org/officeDocument/2006/relationships/image" Target="../media/image04.jpg"/><Relationship Id="rId7" Type="http://schemas.openxmlformats.org/officeDocument/2006/relationships/image" Target="../media/image08.png"/><Relationship Id="rId8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S2_연맹 채팅_V1.0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2016.10.24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7</a:t>
            </a:r>
          </a:p>
        </p:txBody>
      </p:sp>
      <p:cxnSp>
        <p:nvCxnSpPr>
          <p:cNvPr id="148" name="Shape 148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9" name="Shape 149"/>
          <p:cNvSpPr txBox="1"/>
          <p:nvPr/>
        </p:nvSpPr>
        <p:spPr>
          <a:xfrm>
            <a:off x="118532" y="462464"/>
            <a:ext cx="11424922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채팅의 출력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시작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기능을 통해 연맹 과학기술의 연구가 시작되었을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연맹 과학기술 연구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“연구를 시작한 연맹 과학기술 이름“의 연구를 시작했습니다. 여러분들의 더 많은 공헌을 기대하고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완료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과학기술의 연구 진행이 완료되었을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맹주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진쟁 중이던 “연구 진행이 완료된 연맹 과학기술 이름“ 연구가 완료되었습니다. 더 많은 연구를 위해 여러분들의 공헌이 필요합니다.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8</a:t>
            </a:r>
          </a:p>
        </p:txBody>
      </p:sp>
      <p:cxnSp>
        <p:nvCxnSpPr>
          <p:cNvPr id="155" name="Shape 15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6" name="Shape 156"/>
          <p:cNvSpPr txBox="1"/>
          <p:nvPr/>
        </p:nvSpPr>
        <p:spPr>
          <a:xfrm>
            <a:off x="118532" y="462464"/>
            <a:ext cx="929934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( 정보 공유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특정 조건이 만족되었을 때, 유저 액션을 통해 만족한 조건 정보를 지정된 텍스트로 연맹 채팅 채널에 출력하는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공유를 진행하는 유저가 대화 주체로 설정됩니다.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공유를 통해 연맹 채팅 채널에 지정된 텍스트를 출력할 수 있는 조건은 아래와 같습니다.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복원 완료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최대 레벨 달성 공유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118532" y="2913664"/>
            <a:ext cx="1166351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공유 기능을 통해 출력될 수 있는 항목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결과 메일을 유저 액션을 통해 연맹 채팅 채널에 공유할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 기능을 사용하면 이후 30초 동안 전투 정보, 정찰 정보 공유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전투 정보 공유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[연맹 약어][플레이어 닉네임] 과의 전투에서 [전투 결과]하였습니다.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 참조 기획서 ( 메일 )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https://docs.google.com/presentation/d/1ofwFk_TjrXoV3ydWCwIHgUdDB5Jxlf1HRBisV-jNrqQ/edit#slide=id.p15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결과 메일을 유저 액션을 통해 연맹 채팅 채널에 공유할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 기능을 사용하면 이후 30초 동안 전투 정보, 정찰 정보 공유 기능을 사용할 수 업습니다.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정찰 정보 공유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[연맹 약어][플레이어 닉네임]을/를 정찰하였습니다.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 참조 기획서 ( 메일 ) 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https://docs.google.com/presentation/d/1ofwFk_TjrXoV3ydWCwIHgUdDB5Jxlf1HRBisV-jNrqQ/edit#slide=id.p15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8</a:t>
            </a:r>
          </a:p>
        </p:txBody>
      </p:sp>
      <p:cxnSp>
        <p:nvCxnSpPr>
          <p:cNvPr id="163" name="Shape 16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/>
        </p:nvSpPr>
        <p:spPr>
          <a:xfrm>
            <a:off x="118532" y="462464"/>
            <a:ext cx="10556287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공유 기능을 통해 출력될 수 있는 항목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복원 완료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획득 후, 팝업 창을 닫으면 이후 클라이언트에서 서버에 정보를 보냅니다.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 정보를 받으면 연맹 채팅 채널에 “[플레이어 닉네임]님이 [복원 완료된 유물]을 획득하셨습니다.” 텍스트를 출력합니다.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미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획득 후, 팝업 창을 닫으면 이후 클라이언트에서 서버에 정보를 보내지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 ( 유물 복원소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https://docs.google.com/presentation/d/1GgsFFUELP35K3ml_5AEbyAN2CMJJqLilqYoZc1_C6Yk/edit#slide=id.p33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5, 6등급 최대 레벨 달성 공유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 공유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최대 레벨 달성 후 팝업 창을 닫으면 이후 클라이언트에서 서버에 정보를 보냅니다.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서버에서 정보를 받으면 연맹 채팅에 “[플레이어 닉네임]님이 [복원 완료된 유물]을 획득하셨습니다.” 텍스트를 출력합니다.  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공유 미 체크</a:t>
            </a:r>
          </a:p>
          <a:p>
            <a:pPr indent="-228600" lvl="3" marL="16002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최대 레벨 달성 후 팝업 창을 닫으면 이후 클라이언트에서 서버에 정보를 보내지 않습니다.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 기획서 ( 유물 복원소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https://docs.google.com/presentation/d/1GgsFFUELP35K3ml_5AEbyAN2CMJJqLilqYoZc1_C6Yk/edit#slide=id.p33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170" name="Shape 170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619125"/>
            <a:ext cx="3410332" cy="60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118532" y="5962650"/>
            <a:ext cx="3410332" cy="2571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1111171" y="568489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3938441" y="5560110"/>
            <a:ext cx="38170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부분을 터치하면 채팅 채널에 접속할 수 있다.</a:t>
            </a:r>
          </a:p>
        </p:txBody>
      </p:sp>
      <p:cxnSp>
        <p:nvCxnSpPr>
          <p:cNvPr id="175" name="Shape 175"/>
          <p:cNvCxnSpPr>
            <a:stCxn id="172" idx="3"/>
            <a:endCxn id="174" idx="1"/>
          </p:cNvCxnSpPr>
          <p:nvPr/>
        </p:nvCxnSpPr>
        <p:spPr>
          <a:xfrm flipH="1" rot="10800000">
            <a:off x="3528865" y="5744737"/>
            <a:ext cx="409500" cy="34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32" y="619124"/>
            <a:ext cx="3426728" cy="603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840093" y="957391"/>
            <a:ext cx="170516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2950507" y="75095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158528" y="1274974"/>
            <a:ext cx="4903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버튼을 누르는 것으로 연맹 채팅 채널에 접속할 수 있다.</a:t>
            </a:r>
          </a:p>
        </p:txBody>
      </p:sp>
      <p:cxnSp>
        <p:nvCxnSpPr>
          <p:cNvPr id="186" name="Shape 186"/>
          <p:cNvCxnSpPr>
            <a:stCxn id="183" idx="3"/>
            <a:endCxn id="185" idx="1"/>
          </p:cNvCxnSpPr>
          <p:nvPr/>
        </p:nvCxnSpPr>
        <p:spPr>
          <a:xfrm>
            <a:off x="3545260" y="1169258"/>
            <a:ext cx="613200" cy="29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4158528" y="4391067"/>
            <a:ext cx="39356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텍스트를 입력하고 출력할 수 있는 입력란입니다.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1글자 ~ 최대 500글자까지 입력이 가능합니다.</a:t>
            </a:r>
          </a:p>
        </p:txBody>
      </p:sp>
      <p:sp>
        <p:nvSpPr>
          <p:cNvPr id="188" name="Shape 188"/>
          <p:cNvSpPr/>
          <p:nvPr/>
        </p:nvSpPr>
        <p:spPr>
          <a:xfrm>
            <a:off x="684831" y="6061632"/>
            <a:ext cx="2860428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Shape 189"/>
          <p:cNvCxnSpPr>
            <a:stCxn id="188" idx="3"/>
            <a:endCxn id="187" idx="1"/>
          </p:cNvCxnSpPr>
          <p:nvPr/>
        </p:nvCxnSpPr>
        <p:spPr>
          <a:xfrm flipH="1" rot="10800000">
            <a:off x="3545260" y="4714099"/>
            <a:ext cx="613200" cy="155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/>
          <p:nvPr/>
        </p:nvSpPr>
        <p:spPr>
          <a:xfrm>
            <a:off x="522612" y="2352675"/>
            <a:ext cx="2590800" cy="1590674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691743" y="2408449"/>
            <a:ext cx="2252540" cy="788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가입하시면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어마어마한 혜택이 빵빵 터집니다!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지금 가입하세요!</a:t>
            </a:r>
          </a:p>
        </p:txBody>
      </p:sp>
      <p:pic>
        <p:nvPicPr>
          <p:cNvPr id="199" name="Shape 1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186" y="3378821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1566979" y="3387069"/>
            <a:ext cx="5020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 입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4158528" y="629808"/>
            <a:ext cx="4213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채팅에 진입할 때, 유저가 연맹 미가입 상태인 경우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알림 팝업을 호출합니다.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4089400" y="3772939"/>
            <a:ext cx="627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않은 경우, 가입 버튼을 통해 연맹 목록 화면으로 진입할 수 있습니다.</a:t>
            </a:r>
          </a:p>
        </p:txBody>
      </p:sp>
      <p:sp>
        <p:nvSpPr>
          <p:cNvPr id="203" name="Shape 203"/>
          <p:cNvSpPr/>
          <p:nvPr/>
        </p:nvSpPr>
        <p:spPr>
          <a:xfrm>
            <a:off x="1221187" y="3349207"/>
            <a:ext cx="119364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Shape 204"/>
          <p:cNvCxnSpPr>
            <a:stCxn id="203" idx="3"/>
            <a:endCxn id="202" idx="1"/>
          </p:cNvCxnSpPr>
          <p:nvPr/>
        </p:nvCxnSpPr>
        <p:spPr>
          <a:xfrm>
            <a:off x="2414833" y="3561073"/>
            <a:ext cx="1674600" cy="396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05" name="Shape 2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2156252" y="316670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11" name="Shape 21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2" name="Shape 212"/>
          <p:cNvSpPr txBox="1"/>
          <p:nvPr/>
        </p:nvSpPr>
        <p:spPr>
          <a:xfrm>
            <a:off x="4089400" y="3658639"/>
            <a:ext cx="6277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가입되지 않은 경우, 가입 버튼을 통해 연맹 목록 화면으로 진입할 수 있습니다.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736625" y="2541799"/>
            <a:ext cx="2162772" cy="545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연맹에 가입되어 있지 않아</a:t>
            </a:r>
            <a:b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연맹 채팅을 사용할 수 없습니다.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1186" y="3254997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566979" y="3263244"/>
            <a:ext cx="5020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 입</a:t>
            </a:r>
          </a:p>
        </p:txBody>
      </p:sp>
      <p:sp>
        <p:nvSpPr>
          <p:cNvPr id="217" name="Shape 217"/>
          <p:cNvSpPr/>
          <p:nvPr/>
        </p:nvSpPr>
        <p:spPr>
          <a:xfrm>
            <a:off x="1221187" y="3234907"/>
            <a:ext cx="1193646" cy="42373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Shape 218"/>
          <p:cNvCxnSpPr>
            <a:stCxn id="217" idx="3"/>
            <a:endCxn id="212" idx="1"/>
          </p:cNvCxnSpPr>
          <p:nvPr/>
        </p:nvCxnSpPr>
        <p:spPr>
          <a:xfrm>
            <a:off x="2414833" y="3446773"/>
            <a:ext cx="1674600" cy="396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4158528" y="629808"/>
            <a:ext cx="43332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호출된 연맹 가입 알림 팝업을 끈 경우 나오는 화면입니다.</a:t>
            </a:r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700000">
            <a:off x="2156252" y="305240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7" name="Shape 227"/>
          <p:cNvSpPr txBox="1"/>
          <p:nvPr/>
        </p:nvSpPr>
        <p:spPr>
          <a:xfrm>
            <a:off x="4089400" y="1637905"/>
            <a:ext cx="3433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작성한 채팅은 오른쪽에 표시됩니다. </a:t>
            </a: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sp>
        <p:nvSpPr>
          <p:cNvPr id="230" name="Shape 230"/>
          <p:cNvSpPr/>
          <p:nvPr/>
        </p:nvSpPr>
        <p:spPr>
          <a:xfrm>
            <a:off x="533400" y="1848644"/>
            <a:ext cx="2911403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Shape 231"/>
          <p:cNvCxnSpPr>
            <a:stCxn id="230" idx="3"/>
            <a:endCxn id="227" idx="1"/>
          </p:cNvCxnSpPr>
          <p:nvPr/>
        </p:nvCxnSpPr>
        <p:spPr>
          <a:xfrm flipH="1" rot="10800000">
            <a:off x="3444803" y="1822588"/>
            <a:ext cx="644700" cy="321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758706" y="2085975"/>
            <a:ext cx="2013268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sp>
        <p:nvSpPr>
          <p:cNvPr id="236" name="Shape 236"/>
          <p:cNvSpPr/>
          <p:nvPr/>
        </p:nvSpPr>
        <p:spPr>
          <a:xfrm>
            <a:off x="192520" y="2531668"/>
            <a:ext cx="2911403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874278" y="2759474"/>
            <a:ext cx="771364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4082757" y="2404758"/>
            <a:ext cx="3554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유저가 작성한 채팅은 왼쪽에 표시됩니다.</a:t>
            </a:r>
          </a:p>
        </p:txBody>
      </p:sp>
      <p:cxnSp>
        <p:nvCxnSpPr>
          <p:cNvPr id="241" name="Shape 241"/>
          <p:cNvCxnSpPr>
            <a:stCxn id="236" idx="3"/>
            <a:endCxn id="240" idx="1"/>
          </p:cNvCxnSpPr>
          <p:nvPr/>
        </p:nvCxnSpPr>
        <p:spPr>
          <a:xfrm flipH="1" rot="10800000">
            <a:off x="3103924" y="2589312"/>
            <a:ext cx="978900" cy="237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 txBox="1"/>
          <p:nvPr/>
        </p:nvSpPr>
        <p:spPr>
          <a:xfrm>
            <a:off x="4089400" y="1637905"/>
            <a:ext cx="45320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설정한 플레이어는 프로필 사진이,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설정하지 않은 플레이어는 영주 캐릭터 이미지가 표시됩니다.</a:t>
            </a:r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sp>
        <p:nvSpPr>
          <p:cNvPr id="253" name="Shape 253"/>
          <p:cNvSpPr/>
          <p:nvPr/>
        </p:nvSpPr>
        <p:spPr>
          <a:xfrm>
            <a:off x="2800549" y="1848644"/>
            <a:ext cx="672829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Shape 254"/>
          <p:cNvCxnSpPr>
            <a:stCxn id="253" idx="3"/>
            <a:endCxn id="250" idx="1"/>
          </p:cNvCxnSpPr>
          <p:nvPr/>
        </p:nvCxnSpPr>
        <p:spPr>
          <a:xfrm flipH="1" rot="10800000">
            <a:off x="3473378" y="1961188"/>
            <a:ext cx="615900" cy="183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55" name="Shape 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262" name="Shape 262"/>
          <p:cNvSpPr/>
          <p:nvPr/>
        </p:nvSpPr>
        <p:spPr>
          <a:xfrm>
            <a:off x="847769" y="2532833"/>
            <a:ext cx="1215188" cy="30746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089400" y="2636701"/>
            <a:ext cx="4057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VIP 레벨, 연맹 약칭, 플레이어 닉네임으로 표시합니다.</a:t>
            </a:r>
          </a:p>
        </p:txBody>
      </p:sp>
      <p:cxnSp>
        <p:nvCxnSpPr>
          <p:cNvPr id="264" name="Shape 264"/>
          <p:cNvCxnSpPr>
            <a:stCxn id="262" idx="3"/>
            <a:endCxn id="263" idx="1"/>
          </p:cNvCxnSpPr>
          <p:nvPr/>
        </p:nvCxnSpPr>
        <p:spPr>
          <a:xfrm>
            <a:off x="2062957" y="2686568"/>
            <a:ext cx="2026499" cy="1347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5" name="Shape 265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sp>
        <p:nvSpPr>
          <p:cNvPr id="269" name="Shape 269"/>
          <p:cNvSpPr/>
          <p:nvPr/>
        </p:nvSpPr>
        <p:spPr>
          <a:xfrm>
            <a:off x="847767" y="3457592"/>
            <a:ext cx="2173677" cy="30746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089400" y="3561460"/>
            <a:ext cx="3171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입력한 텍스트가 출력됩니다.</a:t>
            </a:r>
          </a:p>
        </p:txBody>
      </p:sp>
      <p:cxnSp>
        <p:nvCxnSpPr>
          <p:cNvPr id="271" name="Shape 271"/>
          <p:cNvCxnSpPr>
            <a:stCxn id="267" idx="3"/>
            <a:endCxn id="270" idx="1"/>
          </p:cNvCxnSpPr>
          <p:nvPr/>
        </p:nvCxnSpPr>
        <p:spPr>
          <a:xfrm>
            <a:off x="3021445" y="3614512"/>
            <a:ext cx="1068000" cy="131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72" name="Shape 2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4089400" y="4231926"/>
            <a:ext cx="3983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 줄이 넘어가는 경우, 말풍선이 아래로 늘어납니다.</a:t>
            </a:r>
          </a:p>
        </p:txBody>
      </p:sp>
      <p:cxnSp>
        <p:nvCxnSpPr>
          <p:cNvPr id="277" name="Shape 277"/>
          <p:cNvCxnSpPr>
            <a:stCxn id="273" idx="3"/>
            <a:endCxn id="276" idx="1"/>
          </p:cNvCxnSpPr>
          <p:nvPr/>
        </p:nvCxnSpPr>
        <p:spPr>
          <a:xfrm>
            <a:off x="3007878" y="4376825"/>
            <a:ext cx="1081499" cy="39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278" name="Shape 27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287" name="Shape 28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8" name="Shape 288"/>
          <p:cNvSpPr txBox="1"/>
          <p:nvPr/>
        </p:nvSpPr>
        <p:spPr>
          <a:xfrm>
            <a:off x="4089400" y="1365183"/>
            <a:ext cx="5444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프로필 이미지를 터치하면, 자신의 영주 정보 화면으로 이동합니다.</a:t>
            </a: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Shape 290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291" name="Shape 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Shape 293"/>
          <p:cNvSpPr txBox="1"/>
          <p:nvPr/>
        </p:nvSpPr>
        <p:spPr>
          <a:xfrm>
            <a:off x="781835" y="2085975"/>
            <a:ext cx="1990137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06" name="Shape 30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Shape 3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3213391" y="1745381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03200" y="135467"/>
            <a:ext cx="3365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2016.10.24 초안 작성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16" name="Shape 31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17" name="Shape 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319" name="Shape 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55910" y="2085975"/>
            <a:ext cx="2016063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27" name="Shape 3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Shape 32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30" name="Shape 3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Shape 33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34" name="Shape 33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Shape 33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594957" y="2345535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4089400" y="1384950"/>
            <a:ext cx="6630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플레이어의 프로필 이미지를 누르면, 해당 플레이어의 상세 정보 화면으로 이동합니다.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45" name="Shape 34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46" name="Shape 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Shape 347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Shape 349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Shape 354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59" name="Shape 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Shape 361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63" name="Shape 36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Shape 36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Shape 366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185907" y="185416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Shape 368"/>
          <p:cNvSpPr txBox="1"/>
          <p:nvPr/>
        </p:nvSpPr>
        <p:spPr>
          <a:xfrm>
            <a:off x="4089400" y="1384950"/>
            <a:ext cx="4472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나에게 사용할 수 있는 부가기능은 “복사”만 있습니다</a:t>
            </a:r>
          </a:p>
        </p:txBody>
      </p:sp>
      <p:sp>
        <p:nvSpPr>
          <p:cNvPr id="369" name="Shape 369"/>
          <p:cNvSpPr/>
          <p:nvPr/>
        </p:nvSpPr>
        <p:spPr>
          <a:xfrm>
            <a:off x="1259961" y="2442017"/>
            <a:ext cx="1003718" cy="251538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377" name="Shape 3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Shape 38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87" name="Shape 3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Shape 38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Shape 39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Shape 39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Shape 3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62930" y="3225287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Shape 399"/>
          <p:cNvSpPr txBox="1"/>
          <p:nvPr/>
        </p:nvSpPr>
        <p:spPr>
          <a:xfrm>
            <a:off x="4089400" y="2450975"/>
            <a:ext cx="6412332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플레이어에게 사용할 수 있는 부가기능은 아래와 같습니다.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이 기능은 프로필 사진을 설정하지 않은 유저에게는 사용할 수 없습니다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팝업에 호출된 각 텍스트를 누르면 해당 기능이 사용됩니다.</a:t>
            </a:r>
          </a:p>
        </p:txBody>
      </p:sp>
      <p:sp>
        <p:nvSpPr>
          <p:cNvPr id="400" name="Shape 400"/>
          <p:cNvSpPr/>
          <p:nvPr/>
        </p:nvSpPr>
        <p:spPr>
          <a:xfrm>
            <a:off x="1305751" y="3911973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Shape 401"/>
          <p:cNvSpPr txBox="1"/>
          <p:nvPr/>
        </p:nvSpPr>
        <p:spPr>
          <a:xfrm>
            <a:off x="1337650" y="3925101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cxnSp>
        <p:nvCxnSpPr>
          <p:cNvPr id="402" name="Shape 402"/>
          <p:cNvCxnSpPr/>
          <p:nvPr/>
        </p:nvCxnSpPr>
        <p:spPr>
          <a:xfrm>
            <a:off x="1349557" y="422699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3" name="Shape 403"/>
          <p:cNvCxnSpPr/>
          <p:nvPr/>
        </p:nvCxnSpPr>
        <p:spPr>
          <a:xfrm>
            <a:off x="1349557" y="449052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4" name="Shape 404"/>
          <p:cNvCxnSpPr/>
          <p:nvPr/>
        </p:nvCxnSpPr>
        <p:spPr>
          <a:xfrm>
            <a:off x="1349557" y="475404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5" name="Shape 405"/>
          <p:cNvCxnSpPr/>
          <p:nvPr/>
        </p:nvCxnSpPr>
        <p:spPr>
          <a:xfrm>
            <a:off x="1349557" y="501757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6" name="Shape 406"/>
          <p:cNvSpPr txBox="1"/>
          <p:nvPr/>
        </p:nvSpPr>
        <p:spPr>
          <a:xfrm>
            <a:off x="1341229" y="4202860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344809" y="446491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344809" y="4740782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1344809" y="4979562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/>
        </p:nvSpPr>
        <p:spPr>
          <a:xfrm>
            <a:off x="118532" y="93133"/>
            <a:ext cx="1189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</p:txBody>
      </p:sp>
      <p:cxnSp>
        <p:nvCxnSpPr>
          <p:cNvPr id="415" name="Shape 41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16" name="Shape 4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Shape 417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26" name="Shape 4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Shape 427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Shape 430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Shape 431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32" name="Shape 432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33" name="Shape 43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62930" y="3225287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4089400" y="2450975"/>
            <a:ext cx="724589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플레이어의 말풍선을 누르면 부가기능 팝업이 호출됩니다.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사진이 설정되지 않은 다른 플레이어에게 사용할 수 있는 부가기능은 아래와 같습니다.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팝업에 호출된 각 텍스트를 누르면 해당 기능이 사용됩니다.</a:t>
            </a:r>
          </a:p>
        </p:txBody>
      </p:sp>
      <p:sp>
        <p:nvSpPr>
          <p:cNvPr id="439" name="Shape 439"/>
          <p:cNvSpPr/>
          <p:nvPr/>
        </p:nvSpPr>
        <p:spPr>
          <a:xfrm>
            <a:off x="1305751" y="3911973"/>
            <a:ext cx="1178669" cy="1145219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Shape 440"/>
          <p:cNvSpPr txBox="1"/>
          <p:nvPr/>
        </p:nvSpPr>
        <p:spPr>
          <a:xfrm>
            <a:off x="1337650" y="3925101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1349557" y="422699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2" name="Shape 442"/>
          <p:cNvCxnSpPr/>
          <p:nvPr/>
        </p:nvCxnSpPr>
        <p:spPr>
          <a:xfrm>
            <a:off x="1349557" y="449052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3" name="Shape 443"/>
          <p:cNvCxnSpPr/>
          <p:nvPr/>
        </p:nvCxnSpPr>
        <p:spPr>
          <a:xfrm>
            <a:off x="1349557" y="475404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4" name="Shape 444"/>
          <p:cNvSpPr txBox="1"/>
          <p:nvPr/>
        </p:nvSpPr>
        <p:spPr>
          <a:xfrm>
            <a:off x="1341229" y="4202860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1344809" y="446491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1344809" y="473402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번역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53" name="Shape 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Shape 454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Shape 45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Shape 464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Shape 465"/>
          <p:cNvSpPr txBox="1"/>
          <p:nvPr/>
        </p:nvSpPr>
        <p:spPr>
          <a:xfrm>
            <a:off x="880574" y="3440833"/>
            <a:ext cx="80663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안녕, 세상</a:t>
            </a:r>
          </a:p>
        </p:txBody>
      </p:sp>
      <p:pic>
        <p:nvPicPr>
          <p:cNvPr id="466" name="Shape 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Shape 467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Shape 468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70" name="Shape 47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Shape 47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/>
        </p:nvSpPr>
        <p:spPr>
          <a:xfrm>
            <a:off x="3803650" y="3459883"/>
            <a:ext cx="7542448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 기능을 사용한 경우, 말풍선에 어떤 언어를 번역했는지에 대해서 표시합니다.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만약, 번역 기능을 사용했지만 번역이 진행되지 않은 경우 어떤 언어였는지에 대해서 표시하지 않습니다.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예를 들어 한국어 -&gt; 한국어 번역인 경우.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2549448" y="3568178"/>
            <a:ext cx="5196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원문</a:t>
            </a:r>
          </a:p>
        </p:txBody>
      </p:sp>
      <p:cxnSp>
        <p:nvCxnSpPr>
          <p:cNvPr id="481" name="Shape 48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484" name="Shape 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Shape 485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Shape 486"/>
          <p:cNvSpPr txBox="1"/>
          <p:nvPr/>
        </p:nvSpPr>
        <p:spPr>
          <a:xfrm>
            <a:off x="746385" y="2085975"/>
            <a:ext cx="2025589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88" name="Shape 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Shape 489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491" name="Shape 491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880574" y="3440833"/>
            <a:ext cx="80663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안녕, 세상</a:t>
            </a: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Shape 496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499" name="Shape 49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3803650" y="3459883"/>
            <a:ext cx="44935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번역이 진행된 경우, 팝업에 “원문“으로 표시합니다.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“원문“ 기능을 사용하면 번역하기 전의 내용으로 되돌립니다</a:t>
            </a:r>
          </a:p>
        </p:txBody>
      </p:sp>
      <p:sp>
        <p:nvSpPr>
          <p:cNvPr id="504" name="Shape 504"/>
          <p:cNvSpPr/>
          <p:nvPr/>
        </p:nvSpPr>
        <p:spPr>
          <a:xfrm>
            <a:off x="1368308" y="3907303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1400205" y="3920432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506" name="Shape 506"/>
          <p:cNvCxnSpPr/>
          <p:nvPr/>
        </p:nvCxnSpPr>
        <p:spPr>
          <a:xfrm>
            <a:off x="1412112" y="422232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7" name="Shape 507"/>
          <p:cNvCxnSpPr/>
          <p:nvPr/>
        </p:nvCxnSpPr>
        <p:spPr>
          <a:xfrm>
            <a:off x="1412112" y="448585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8" name="Shape 508"/>
          <p:cNvCxnSpPr/>
          <p:nvPr/>
        </p:nvCxnSpPr>
        <p:spPr>
          <a:xfrm>
            <a:off x="1412112" y="4749378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9" name="Shape 509"/>
          <p:cNvCxnSpPr/>
          <p:nvPr/>
        </p:nvCxnSpPr>
        <p:spPr>
          <a:xfrm>
            <a:off x="1412112" y="501290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0" name="Shape 510"/>
          <p:cNvSpPr txBox="1"/>
          <p:nvPr/>
        </p:nvSpPr>
        <p:spPr>
          <a:xfrm>
            <a:off x="1403786" y="4198192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1407366" y="4460244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1407366" y="4736114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407366" y="4974892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514" name="Shape 5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032472" y="3227249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Shape 515"/>
          <p:cNvSpPr txBox="1"/>
          <p:nvPr/>
        </p:nvSpPr>
        <p:spPr>
          <a:xfrm>
            <a:off x="2549448" y="3568178"/>
            <a:ext cx="5196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영어 번역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차단</a:t>
            </a:r>
          </a:p>
        </p:txBody>
      </p:sp>
      <p:cxnSp>
        <p:nvCxnSpPr>
          <p:cNvPr id="521" name="Shape 52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22" name="Shape 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524" name="Shape 5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Shape 525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Shape 529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32" name="Shape 5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Shape 533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Shape 536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/>
        </p:nvSpPr>
        <p:spPr>
          <a:xfrm>
            <a:off x="4089400" y="1384950"/>
            <a:ext cx="4312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기능을 사용한 경우, 차단 확인 팝업을 호출합니다.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통해 차단 진행을 완료할 수 있습니다.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45" name="Shape 545"/>
          <p:cNvSpPr/>
          <p:nvPr/>
        </p:nvSpPr>
        <p:spPr>
          <a:xfrm>
            <a:off x="112942" y="2095500"/>
            <a:ext cx="3410143" cy="211794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249369" y="2224591"/>
            <a:ext cx="3187090" cy="124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[영주 닉네임]님을 차단하시겠습니까?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후, 해당 영주님의 채팅 혹은 메일을 받지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않게 됩니다.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“설정” -&gt; “이미 차단한 영주” 를 통해 해당 영주님에</a:t>
            </a:r>
            <a:b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대한 차단을 해제할 수 있습니다.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3686401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1568070" y="3694648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3444815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Shape 550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3" name="Shape 553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4" name="Shape 554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55" name="Shape 555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56" name="Shape 556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560" name="Shape 5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119056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/>
        </p:nvSpPr>
        <p:spPr>
          <a:xfrm>
            <a:off x="118532" y="93133"/>
            <a:ext cx="1909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- 차단</a:t>
            </a:r>
          </a:p>
        </p:txBody>
      </p:sp>
      <p:cxnSp>
        <p:nvCxnSpPr>
          <p:cNvPr id="566" name="Shape 56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Shape 568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Shape 571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73" name="Shape 5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Shape 574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77" name="Shape 5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Shape 578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Shape 579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580" name="Shape 5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Shape 581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Shape 58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Shape 588"/>
          <p:cNvSpPr txBox="1"/>
          <p:nvPr/>
        </p:nvSpPr>
        <p:spPr>
          <a:xfrm>
            <a:off x="4089400" y="1384950"/>
            <a:ext cx="6322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진행이 완료된 경우, 알림 팝업을 통해 어떤 플레이어가 차단되었는지 알려줍니다.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590" name="Shape 590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Shape 591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92" name="Shape 592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93" name="Shape 593"/>
          <p:cNvSpPr txBox="1"/>
          <p:nvPr/>
        </p:nvSpPr>
        <p:spPr>
          <a:xfrm>
            <a:off x="832013" y="2253166"/>
            <a:ext cx="2047354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[영주 닉네임]님을 차단했습니다.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599" name="Shape 59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00" name="Shape 6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Shape 601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Shape 603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605" name="Shape 605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06" name="Shape 6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Shape 607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Shape 611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13" name="Shape 6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Shape 614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Shape 615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17" name="Shape 61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Shape 618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Shape 619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Shape 620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Shape 621"/>
          <p:cNvSpPr txBox="1"/>
          <p:nvPr/>
        </p:nvSpPr>
        <p:spPr>
          <a:xfrm>
            <a:off x="4089400" y="1384950"/>
            <a:ext cx="5036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기능을 사용한 경우, 신고 확인 팝업을 호출합니다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23" name="Shape 623"/>
          <p:cNvSpPr/>
          <p:nvPr/>
        </p:nvSpPr>
        <p:spPr>
          <a:xfrm>
            <a:off x="112942" y="2095500"/>
            <a:ext cx="3410143" cy="12867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 txBox="1"/>
          <p:nvPr/>
        </p:nvSpPr>
        <p:spPr>
          <a:xfrm>
            <a:off x="249369" y="2224591"/>
            <a:ext cx="3193503" cy="293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[영주 닉네임]님의 프로필 사진을 신고하시겠습니까?</a:t>
            </a:r>
          </a:p>
        </p:txBody>
      </p:sp>
      <p:pic>
        <p:nvPicPr>
          <p:cNvPr id="625" name="Shape 6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2788932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Shape 626"/>
          <p:cNvSpPr txBox="1"/>
          <p:nvPr/>
        </p:nvSpPr>
        <p:spPr>
          <a:xfrm>
            <a:off x="1568070" y="2797180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627" name="Shape 6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2547346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Shape 628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Shape 629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630" name="Shape 630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1" name="Shape 631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2" name="Shape 632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33" name="Shape 633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34" name="Shape 634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638" name="Shape 6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450849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644" name="Shape 64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45" name="Shape 6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Shape 646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647" name="Shape 6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Shape 648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Shape 649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650" name="Shape 650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51" name="Shape 6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Shape 652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Shape 653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55" name="Shape 6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Shape 657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58" name="Shape 6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Shape 659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Shape 660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62" name="Shape 66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Shape 663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Shape 664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Shape 665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Shape 666"/>
          <p:cNvSpPr txBox="1"/>
          <p:nvPr/>
        </p:nvSpPr>
        <p:spPr>
          <a:xfrm>
            <a:off x="4089400" y="1384950"/>
            <a:ext cx="5070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진행이 완료된 경우, 알림 팝업을 통해 알려줍니다.</a:t>
            </a:r>
          </a:p>
        </p:txBody>
      </p:sp>
      <p:sp>
        <p:nvSpPr>
          <p:cNvPr id="667" name="Shape 667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668" name="Shape 668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9" name="Shape 669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670" name="Shape 670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671" name="Shape 671"/>
          <p:cNvSpPr txBox="1"/>
          <p:nvPr/>
        </p:nvSpPr>
        <p:spPr>
          <a:xfrm>
            <a:off x="434077" y="2253166"/>
            <a:ext cx="290656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[영주 닉네임]님의 프로필 사진을 신고했습니다.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118532" y="93133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cxnSp>
        <p:nvCxnSpPr>
          <p:cNvPr id="96" name="Shape 9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 txBox="1"/>
          <p:nvPr/>
        </p:nvSpPr>
        <p:spPr>
          <a:xfrm>
            <a:off x="118532" y="462464"/>
            <a:ext cx="10639451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 내에서 같은 연맹에 가입되어 있는 플레이어들이 대화를 주고 받을 수 있는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채팅은 연맹 채팅 채널에서 진행됩니다.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채널에 대한 내용은 채팅 기획서를 참고합니다.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https://docs.google.com/presentation/d/1o825lUtKGZF5i78KKjuKwMqwa6Lw0UK71vgPJ0c28xA/edit#slide=id.p9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 채팅과 시스템 연맹 채팅, 정보 공유로 분류됩니다.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 연맹 채팅은 유저가 직접 입력한 텍스트를 연맹 채팅 채널에 출력하는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채팅은 특정 조건을 만족했을 때, 유저 액션 없이 지정된 텍스트가 연맹 채팅 채널에 출력되는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 공유는 특정 조건을 만족했을 때, 유저 액션을 통해 만족한 조건의 정보를 지정된 텍스트로 연맹 채팅 채널에 출력하는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항목별로 아래의 부가 기능을 사용할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채널의 채팅 내용에 대한 로그 저장 및 열람 기능을 가지고 있습니다.</a:t>
            </a:r>
          </a:p>
        </p:txBody>
      </p:sp>
      <p:graphicFrame>
        <p:nvGraphicFramePr>
          <p:cNvPr id="98" name="Shape 98"/>
          <p:cNvGraphicFramePr/>
          <p:nvPr/>
        </p:nvGraphicFramePr>
        <p:xfrm>
          <a:off x="838200" y="33405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{6A02D34E-7254-4DD7-9F9F-FF1F8135C27F}</a:tableStyleId>
              </a:tblPr>
              <a:tblGrid>
                <a:gridCol w="1256375"/>
                <a:gridCol w="1094575"/>
                <a:gridCol w="1256375"/>
                <a:gridCol w="736050"/>
              </a:tblGrid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부가 기능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일반 연맹 채팅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시스템 연맹 채팅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정보 공유</a:t>
                      </a:r>
                    </a:p>
                  </a:txBody>
                  <a:tcPr marT="9525" marB="0" marR="9525" marL="9525" anchor="ctr">
                    <a:solidFill>
                      <a:srgbClr val="DDEAF6"/>
                    </a:solidFill>
                  </a:tcPr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번역/원문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X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X</a:t>
                      </a:r>
                    </a:p>
                  </a:txBody>
                  <a:tcPr marT="9525" marB="0" marR="9525" marL="9525" anchor="ctr"/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복사/붙여 넣기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차단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프로필 사진 신고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제보 메시지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</a:p>
                  </a:txBody>
                  <a:tcPr marT="9525" marB="0" marR="9525" marL="9525" anchor="ctr"/>
                </a:tc>
              </a:tr>
              <a:tr h="242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100" u="none" cap="none" strike="noStrike"/>
                        <a:t>유저 프로필 보기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118532" y="93133"/>
            <a:ext cx="2707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제보 메시지</a:t>
            </a:r>
          </a:p>
        </p:txBody>
      </p:sp>
      <p:cxnSp>
        <p:nvCxnSpPr>
          <p:cNvPr id="677" name="Shape 67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678" name="Shape 6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Shape 679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680" name="Shape 6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Shape 681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84" name="Shape 6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Shape 685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88" name="Shape 6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691" name="Shape 6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Shape 692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695" name="Shape 695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Shape 699"/>
          <p:cNvSpPr txBox="1"/>
          <p:nvPr/>
        </p:nvSpPr>
        <p:spPr>
          <a:xfrm>
            <a:off x="4089400" y="1384950"/>
            <a:ext cx="4828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기능을 사용하는 경우, 제보 확인 팝업을 호출합니다.</a:t>
            </a:r>
          </a:p>
        </p:txBody>
      </p:sp>
      <p:sp>
        <p:nvSpPr>
          <p:cNvPr id="700" name="Shape 700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01" name="Shape 701"/>
          <p:cNvSpPr/>
          <p:nvPr/>
        </p:nvSpPr>
        <p:spPr>
          <a:xfrm>
            <a:off x="112942" y="2095500"/>
            <a:ext cx="3410143" cy="1286739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Shape 702"/>
          <p:cNvSpPr txBox="1"/>
          <p:nvPr/>
        </p:nvSpPr>
        <p:spPr>
          <a:xfrm>
            <a:off x="798543" y="2224591"/>
            <a:ext cx="2000868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내용을 제보하시겠습니까?</a:t>
            </a:r>
          </a:p>
        </p:txBody>
      </p:sp>
      <p:pic>
        <p:nvPicPr>
          <p:cNvPr id="703" name="Shape 7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2276" y="2788932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Shape 704"/>
          <p:cNvSpPr txBox="1"/>
          <p:nvPr/>
        </p:nvSpPr>
        <p:spPr>
          <a:xfrm>
            <a:off x="1568070" y="2797180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  <p:pic>
        <p:nvPicPr>
          <p:cNvPr id="705" name="Shape 7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082171" y="2547346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Shape 706"/>
          <p:cNvSpPr/>
          <p:nvPr/>
        </p:nvSpPr>
        <p:spPr>
          <a:xfrm>
            <a:off x="4010005" y="2810658"/>
            <a:ext cx="1178669" cy="1373003"/>
          </a:xfrm>
          <a:prstGeom prst="wedgeRectCallout">
            <a:avLst>
              <a:gd fmla="val -14316" name="adj1"/>
              <a:gd fmla="val -6977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 txBox="1"/>
          <p:nvPr/>
        </p:nvSpPr>
        <p:spPr>
          <a:xfrm>
            <a:off x="4041903" y="282378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</p:txBody>
      </p:sp>
      <p:cxnSp>
        <p:nvCxnSpPr>
          <p:cNvPr id="708" name="Shape 708"/>
          <p:cNvCxnSpPr/>
          <p:nvPr/>
        </p:nvCxnSpPr>
        <p:spPr>
          <a:xfrm>
            <a:off x="4053810" y="3125683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09" name="Shape 709"/>
          <p:cNvCxnSpPr/>
          <p:nvPr/>
        </p:nvCxnSpPr>
        <p:spPr>
          <a:xfrm>
            <a:off x="4053810" y="338920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10" name="Shape 710"/>
          <p:cNvCxnSpPr/>
          <p:nvPr/>
        </p:nvCxnSpPr>
        <p:spPr>
          <a:xfrm>
            <a:off x="4053810" y="3652732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11" name="Shape 711"/>
          <p:cNvCxnSpPr/>
          <p:nvPr/>
        </p:nvCxnSpPr>
        <p:spPr>
          <a:xfrm>
            <a:off x="4053810" y="3916257"/>
            <a:ext cx="1106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12" name="Shape 712"/>
          <p:cNvSpPr txBox="1"/>
          <p:nvPr/>
        </p:nvSpPr>
        <p:spPr>
          <a:xfrm>
            <a:off x="4045482" y="3101546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4049062" y="3363598"/>
            <a:ext cx="44114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4049062" y="3639467"/>
            <a:ext cx="1172116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4049062" y="3878246"/>
            <a:ext cx="870750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</p:txBody>
      </p:sp>
      <p:pic>
        <p:nvPicPr>
          <p:cNvPr id="716" name="Shape 7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4598081" y="3693917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프로필 사진 신고</a:t>
            </a:r>
          </a:p>
        </p:txBody>
      </p:sp>
      <p:cxnSp>
        <p:nvCxnSpPr>
          <p:cNvPr id="722" name="Shape 72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23" name="Shape 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725" name="Shape 7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Shape 726"/>
          <p:cNvSpPr/>
          <p:nvPr/>
        </p:nvSpPr>
        <p:spPr>
          <a:xfrm>
            <a:off x="628650" y="2095500"/>
            <a:ext cx="2133599" cy="309258"/>
          </a:xfrm>
          <a:prstGeom prst="wedgeRectCallout">
            <a:avLst>
              <a:gd fmla="val 55689" name="adj1"/>
              <a:gd fmla="val 833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2318003" y="2085975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야호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781835" y="250559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729" name="Shape 7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2559449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Shape 730"/>
          <p:cNvSpPr/>
          <p:nvPr/>
        </p:nvSpPr>
        <p:spPr>
          <a:xfrm>
            <a:off x="887845" y="2778524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Shape 731"/>
          <p:cNvSpPr txBox="1"/>
          <p:nvPr/>
        </p:nvSpPr>
        <p:spPr>
          <a:xfrm>
            <a:off x="874278" y="2759474"/>
            <a:ext cx="771364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 졸리다</a:t>
            </a:r>
          </a:p>
        </p:txBody>
      </p:sp>
      <p:sp>
        <p:nvSpPr>
          <p:cNvPr id="732" name="Shape 732"/>
          <p:cNvSpPr txBox="1"/>
          <p:nvPr/>
        </p:nvSpPr>
        <p:spPr>
          <a:xfrm>
            <a:off x="781835" y="3186956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733" name="Shape 7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427" y="324080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Shape 734"/>
          <p:cNvSpPr/>
          <p:nvPr/>
        </p:nvSpPr>
        <p:spPr>
          <a:xfrm>
            <a:off x="887845" y="3459883"/>
            <a:ext cx="2133599" cy="309258"/>
          </a:xfrm>
          <a:prstGeom prst="wedgeRectCallout">
            <a:avLst>
              <a:gd fmla="val -55472" name="adj1"/>
              <a:gd fmla="val 2170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Shape 735"/>
          <p:cNvSpPr txBox="1"/>
          <p:nvPr/>
        </p:nvSpPr>
        <p:spPr>
          <a:xfrm>
            <a:off x="880574" y="3440833"/>
            <a:ext cx="962123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World</a:t>
            </a:r>
          </a:p>
        </p:txBody>
      </p:sp>
      <p:pic>
        <p:nvPicPr>
          <p:cNvPr id="736" name="Shape 7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8787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Shape 737"/>
          <p:cNvSpPr/>
          <p:nvPr/>
        </p:nvSpPr>
        <p:spPr>
          <a:xfrm>
            <a:off x="874278" y="4097810"/>
            <a:ext cx="2133599" cy="558030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Shape 738"/>
          <p:cNvSpPr txBox="1"/>
          <p:nvPr/>
        </p:nvSpPr>
        <p:spPr>
          <a:xfrm>
            <a:off x="867005" y="4078760"/>
            <a:ext cx="2079415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내용이 길어지면 이렇게 표시된</a:t>
            </a:r>
            <a:b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다고 합니다!!!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788225" y="38277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740" name="Shape 740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9246" y="2598648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Shape 741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96451" y="3280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Shape 742"/>
          <p:cNvPicPr preferRelativeResize="0"/>
          <p:nvPr/>
        </p:nvPicPr>
        <p:blipFill rotWithShape="1">
          <a:blip r:embed="rId5">
            <a:alphaModFix/>
          </a:blip>
          <a:srcRect b="65965" l="18722" r="42582" t="4133"/>
          <a:stretch/>
        </p:blipFill>
        <p:spPr>
          <a:xfrm>
            <a:off x="286926" y="39227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Shape 743"/>
          <p:cNvPicPr preferRelativeResize="0"/>
          <p:nvPr/>
        </p:nvPicPr>
        <p:blipFill rotWithShape="1">
          <a:blip r:embed="rId6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Shape 744"/>
          <p:cNvSpPr txBox="1"/>
          <p:nvPr/>
        </p:nvSpPr>
        <p:spPr>
          <a:xfrm>
            <a:off x="4089400" y="1384950"/>
            <a:ext cx="4674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기능이 진행 완료된 경우, 알림 팝업을 호출합니다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1524704" y="2409202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sp>
        <p:nvSpPr>
          <p:cNvPr id="746" name="Shape 746"/>
          <p:cNvSpPr/>
          <p:nvPr/>
        </p:nvSpPr>
        <p:spPr>
          <a:xfrm>
            <a:off x="112942" y="2095500"/>
            <a:ext cx="3410143" cy="792254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7" name="Shape 747"/>
          <p:cNvCxnSpPr/>
          <p:nvPr/>
        </p:nvCxnSpPr>
        <p:spPr>
          <a:xfrm>
            <a:off x="112942" y="2085975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748" name="Shape 748"/>
          <p:cNvCxnSpPr/>
          <p:nvPr/>
        </p:nvCxnSpPr>
        <p:spPr>
          <a:xfrm>
            <a:off x="112942" y="2785527"/>
            <a:ext cx="3410143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749" name="Shape 749"/>
          <p:cNvSpPr txBox="1"/>
          <p:nvPr/>
        </p:nvSpPr>
        <p:spPr>
          <a:xfrm>
            <a:off x="1054278" y="2253166"/>
            <a:ext cx="171393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내용을 신고했습니다.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/>
        </p:nvSpPr>
        <p:spPr>
          <a:xfrm>
            <a:off x="118532" y="93133"/>
            <a:ext cx="4560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가입)</a:t>
            </a:r>
          </a:p>
        </p:txBody>
      </p:sp>
      <p:cxnSp>
        <p:nvCxnSpPr>
          <p:cNvPr id="755" name="Shape 75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Shape 757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758" name="Shape 7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Shape 759"/>
          <p:cNvSpPr/>
          <p:nvPr/>
        </p:nvSpPr>
        <p:spPr>
          <a:xfrm>
            <a:off x="628650" y="2095500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Shape 760"/>
          <p:cNvSpPr txBox="1"/>
          <p:nvPr/>
        </p:nvSpPr>
        <p:spPr>
          <a:xfrm>
            <a:off x="762302" y="2112751"/>
            <a:ext cx="2000868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pic>
        <p:nvPicPr>
          <p:cNvPr id="761" name="Shape 76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Shape 762"/>
          <p:cNvSpPr txBox="1"/>
          <p:nvPr/>
        </p:nvSpPr>
        <p:spPr>
          <a:xfrm>
            <a:off x="4089400" y="2583355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텍스트를 직접 입력하여 출력되는 말풍선과 색이 다릅니다.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4089400" y="626025"/>
            <a:ext cx="53783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자신이 가입한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가입한 유저가 대화 주체가 됩니다. </a:t>
            </a:r>
          </a:p>
        </p:txBody>
      </p:sp>
      <p:cxnSp>
        <p:nvCxnSpPr>
          <p:cNvPr id="764" name="Shape 764"/>
          <p:cNvCxnSpPr>
            <a:stCxn id="762" idx="1"/>
          </p:cNvCxnSpPr>
          <p:nvPr/>
        </p:nvCxnSpPr>
        <p:spPr>
          <a:xfrm flipH="1">
            <a:off x="2624800" y="2768021"/>
            <a:ext cx="1464600" cy="3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765" name="Shape 7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19872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Shape 766"/>
          <p:cNvSpPr/>
          <p:nvPr/>
        </p:nvSpPr>
        <p:spPr>
          <a:xfrm>
            <a:off x="874278" y="3238948"/>
            <a:ext cx="2133599" cy="827387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Shape 767"/>
          <p:cNvSpPr txBox="1"/>
          <p:nvPr/>
        </p:nvSpPr>
        <p:spPr>
          <a:xfrm>
            <a:off x="867005" y="3219897"/>
            <a:ext cx="2140872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788225" y="2968872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769" name="Shape 76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63843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Shape 770"/>
          <p:cNvSpPr txBox="1"/>
          <p:nvPr/>
        </p:nvSpPr>
        <p:spPr>
          <a:xfrm>
            <a:off x="4089400" y="4300898"/>
            <a:ext cx="50481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플레이어가 연맹에 가입하여 출력되는 시스템 연맹 채팅입니다.</a:t>
            </a:r>
          </a:p>
        </p:txBody>
      </p:sp>
      <p:cxnSp>
        <p:nvCxnSpPr>
          <p:cNvPr id="771" name="Shape 771"/>
          <p:cNvCxnSpPr>
            <a:stCxn id="770" idx="1"/>
            <a:endCxn id="767" idx="3"/>
          </p:cNvCxnSpPr>
          <p:nvPr/>
        </p:nvCxnSpPr>
        <p:spPr>
          <a:xfrm rot="10800000">
            <a:off x="3007900" y="3564264"/>
            <a:ext cx="1081500" cy="92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72" name="Shape 772"/>
          <p:cNvSpPr/>
          <p:nvPr/>
        </p:nvSpPr>
        <p:spPr>
          <a:xfrm>
            <a:off x="6805849" y="3372892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4380823" y="3370117"/>
            <a:ext cx="2133599" cy="779868"/>
          </a:xfrm>
          <a:prstGeom prst="wedgeRectCallout">
            <a:avLst>
              <a:gd fmla="val -55075" name="adj1"/>
              <a:gd fmla="val -33656" name="adj2"/>
            </a:avLst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Shape 774"/>
          <p:cNvSpPr txBox="1"/>
          <p:nvPr/>
        </p:nvSpPr>
        <p:spPr>
          <a:xfrm>
            <a:off x="6613488" y="2992972"/>
            <a:ext cx="20601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 말풍선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4282821" y="2992318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말풍선</a:t>
            </a:r>
          </a:p>
        </p:txBody>
      </p:sp>
      <p:sp>
        <p:nvSpPr>
          <p:cNvPr id="776" name="Shape 776"/>
          <p:cNvSpPr/>
          <p:nvPr/>
        </p:nvSpPr>
        <p:spPr>
          <a:xfrm>
            <a:off x="1577604" y="1855975"/>
            <a:ext cx="1945482" cy="59108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7" name="Shape 777"/>
          <p:cNvCxnSpPr>
            <a:endCxn id="776" idx="3"/>
          </p:cNvCxnSpPr>
          <p:nvPr/>
        </p:nvCxnSpPr>
        <p:spPr>
          <a:xfrm flipH="1">
            <a:off x="3523086" y="966518"/>
            <a:ext cx="566400" cy="118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/>
        </p:nvSpPr>
        <p:spPr>
          <a:xfrm>
            <a:off x="118532" y="93133"/>
            <a:ext cx="3251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</a:t>
            </a:r>
          </a:p>
        </p:txBody>
      </p:sp>
      <p:cxnSp>
        <p:nvCxnSpPr>
          <p:cNvPr id="783" name="Shape 78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784" name="Shape 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Shape 785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786" name="Shape 7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Shape 787"/>
          <p:cNvSpPr/>
          <p:nvPr/>
        </p:nvSpPr>
        <p:spPr>
          <a:xfrm>
            <a:off x="628650" y="2095500"/>
            <a:ext cx="2133599" cy="77709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Shape 788"/>
          <p:cNvSpPr txBox="1"/>
          <p:nvPr/>
        </p:nvSpPr>
        <p:spPr>
          <a:xfrm>
            <a:off x="762302" y="2112751"/>
            <a:ext cx="2000868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pic>
        <p:nvPicPr>
          <p:cNvPr id="789" name="Shape 78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Shape 790"/>
          <p:cNvSpPr txBox="1"/>
          <p:nvPr/>
        </p:nvSpPr>
        <p:spPr>
          <a:xfrm>
            <a:off x="4089400" y="2226265"/>
            <a:ext cx="4124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채팅에는 복사 기능만 사용할 수 있습니다.</a:t>
            </a:r>
          </a:p>
        </p:txBody>
      </p:sp>
      <p:pic>
        <p:nvPicPr>
          <p:cNvPr id="791" name="Shape 7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19872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Shape 792"/>
          <p:cNvSpPr/>
          <p:nvPr/>
        </p:nvSpPr>
        <p:spPr>
          <a:xfrm>
            <a:off x="874278" y="3238948"/>
            <a:ext cx="2133599" cy="827387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Shape 793"/>
          <p:cNvSpPr txBox="1"/>
          <p:nvPr/>
        </p:nvSpPr>
        <p:spPr>
          <a:xfrm>
            <a:off x="867005" y="3219897"/>
            <a:ext cx="2140872" cy="688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연맹에서 여러분들과 친구가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되길 희망하며 함께 위대한 제국을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만들어 가길 바랍니다.</a:t>
            </a:r>
          </a:p>
        </p:txBody>
      </p:sp>
      <p:sp>
        <p:nvSpPr>
          <p:cNvPr id="794" name="Shape 794"/>
          <p:cNvSpPr txBox="1"/>
          <p:nvPr/>
        </p:nvSpPr>
        <p:spPr>
          <a:xfrm>
            <a:off x="788225" y="2968872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795" name="Shape 795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63843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Shape 7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700000">
            <a:off x="2521253" y="2306253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Shape 797"/>
          <p:cNvSpPr/>
          <p:nvPr/>
        </p:nvSpPr>
        <p:spPr>
          <a:xfrm>
            <a:off x="1595305" y="2894101"/>
            <a:ext cx="1003718" cy="251538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Shape 798"/>
          <p:cNvSpPr txBox="1"/>
          <p:nvPr/>
        </p:nvSpPr>
        <p:spPr>
          <a:xfrm>
            <a:off x="1860049" y="2861286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 txBox="1"/>
          <p:nvPr/>
        </p:nvSpPr>
        <p:spPr>
          <a:xfrm>
            <a:off x="118532" y="93133"/>
            <a:ext cx="4479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탈퇴)</a:t>
            </a:r>
          </a:p>
        </p:txBody>
      </p:sp>
      <p:cxnSp>
        <p:nvCxnSpPr>
          <p:cNvPr id="804" name="Shape 80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05" name="Shape 8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Shape 806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807" name="Shape 8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Shape 808"/>
          <p:cNvSpPr/>
          <p:nvPr/>
        </p:nvSpPr>
        <p:spPr>
          <a:xfrm>
            <a:off x="628650" y="2095500"/>
            <a:ext cx="2133599" cy="52508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Shape 809"/>
          <p:cNvSpPr txBox="1"/>
          <p:nvPr/>
        </p:nvSpPr>
        <p:spPr>
          <a:xfrm>
            <a:off x="696579" y="2112751"/>
            <a:ext cx="2066591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탈퇴하고자 하오니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전우들은 저를 잊어주시기 바랍니다.</a:t>
            </a:r>
          </a:p>
        </p:txBody>
      </p:sp>
      <p:pic>
        <p:nvPicPr>
          <p:cNvPr id="810" name="Shape 810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Shape 811"/>
          <p:cNvSpPr txBox="1"/>
          <p:nvPr/>
        </p:nvSpPr>
        <p:spPr>
          <a:xfrm>
            <a:off x="4089400" y="781910"/>
            <a:ext cx="56861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연맹에 탈퇴한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탈퇴한 유저가 대화 주체가 됩니다. </a:t>
            </a:r>
          </a:p>
        </p:txBody>
      </p:sp>
      <p:pic>
        <p:nvPicPr>
          <p:cNvPr id="812" name="Shape 8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2717727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Shape 813"/>
          <p:cNvSpPr/>
          <p:nvPr/>
        </p:nvSpPr>
        <p:spPr>
          <a:xfrm>
            <a:off x="874278" y="2936803"/>
            <a:ext cx="2133599" cy="461978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Shape 814"/>
          <p:cNvSpPr txBox="1"/>
          <p:nvPr/>
        </p:nvSpPr>
        <p:spPr>
          <a:xfrm>
            <a:off x="867005" y="2917752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탈퇴하고자 하오니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전우들은 저를 잊어주시기 바랍니다.</a:t>
            </a:r>
          </a:p>
        </p:txBody>
      </p:sp>
      <p:sp>
        <p:nvSpPr>
          <p:cNvPr id="815" name="Shape 815"/>
          <p:cNvSpPr txBox="1"/>
          <p:nvPr/>
        </p:nvSpPr>
        <p:spPr>
          <a:xfrm>
            <a:off x="788225" y="2666727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16" name="Shape 816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2761700"/>
            <a:ext cx="459459" cy="45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/>
        </p:nvSpPr>
        <p:spPr>
          <a:xfrm>
            <a:off x="118532" y="93133"/>
            <a:ext cx="6755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(연맹 강퇴, 계급 상승, 계급 강등)</a:t>
            </a:r>
          </a:p>
        </p:txBody>
      </p:sp>
      <p:cxnSp>
        <p:nvCxnSpPr>
          <p:cNvPr id="822" name="Shape 822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23" name="Shape 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Shape 824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825" name="Shape 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Shape 826"/>
          <p:cNvSpPr/>
          <p:nvPr/>
        </p:nvSpPr>
        <p:spPr>
          <a:xfrm>
            <a:off x="628650" y="2095500"/>
            <a:ext cx="2133599" cy="52508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Shape 827"/>
          <p:cNvSpPr txBox="1"/>
          <p:nvPr/>
        </p:nvSpPr>
        <p:spPr>
          <a:xfrm>
            <a:off x="683756" y="2112751"/>
            <a:ext cx="2079415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“ChrisA”님의 활동이 저조하여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처리하였습니다.</a:t>
            </a:r>
          </a:p>
        </p:txBody>
      </p:sp>
      <p:pic>
        <p:nvPicPr>
          <p:cNvPr id="828" name="Shape 828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Shape 829"/>
          <p:cNvSpPr txBox="1"/>
          <p:nvPr/>
        </p:nvSpPr>
        <p:spPr>
          <a:xfrm>
            <a:off x="4089400" y="2414283"/>
            <a:ext cx="59795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연맹에서 강퇴 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강퇴 기능을 사용한 유저가 대화 주체가 됩니다.</a:t>
            </a:r>
          </a:p>
        </p:txBody>
      </p:sp>
      <p:pic>
        <p:nvPicPr>
          <p:cNvPr id="830" name="Shape 8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2717727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Shape 831"/>
          <p:cNvSpPr/>
          <p:nvPr/>
        </p:nvSpPr>
        <p:spPr>
          <a:xfrm>
            <a:off x="874278" y="2936802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Shape 832"/>
          <p:cNvSpPr txBox="1"/>
          <p:nvPr/>
        </p:nvSpPr>
        <p:spPr>
          <a:xfrm>
            <a:off x="867005" y="2934686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“ChrisA”님의 활동이 저조하여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강퇴 처리하였습니다.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788225" y="2666727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34" name="Shape 83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2761700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Shape 8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64803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Shape 836"/>
          <p:cNvSpPr/>
          <p:nvPr/>
        </p:nvSpPr>
        <p:spPr>
          <a:xfrm>
            <a:off x="874278" y="3867110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Shape 837"/>
          <p:cNvSpPr txBox="1"/>
          <p:nvPr/>
        </p:nvSpPr>
        <p:spPr>
          <a:xfrm>
            <a:off x="867005" y="3864994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“ChrisB”님의 계급을 R3 에서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로 조정하였습니다.</a:t>
            </a:r>
          </a:p>
        </p:txBody>
      </p:sp>
      <p:sp>
        <p:nvSpPr>
          <p:cNvPr id="838" name="Shape 838"/>
          <p:cNvSpPr txBox="1"/>
          <p:nvPr/>
        </p:nvSpPr>
        <p:spPr>
          <a:xfrm>
            <a:off x="788225" y="359703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39" name="Shape 83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692007"/>
            <a:ext cx="459459" cy="45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Shape 8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45517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Shape 841"/>
          <p:cNvSpPr/>
          <p:nvPr/>
        </p:nvSpPr>
        <p:spPr>
          <a:xfrm>
            <a:off x="874278" y="4770800"/>
            <a:ext cx="2133599" cy="576863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Shape 842"/>
          <p:cNvSpPr txBox="1"/>
          <p:nvPr/>
        </p:nvSpPr>
        <p:spPr>
          <a:xfrm>
            <a:off x="867005" y="4768683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“ChrisB”님의 계급을 R4 에서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로 조정하였습니다.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788225" y="4500725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44" name="Shape 844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4595696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Shape 845"/>
          <p:cNvCxnSpPr>
            <a:stCxn id="825" idx="3"/>
            <a:endCxn id="829" idx="1"/>
          </p:cNvCxnSpPr>
          <p:nvPr/>
        </p:nvCxnSpPr>
        <p:spPr>
          <a:xfrm>
            <a:off x="3432201" y="2145354"/>
            <a:ext cx="657300" cy="592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46" name="Shape 846"/>
          <p:cNvCxnSpPr>
            <a:stCxn id="832" idx="3"/>
            <a:endCxn id="829" idx="1"/>
          </p:cNvCxnSpPr>
          <p:nvPr/>
        </p:nvCxnSpPr>
        <p:spPr>
          <a:xfrm flipH="1" rot="10800000">
            <a:off x="3007877" y="2737501"/>
            <a:ext cx="1081500" cy="43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7" name="Shape 847"/>
          <p:cNvSpPr txBox="1"/>
          <p:nvPr/>
        </p:nvSpPr>
        <p:spPr>
          <a:xfrm>
            <a:off x="4089400" y="3493908"/>
            <a:ext cx="6048450" cy="610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연맹 계급이 상승한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계급 상승 기능을 사용한 유저가 대화 주체가 됩니다.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4089400" y="4378762"/>
            <a:ext cx="6048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연맹 계급이 강등된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계급 강등 기능을 사용한 유저가 대화 주체가 됩니다.</a:t>
            </a:r>
          </a:p>
        </p:txBody>
      </p:sp>
      <p:cxnSp>
        <p:nvCxnSpPr>
          <p:cNvPr id="849" name="Shape 849"/>
          <p:cNvCxnSpPr>
            <a:stCxn id="837" idx="3"/>
            <a:endCxn id="847" idx="1"/>
          </p:cNvCxnSpPr>
          <p:nvPr/>
        </p:nvCxnSpPr>
        <p:spPr>
          <a:xfrm flipH="1" rot="10800000">
            <a:off x="3007877" y="3799110"/>
            <a:ext cx="1081500" cy="319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50" name="Shape 850"/>
          <p:cNvCxnSpPr>
            <a:stCxn id="842" idx="3"/>
            <a:endCxn id="848" idx="1"/>
          </p:cNvCxnSpPr>
          <p:nvPr/>
        </p:nvCxnSpPr>
        <p:spPr>
          <a:xfrm flipH="1" rot="10800000">
            <a:off x="3007877" y="4701899"/>
            <a:ext cx="1081500" cy="320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Shape 855"/>
          <p:cNvSpPr txBox="1"/>
          <p:nvPr/>
        </p:nvSpPr>
        <p:spPr>
          <a:xfrm>
            <a:off x="118532" y="93133"/>
            <a:ext cx="62007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시스템 연맹 채팅 (과학기술 연구 시작 / 완료)</a:t>
            </a:r>
          </a:p>
        </p:txBody>
      </p:sp>
      <p:cxnSp>
        <p:nvCxnSpPr>
          <p:cNvPr id="856" name="Shape 856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57" name="Shape 8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Shape 858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859" name="Shape 8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Shape 860"/>
          <p:cNvSpPr/>
          <p:nvPr/>
        </p:nvSpPr>
        <p:spPr>
          <a:xfrm>
            <a:off x="628650" y="2095500"/>
            <a:ext cx="2133599" cy="732833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 txBox="1"/>
          <p:nvPr/>
        </p:nvSpPr>
        <p:spPr>
          <a:xfrm>
            <a:off x="731845" y="2112751"/>
            <a:ext cx="2031325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제가 “군단 확장1”의 연구를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시작했습니다.  여러분들의 더 많은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공헌을 기대하고 있습니다.</a:t>
            </a:r>
          </a:p>
        </p:txBody>
      </p:sp>
      <p:pic>
        <p:nvPicPr>
          <p:cNvPr id="862" name="Shape 862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Shape 863"/>
          <p:cNvSpPr txBox="1"/>
          <p:nvPr/>
        </p:nvSpPr>
        <p:spPr>
          <a:xfrm>
            <a:off x="4089400" y="1989925"/>
            <a:ext cx="6048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과학기술의 연구가 시작된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연구 기능을 사용한 유저가 됩니다.</a:t>
            </a:r>
          </a:p>
        </p:txBody>
      </p:sp>
      <p:pic>
        <p:nvPicPr>
          <p:cNvPr id="864" name="Shape 8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Shape 865"/>
          <p:cNvSpPr/>
          <p:nvPr/>
        </p:nvSpPr>
        <p:spPr>
          <a:xfrm>
            <a:off x="874278" y="3338614"/>
            <a:ext cx="2133599" cy="746872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867005" y="3336498"/>
            <a:ext cx="2140872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 중이던 “군단 확장1” 연구가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완료되었습니다. 더 많은 연구를 위해 여러분들의 공헌이 필요합니다.</a:t>
            </a:r>
          </a:p>
        </p:txBody>
      </p:sp>
      <p:sp>
        <p:nvSpPr>
          <p:cNvPr id="867" name="Shape 867"/>
          <p:cNvSpPr txBox="1"/>
          <p:nvPr/>
        </p:nvSpPr>
        <p:spPr>
          <a:xfrm>
            <a:off x="788225" y="3068540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68" name="Shape 868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4089400" y="3320725"/>
            <a:ext cx="60484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과학기술의 연구가 완료된 경우, 지정된 텍스트가 유저 액션 없이 출력됩니다.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연맹의 맹주 플레이어가 됩니다.</a:t>
            </a:r>
          </a:p>
        </p:txBody>
      </p:sp>
      <p:cxnSp>
        <p:nvCxnSpPr>
          <p:cNvPr id="870" name="Shape 870"/>
          <p:cNvCxnSpPr>
            <a:stCxn id="859" idx="3"/>
            <a:endCxn id="863" idx="1"/>
          </p:cNvCxnSpPr>
          <p:nvPr/>
        </p:nvCxnSpPr>
        <p:spPr>
          <a:xfrm>
            <a:off x="3432201" y="2145354"/>
            <a:ext cx="657300" cy="167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1" name="Shape 871"/>
          <p:cNvCxnSpPr>
            <a:stCxn id="866" idx="3"/>
            <a:endCxn id="869" idx="1"/>
          </p:cNvCxnSpPr>
          <p:nvPr/>
        </p:nvCxnSpPr>
        <p:spPr>
          <a:xfrm flipH="1" rot="10800000">
            <a:off x="3007877" y="3643889"/>
            <a:ext cx="1081500" cy="50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/>
        </p:nvSpPr>
        <p:spPr>
          <a:xfrm>
            <a:off x="118532" y="93133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전투 정보 공유 )</a:t>
            </a:r>
          </a:p>
        </p:txBody>
      </p:sp>
      <p:cxnSp>
        <p:nvCxnSpPr>
          <p:cNvPr id="877" name="Shape 877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878" name="Shape 8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Shape 879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880" name="Shape 8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/>
          <p:nvPr/>
        </p:nvSpPr>
        <p:spPr>
          <a:xfrm>
            <a:off x="746383" y="2095500"/>
            <a:ext cx="2015864" cy="54075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Shape 882"/>
          <p:cNvSpPr txBox="1"/>
          <p:nvPr/>
        </p:nvSpPr>
        <p:spPr>
          <a:xfrm>
            <a:off x="642425" y="2105132"/>
            <a:ext cx="2052164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약칭][플레이어 닉네임] 과의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승리하였습니다!            </a:t>
            </a:r>
          </a:p>
        </p:txBody>
      </p:sp>
      <p:pic>
        <p:nvPicPr>
          <p:cNvPr id="883" name="Shape 883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Shape 884"/>
          <p:cNvSpPr txBox="1"/>
          <p:nvPr/>
        </p:nvSpPr>
        <p:spPr>
          <a:xfrm>
            <a:off x="4089400" y="1117120"/>
            <a:ext cx="3676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정보 공유를 한 경우, 출력되는 내용입니다.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공유를 진행한 플레이어가 됩니다</a:t>
            </a:r>
          </a:p>
        </p:txBody>
      </p:sp>
      <p:pic>
        <p:nvPicPr>
          <p:cNvPr id="885" name="Shape 8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Shape 886"/>
          <p:cNvSpPr/>
          <p:nvPr/>
        </p:nvSpPr>
        <p:spPr>
          <a:xfrm>
            <a:off x="874278" y="3338614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Shape 887"/>
          <p:cNvSpPr txBox="1"/>
          <p:nvPr/>
        </p:nvSpPr>
        <p:spPr>
          <a:xfrm>
            <a:off x="867005" y="3336498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약칭][플레이어 닉네임] 과의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전투에서 패배하였습니다!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788225" y="3068540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889" name="Shape 889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0" name="Shape 890"/>
          <p:cNvCxnSpPr>
            <a:stCxn id="880" idx="3"/>
            <a:endCxn id="884" idx="1"/>
          </p:cNvCxnSpPr>
          <p:nvPr/>
        </p:nvCxnSpPr>
        <p:spPr>
          <a:xfrm flipH="1" rot="10800000">
            <a:off x="3432201" y="1440354"/>
            <a:ext cx="657300" cy="70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91" name="Shape 891"/>
          <p:cNvCxnSpPr>
            <a:stCxn id="887" idx="3"/>
            <a:endCxn id="884" idx="1"/>
          </p:cNvCxnSpPr>
          <p:nvPr/>
        </p:nvCxnSpPr>
        <p:spPr>
          <a:xfrm flipH="1" rot="10800000">
            <a:off x="3007877" y="1440413"/>
            <a:ext cx="1081500" cy="2136600"/>
          </a:xfrm>
          <a:prstGeom prst="bentConnector3">
            <a:avLst>
              <a:gd fmla="val 6902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892" name="Shape 8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9033" y="2368927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Shape 8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6917" y="3604332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Shape 89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59500" y="306751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Shape 895"/>
          <p:cNvSpPr/>
          <p:nvPr/>
        </p:nvSpPr>
        <p:spPr>
          <a:xfrm>
            <a:off x="1595305" y="387525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Shape 896"/>
          <p:cNvSpPr txBox="1"/>
          <p:nvPr/>
        </p:nvSpPr>
        <p:spPr>
          <a:xfrm>
            <a:off x="1595305" y="387291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보기</a:t>
            </a:r>
          </a:p>
        </p:txBody>
      </p:sp>
      <p:sp>
        <p:nvSpPr>
          <p:cNvPr id="897" name="Shape 897"/>
          <p:cNvSpPr txBox="1"/>
          <p:nvPr/>
        </p:nvSpPr>
        <p:spPr>
          <a:xfrm>
            <a:off x="1854940" y="412780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898" name="Shape 898"/>
          <p:cNvCxnSpPr/>
          <p:nvPr/>
        </p:nvCxnSpPr>
        <p:spPr>
          <a:xfrm>
            <a:off x="1641025" y="417104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9" name="Shape 899"/>
          <p:cNvSpPr txBox="1"/>
          <p:nvPr/>
        </p:nvSpPr>
        <p:spPr>
          <a:xfrm>
            <a:off x="4089400" y="3353442"/>
            <a:ext cx="5378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 보고 보기를 선택하면, 공유한 내용의 전투 보고 메일로 이동합니다.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/>
        </p:nvSpPr>
        <p:spPr>
          <a:xfrm>
            <a:off x="118532" y="93133"/>
            <a:ext cx="44117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정찰 정보 공유 )</a:t>
            </a:r>
          </a:p>
        </p:txBody>
      </p:sp>
      <p:cxnSp>
        <p:nvCxnSpPr>
          <p:cNvPr id="905" name="Shape 90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06" name="Shape 9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Shape 907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908" name="Shape 9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Shape 909"/>
          <p:cNvSpPr/>
          <p:nvPr/>
        </p:nvSpPr>
        <p:spPr>
          <a:xfrm>
            <a:off x="746383" y="2095500"/>
            <a:ext cx="2015864" cy="540756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Shape 910"/>
          <p:cNvSpPr txBox="1"/>
          <p:nvPr/>
        </p:nvSpPr>
        <p:spPr>
          <a:xfrm>
            <a:off x="746552" y="2105132"/>
            <a:ext cx="1856598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약칭][플레이어 닉네임] 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정찰하였습니다</a:t>
            </a:r>
          </a:p>
        </p:txBody>
      </p:sp>
      <p:pic>
        <p:nvPicPr>
          <p:cNvPr id="911" name="Shape 911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 txBox="1"/>
          <p:nvPr/>
        </p:nvSpPr>
        <p:spPr>
          <a:xfrm>
            <a:off x="4089400" y="1117120"/>
            <a:ext cx="3676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공유를 한 경우, 출력되는 내용입니다.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공유를 진행한 플레이어가 됩니다</a:t>
            </a:r>
          </a:p>
        </p:txBody>
      </p:sp>
      <p:pic>
        <p:nvPicPr>
          <p:cNvPr id="913" name="Shape 9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119540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Shape 914"/>
          <p:cNvSpPr/>
          <p:nvPr/>
        </p:nvSpPr>
        <p:spPr>
          <a:xfrm>
            <a:off x="874278" y="3338614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Shape 915"/>
          <p:cNvSpPr txBox="1"/>
          <p:nvPr/>
        </p:nvSpPr>
        <p:spPr>
          <a:xfrm>
            <a:off x="867005" y="3336498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[연맹 약칭][플레이어 닉네임] 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정찰하였습니다</a:t>
            </a:r>
          </a:p>
        </p:txBody>
      </p:sp>
      <p:sp>
        <p:nvSpPr>
          <p:cNvPr id="916" name="Shape 916"/>
          <p:cNvSpPr txBox="1"/>
          <p:nvPr/>
        </p:nvSpPr>
        <p:spPr>
          <a:xfrm>
            <a:off x="788225" y="3068540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917" name="Shape 917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163511"/>
            <a:ext cx="459459" cy="45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Shape 918"/>
          <p:cNvCxnSpPr>
            <a:stCxn id="908" idx="3"/>
            <a:endCxn id="912" idx="1"/>
          </p:cNvCxnSpPr>
          <p:nvPr/>
        </p:nvCxnSpPr>
        <p:spPr>
          <a:xfrm flipH="1" rot="10800000">
            <a:off x="3432201" y="1440354"/>
            <a:ext cx="657300" cy="705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9" name="Shape 919"/>
          <p:cNvCxnSpPr>
            <a:stCxn id="915" idx="3"/>
            <a:endCxn id="912" idx="1"/>
          </p:cNvCxnSpPr>
          <p:nvPr/>
        </p:nvCxnSpPr>
        <p:spPr>
          <a:xfrm flipH="1" rot="10800000">
            <a:off x="3007877" y="1440413"/>
            <a:ext cx="1081500" cy="2136600"/>
          </a:xfrm>
          <a:prstGeom prst="bentConnector3">
            <a:avLst>
              <a:gd fmla="val 6902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920" name="Shape 9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9033" y="2368927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Shape 9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6917" y="3604332"/>
            <a:ext cx="255757" cy="21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Shape 9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59500" y="3067510"/>
            <a:ext cx="823722" cy="489084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Shape 923"/>
          <p:cNvSpPr/>
          <p:nvPr/>
        </p:nvSpPr>
        <p:spPr>
          <a:xfrm>
            <a:off x="1595305" y="387525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Shape 924"/>
          <p:cNvSpPr txBox="1"/>
          <p:nvPr/>
        </p:nvSpPr>
        <p:spPr>
          <a:xfrm>
            <a:off x="1595305" y="3872919"/>
            <a:ext cx="1043875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보기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1854940" y="412780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926" name="Shape 926"/>
          <p:cNvCxnSpPr/>
          <p:nvPr/>
        </p:nvCxnSpPr>
        <p:spPr>
          <a:xfrm>
            <a:off x="1641025" y="417104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27" name="Shape 927"/>
          <p:cNvSpPr txBox="1"/>
          <p:nvPr/>
        </p:nvSpPr>
        <p:spPr>
          <a:xfrm>
            <a:off x="4089400" y="3353442"/>
            <a:ext cx="53783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정찰 정보 보기를 선택하면, 공유한 내용의 정찰 보고 메일로 이동합니다.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/>
          <p:nvPr/>
        </p:nvSpPr>
        <p:spPr>
          <a:xfrm>
            <a:off x="118532" y="93133"/>
            <a:ext cx="5498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복원 완료 정보 공유 )</a:t>
            </a:r>
          </a:p>
        </p:txBody>
      </p:sp>
      <p:cxnSp>
        <p:nvCxnSpPr>
          <p:cNvPr id="933" name="Shape 93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34" name="Shape 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Shape 935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936" name="Shape 9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Shape 937"/>
          <p:cNvSpPr/>
          <p:nvPr/>
        </p:nvSpPr>
        <p:spPr>
          <a:xfrm>
            <a:off x="746383" y="2095500"/>
            <a:ext cx="2015864" cy="584887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Shape 938"/>
          <p:cNvSpPr txBox="1"/>
          <p:nvPr/>
        </p:nvSpPr>
        <p:spPr>
          <a:xfrm>
            <a:off x="746552" y="2105132"/>
            <a:ext cx="2087430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[플레이어 닉네임]님이 [유물 이름]을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획득하셨습니다!</a:t>
            </a:r>
          </a:p>
        </p:txBody>
      </p:sp>
      <p:pic>
        <p:nvPicPr>
          <p:cNvPr id="939" name="Shape 939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Shape 940"/>
          <p:cNvSpPr txBox="1"/>
          <p:nvPr/>
        </p:nvSpPr>
        <p:spPr>
          <a:xfrm>
            <a:off x="4089400" y="1117120"/>
            <a:ext cx="50866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5등급, 6등급의 유물을 복원 완료한 경우 유저 액션 없이 출력됩니다.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유물을 복원 완료한 플레이어입니다. </a:t>
            </a:r>
          </a:p>
        </p:txBody>
      </p:sp>
      <p:pic>
        <p:nvPicPr>
          <p:cNvPr id="941" name="Shape 9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0212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Shape 942"/>
          <p:cNvSpPr/>
          <p:nvPr/>
        </p:nvSpPr>
        <p:spPr>
          <a:xfrm>
            <a:off x="874278" y="3221203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Shape 943"/>
          <p:cNvSpPr txBox="1"/>
          <p:nvPr/>
        </p:nvSpPr>
        <p:spPr>
          <a:xfrm>
            <a:off x="867005" y="3219088"/>
            <a:ext cx="2140872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[플레이어 닉네임]님이 [유물 이름]을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획득하셨습니다!</a:t>
            </a:r>
          </a:p>
        </p:txBody>
      </p:sp>
      <p:sp>
        <p:nvSpPr>
          <p:cNvPr id="944" name="Shape 944"/>
          <p:cNvSpPr txBox="1"/>
          <p:nvPr/>
        </p:nvSpPr>
        <p:spPr>
          <a:xfrm>
            <a:off x="788225" y="2951128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945" name="Shape 945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46100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Shape 946"/>
          <p:cNvSpPr/>
          <p:nvPr/>
        </p:nvSpPr>
        <p:spPr>
          <a:xfrm>
            <a:off x="1595305" y="375210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Shape 947"/>
          <p:cNvSpPr txBox="1"/>
          <p:nvPr/>
        </p:nvSpPr>
        <p:spPr>
          <a:xfrm>
            <a:off x="1709606" y="3749769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1854940" y="400465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949" name="Shape 949"/>
          <p:cNvCxnSpPr/>
          <p:nvPr/>
        </p:nvCxnSpPr>
        <p:spPr>
          <a:xfrm>
            <a:off x="1641025" y="404789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0" name="Shape 950"/>
          <p:cNvSpPr txBox="1"/>
          <p:nvPr/>
        </p:nvSpPr>
        <p:spPr>
          <a:xfrm>
            <a:off x="4089400" y="3219088"/>
            <a:ext cx="5311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보기를 터치하면 복원 완료된 유물에 대한 정보 팝업이 호출됩니다.</a:t>
            </a:r>
          </a:p>
        </p:txBody>
      </p:sp>
      <p:pic>
        <p:nvPicPr>
          <p:cNvPr id="951" name="Shape 9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283" y="2416491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Shape 9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5182" y="3492285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Shape 9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89980" y="2999910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1</a:t>
            </a:r>
          </a:p>
        </p:txBody>
      </p:sp>
      <p:cxnSp>
        <p:nvCxnSpPr>
          <p:cNvPr id="104" name="Shape 104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5" name="Shape 105"/>
          <p:cNvSpPr txBox="1"/>
          <p:nvPr/>
        </p:nvSpPr>
        <p:spPr>
          <a:xfrm>
            <a:off x="118532" y="462464"/>
            <a:ext cx="10540065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로그 저장 및 열람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채널에 출력되는 일반 연맹 채팅과 시스템 연맹 채팅, 정보 공유에 대한 로그를 아래 규칙에 의해서 그룹화하여 로그를 저장합니다.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N개의 채팅 내용을 그룹화하여 저장하며, 시간 정보를 포함합니다.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이전인 경우 hh(시) : mm(분)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1일 이후인 경우 yyyy(년) : mm(월) : dd(일) : hh(시) : mm(분)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로그는 최대 6개월까지 저장하여 보관합니다. ( 추후, 퍼블리셔와의 합의 후 기간이 변경될 수 있습니다.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게임을 접속했을 때, 접속 시간을 기준으로 이후에 나오는 채팅 내용을 출력합니다.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이후, 유저 액션을 통해 그룹 단위로 페이징하여 지난 대화를 확인할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미접속 중에 다른 연맹원들끼리 주고 받은 대화도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시, 해당 연맹 채팅 채널에 대한 로그를 모두 삭제합니다.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시, 해당 연맹 채팅 채널에 대한 로그를 확인할 수 있습니다.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로그 저장 및 열람 기능 참고 기획서 ( 채팅 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https://docs.google.com/presentation/d/1o825lUtKGZF5i78KKjuKwMqwa6Lw0UK71vgPJ0c28xA/edit#slide=id.p19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Shape 958"/>
          <p:cNvSpPr txBox="1"/>
          <p:nvPr/>
        </p:nvSpPr>
        <p:spPr>
          <a:xfrm>
            <a:off x="118532" y="93133"/>
            <a:ext cx="449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정보 팝업  )</a:t>
            </a:r>
          </a:p>
        </p:txBody>
      </p:sp>
      <p:cxnSp>
        <p:nvCxnSpPr>
          <p:cNvPr id="959" name="Shape 95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60" name="Shape 960"/>
          <p:cNvSpPr txBox="1"/>
          <p:nvPr/>
        </p:nvSpPr>
        <p:spPr>
          <a:xfrm>
            <a:off x="4089400" y="831796"/>
            <a:ext cx="3454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완료된 유물의 상세 정보 팝업입니다.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팝업을 닫을 수 있습니다.</a:t>
            </a:r>
          </a:p>
        </p:txBody>
      </p:sp>
      <p:grpSp>
        <p:nvGrpSpPr>
          <p:cNvPr id="961" name="Shape 961"/>
          <p:cNvGrpSpPr/>
          <p:nvPr/>
        </p:nvGrpSpPr>
        <p:grpSpPr>
          <a:xfrm>
            <a:off x="112942" y="629808"/>
            <a:ext cx="3410143" cy="6028166"/>
            <a:chOff x="112942" y="629808"/>
            <a:chExt cx="3410143" cy="6028166"/>
          </a:xfrm>
        </p:grpSpPr>
        <p:pic>
          <p:nvPicPr>
            <p:cNvPr id="962" name="Shape 9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942" y="629808"/>
              <a:ext cx="3410143" cy="6028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3" name="Shape 963"/>
            <p:cNvSpPr txBox="1"/>
            <p:nvPr/>
          </p:nvSpPr>
          <p:spPr>
            <a:xfrm>
              <a:off x="1577604" y="1822572"/>
              <a:ext cx="1266692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(CLE) Chris</a:t>
              </a:r>
            </a:p>
          </p:txBody>
        </p:sp>
        <p:pic>
          <p:nvPicPr>
            <p:cNvPr id="964" name="Shape 9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0256" y="1876425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Shape 965"/>
            <p:cNvSpPr/>
            <p:nvPr/>
          </p:nvSpPr>
          <p:spPr>
            <a:xfrm>
              <a:off x="746383" y="2095500"/>
              <a:ext cx="2015864" cy="677672"/>
            </a:xfrm>
            <a:prstGeom prst="wedgeRectCallout">
              <a:avLst>
                <a:gd fmla="val 55285" name="adj1"/>
                <a:gd fmla="val -333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Shape 966"/>
            <p:cNvSpPr txBox="1"/>
            <p:nvPr/>
          </p:nvSpPr>
          <p:spPr>
            <a:xfrm>
              <a:off x="746552" y="2105132"/>
              <a:ext cx="2087430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[플레이어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pic>
          <p:nvPicPr>
            <p:cNvPr id="967" name="Shape 967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2908482" y="1911056"/>
              <a:ext cx="465492" cy="465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8" name="Shape 9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859" y="3002128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9" name="Shape 969"/>
            <p:cNvSpPr/>
            <p:nvPr/>
          </p:nvSpPr>
          <p:spPr>
            <a:xfrm>
              <a:off x="874278" y="3221203"/>
              <a:ext cx="2133599" cy="541361"/>
            </a:xfrm>
            <a:prstGeom prst="wedgeRectCallout">
              <a:avLst>
                <a:gd fmla="val -55918" name="adj1"/>
                <a:gd fmla="val -316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867005" y="3219088"/>
              <a:ext cx="2140872" cy="48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[플레이어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sp>
          <p:nvSpPr>
            <p:cNvPr id="971" name="Shape 971"/>
            <p:cNvSpPr txBox="1"/>
            <p:nvPr/>
          </p:nvSpPr>
          <p:spPr>
            <a:xfrm>
              <a:off x="788225" y="2951128"/>
              <a:ext cx="1281121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(CLE) Peter</a:t>
              </a:r>
            </a:p>
          </p:txBody>
        </p:sp>
        <p:pic>
          <p:nvPicPr>
            <p:cNvPr id="972" name="Shape 972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286926" y="3046100"/>
              <a:ext cx="459459" cy="45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Shape 9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76283" y="2483166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4" name="Shape 9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35182" y="3492285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5" name="Shape 975"/>
          <p:cNvSpPr/>
          <p:nvPr/>
        </p:nvSpPr>
        <p:spPr>
          <a:xfrm>
            <a:off x="262053" y="1772360"/>
            <a:ext cx="3111922" cy="1816060"/>
          </a:xfrm>
          <a:prstGeom prst="roundRect">
            <a:avLst>
              <a:gd fmla="val 4732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Shape 976"/>
          <p:cNvSpPr/>
          <p:nvPr/>
        </p:nvSpPr>
        <p:spPr>
          <a:xfrm>
            <a:off x="262052" y="1772360"/>
            <a:ext cx="3111922" cy="263714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상세 정보</a:t>
            </a:r>
          </a:p>
        </p:txBody>
      </p:sp>
      <p:sp>
        <p:nvSpPr>
          <p:cNvPr id="977" name="Shape 977"/>
          <p:cNvSpPr/>
          <p:nvPr/>
        </p:nvSpPr>
        <p:spPr>
          <a:xfrm>
            <a:off x="1218570" y="2140667"/>
            <a:ext cx="152156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LV.1  쌍사자 장식 팔지</a:t>
            </a:r>
          </a:p>
        </p:txBody>
      </p:sp>
      <p:sp>
        <p:nvSpPr>
          <p:cNvPr id="978" name="Shape 978"/>
          <p:cNvSpPr/>
          <p:nvPr/>
        </p:nvSpPr>
        <p:spPr>
          <a:xfrm>
            <a:off x="1204854" y="2368833"/>
            <a:ext cx="233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공격력 증가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공격력 증가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건물건축 속도 가속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가속</a:t>
            </a:r>
          </a:p>
        </p:txBody>
      </p:sp>
      <p:sp>
        <p:nvSpPr>
          <p:cNvPr id="979" name="Shape 979"/>
          <p:cNvSpPr/>
          <p:nvPr/>
        </p:nvSpPr>
        <p:spPr>
          <a:xfrm>
            <a:off x="2704049" y="2351405"/>
            <a:ext cx="639919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Shape 980"/>
          <p:cNvSpPr/>
          <p:nvPr/>
        </p:nvSpPr>
        <p:spPr>
          <a:xfrm>
            <a:off x="369705" y="2204501"/>
            <a:ext cx="833057" cy="833057"/>
          </a:xfrm>
          <a:prstGeom prst="roundRect">
            <a:avLst>
              <a:gd fmla="val 12131" name="adj"/>
            </a:avLst>
          </a:prstGeom>
          <a:solidFill>
            <a:schemeClr val="accent2"/>
          </a:solidFill>
          <a:ln cap="flat" cmpd="sng" w="38100">
            <a:solidFill>
              <a:srgbClr val="52525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donga.com/photo/news/200804/200804050094.jpg" id="981" name="Shape 9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25" y="2276516"/>
            <a:ext cx="668433" cy="67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Shape 9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2276" y="3110233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Shape 983"/>
          <p:cNvSpPr txBox="1"/>
          <p:nvPr/>
        </p:nvSpPr>
        <p:spPr>
          <a:xfrm>
            <a:off x="1568070" y="3118482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118532" y="93133"/>
            <a:ext cx="5498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레벨 달성 정보 공유 )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990" name="Shape 9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42" y="629808"/>
            <a:ext cx="3410143" cy="6028166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Shape 991"/>
          <p:cNvSpPr txBox="1"/>
          <p:nvPr/>
        </p:nvSpPr>
        <p:spPr>
          <a:xfrm>
            <a:off x="1577604" y="1822572"/>
            <a:ext cx="1266692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Chris</a:t>
            </a:r>
          </a:p>
        </p:txBody>
      </p:sp>
      <p:pic>
        <p:nvPicPr>
          <p:cNvPr id="992" name="Shape 9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256" y="1876425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Shape 993"/>
          <p:cNvSpPr/>
          <p:nvPr/>
        </p:nvSpPr>
        <p:spPr>
          <a:xfrm>
            <a:off x="746383" y="2095500"/>
            <a:ext cx="2015864" cy="601477"/>
          </a:xfrm>
          <a:prstGeom prst="wedgeRectCallout">
            <a:avLst>
              <a:gd fmla="val 55285" name="adj1"/>
              <a:gd fmla="val -333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Shape 994"/>
          <p:cNvSpPr txBox="1"/>
          <p:nvPr/>
        </p:nvSpPr>
        <p:spPr>
          <a:xfrm>
            <a:off x="746552" y="2105132"/>
            <a:ext cx="2012088" cy="481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[플레이어 닉네임]님이 [유물 이름] </a:t>
            </a:r>
            <a:b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최대 레벨을 달성하셨습니다!</a:t>
            </a:r>
          </a:p>
        </p:txBody>
      </p:sp>
      <p:pic>
        <p:nvPicPr>
          <p:cNvPr id="995" name="Shape 995"/>
          <p:cNvPicPr preferRelativeResize="0"/>
          <p:nvPr/>
        </p:nvPicPr>
        <p:blipFill rotWithShape="1">
          <a:blip r:embed="rId5">
            <a:alphaModFix/>
          </a:blip>
          <a:srcRect b="45245" l="32736" r="33431" t="930"/>
          <a:stretch/>
        </p:blipFill>
        <p:spPr>
          <a:xfrm>
            <a:off x="2908482" y="1911056"/>
            <a:ext cx="465492" cy="465492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Shape 996"/>
          <p:cNvSpPr txBox="1"/>
          <p:nvPr/>
        </p:nvSpPr>
        <p:spPr>
          <a:xfrm>
            <a:off x="4089400" y="1117120"/>
            <a:ext cx="62728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5등급, 6등급의 유물 레벨을 최대 레벨까지 달성한 경우 유저 액션 없이 출력됩니다.</a:t>
            </a: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주체는 유물 레벨을 최대 레벨까지 달성한 플레이어입니다. </a:t>
            </a:r>
          </a:p>
        </p:txBody>
      </p:sp>
      <p:pic>
        <p:nvPicPr>
          <p:cNvPr id="997" name="Shape 9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859" y="3002128"/>
            <a:ext cx="581944" cy="537858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Shape 998"/>
          <p:cNvSpPr/>
          <p:nvPr/>
        </p:nvSpPr>
        <p:spPr>
          <a:xfrm>
            <a:off x="874278" y="3221203"/>
            <a:ext cx="2133599" cy="541361"/>
          </a:xfrm>
          <a:prstGeom prst="wedgeRectCallout">
            <a:avLst>
              <a:gd fmla="val -55918" name="adj1"/>
              <a:gd fmla="val -31605" name="adj2"/>
            </a:avLst>
          </a:prstGeom>
          <a:solidFill>
            <a:srgbClr val="F7CAAC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/>
          <p:nvPr/>
        </p:nvSpPr>
        <p:spPr>
          <a:xfrm>
            <a:off x="867005" y="3219088"/>
            <a:ext cx="2140872" cy="50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[플레이어 닉네임]님이 [유물 이름] 최대 레벨을 달성하셨습니다!</a:t>
            </a:r>
          </a:p>
        </p:txBody>
      </p:sp>
      <p:sp>
        <p:nvSpPr>
          <p:cNvPr id="1000" name="Shape 1000"/>
          <p:cNvSpPr txBox="1"/>
          <p:nvPr/>
        </p:nvSpPr>
        <p:spPr>
          <a:xfrm>
            <a:off x="788225" y="2951128"/>
            <a:ext cx="1281121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rgbClr val="F7CAAC"/>
                </a:solidFill>
                <a:latin typeface="Arial"/>
                <a:ea typeface="Arial"/>
                <a:cs typeface="Arial"/>
                <a:sym typeface="Arial"/>
              </a:rPr>
              <a:t>VIP 1 (CLE) Peter</a:t>
            </a:r>
          </a:p>
        </p:txBody>
      </p:sp>
      <p:pic>
        <p:nvPicPr>
          <p:cNvPr id="1001" name="Shape 1001"/>
          <p:cNvPicPr preferRelativeResize="0"/>
          <p:nvPr/>
        </p:nvPicPr>
        <p:blipFill rotWithShape="1">
          <a:blip r:embed="rId6">
            <a:alphaModFix/>
          </a:blip>
          <a:srcRect b="65965" l="18722" r="42582" t="4133"/>
          <a:stretch/>
        </p:blipFill>
        <p:spPr>
          <a:xfrm>
            <a:off x="286926" y="3046100"/>
            <a:ext cx="459459" cy="459459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Shape 1002"/>
          <p:cNvSpPr/>
          <p:nvPr/>
        </p:nvSpPr>
        <p:spPr>
          <a:xfrm>
            <a:off x="1595305" y="3752105"/>
            <a:ext cx="1003718" cy="591572"/>
          </a:xfrm>
          <a:prstGeom prst="wedgeRectCallout">
            <a:avLst>
              <a:gd fmla="val -13508" name="adj1"/>
              <a:gd fmla="val -87134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Shape 1003"/>
          <p:cNvSpPr txBox="1"/>
          <p:nvPr/>
        </p:nvSpPr>
        <p:spPr>
          <a:xfrm>
            <a:off x="1709606" y="3749769"/>
            <a:ext cx="742511" cy="323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</a:t>
            </a:r>
          </a:p>
        </p:txBody>
      </p:sp>
      <p:sp>
        <p:nvSpPr>
          <p:cNvPr id="1004" name="Shape 1004"/>
          <p:cNvSpPr txBox="1"/>
          <p:nvPr/>
        </p:nvSpPr>
        <p:spPr>
          <a:xfrm>
            <a:off x="1854940" y="4004657"/>
            <a:ext cx="45397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</p:txBody>
      </p:sp>
      <p:cxnSp>
        <p:nvCxnSpPr>
          <p:cNvPr id="1005" name="Shape 1005"/>
          <p:cNvCxnSpPr/>
          <p:nvPr/>
        </p:nvCxnSpPr>
        <p:spPr>
          <a:xfrm>
            <a:off x="1641025" y="4047891"/>
            <a:ext cx="89666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06" name="Shape 1006"/>
          <p:cNvSpPr txBox="1"/>
          <p:nvPr/>
        </p:nvSpPr>
        <p:spPr>
          <a:xfrm>
            <a:off x="4089400" y="3353442"/>
            <a:ext cx="5016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보기를 선택하면, 공유한 내용의 정찰 보고 메일로 이동합니다.</a:t>
            </a:r>
          </a:p>
        </p:txBody>
      </p:sp>
      <p:pic>
        <p:nvPicPr>
          <p:cNvPr id="1007" name="Shape 100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283" y="2414586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Shape 100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35182" y="3492285"/>
            <a:ext cx="230633" cy="23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700000">
            <a:off x="2589980" y="2999910"/>
            <a:ext cx="823722" cy="48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 txBox="1"/>
          <p:nvPr/>
        </p:nvSpPr>
        <p:spPr>
          <a:xfrm>
            <a:off x="118532" y="93133"/>
            <a:ext cx="44935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– 정보 공유 ( 유물 정보 팝업  )</a:t>
            </a:r>
          </a:p>
        </p:txBody>
      </p:sp>
      <p:cxnSp>
        <p:nvCxnSpPr>
          <p:cNvPr id="1015" name="Shape 101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16" name="Shape 1016"/>
          <p:cNvSpPr txBox="1"/>
          <p:nvPr/>
        </p:nvSpPr>
        <p:spPr>
          <a:xfrm>
            <a:off x="4089400" y="831796"/>
            <a:ext cx="34547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복원 완료된 유물의 상세 정보 팝업입니다.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 버튼을 누르면 팝업을 닫을 수 있습니다.</a:t>
            </a:r>
          </a:p>
        </p:txBody>
      </p:sp>
      <p:grpSp>
        <p:nvGrpSpPr>
          <p:cNvPr id="1017" name="Shape 1017"/>
          <p:cNvGrpSpPr/>
          <p:nvPr/>
        </p:nvGrpSpPr>
        <p:grpSpPr>
          <a:xfrm>
            <a:off x="112942" y="629808"/>
            <a:ext cx="3410143" cy="6028166"/>
            <a:chOff x="112942" y="629808"/>
            <a:chExt cx="3410143" cy="6028166"/>
          </a:xfrm>
        </p:grpSpPr>
        <p:pic>
          <p:nvPicPr>
            <p:cNvPr id="1018" name="Shape 10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2942" y="629808"/>
              <a:ext cx="3410143" cy="60281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Shape 1019"/>
            <p:cNvSpPr txBox="1"/>
            <p:nvPr/>
          </p:nvSpPr>
          <p:spPr>
            <a:xfrm>
              <a:off x="1577604" y="1822572"/>
              <a:ext cx="1266692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(CLE) Chris</a:t>
              </a:r>
            </a:p>
          </p:txBody>
        </p:sp>
        <p:pic>
          <p:nvPicPr>
            <p:cNvPr id="1020" name="Shape 10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50256" y="1876425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1" name="Shape 1021"/>
            <p:cNvSpPr/>
            <p:nvPr/>
          </p:nvSpPr>
          <p:spPr>
            <a:xfrm>
              <a:off x="746383" y="2095500"/>
              <a:ext cx="2015864" cy="677672"/>
            </a:xfrm>
            <a:prstGeom prst="wedgeRectCallout">
              <a:avLst>
                <a:gd fmla="val 55285" name="adj1"/>
                <a:gd fmla="val -333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Shape 1022"/>
            <p:cNvSpPr txBox="1"/>
            <p:nvPr/>
          </p:nvSpPr>
          <p:spPr>
            <a:xfrm>
              <a:off x="746552" y="2105132"/>
              <a:ext cx="2087430" cy="5078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[플레이어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pic>
          <p:nvPicPr>
            <p:cNvPr id="1023" name="Shape 1023"/>
            <p:cNvPicPr preferRelativeResize="0"/>
            <p:nvPr/>
          </p:nvPicPr>
          <p:blipFill rotWithShape="1">
            <a:blip r:embed="rId5">
              <a:alphaModFix/>
            </a:blip>
            <a:srcRect b="45245" l="32736" r="33431" t="930"/>
            <a:stretch/>
          </p:blipFill>
          <p:spPr>
            <a:xfrm>
              <a:off x="2908482" y="1911056"/>
              <a:ext cx="465492" cy="465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" name="Shape 10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859" y="3002128"/>
              <a:ext cx="581944" cy="5378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5" name="Shape 1025"/>
            <p:cNvSpPr/>
            <p:nvPr/>
          </p:nvSpPr>
          <p:spPr>
            <a:xfrm>
              <a:off x="874278" y="3221203"/>
              <a:ext cx="2133599" cy="541361"/>
            </a:xfrm>
            <a:prstGeom prst="wedgeRectCallout">
              <a:avLst>
                <a:gd fmla="val -55918" name="adj1"/>
                <a:gd fmla="val -31605" name="adj2"/>
              </a:avLst>
            </a:prstGeom>
            <a:solidFill>
              <a:srgbClr val="F7CAAC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Shape 1026"/>
            <p:cNvSpPr txBox="1"/>
            <p:nvPr/>
          </p:nvSpPr>
          <p:spPr>
            <a:xfrm>
              <a:off x="867005" y="3219088"/>
              <a:ext cx="2140872" cy="481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[플레이어 닉네임]님이 [유물 이름]을</a:t>
              </a:r>
              <a:b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획득하셨습니다!</a:t>
              </a:r>
            </a:p>
          </p:txBody>
        </p:sp>
        <p:sp>
          <p:nvSpPr>
            <p:cNvPr id="1027" name="Shape 1027"/>
            <p:cNvSpPr txBox="1"/>
            <p:nvPr/>
          </p:nvSpPr>
          <p:spPr>
            <a:xfrm>
              <a:off x="788225" y="2951128"/>
              <a:ext cx="1281121" cy="334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buSzPct val="25000"/>
                <a:buNone/>
              </a:pPr>
              <a:r>
                <a:rPr b="1" lang="en-US" sz="1050">
                  <a:solidFill>
                    <a:srgbClr val="F7CAAC"/>
                  </a:solidFill>
                  <a:latin typeface="Arial"/>
                  <a:ea typeface="Arial"/>
                  <a:cs typeface="Arial"/>
                  <a:sym typeface="Arial"/>
                </a:rPr>
                <a:t>VIP 1 (CLE) Peter</a:t>
              </a:r>
            </a:p>
          </p:txBody>
        </p:sp>
        <p:pic>
          <p:nvPicPr>
            <p:cNvPr id="1028" name="Shape 1028"/>
            <p:cNvPicPr preferRelativeResize="0"/>
            <p:nvPr/>
          </p:nvPicPr>
          <p:blipFill rotWithShape="1">
            <a:blip r:embed="rId6">
              <a:alphaModFix/>
            </a:blip>
            <a:srcRect b="65965" l="18722" r="42582" t="4133"/>
            <a:stretch/>
          </p:blipFill>
          <p:spPr>
            <a:xfrm>
              <a:off x="286926" y="3046100"/>
              <a:ext cx="459459" cy="4594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Shape 10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76283" y="2483166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Shape 10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35182" y="3492285"/>
              <a:ext cx="230633" cy="230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1" name="Shape 1031"/>
          <p:cNvSpPr/>
          <p:nvPr/>
        </p:nvSpPr>
        <p:spPr>
          <a:xfrm>
            <a:off x="262053" y="1772360"/>
            <a:ext cx="3111922" cy="1816060"/>
          </a:xfrm>
          <a:prstGeom prst="roundRect">
            <a:avLst>
              <a:gd fmla="val 4732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Shape 1032"/>
          <p:cNvSpPr/>
          <p:nvPr/>
        </p:nvSpPr>
        <p:spPr>
          <a:xfrm>
            <a:off x="262052" y="1772360"/>
            <a:ext cx="3111922" cy="263714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유물 상세 정보</a:t>
            </a:r>
          </a:p>
        </p:txBody>
      </p:sp>
      <p:sp>
        <p:nvSpPr>
          <p:cNvPr id="1033" name="Shape 1033"/>
          <p:cNvSpPr/>
          <p:nvPr/>
        </p:nvSpPr>
        <p:spPr>
          <a:xfrm>
            <a:off x="1218570" y="2140667"/>
            <a:ext cx="1595309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LV.30  쌍사자 장식 팔지</a:t>
            </a:r>
          </a:p>
        </p:txBody>
      </p:sp>
      <p:sp>
        <p:nvSpPr>
          <p:cNvPr id="1034" name="Shape 1034"/>
          <p:cNvSpPr/>
          <p:nvPr/>
        </p:nvSpPr>
        <p:spPr>
          <a:xfrm>
            <a:off x="1204854" y="2368833"/>
            <a:ext cx="23361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보병 공격력 증가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기병 공격력 증가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건물건축 속도 가속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과학연구 속도 가속</a:t>
            </a:r>
          </a:p>
        </p:txBody>
      </p:sp>
      <p:sp>
        <p:nvSpPr>
          <p:cNvPr id="1035" name="Shape 1035"/>
          <p:cNvSpPr/>
          <p:nvPr/>
        </p:nvSpPr>
        <p:spPr>
          <a:xfrm>
            <a:off x="2704049" y="2351405"/>
            <a:ext cx="639919" cy="86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10.20%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0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     0%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Shape 1036"/>
          <p:cNvSpPr/>
          <p:nvPr/>
        </p:nvSpPr>
        <p:spPr>
          <a:xfrm>
            <a:off x="369705" y="2204501"/>
            <a:ext cx="833057" cy="833057"/>
          </a:xfrm>
          <a:prstGeom prst="roundRect">
            <a:avLst>
              <a:gd fmla="val 12131" name="adj"/>
            </a:avLst>
          </a:prstGeom>
          <a:solidFill>
            <a:schemeClr val="accent2"/>
          </a:solidFill>
          <a:ln cap="flat" cmpd="sng" w="38100">
            <a:solidFill>
              <a:srgbClr val="52525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donga.com/photo/news/200804/200804050094.jpg" id="1037" name="Shape 10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925" y="2276516"/>
            <a:ext cx="668433" cy="67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Shape 10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2276" y="3110233"/>
            <a:ext cx="1193650" cy="3835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Shape 1039"/>
          <p:cNvSpPr txBox="1"/>
          <p:nvPr/>
        </p:nvSpPr>
        <p:spPr>
          <a:xfrm>
            <a:off x="1568070" y="3118482"/>
            <a:ext cx="502060" cy="334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b="1" lang="en-US"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 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2</a:t>
            </a:r>
          </a:p>
        </p:txBody>
      </p:sp>
      <p:cxnSp>
        <p:nvCxnSpPr>
          <p:cNvPr id="111" name="Shape 11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" name="Shape 112"/>
          <p:cNvSpPr txBox="1"/>
          <p:nvPr/>
        </p:nvSpPr>
        <p:spPr>
          <a:xfrm>
            <a:off x="118532" y="462464"/>
            <a:ext cx="9320179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자신의 게임 언어와 다른 언어의 채팅 내용을, 자신의 게임 언어로 번역하여 보여주는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플레이어의 채팅 내용에만 사용이 가능한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번역하고자 하는 채팅 내용을 선택하여 번역을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내용에 대해서만 번역이 진행됩니다.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번역이 모두 진행되면, 원문 언어에 대한 정보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(어느 국가의 언어였는지)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 표시되어야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번역을 진행하여 자신의 게임 언어로 표시되어 있는 채팅 내용을 다시 원문으로 표시하는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번역을 진행했던 다른 플레이어의 채팅 내용에만 사용이 가능한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번역되어 있는 채팅 내용을 선택하여 원문 </a:t>
            </a:r>
            <a:r>
              <a:rPr lang="en-US" sz="1200">
                <a:solidFill>
                  <a:schemeClr val="dk1"/>
                </a:solidFill>
              </a:rPr>
              <a:t>기능을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채팅 내용에 대해서만 원문</a:t>
            </a:r>
            <a:r>
              <a:rPr lang="en-US" sz="1200">
                <a:solidFill>
                  <a:schemeClr val="dk1"/>
                </a:solidFill>
              </a:rPr>
              <a:t> 기능이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진행됩니다.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 내용을 선택하여 클립보드에 복사하는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원하는 채팅 내용을 선택하여 복사를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선택한 채팅 내용에 대해서만 복사를 진행하며, 최대 1개까지만 복사 기능을 사용할 수 있습니다.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이미 복사 기능을 통해 채팅 내용이 클립 보드에 복사가 되어 있는 상태에서 다시 복사 기능을 사용하는 경우,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기존에 복사되어있던 내용은 삭제됩니다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입력한 채팅 내용 및 다른 플레이어의 채팅 내용 모두 복사를 진행할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3</a:t>
            </a:r>
          </a:p>
        </p:txBody>
      </p:sp>
      <p:cxnSp>
        <p:nvCxnSpPr>
          <p:cNvPr id="118" name="Shape 118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118532" y="462464"/>
            <a:ext cx="8069837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붙여넣기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복사 기능을 통해 클립 보드에 저장되어있는 채팅 내용을 자신의 입력란에 입력시키는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붙여넣기 기능을 통해 입력란에 입력한 내용은 유저 액션을 통해 연맹 채팅에 출력할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단말기 시스템 붙여 넣기, 클립 보드 기능을 활용합니다.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플레이어의 채팅 대화를 자신의 채팅 화면에 표시되지 않게 설정하는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차단을 원하는 플레이어의 채팅 내용을 선택하여 차단을 진행합니다.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차단이 진행된 후부터 해당 플레이어의 채팅 내용은 화면에 표시되지 않습니다.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단, 차단이 진행되기 이전에 표시되고 있던 채팅 내용은 유지됩니다.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기능이 진행된 이후에 작성되는 채팅 내용만 표시되지 않습니다.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차단 해제는 게임 설정(옵션)에서 진행이 가능합니다.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플레이어의 프로필 사진과 닉네임을 운영진에게 전송하는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신고를 진행하고자 하는 유저의 채팅 내용을 선택하여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플레이어의 닉네임 / 프로필 사진 정보를 운영진에게 전송합니다.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전송되는 정보의 규모는 논의를 통해 확정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따로 설정한 플레이어가 아닌 경우, 해당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 신고 기능은 연속으로 n회까지만 진행할 수 있습니다.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n회 이상 진행한 경우, 지정된 시간동안 프로필 사진 신고 기능을 사용할 수 없습니다.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4</a:t>
            </a:r>
          </a:p>
        </p:txBody>
      </p:sp>
      <p:cxnSp>
        <p:nvCxnSpPr>
          <p:cNvPr id="125" name="Shape 125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6" name="Shape 126"/>
          <p:cNvSpPr txBox="1"/>
          <p:nvPr/>
        </p:nvSpPr>
        <p:spPr>
          <a:xfrm>
            <a:off x="118532" y="462464"/>
            <a:ext cx="7816562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부가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플레이어의 채팅 내용을 운영진에게 전송하는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운영진에게 보내고자하는 채팅 내용을 선택 후, 제보 메시지 기능을 사용합니다.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선택된 채팅 내용 및 해당 채팅 내용을 보낸 플레이어의 닉네임 정보를 운영진에게 전송합니다.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전송 정보의 규모는 논의를 통해 확정합니다.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제보 메시지 기능은 연속으로 n회까지만 진행할 수 있습니다. 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✓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n회 이상 진행한 경우, 지정된 시간동안 제보 메시지 기능을 사용할 수 없습니다.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 프로필 보기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다른 플레이어의 프로필 정보를 열람할 수 있는 기능입니다.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프로필을 확인하고자 하는 플레이어의 프로필 사진을 선택하여 진행합니다.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프로필 사진을 선택하면 해당 플레이어의 프로필 정보 화면으로 이동합니다.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18532" y="4003383"/>
            <a:ext cx="59057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( 일반 연맹 채팅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플레이어가 직접 입력한 텍스트를 연맹 채팅 채널에 출력하는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최소 1자 ~ 최대 500자에 해당하는 텍스트를 출력할 수 있습니다.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공백, 문단 나누기, 특수문자를 포함한 500자입니다.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금칙어</a:t>
            </a:r>
            <a:r>
              <a:rPr lang="en-US" sz="1200">
                <a:solidFill>
                  <a:schemeClr val="dk1"/>
                </a:solidFill>
              </a:rPr>
              <a:t>가 포함되어 있다면 출력되지 않습니다.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5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 txBox="1"/>
          <p:nvPr/>
        </p:nvSpPr>
        <p:spPr>
          <a:xfrm>
            <a:off x="118532" y="462464"/>
            <a:ext cx="723467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채팅 ( 시스템 연맹 채팅 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내에서 특정 조건을 만족했을 때, 유저 액션 없이 지정된 텍스트가 출력되는 기능입니다.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텍스트가 출력될 때, 텍스트를 출력하는 플레이어로 설정되는 것을 대화 주체라고 합니다.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채팅이 출력되는 조건은 아래와 같습니다.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변경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상승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강등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시작</a:t>
            </a:r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과학기술 연구 완료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18532" y="3997787"/>
            <a:ext cx="872867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채팅의 출력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새로운 플레이어가 연맹에 가입이 되었을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연맹에 가입한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연맹에서 여러분들과 친구가 되길 희망하며 함께 위대한 제국을 만들어 가길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탈퇴 기능을 통해 특정 플레이어가 연맹을 탈퇴했을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탈퇴한 연맹원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연맹에서 탈퇴하고자 하오니 전우들은 저를 잊어주시길 바랍니다.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18532" y="93133"/>
            <a:ext cx="1398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 6</a:t>
            </a:r>
          </a:p>
        </p:txBody>
      </p:sp>
      <p:cxnSp>
        <p:nvCxnSpPr>
          <p:cNvPr id="141" name="Shape 141"/>
          <p:cNvCxnSpPr/>
          <p:nvPr/>
        </p:nvCxnSpPr>
        <p:spPr>
          <a:xfrm>
            <a:off x="118532" y="462464"/>
            <a:ext cx="397086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2" name="Shape 142"/>
          <p:cNvSpPr txBox="1"/>
          <p:nvPr/>
        </p:nvSpPr>
        <p:spPr>
          <a:xfrm>
            <a:off x="118532" y="462464"/>
            <a:ext cx="996939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연맹 채팅의 출력 조건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강퇴 기능을 통해 특정 플레이어가 연맹에서 강퇴되었을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연맹원 강퇴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“강퇴된 플레이어 닉네임“님의 활동이 저조하여 연맹에서 강퇴 처리하였습니다.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변경 ( 맹주 이양과 맹주 교체 )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 또는 맹주 교체 기능을 통해 연맹의 맹주 플레이어가 변경되었을 때, 연맹 채팅 채널에 지정된 텍스트가 출력됩니다.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새롭게 맹주가 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연맹의 새로운 맹주가 되었습니다. 저를 도와 위대한 제국을 만들어 가길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상승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상승 기능을 통해 특정 플레이어의 연맹 계급이 상승되었을 때 표시합니다.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연맹 계급 상승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“연맹 계급 상승 플레이어 닉네임“님의 연맹 레벨을 “기존 레벨“에서 “상승 레벨“로 조정하였습니다.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더욱 많은 공헌을 하시길 바랍니다.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강등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계급 강등 기능을 통해 특정 플레이어의 연맹 계급이 강등되었을 때 표시합니다.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대화 주체 : 연맹 계급 강등 기능을 사용한 플레이어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oto Sans Symbols"/>
              <a:buChar char="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출력되는 내용 : 제가 “연맹 계급 강등 플레이어 닉네임“님의 연맹 레벨을 “기존 레벨“에서 “강등 레벨“로 조정하였습니다.</a:t>
            </a:r>
            <a:b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실망하지 마시고 계속 노력하시길 바랍니다.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