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FC57D86-4753-4C48-A24E-FE1E50580477}">
  <a:tblStyle styleId="{6FC57D86-4753-4C48-A24E-FE1E5058047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47E925BC-B044-40FB-BDD2-BDDCEEDFECD0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" name="Shape 10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" name="Shape 10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9" name="Shape 1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5" name="Shape 1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11" Type="http://schemas.openxmlformats.org/officeDocument/2006/relationships/image" Target="../media/image06.png"/><Relationship Id="rId10" Type="http://schemas.openxmlformats.org/officeDocument/2006/relationships/image" Target="../media/image08.png"/><Relationship Id="rId12" Type="http://schemas.openxmlformats.org/officeDocument/2006/relationships/image" Target="../media/image09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01.jpg"/><Relationship Id="rId8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11" Type="http://schemas.openxmlformats.org/officeDocument/2006/relationships/image" Target="../media/image06.png"/><Relationship Id="rId10" Type="http://schemas.openxmlformats.org/officeDocument/2006/relationships/image" Target="../media/image08.png"/><Relationship Id="rId12" Type="http://schemas.openxmlformats.org/officeDocument/2006/relationships/image" Target="../media/image09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01.jpg"/><Relationship Id="rId8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9" Type="http://schemas.openxmlformats.org/officeDocument/2006/relationships/image" Target="../media/image17.png"/><Relationship Id="rId5" Type="http://schemas.openxmlformats.org/officeDocument/2006/relationships/image" Target="../media/image03.png"/><Relationship Id="rId6" Type="http://schemas.openxmlformats.org/officeDocument/2006/relationships/image" Target="../media/image01.jpg"/><Relationship Id="rId7" Type="http://schemas.openxmlformats.org/officeDocument/2006/relationships/image" Target="../media/image16.jp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1.jp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08.png"/><Relationship Id="rId10" Type="http://schemas.openxmlformats.org/officeDocument/2006/relationships/image" Target="../media/image07.png"/><Relationship Id="rId13" Type="http://schemas.openxmlformats.org/officeDocument/2006/relationships/image" Target="../media/image09.png"/><Relationship Id="rId12" Type="http://schemas.openxmlformats.org/officeDocument/2006/relationships/image" Target="../media/image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9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11.jpg"/><Relationship Id="rId8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1.jpg"/><Relationship Id="rId7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0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5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Relationship Id="rId4" Type="http://schemas.openxmlformats.org/officeDocument/2006/relationships/image" Target="../media/image22.png"/><Relationship Id="rId9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jpg"/><Relationship Id="rId4" Type="http://schemas.openxmlformats.org/officeDocument/2006/relationships/image" Target="../media/image22.png"/><Relationship Id="rId9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연맹_초대 1.</a:t>
            </a:r>
            <a:r>
              <a:rPr lang="ko-KR"/>
              <a:t>9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6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72706" y="594799"/>
            <a:ext cx="11550172" cy="1921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 수신 팝업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진행 중, 연맹 초대 메일을 받았을 때 호출하는 팝업입니다.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 수신 팝업에는 보낸 유저의 프로필 이미지 / 유저의 이름 / 연맹 이름 / 고정 텍스트가 포함되어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팝업을 통해 자신의 시스템 메일함으로 이동할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둘 이상의 연맹 초대 메일을 받은 경우, 가장 마지막에 받은 연맹 초대 메일의 정보를 팝업에 표시합니다.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72706" y="2514782"/>
            <a:ext cx="11550172" cy="158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유도 팝업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레벨 10 이하의 연맹 미가입 유저들에게 주기적으로 연맹 목록으로 이동할 수 있는 팝업을 호출해주는 기능입니다.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첫 팝업은 게임 접속 후, 10분 뒤에 호출되며 이후로 1시간마다 호출됩니다. 호출 시간은 GameConst 에 정의된 내용을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팝업을 통해 연맹 목록으로 진입할 수 있습니다.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72706" y="4102214"/>
            <a:ext cx="11550172" cy="200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유도 팝업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레벨 11 이상의 연맹 미가입 유저들에게 주기적으로 연맹 창설 팝업을 호출할 수 있는 팝업을 호출해주는 기능입니다.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첫 팝업은 게임 접속 후, 10분 뒤에 호출되며 이후로 1시간마다 호출됩니다. 호출 시간은 GameConst 에 정의된 내용을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팝업을 통해 연맹 창설 팝업을 호출할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레벨이 10 이하에서 11 이상으로 상승하여 가입 유도 팝업에서 창설 유도 팝업으로 바뀐 경우, 호출 시간을 초기화하지 않습니다.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41827" y="2331321"/>
            <a:ext cx="2784279" cy="556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목록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965108" y="27348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{6FC57D86-4753-4C48-A24E-FE1E50580477}</a:tableStyleId>
              </a:tblPr>
              <a:tblGrid>
                <a:gridCol w="2222700"/>
                <a:gridCol w="1036050"/>
                <a:gridCol w="1036050"/>
              </a:tblGrid>
              <a:tr h="196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    분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테이블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U.I 노출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미가입 유저 이름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미가입 유저 전투력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미가입 유저 교류언어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미가입 유저 초상화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검색된 유저의 온/오프라인 상태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유저 검색에 해당되는 유저 데이터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광고 비용 정보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모집 공지 발신 유저 정보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모집 공지 발신 연맹 정보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모집 공지 공통 텍스트 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초대 메시지 발신 등급 제한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초대 메시지 공통 텍스트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가입 유도 팝업 호출 시간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가입 유도 팝업 타운레벨 조건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창설 유도 팝업 호출 시간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창설 유도 팝업 타운레벨 조건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가입 유도 팝업 공통 텍스트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창설 유도 팝업 공통 텍스트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x="641827" y="550418"/>
            <a:ext cx="11216797" cy="225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사항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메시지를 비롯한 공통으로 출력되는 텍스트 정보는 스트링 데이터 테이블을 참고합니다.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가입/창설 유도 팝업에 관련한 텍스트 정보는 스트링 데이터 테이블을 참고합니다.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가입/창설 유도 팝업 호출에 대한 타운 레벨 제한, 팝업 호출의 시간 조건은 데이터 테이블에서 참고합니다.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 발신에 대한 등급 권한은 데이터 테이블을 참고합니다.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583180" y="2331321"/>
            <a:ext cx="2784279" cy="556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메시지 참고 목록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5818253" y="2734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{6FC57D86-4753-4C48-A24E-FE1E50580477}</a:tableStyleId>
              </a:tblPr>
              <a:tblGrid>
                <a:gridCol w="2222700"/>
                <a:gridCol w="1036050"/>
              </a:tblGrid>
              <a:tr h="196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    분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U.I 노출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발신 연맹의 연맹주 이름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발신 연맹의 연맹주 프로필 사진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발신 연맹의 연맹 마크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발신 연맹의 연맹 이름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발신 연맹의 전투력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발신 연맹의 최대 연맹원 수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발신 연맹의 현재 연맹원 수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발신 연맹의 사용 언어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초대 메시지가 도착한 시간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41827" y="552854"/>
            <a:ext cx="2784279" cy="556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 텍스트 정보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41827" y="2633325"/>
            <a:ext cx="2784279" cy="556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권한 참고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956879" y="30419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{47E925BC-B044-40FB-BDD2-BDDCEEDFECD0}</a:tableStyleId>
              </a:tblPr>
              <a:tblGrid>
                <a:gridCol w="1305975"/>
                <a:gridCol w="849400"/>
                <a:gridCol w="849400"/>
                <a:gridCol w="849400"/>
                <a:gridCol w="849400"/>
                <a:gridCol w="8494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AllianceInviteRank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AllianceRank5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AllianceRank4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AllianceRank3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AllianceRank2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AllianceRank1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권한 분류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R5등급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R4등급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R3등급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R2등급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R1등급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64" name="Shape 164"/>
          <p:cNvSpPr txBox="1"/>
          <p:nvPr/>
        </p:nvSpPr>
        <p:spPr>
          <a:xfrm>
            <a:off x="641827" y="3960183"/>
            <a:ext cx="2784279" cy="556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가입/창설 유도 팝업 정보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956879" y="43328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{47E925BC-B044-40FB-BDD2-BDDCEEDFECD0}</a:tableStyleId>
              </a:tblPr>
              <a:tblGrid>
                <a:gridCol w="1363500"/>
                <a:gridCol w="1671400"/>
                <a:gridCol w="1275525"/>
                <a:gridCol w="12425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AlliancePopupType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AllianceJoinPopTownLimit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AllianceJoinFirstPop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AllianceJoinSecPop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연맹 가입 유도 팝업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팝업 타운 레벨 조건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첫번째 팝업 시간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두번째 이후 팝업 시간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AllianceJoinLeadPop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10 m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 h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AllianceInceptionPop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10 m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 h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graphicFrame>
        <p:nvGraphicFramePr>
          <p:cNvPr id="166" name="Shape 166"/>
          <p:cNvGraphicFramePr/>
          <p:nvPr/>
        </p:nvGraphicFramePr>
        <p:xfrm>
          <a:off x="956879" y="57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{47E925BC-B044-40FB-BDD2-BDDCEEDFECD0}</a:tableStyleId>
              </a:tblPr>
              <a:tblGrid>
                <a:gridCol w="1752600"/>
                <a:gridCol w="1473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AllianceInviteNotice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AllianceInviteCrown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연맹 초대 공지 비용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크라운 소모 값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AIN_Crown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200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67" name="Shape 167"/>
          <p:cNvSpPr txBox="1"/>
          <p:nvPr/>
        </p:nvSpPr>
        <p:spPr>
          <a:xfrm>
            <a:off x="641827" y="5396100"/>
            <a:ext cx="2784279" cy="556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 공지 크라운 비용 정보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956879" y="9381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{47E925BC-B044-40FB-BDD2-BDDCEEDFECD0}</a:tableStyleId>
              </a:tblPr>
              <a:tblGrid>
                <a:gridCol w="1459375"/>
                <a:gridCol w="40936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AllianceInviteString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KR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연맹 초대 공통 텍스트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700" u="none" cap="none" strike="noStrike"/>
                        <a:t>한글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AIS_LastCheck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{0} 님을 연맹에 초대하시겠습니까?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AIS_SystemKingdomNotice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{0} 연맹에서 새로운 인재를 모집하고 있습니다! 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AIS_KingdomInviteChat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{0} 연맹에서 새로운 인재를 영입 중에 있습니다.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AIS_InviteTownPopup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{0} 연맹에서 함께 적들을 약탈하고 도시를 키워보세요!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AIS_InviteMail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연맹 {0}의 초대를 받으셨습니다. 연맹 정보를 보신 후, 연맹 가입여부를 결정해보세요!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3706930" y="59480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– 플레이어(유저)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기능 버튼 터치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434224" cy="60504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176" name="Shape 176"/>
          <p:cNvSpPr/>
          <p:nvPr/>
        </p:nvSpPr>
        <p:spPr>
          <a:xfrm rot="10800000">
            <a:off x="1755649" y="5418988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386724" y="5056766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434224" cy="6050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272705" y="921550"/>
            <a:ext cx="3434224" cy="57237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779423" y="550418"/>
            <a:ext cx="8412576" cy="1545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 유저 출력 방법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 에 최초로 진입했을 때, 8명의 유저를 출력합니다.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스크롤을 통해 유저가 추가 정보를 원하는 경우 8명씩 추가로 로드합니다.</a:t>
            </a:r>
          </a:p>
        </p:txBody>
      </p:sp>
      <p:sp>
        <p:nvSpPr>
          <p:cNvPr id="186" name="Shape 186"/>
          <p:cNvSpPr/>
          <p:nvPr/>
        </p:nvSpPr>
        <p:spPr>
          <a:xfrm>
            <a:off x="272705" y="921550"/>
            <a:ext cx="3434224" cy="506524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Shape 187"/>
          <p:cNvGrpSpPr/>
          <p:nvPr/>
        </p:nvGrpSpPr>
        <p:grpSpPr>
          <a:xfrm>
            <a:off x="1911386" y="3637701"/>
            <a:ext cx="1715825" cy="1119150"/>
            <a:chOff x="4373771" y="1106392"/>
            <a:chExt cx="1715825" cy="1119150"/>
          </a:xfrm>
        </p:grpSpPr>
        <p:sp>
          <p:nvSpPr>
            <p:cNvPr id="188" name="Shape 188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191" name="Shape 1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Shape 192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031497" y="4790844"/>
            <a:ext cx="1587826" cy="1135397"/>
            <a:chOff x="6167535" y="1090966"/>
            <a:chExt cx="1587826" cy="1135397"/>
          </a:xfrm>
        </p:grpSpPr>
        <p:sp>
          <p:nvSpPr>
            <p:cNvPr id="194" name="Shape 194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Shape 1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Shape 196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99" name="Shape 199"/>
          <p:cNvGrpSpPr/>
          <p:nvPr/>
        </p:nvGrpSpPr>
        <p:grpSpPr>
          <a:xfrm>
            <a:off x="369422" y="2468039"/>
            <a:ext cx="1585225" cy="1156559"/>
            <a:chOff x="4505460" y="2113023"/>
            <a:chExt cx="1585225" cy="1156559"/>
          </a:xfrm>
        </p:grpSpPr>
        <p:sp>
          <p:nvSpPr>
            <p:cNvPr id="200" name="Shape 200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Shape 2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Shape 202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03" name="Shape 203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2031497" y="2417081"/>
            <a:ext cx="1587826" cy="1193999"/>
            <a:chOff x="6167535" y="2071396"/>
            <a:chExt cx="1587826" cy="1193999"/>
          </a:xfrm>
        </p:grpSpPr>
        <p:sp>
          <p:nvSpPr>
            <p:cNvPr id="206" name="Shape 206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Shape 208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247730" y="3638412"/>
            <a:ext cx="1715825" cy="1119150"/>
            <a:chOff x="4373771" y="1106392"/>
            <a:chExt cx="1715825" cy="1119150"/>
          </a:xfrm>
        </p:grpSpPr>
        <p:sp>
          <p:nvSpPr>
            <p:cNvPr id="212" name="Shape 212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215" name="Shape 2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Shape 216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x="349358" y="1324679"/>
            <a:ext cx="1587826" cy="1135397"/>
            <a:chOff x="6167535" y="1090966"/>
            <a:chExt cx="1587826" cy="1135397"/>
          </a:xfrm>
        </p:grpSpPr>
        <p:sp>
          <p:nvSpPr>
            <p:cNvPr id="218" name="Shape 218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Shape 2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379419" y="4766346"/>
            <a:ext cx="1585225" cy="1156559"/>
            <a:chOff x="4505460" y="2113023"/>
            <a:chExt cx="1585225" cy="1156559"/>
          </a:xfrm>
        </p:grpSpPr>
        <p:sp>
          <p:nvSpPr>
            <p:cNvPr id="224" name="Shape 224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" name="Shape 2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Shape 226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7" name="Shape 227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2041494" y="1266967"/>
            <a:ext cx="1587826" cy="1193999"/>
            <a:chOff x="6167535" y="2071396"/>
            <a:chExt cx="1587826" cy="1193999"/>
          </a:xfrm>
        </p:grpSpPr>
        <p:sp>
          <p:nvSpPr>
            <p:cNvPr id="230" name="Shape 230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1" name="Shape 231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Shape 232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235" name="Shape 235"/>
          <p:cNvSpPr/>
          <p:nvPr/>
        </p:nvSpPr>
        <p:spPr>
          <a:xfrm>
            <a:off x="2956982" y="971766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236" name="Shape 236"/>
          <p:cNvSpPr/>
          <p:nvPr/>
        </p:nvSpPr>
        <p:spPr>
          <a:xfrm>
            <a:off x="339714" y="977921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2706" y="604089"/>
            <a:ext cx="3434223" cy="3174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285000" y="571233"/>
            <a:ext cx="101589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264315" y="1323328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40" name="Shape 240"/>
          <p:cNvGrpSpPr/>
          <p:nvPr/>
        </p:nvGrpSpPr>
        <p:grpSpPr>
          <a:xfrm>
            <a:off x="272703" y="6432147"/>
            <a:ext cx="3434225" cy="174550"/>
            <a:chOff x="4280126" y="3276618"/>
            <a:chExt cx="7263492" cy="307937"/>
          </a:xfrm>
        </p:grpSpPr>
        <p:pic>
          <p:nvPicPr>
            <p:cNvPr id="241" name="Shape 2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Shape 24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911872" y="3279794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" name="Shape 2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8642" y="6051835"/>
            <a:ext cx="1012879" cy="46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0804" y="6013103"/>
            <a:ext cx="575020" cy="55914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1475624" y="6016521"/>
            <a:ext cx="1015898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모집 공지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79390" y="6253867"/>
            <a:ext cx="239791" cy="23979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1719902" y="6197496"/>
            <a:ext cx="5334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4363192" y="3159565"/>
            <a:ext cx="1587826" cy="1193999"/>
            <a:chOff x="6167535" y="2071396"/>
            <a:chExt cx="1587826" cy="1193999"/>
          </a:xfrm>
        </p:grpSpPr>
        <p:sp>
          <p:nvSpPr>
            <p:cNvPr id="249" name="Shape 249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0" name="Shape 25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Shape 251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4373189" y="4851614"/>
            <a:ext cx="1587826" cy="1135397"/>
            <a:chOff x="6167535" y="1090966"/>
            <a:chExt cx="1587826" cy="1135397"/>
          </a:xfrm>
        </p:grpSpPr>
        <p:sp>
          <p:nvSpPr>
            <p:cNvPr id="255" name="Shape 255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6" name="Shape 2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Shape 257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sp>
        <p:nvSpPr>
          <p:cNvPr id="260" name="Shape 260"/>
          <p:cNvSpPr txBox="1"/>
          <p:nvPr/>
        </p:nvSpPr>
        <p:spPr>
          <a:xfrm>
            <a:off x="4030026" y="2806234"/>
            <a:ext cx="1920992" cy="1545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오프라인 상태 유저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030026" y="4472205"/>
            <a:ext cx="1920992" cy="1545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온라인 상태 유저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612007" y="3423882"/>
            <a:ext cx="3507339" cy="2062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유저목록이 가지고 있는 정보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이미지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명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전투력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사용 언어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434224" cy="605046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272705" y="921550"/>
            <a:ext cx="3434224" cy="57237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3779423" y="550418"/>
            <a:ext cx="8412576" cy="71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자신이 찾고자하는 유저 이름을 검색하여, 검색 결과를 확인해볼 수 있는 기능입니다.</a:t>
            </a:r>
          </a:p>
        </p:txBody>
      </p:sp>
      <p:sp>
        <p:nvSpPr>
          <p:cNvPr id="271" name="Shape 271"/>
          <p:cNvSpPr/>
          <p:nvPr/>
        </p:nvSpPr>
        <p:spPr>
          <a:xfrm>
            <a:off x="272705" y="921550"/>
            <a:ext cx="3434224" cy="506524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1911386" y="3637701"/>
            <a:ext cx="1715825" cy="1119150"/>
            <a:chOff x="4373771" y="1106392"/>
            <a:chExt cx="1715825" cy="1119150"/>
          </a:xfrm>
        </p:grpSpPr>
        <p:sp>
          <p:nvSpPr>
            <p:cNvPr id="273" name="Shape 273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276" name="Shape 2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Shape 277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2031497" y="4790844"/>
            <a:ext cx="1587826" cy="1135397"/>
            <a:chOff x="6167535" y="1090966"/>
            <a:chExt cx="1587826" cy="1135397"/>
          </a:xfrm>
        </p:grpSpPr>
        <p:sp>
          <p:nvSpPr>
            <p:cNvPr id="279" name="Shape 279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0" name="Shape 2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369422" y="2468039"/>
            <a:ext cx="1585225" cy="1156559"/>
            <a:chOff x="4505460" y="2113023"/>
            <a:chExt cx="1585225" cy="1156559"/>
          </a:xfrm>
        </p:grpSpPr>
        <p:sp>
          <p:nvSpPr>
            <p:cNvPr id="285" name="Shape 285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6" name="Shape 28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8" name="Shape 288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2031497" y="2417081"/>
            <a:ext cx="1587826" cy="1193999"/>
            <a:chOff x="6167535" y="2071396"/>
            <a:chExt cx="1587826" cy="1193999"/>
          </a:xfrm>
        </p:grpSpPr>
        <p:sp>
          <p:nvSpPr>
            <p:cNvPr id="291" name="Shape 291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247730" y="3638412"/>
            <a:ext cx="1715825" cy="1119150"/>
            <a:chOff x="4373771" y="1106392"/>
            <a:chExt cx="1715825" cy="1119150"/>
          </a:xfrm>
        </p:grpSpPr>
        <p:sp>
          <p:nvSpPr>
            <p:cNvPr id="297" name="Shape 297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300" name="Shape 3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349358" y="1324679"/>
            <a:ext cx="1587826" cy="1135397"/>
            <a:chOff x="6167535" y="1090966"/>
            <a:chExt cx="1587826" cy="1135397"/>
          </a:xfrm>
        </p:grpSpPr>
        <p:sp>
          <p:nvSpPr>
            <p:cNvPr id="303" name="Shape 303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4" name="Shape 30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379419" y="4766346"/>
            <a:ext cx="1585225" cy="1156559"/>
            <a:chOff x="4505460" y="2113023"/>
            <a:chExt cx="1585225" cy="1156559"/>
          </a:xfrm>
        </p:grpSpPr>
        <p:sp>
          <p:nvSpPr>
            <p:cNvPr id="309" name="Shape 309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0" name="Shape 3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Shape 311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2" name="Shape 312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2041494" y="1266967"/>
            <a:ext cx="1587826" cy="1193999"/>
            <a:chOff x="6167535" y="2071396"/>
            <a:chExt cx="1587826" cy="1193999"/>
          </a:xfrm>
        </p:grpSpPr>
        <p:sp>
          <p:nvSpPr>
            <p:cNvPr id="315" name="Shape 315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6" name="Shape 316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320" name="Shape 320"/>
          <p:cNvSpPr/>
          <p:nvPr/>
        </p:nvSpPr>
        <p:spPr>
          <a:xfrm>
            <a:off x="2956982" y="971766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321" name="Shape 321"/>
          <p:cNvSpPr/>
          <p:nvPr/>
        </p:nvSpPr>
        <p:spPr>
          <a:xfrm>
            <a:off x="339714" y="977921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2706" y="604089"/>
            <a:ext cx="3434223" cy="3174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285000" y="571233"/>
            <a:ext cx="101589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x="264315" y="1323328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325" name="Shape 325"/>
          <p:cNvGrpSpPr/>
          <p:nvPr/>
        </p:nvGrpSpPr>
        <p:grpSpPr>
          <a:xfrm>
            <a:off x="272703" y="6432147"/>
            <a:ext cx="3434225" cy="174550"/>
            <a:chOff x="4280126" y="3276618"/>
            <a:chExt cx="7263492" cy="307937"/>
          </a:xfrm>
        </p:grpSpPr>
        <p:pic>
          <p:nvPicPr>
            <p:cNvPr id="326" name="Shape 3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Shape 3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911872" y="3279794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8" name="Shape 3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8642" y="6051835"/>
            <a:ext cx="1012879" cy="46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0804" y="6013103"/>
            <a:ext cx="575020" cy="559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1475624" y="6016521"/>
            <a:ext cx="1015898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모집 공지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79390" y="6253867"/>
            <a:ext cx="239791" cy="239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1719902" y="6197496"/>
            <a:ext cx="5334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333" name="Shape 333"/>
          <p:cNvSpPr/>
          <p:nvPr/>
        </p:nvSpPr>
        <p:spPr>
          <a:xfrm>
            <a:off x="176168" y="882979"/>
            <a:ext cx="3603253" cy="51206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339" name="Shape 339"/>
          <p:cNvSpPr/>
          <p:nvPr/>
        </p:nvSpPr>
        <p:spPr>
          <a:xfrm>
            <a:off x="274677" y="513400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274677" y="513400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341" name="Shape 341"/>
          <p:cNvSpPr/>
          <p:nvPr/>
        </p:nvSpPr>
        <p:spPr>
          <a:xfrm>
            <a:off x="274677" y="6197151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1493671" y="6257403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343" name="Shape 343"/>
          <p:cNvSpPr/>
          <p:nvPr/>
        </p:nvSpPr>
        <p:spPr>
          <a:xfrm>
            <a:off x="322416" y="6257403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44" name="Shape 344"/>
          <p:cNvSpPr/>
          <p:nvPr/>
        </p:nvSpPr>
        <p:spPr>
          <a:xfrm>
            <a:off x="2967676" y="927401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345" name="Shape 345"/>
          <p:cNvSpPr/>
          <p:nvPr/>
        </p:nvSpPr>
        <p:spPr>
          <a:xfrm>
            <a:off x="350410" y="933557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Shape 346"/>
          <p:cNvCxnSpPr/>
          <p:nvPr/>
        </p:nvCxnSpPr>
        <p:spPr>
          <a:xfrm>
            <a:off x="309084" y="1281032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347" name="Shape 347"/>
          <p:cNvGrpSpPr/>
          <p:nvPr/>
        </p:nvGrpSpPr>
        <p:grpSpPr>
          <a:xfrm>
            <a:off x="312419" y="1341284"/>
            <a:ext cx="1715825" cy="1119150"/>
            <a:chOff x="4373771" y="1106392"/>
            <a:chExt cx="1715825" cy="1119150"/>
          </a:xfrm>
        </p:grpSpPr>
        <p:sp>
          <p:nvSpPr>
            <p:cNvPr id="348" name="Shape 348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351" name="Shape 3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Shape 352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106183" y="1325858"/>
            <a:ext cx="1587826" cy="1135397"/>
            <a:chOff x="6167535" y="1090966"/>
            <a:chExt cx="1587826" cy="1135397"/>
          </a:xfrm>
        </p:grpSpPr>
        <p:sp>
          <p:nvSpPr>
            <p:cNvPr id="354" name="Shape 354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5" name="Shape 3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Shape 356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444108" y="2469218"/>
            <a:ext cx="1585225" cy="1156559"/>
            <a:chOff x="4505460" y="2113023"/>
            <a:chExt cx="1585225" cy="1156559"/>
          </a:xfrm>
        </p:grpSpPr>
        <p:sp>
          <p:nvSpPr>
            <p:cNvPr id="360" name="Shape 360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" name="Shape 3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Shape 362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63" name="Shape 363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2106183" y="2418260"/>
            <a:ext cx="1587826" cy="1193999"/>
            <a:chOff x="6167535" y="2071396"/>
            <a:chExt cx="1587826" cy="1193999"/>
          </a:xfrm>
        </p:grpSpPr>
        <p:sp>
          <p:nvSpPr>
            <p:cNvPr id="366" name="Shape 366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7" name="Shape 367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Shape 368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322416" y="3639591"/>
            <a:ext cx="1715825" cy="1119150"/>
            <a:chOff x="4373771" y="1106392"/>
            <a:chExt cx="1715825" cy="1119150"/>
          </a:xfrm>
        </p:grpSpPr>
        <p:sp>
          <p:nvSpPr>
            <p:cNvPr id="372" name="Shape 372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375" name="Shape 3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Shape 376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2116180" y="3624165"/>
            <a:ext cx="1587826" cy="1135397"/>
            <a:chOff x="6167535" y="1090966"/>
            <a:chExt cx="1587826" cy="1135397"/>
          </a:xfrm>
        </p:grpSpPr>
        <p:sp>
          <p:nvSpPr>
            <p:cNvPr id="378" name="Shape 378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9" name="Shape 3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Shape 380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454105" y="4767525"/>
            <a:ext cx="1585225" cy="1156559"/>
            <a:chOff x="4505460" y="2113023"/>
            <a:chExt cx="1585225" cy="1156559"/>
          </a:xfrm>
        </p:grpSpPr>
        <p:sp>
          <p:nvSpPr>
            <p:cNvPr id="384" name="Shape 384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5" name="Shape 3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Shape 386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87" name="Shape 387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2116180" y="4725898"/>
            <a:ext cx="1587826" cy="1193999"/>
            <a:chOff x="6167535" y="2071396"/>
            <a:chExt cx="1587826" cy="1193999"/>
          </a:xfrm>
        </p:grpSpPr>
        <p:sp>
          <p:nvSpPr>
            <p:cNvPr id="390" name="Shape 390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1" name="Shape 391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Shape 392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395" name="Shape 395"/>
          <p:cNvSpPr/>
          <p:nvPr/>
        </p:nvSpPr>
        <p:spPr>
          <a:xfrm>
            <a:off x="272706" y="522466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1915" y="2532350"/>
            <a:ext cx="1617899" cy="158593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1530754" y="2206058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큐큐큐큐</a:t>
            </a:r>
          </a:p>
        </p:txBody>
      </p:sp>
      <p:grpSp>
        <p:nvGrpSpPr>
          <p:cNvPr id="398" name="Shape 398"/>
          <p:cNvGrpSpPr/>
          <p:nvPr/>
        </p:nvGrpSpPr>
        <p:grpSpPr>
          <a:xfrm>
            <a:off x="2526727" y="2380472"/>
            <a:ext cx="957314" cy="727654"/>
            <a:chOff x="6586984" y="1687522"/>
            <a:chExt cx="957314" cy="727654"/>
          </a:xfrm>
        </p:grpSpPr>
        <p:grpSp>
          <p:nvGrpSpPr>
            <p:cNvPr id="399" name="Shape 399"/>
            <p:cNvGrpSpPr/>
            <p:nvPr/>
          </p:nvGrpSpPr>
          <p:grpSpPr>
            <a:xfrm>
              <a:off x="6586984" y="1687522"/>
              <a:ext cx="957314" cy="727654"/>
              <a:chOff x="6503010" y="1687522"/>
              <a:chExt cx="957314" cy="727654"/>
            </a:xfrm>
          </p:grpSpPr>
          <p:sp>
            <p:nvSpPr>
              <p:cNvPr id="400" name="Shape 40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Shape 401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402" name="Shape 402"/>
            <p:cNvPicPr preferRelativeResize="0"/>
            <p:nvPr/>
          </p:nvPicPr>
          <p:blipFill rotWithShape="1">
            <a:blip r:embed="rId7">
              <a:alphaModFix/>
            </a:blip>
            <a:srcRect b="63205" l="8103" r="67365" t="13381"/>
            <a:stretch/>
          </p:blipFill>
          <p:spPr>
            <a:xfrm>
              <a:off x="6860246" y="1799493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403" name="Shape 403"/>
          <p:cNvGrpSpPr/>
          <p:nvPr/>
        </p:nvGrpSpPr>
        <p:grpSpPr>
          <a:xfrm>
            <a:off x="3120643" y="3197321"/>
            <a:ext cx="516155" cy="727654"/>
            <a:chOff x="7181995" y="2962429"/>
            <a:chExt cx="516155" cy="727654"/>
          </a:xfrm>
        </p:grpSpPr>
        <p:grpSp>
          <p:nvGrpSpPr>
            <p:cNvPr id="404" name="Shape 404"/>
            <p:cNvGrpSpPr/>
            <p:nvPr/>
          </p:nvGrpSpPr>
          <p:grpSpPr>
            <a:xfrm>
              <a:off x="7181995" y="2962429"/>
              <a:ext cx="516155" cy="727654"/>
              <a:chOff x="6721514" y="1687522"/>
              <a:chExt cx="516155" cy="727654"/>
            </a:xfrm>
          </p:grpSpPr>
          <p:sp>
            <p:nvSpPr>
              <p:cNvPr id="405" name="Shape 40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Shape 406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407" name="Shape 40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72818" y="3056452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8" name="Shape 408"/>
          <p:cNvGrpSpPr/>
          <p:nvPr/>
        </p:nvGrpSpPr>
        <p:grpSpPr>
          <a:xfrm>
            <a:off x="2766270" y="3977391"/>
            <a:ext cx="686405" cy="727654"/>
            <a:chOff x="6827622" y="3742500"/>
            <a:chExt cx="686405" cy="727654"/>
          </a:xfrm>
        </p:grpSpPr>
        <p:grpSp>
          <p:nvGrpSpPr>
            <p:cNvPr id="409" name="Shape 409"/>
            <p:cNvGrpSpPr/>
            <p:nvPr/>
          </p:nvGrpSpPr>
          <p:grpSpPr>
            <a:xfrm>
              <a:off x="6827622" y="3742500"/>
              <a:ext cx="686405" cy="727654"/>
              <a:chOff x="6638467" y="1687522"/>
              <a:chExt cx="686405" cy="727654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Shape 411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초대 발송</a:t>
                </a:r>
              </a:p>
            </p:txBody>
          </p:sp>
        </p:grpSp>
        <p:pic>
          <p:nvPicPr>
            <p:cNvPr descr="http://www.pd4pic.com/images/scroll-icon-note-paper-open-cartoon-free-letter.png" id="412" name="Shape 4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86665" y="3822760"/>
              <a:ext cx="378284" cy="3842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3" name="Shape 413"/>
          <p:cNvSpPr/>
          <p:nvPr/>
        </p:nvSpPr>
        <p:spPr>
          <a:xfrm>
            <a:off x="4001217" y="1841944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상세 정보 화면으로 이동</a:t>
            </a:r>
          </a:p>
        </p:txBody>
      </p:sp>
      <p:cxnSp>
        <p:nvCxnSpPr>
          <p:cNvPr id="414" name="Shape 414"/>
          <p:cNvCxnSpPr>
            <a:stCxn id="413" idx="1"/>
          </p:cNvCxnSpPr>
          <p:nvPr/>
        </p:nvCxnSpPr>
        <p:spPr>
          <a:xfrm flipH="1">
            <a:off x="3207717" y="2026315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5" name="Shape 415"/>
          <p:cNvSpPr/>
          <p:nvPr/>
        </p:nvSpPr>
        <p:spPr>
          <a:xfrm>
            <a:off x="4009746" y="2868841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 메일 작성 화면으로 이동</a:t>
            </a:r>
          </a:p>
        </p:txBody>
      </p:sp>
      <p:cxnSp>
        <p:nvCxnSpPr>
          <p:cNvPr id="416" name="Shape 416"/>
          <p:cNvCxnSpPr>
            <a:stCxn id="415" idx="1"/>
          </p:cNvCxnSpPr>
          <p:nvPr/>
        </p:nvCxnSpPr>
        <p:spPr>
          <a:xfrm flipH="1">
            <a:off x="3556446" y="3053212"/>
            <a:ext cx="453300" cy="250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7" name="Shape 417"/>
          <p:cNvSpPr/>
          <p:nvPr/>
        </p:nvSpPr>
        <p:spPr>
          <a:xfrm>
            <a:off x="4028735" y="4045139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기능 수행</a:t>
            </a:r>
          </a:p>
        </p:txBody>
      </p:sp>
      <p:cxnSp>
        <p:nvCxnSpPr>
          <p:cNvPr id="418" name="Shape 418"/>
          <p:cNvCxnSpPr>
            <a:stCxn id="417" idx="1"/>
            <a:endCxn id="410" idx="6"/>
          </p:cNvCxnSpPr>
          <p:nvPr/>
        </p:nvCxnSpPr>
        <p:spPr>
          <a:xfrm flipH="1">
            <a:off x="3365435" y="4229510"/>
            <a:ext cx="6633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9" name="Shape 419"/>
          <p:cNvSpPr/>
          <p:nvPr/>
        </p:nvSpPr>
        <p:spPr>
          <a:xfrm>
            <a:off x="1192895" y="1560554"/>
            <a:ext cx="1475932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 닉네임</a:t>
            </a:r>
          </a:p>
        </p:txBody>
      </p:sp>
      <p:cxnSp>
        <p:nvCxnSpPr>
          <p:cNvPr id="420" name="Shape 420"/>
          <p:cNvCxnSpPr>
            <a:stCxn id="419" idx="2"/>
            <a:endCxn id="397" idx="0"/>
          </p:cNvCxnSpPr>
          <p:nvPr/>
        </p:nvCxnSpPr>
        <p:spPr>
          <a:xfrm>
            <a:off x="1930862" y="1929296"/>
            <a:ext cx="0" cy="27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1" name="Shape 421"/>
          <p:cNvSpPr/>
          <p:nvPr/>
        </p:nvSpPr>
        <p:spPr>
          <a:xfrm>
            <a:off x="1338487" y="4881894"/>
            <a:ext cx="1475932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플레이어(유저)의 영주 이미지</a:t>
            </a:r>
          </a:p>
        </p:txBody>
      </p:sp>
      <p:cxnSp>
        <p:nvCxnSpPr>
          <p:cNvPr id="422" name="Shape 422"/>
          <p:cNvCxnSpPr>
            <a:stCxn id="421" idx="0"/>
            <a:endCxn id="396" idx="2"/>
          </p:cNvCxnSpPr>
          <p:nvPr/>
        </p:nvCxnSpPr>
        <p:spPr>
          <a:xfrm rot="10800000">
            <a:off x="1930954" y="4118394"/>
            <a:ext cx="145500" cy="76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3" name="Shape 423"/>
          <p:cNvSpPr/>
          <p:nvPr/>
        </p:nvSpPr>
        <p:spPr>
          <a:xfrm>
            <a:off x="4100132" y="889401"/>
            <a:ext cx="1341756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 화면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이전 화면으로 이동</a:t>
            </a:r>
          </a:p>
        </p:txBody>
      </p:sp>
      <p:cxnSp>
        <p:nvCxnSpPr>
          <p:cNvPr id="424" name="Shape 424"/>
          <p:cNvCxnSpPr>
            <a:stCxn id="423" idx="1"/>
          </p:cNvCxnSpPr>
          <p:nvPr/>
        </p:nvCxnSpPr>
        <p:spPr>
          <a:xfrm flipH="1">
            <a:off x="3306632" y="1073772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5" name="Shape 425"/>
          <p:cNvSpPr txBox="1"/>
          <p:nvPr/>
        </p:nvSpPr>
        <p:spPr>
          <a:xfrm>
            <a:off x="5893269" y="667910"/>
            <a:ext cx="57254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 상세 메뉴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➔ 영주 상세 정보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➔ 해당 플레이어(유저)에게 개인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발송 ➔ 해당 플레이어(유저)에게 연맹 초대 메일 발송</a:t>
            </a:r>
          </a:p>
        </p:txBody>
      </p:sp>
      <p:grpSp>
        <p:nvGrpSpPr>
          <p:cNvPr id="426" name="Shape 426"/>
          <p:cNvGrpSpPr/>
          <p:nvPr/>
        </p:nvGrpSpPr>
        <p:grpSpPr>
          <a:xfrm>
            <a:off x="6607514" y="2962429"/>
            <a:ext cx="1585225" cy="1156559"/>
            <a:chOff x="4505460" y="2113023"/>
            <a:chExt cx="1585225" cy="1156559"/>
          </a:xfrm>
        </p:grpSpPr>
        <p:sp>
          <p:nvSpPr>
            <p:cNvPr id="427" name="Shape 427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8" name="Shape 4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Shape 429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30" name="Shape 430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sp>
        <p:nvSpPr>
          <p:cNvPr id="432" name="Shape 432"/>
          <p:cNvSpPr/>
          <p:nvPr/>
        </p:nvSpPr>
        <p:spPr>
          <a:xfrm>
            <a:off x="6895665" y="3934064"/>
            <a:ext cx="484631" cy="43709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5975046" y="4418630"/>
            <a:ext cx="25106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플레이어(유저)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439" name="Shape 439"/>
          <p:cNvSpPr/>
          <p:nvPr/>
        </p:nvSpPr>
        <p:spPr>
          <a:xfrm>
            <a:off x="274677" y="585733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274677" y="58573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441" name="Shape 441"/>
          <p:cNvSpPr/>
          <p:nvPr/>
        </p:nvSpPr>
        <p:spPr>
          <a:xfrm>
            <a:off x="274677" y="6269485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1493671" y="6329737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443" name="Shape 443"/>
          <p:cNvSpPr/>
          <p:nvPr/>
        </p:nvSpPr>
        <p:spPr>
          <a:xfrm>
            <a:off x="322416" y="6329737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44" name="Shape 444"/>
          <p:cNvSpPr/>
          <p:nvPr/>
        </p:nvSpPr>
        <p:spPr>
          <a:xfrm>
            <a:off x="2967676" y="999734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445" name="Shape 445"/>
          <p:cNvSpPr/>
          <p:nvPr/>
        </p:nvSpPr>
        <p:spPr>
          <a:xfrm>
            <a:off x="350410" y="1005890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Shape 446"/>
          <p:cNvCxnSpPr/>
          <p:nvPr/>
        </p:nvCxnSpPr>
        <p:spPr>
          <a:xfrm>
            <a:off x="309084" y="1353365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447" name="Shape 447"/>
          <p:cNvGrpSpPr/>
          <p:nvPr/>
        </p:nvGrpSpPr>
        <p:grpSpPr>
          <a:xfrm>
            <a:off x="312419" y="1413617"/>
            <a:ext cx="1715825" cy="1119150"/>
            <a:chOff x="4373771" y="1106392"/>
            <a:chExt cx="1715825" cy="1119150"/>
          </a:xfrm>
        </p:grpSpPr>
        <p:sp>
          <p:nvSpPr>
            <p:cNvPr id="448" name="Shape 448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451" name="Shape 4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Shape 452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2106183" y="1398191"/>
            <a:ext cx="1587826" cy="1135397"/>
            <a:chOff x="6167535" y="1090966"/>
            <a:chExt cx="1587826" cy="1135397"/>
          </a:xfrm>
        </p:grpSpPr>
        <p:sp>
          <p:nvSpPr>
            <p:cNvPr id="454" name="Shape 454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5" name="Shape 4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Shape 456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444108" y="2541551"/>
            <a:ext cx="1585225" cy="1156559"/>
            <a:chOff x="4505460" y="2113023"/>
            <a:chExt cx="1585225" cy="1156559"/>
          </a:xfrm>
        </p:grpSpPr>
        <p:sp>
          <p:nvSpPr>
            <p:cNvPr id="460" name="Shape 460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" name="Shape 4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Shape 462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63" name="Shape 463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106183" y="2490593"/>
            <a:ext cx="1587826" cy="1193999"/>
            <a:chOff x="6167535" y="2071396"/>
            <a:chExt cx="1587826" cy="1193999"/>
          </a:xfrm>
        </p:grpSpPr>
        <p:sp>
          <p:nvSpPr>
            <p:cNvPr id="466" name="Shape 466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" name="Shape 467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Shape 468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22416" y="3711925"/>
            <a:ext cx="1715825" cy="1119150"/>
            <a:chOff x="4373771" y="1106392"/>
            <a:chExt cx="1715825" cy="1119150"/>
          </a:xfrm>
        </p:grpSpPr>
        <p:sp>
          <p:nvSpPr>
            <p:cNvPr id="472" name="Shape 472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475" name="Shape 4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Shape 476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2116180" y="3696498"/>
            <a:ext cx="1587826" cy="1135397"/>
            <a:chOff x="6167535" y="1090966"/>
            <a:chExt cx="1587826" cy="1135397"/>
          </a:xfrm>
        </p:grpSpPr>
        <p:sp>
          <p:nvSpPr>
            <p:cNvPr id="478" name="Shape 478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9" name="Shape 4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" name="Shape 480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454105" y="4839858"/>
            <a:ext cx="1585225" cy="1156559"/>
            <a:chOff x="4505460" y="2113023"/>
            <a:chExt cx="1585225" cy="1156559"/>
          </a:xfrm>
        </p:grpSpPr>
        <p:sp>
          <p:nvSpPr>
            <p:cNvPr id="484" name="Shape 484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Shape 486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87" name="Shape 487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116180" y="4798231"/>
            <a:ext cx="1587826" cy="1193999"/>
            <a:chOff x="6167535" y="2071396"/>
            <a:chExt cx="1587826" cy="1193999"/>
          </a:xfrm>
        </p:grpSpPr>
        <p:sp>
          <p:nvSpPr>
            <p:cNvPr id="490" name="Shape 490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1" name="Shape 491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Shape 492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495" name="Shape 495"/>
          <p:cNvSpPr/>
          <p:nvPr/>
        </p:nvSpPr>
        <p:spPr>
          <a:xfrm>
            <a:off x="272706" y="59480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639133" y="2770475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선택 플레이어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님을 연맹에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448412" y="3826912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sp>
        <p:nvSpPr>
          <p:cNvPr id="498" name="Shape 498"/>
          <p:cNvSpPr/>
          <p:nvPr/>
        </p:nvSpPr>
        <p:spPr>
          <a:xfrm>
            <a:off x="4167639" y="2750226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최종 확인 팝업</a:t>
            </a:r>
          </a:p>
        </p:txBody>
      </p:sp>
      <p:cxnSp>
        <p:nvCxnSpPr>
          <p:cNvPr id="499" name="Shape 499"/>
          <p:cNvCxnSpPr>
            <a:stCxn id="498" idx="1"/>
          </p:cNvCxnSpPr>
          <p:nvPr/>
        </p:nvCxnSpPr>
        <p:spPr>
          <a:xfrm flipH="1">
            <a:off x="3374139" y="2934597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0" name="Shape 500"/>
          <p:cNvSpPr/>
          <p:nvPr/>
        </p:nvSpPr>
        <p:spPr>
          <a:xfrm>
            <a:off x="1246516" y="4722880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수행</a:t>
            </a:r>
          </a:p>
        </p:txBody>
      </p:sp>
      <p:cxnSp>
        <p:nvCxnSpPr>
          <p:cNvPr id="501" name="Shape 501"/>
          <p:cNvCxnSpPr>
            <a:stCxn id="500" idx="0"/>
            <a:endCxn id="497" idx="2"/>
          </p:cNvCxnSpPr>
          <p:nvPr/>
        </p:nvCxnSpPr>
        <p:spPr>
          <a:xfrm flipH="1" rot="10800000">
            <a:off x="1917394" y="4197280"/>
            <a:ext cx="131100" cy="52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x="3950533" y="667910"/>
            <a:ext cx="610786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 발송 전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버튼을 통해 유저에게 초대 메일을 보낼 수 있습니다.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508" name="Shape 508"/>
          <p:cNvSpPr/>
          <p:nvPr/>
        </p:nvSpPr>
        <p:spPr>
          <a:xfrm>
            <a:off x="274677" y="585733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74677" y="58573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510" name="Shape 510"/>
          <p:cNvSpPr/>
          <p:nvPr/>
        </p:nvSpPr>
        <p:spPr>
          <a:xfrm>
            <a:off x="274677" y="6269485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1493671" y="6329737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512" name="Shape 512"/>
          <p:cNvSpPr/>
          <p:nvPr/>
        </p:nvSpPr>
        <p:spPr>
          <a:xfrm>
            <a:off x="322416" y="6329737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13" name="Shape 513"/>
          <p:cNvSpPr/>
          <p:nvPr/>
        </p:nvSpPr>
        <p:spPr>
          <a:xfrm>
            <a:off x="2967676" y="999734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514" name="Shape 514"/>
          <p:cNvSpPr/>
          <p:nvPr/>
        </p:nvSpPr>
        <p:spPr>
          <a:xfrm>
            <a:off x="350410" y="1005890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Shape 515"/>
          <p:cNvCxnSpPr/>
          <p:nvPr/>
        </p:nvCxnSpPr>
        <p:spPr>
          <a:xfrm>
            <a:off x="309084" y="1353365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516" name="Shape 516"/>
          <p:cNvGrpSpPr/>
          <p:nvPr/>
        </p:nvGrpSpPr>
        <p:grpSpPr>
          <a:xfrm>
            <a:off x="312419" y="1413617"/>
            <a:ext cx="1715825" cy="1119150"/>
            <a:chOff x="4373771" y="1106392"/>
            <a:chExt cx="1715825" cy="1119150"/>
          </a:xfrm>
        </p:grpSpPr>
        <p:sp>
          <p:nvSpPr>
            <p:cNvPr id="517" name="Shape 517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520" name="Shape 5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Shape 521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2106183" y="1398191"/>
            <a:ext cx="1587826" cy="1135397"/>
            <a:chOff x="6167535" y="1090966"/>
            <a:chExt cx="1587826" cy="1135397"/>
          </a:xfrm>
        </p:grpSpPr>
        <p:sp>
          <p:nvSpPr>
            <p:cNvPr id="523" name="Shape 523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4" name="Shape 5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Shape 525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444108" y="2541551"/>
            <a:ext cx="1585225" cy="1156559"/>
            <a:chOff x="4505460" y="2113023"/>
            <a:chExt cx="1585225" cy="1156559"/>
          </a:xfrm>
        </p:grpSpPr>
        <p:sp>
          <p:nvSpPr>
            <p:cNvPr id="529" name="Shape 529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0" name="Shape 5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Shape 531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32" name="Shape 532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2106183" y="2490593"/>
            <a:ext cx="1587826" cy="1193999"/>
            <a:chOff x="6167535" y="2071396"/>
            <a:chExt cx="1587826" cy="1193999"/>
          </a:xfrm>
        </p:grpSpPr>
        <p:sp>
          <p:nvSpPr>
            <p:cNvPr id="535" name="Shape 535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6" name="Shape 536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7" name="Shape 537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22416" y="3711925"/>
            <a:ext cx="1715825" cy="1119150"/>
            <a:chOff x="4373771" y="1106392"/>
            <a:chExt cx="1715825" cy="1119150"/>
          </a:xfrm>
        </p:grpSpPr>
        <p:sp>
          <p:nvSpPr>
            <p:cNvPr id="541" name="Shape 541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544" name="Shape 5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Shape 545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116180" y="3696498"/>
            <a:ext cx="1587826" cy="1135397"/>
            <a:chOff x="6167535" y="1090966"/>
            <a:chExt cx="1587826" cy="1135397"/>
          </a:xfrm>
        </p:grpSpPr>
        <p:sp>
          <p:nvSpPr>
            <p:cNvPr id="547" name="Shape 547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8" name="Shape 5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Shape 549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51" name="Shape 551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454105" y="4839858"/>
            <a:ext cx="1585225" cy="1156559"/>
            <a:chOff x="4505460" y="2113023"/>
            <a:chExt cx="1585225" cy="1156559"/>
          </a:xfrm>
        </p:grpSpPr>
        <p:sp>
          <p:nvSpPr>
            <p:cNvPr id="553" name="Shape 553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4" name="Shape 5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Shape 555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56" name="Shape 556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2116180" y="4798231"/>
            <a:ext cx="1587826" cy="1193999"/>
            <a:chOff x="6167535" y="2071396"/>
            <a:chExt cx="1587826" cy="1193999"/>
          </a:xfrm>
        </p:grpSpPr>
        <p:sp>
          <p:nvSpPr>
            <p:cNvPr id="559" name="Shape 559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0" name="Shape 560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Shape 561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564" name="Shape 564"/>
          <p:cNvSpPr/>
          <p:nvPr/>
        </p:nvSpPr>
        <p:spPr>
          <a:xfrm>
            <a:off x="272706" y="59480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80627" y="2770476"/>
            <a:ext cx="3146707" cy="1145424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선택 플레이어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님은 이미 연맹에 가입하셨습니다!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3950532" y="667910"/>
            <a:ext cx="817994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확인 시, 이미 해당 유저가 연맹에 가입된 상태일 때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목록에 출력되어 있던 유저에게 초대 메일을 수신하려 할 때, 이미 해당 유저가 어떤 연맹이든 가입된 상태일 때 호출되는 팝업입니다.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pic>
        <p:nvPicPr>
          <p:cNvPr id="572" name="Shape 5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434224" cy="6050467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/>
          <p:nvPr/>
        </p:nvSpPr>
        <p:spPr>
          <a:xfrm>
            <a:off x="272705" y="921550"/>
            <a:ext cx="3434224" cy="57237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4004105" y="2417263"/>
            <a:ext cx="5693567" cy="71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메일이 보내진 유저는 목록에서 사라집니다.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화면에 다시 진입하는 경우, 사라진 유저가 다시 출력될 수 있습니다.</a:t>
            </a:r>
          </a:p>
        </p:txBody>
      </p:sp>
      <p:sp>
        <p:nvSpPr>
          <p:cNvPr id="575" name="Shape 575"/>
          <p:cNvSpPr/>
          <p:nvPr/>
        </p:nvSpPr>
        <p:spPr>
          <a:xfrm>
            <a:off x="272705" y="921550"/>
            <a:ext cx="3434224" cy="506524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Shape 576"/>
          <p:cNvGrpSpPr/>
          <p:nvPr/>
        </p:nvGrpSpPr>
        <p:grpSpPr>
          <a:xfrm>
            <a:off x="1911386" y="3637701"/>
            <a:ext cx="1715825" cy="1119150"/>
            <a:chOff x="4373771" y="1106392"/>
            <a:chExt cx="1715825" cy="1119150"/>
          </a:xfrm>
        </p:grpSpPr>
        <p:sp>
          <p:nvSpPr>
            <p:cNvPr id="577" name="Shape 577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580" name="Shape 5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Shape 581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2031497" y="4790844"/>
            <a:ext cx="1587826" cy="1135397"/>
            <a:chOff x="6167535" y="1090966"/>
            <a:chExt cx="1587826" cy="1135397"/>
          </a:xfrm>
        </p:grpSpPr>
        <p:sp>
          <p:nvSpPr>
            <p:cNvPr id="583" name="Shape 583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4" name="Shape 5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Shape 585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369422" y="2468039"/>
            <a:ext cx="1585225" cy="1156559"/>
            <a:chOff x="4505460" y="2113023"/>
            <a:chExt cx="1585225" cy="1156559"/>
          </a:xfrm>
        </p:grpSpPr>
        <p:sp>
          <p:nvSpPr>
            <p:cNvPr id="589" name="Shape 589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0" name="Shape 5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1" name="Shape 591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92" name="Shape 592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2370210" y="2671781"/>
            <a:ext cx="916690" cy="684597"/>
            <a:chOff x="6167535" y="2071396"/>
            <a:chExt cx="1598790" cy="1193999"/>
          </a:xfrm>
        </p:grpSpPr>
        <p:sp>
          <p:nvSpPr>
            <p:cNvPr id="595" name="Shape 595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6" name="Shape 596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Shape 597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 txBox="1"/>
            <p:nvPr/>
          </p:nvSpPr>
          <p:spPr>
            <a:xfrm>
              <a:off x="7041659" y="2497609"/>
              <a:ext cx="724665" cy="644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599" name="Shape 599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247730" y="3638412"/>
            <a:ext cx="1715825" cy="1119150"/>
            <a:chOff x="4373771" y="1106392"/>
            <a:chExt cx="1715825" cy="1119150"/>
          </a:xfrm>
        </p:grpSpPr>
        <p:sp>
          <p:nvSpPr>
            <p:cNvPr id="601" name="Shape 601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604" name="Shape 6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Shape 605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49358" y="1324679"/>
            <a:ext cx="1587826" cy="1135397"/>
            <a:chOff x="6167535" y="1090966"/>
            <a:chExt cx="1587826" cy="1135397"/>
          </a:xfrm>
        </p:grpSpPr>
        <p:sp>
          <p:nvSpPr>
            <p:cNvPr id="607" name="Shape 607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8" name="Shape 6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9" name="Shape 609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11" name="Shape 611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79419" y="4766346"/>
            <a:ext cx="1585225" cy="1156559"/>
            <a:chOff x="4505460" y="2113023"/>
            <a:chExt cx="1585225" cy="1156559"/>
          </a:xfrm>
        </p:grpSpPr>
        <p:sp>
          <p:nvSpPr>
            <p:cNvPr id="613" name="Shape 613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4" name="Shape 6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Shape 615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16" name="Shape 616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2041494" y="1266967"/>
            <a:ext cx="1587826" cy="1193999"/>
            <a:chOff x="6167535" y="2071396"/>
            <a:chExt cx="1587826" cy="1193999"/>
          </a:xfrm>
        </p:grpSpPr>
        <p:sp>
          <p:nvSpPr>
            <p:cNvPr id="619" name="Shape 619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Shape 620"/>
            <p:cNvPicPr preferRelativeResize="0"/>
            <p:nvPr/>
          </p:nvPicPr>
          <p:blipFill rotWithShape="1">
            <a:blip r:embed="rId8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Shape 621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624" name="Shape 624"/>
          <p:cNvSpPr/>
          <p:nvPr/>
        </p:nvSpPr>
        <p:spPr>
          <a:xfrm>
            <a:off x="2956982" y="971766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625" name="Shape 625"/>
          <p:cNvSpPr/>
          <p:nvPr/>
        </p:nvSpPr>
        <p:spPr>
          <a:xfrm>
            <a:off x="339714" y="977921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6" name="Shape 6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2706" y="604089"/>
            <a:ext cx="3434223" cy="317461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 txBox="1"/>
          <p:nvPr/>
        </p:nvSpPr>
        <p:spPr>
          <a:xfrm>
            <a:off x="285000" y="571233"/>
            <a:ext cx="101589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</p:txBody>
      </p:sp>
      <p:cxnSp>
        <p:nvCxnSpPr>
          <p:cNvPr id="628" name="Shape 628"/>
          <p:cNvCxnSpPr/>
          <p:nvPr/>
        </p:nvCxnSpPr>
        <p:spPr>
          <a:xfrm>
            <a:off x="264315" y="1323328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29" name="Shape 629"/>
          <p:cNvGrpSpPr/>
          <p:nvPr/>
        </p:nvGrpSpPr>
        <p:grpSpPr>
          <a:xfrm>
            <a:off x="272703" y="6432147"/>
            <a:ext cx="3434225" cy="174550"/>
            <a:chOff x="4280126" y="3276618"/>
            <a:chExt cx="7263492" cy="307937"/>
          </a:xfrm>
        </p:grpSpPr>
        <p:pic>
          <p:nvPicPr>
            <p:cNvPr id="630" name="Shape 6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Shape 6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11872" y="3279794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2" name="Shape 6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78642" y="6051835"/>
            <a:ext cx="1012879" cy="46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Shape 6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0804" y="6013103"/>
            <a:ext cx="575020" cy="55914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x="1475624" y="6016521"/>
            <a:ext cx="1015898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모집 공지</a:t>
            </a:r>
          </a:p>
        </p:txBody>
      </p:sp>
      <p:pic>
        <p:nvPicPr>
          <p:cNvPr id="635" name="Shape 6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79390" y="6253867"/>
            <a:ext cx="239791" cy="239791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 txBox="1"/>
          <p:nvPr/>
        </p:nvSpPr>
        <p:spPr>
          <a:xfrm>
            <a:off x="1719902" y="6197496"/>
            <a:ext cx="5334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cxnSp>
        <p:nvCxnSpPr>
          <p:cNvPr id="637" name="Shape 637"/>
          <p:cNvCxnSpPr>
            <a:stCxn id="574" idx="1"/>
          </p:cNvCxnSpPr>
          <p:nvPr/>
        </p:nvCxnSpPr>
        <p:spPr>
          <a:xfrm flipH="1">
            <a:off x="3179405" y="2775537"/>
            <a:ext cx="824700" cy="27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38" name="Shape 638"/>
          <p:cNvSpPr/>
          <p:nvPr/>
        </p:nvSpPr>
        <p:spPr>
          <a:xfrm rot="2700000">
            <a:off x="1863606" y="2493742"/>
            <a:ext cx="500719" cy="2117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/>
          <p:nvPr/>
        </p:nvSpPr>
        <p:spPr>
          <a:xfrm rot="-8100000">
            <a:off x="3150739" y="3467698"/>
            <a:ext cx="500719" cy="2117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/>
          <p:nvPr/>
        </p:nvSpPr>
        <p:spPr>
          <a:xfrm rot="-2700000">
            <a:off x="1834511" y="3537304"/>
            <a:ext cx="500719" cy="2117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/>
        </p:nvSpPr>
        <p:spPr>
          <a:xfrm rot="8100000">
            <a:off x="3150739" y="2504393"/>
            <a:ext cx="500719" cy="2117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4004105" y="3446082"/>
            <a:ext cx="5693567" cy="71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목록은 작게 줄어들며 사라집니다.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2016.04.25 연맹 유도 팝업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2016.07.05 사양서 추가 </a:t>
            </a:r>
            <a:b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유저 검색 시, 공란일 때 검색 불가 알림 팝업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2016.07.19 일부 내용 수정, 유저 정렬, 검색 규칙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2016.08.02 내용 수정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V1.5 – 2016.08.29 기능 정의 및 UI 부분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V1.6 – 2016.08.30 기능 정의 부분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V1.7 – 2016.08.31 유저 검색 규칙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V1.8 – 2016.09.05 연맹 모집 공지 부분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V1.9 – 2016.09.22 연맹 초대 알림 팝업 관련 부분 수정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성공 알림(툴팁)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 발송이 정상적으로 발송 되었을 경우 알림</a:t>
            </a:r>
          </a:p>
        </p:txBody>
      </p:sp>
      <p:sp>
        <p:nvSpPr>
          <p:cNvPr id="649" name="Shape 649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651" name="Shape 651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653" name="Shape 65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54" name="Shape 654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655" name="Shape 655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57" name="Shape 657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658" name="Shape 658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661" name="Shape 6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2" name="Shape 662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664" name="Shape 664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5" name="Shape 6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" name="Shape 666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670" name="Shape 670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1" name="Shape 6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2" name="Shape 672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73" name="Shape 673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676" name="Shape 676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7" name="Shape 677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8" name="Shape 678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682" name="Shape 682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685" name="Shape 6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Shape 686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688" name="Shape 688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9" name="Shape 6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0" name="Shape 690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92" name="Shape 692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694" name="Shape 694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5" name="Shape 6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Shape 696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97" name="Shape 697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700" name="Shape 700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1" name="Shape 701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2" name="Shape 702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704" name="Shape 704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336028" y="2926564"/>
            <a:ext cx="3520799" cy="838107"/>
            <a:chOff x="4336028" y="2749281"/>
            <a:chExt cx="3520799" cy="838107"/>
          </a:xfrm>
        </p:grpSpPr>
        <p:sp>
          <p:nvSpPr>
            <p:cNvPr id="706" name="Shape 706"/>
            <p:cNvSpPr/>
            <p:nvPr/>
          </p:nvSpPr>
          <p:spPr>
            <a:xfrm>
              <a:off x="4336028" y="2750931"/>
              <a:ext cx="3520799" cy="83645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초대에 성공하였습니다.</a:t>
              </a:r>
            </a:p>
          </p:txBody>
        </p:sp>
        <p:cxnSp>
          <p:nvCxnSpPr>
            <p:cNvPr id="707" name="Shape 707"/>
            <p:cNvCxnSpPr/>
            <p:nvPr/>
          </p:nvCxnSpPr>
          <p:spPr>
            <a:xfrm>
              <a:off x="4336028" y="274928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08" name="Shape 708"/>
            <p:cNvCxnSpPr/>
            <p:nvPr/>
          </p:nvCxnSpPr>
          <p:spPr>
            <a:xfrm>
              <a:off x="4336028" y="3579712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09" name="Shape 709"/>
          <p:cNvSpPr/>
          <p:nvPr/>
        </p:nvSpPr>
        <p:spPr>
          <a:xfrm>
            <a:off x="8516940" y="2384558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성공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뒤 자동 소멸</a:t>
            </a:r>
          </a:p>
        </p:txBody>
      </p:sp>
      <p:cxnSp>
        <p:nvCxnSpPr>
          <p:cNvPr id="710" name="Shape 710"/>
          <p:cNvCxnSpPr>
            <a:stCxn id="709" idx="1"/>
          </p:cNvCxnSpPr>
          <p:nvPr/>
        </p:nvCxnSpPr>
        <p:spPr>
          <a:xfrm flipH="1">
            <a:off x="7723440" y="2568929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/>
        </p:nvSpPr>
        <p:spPr>
          <a:xfrm>
            <a:off x="217919" y="104306"/>
            <a:ext cx="38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 – 유저 검색 오류 팝업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3887407" y="473637"/>
            <a:ext cx="320627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 공란 입력 후, 검색을 시도할 때</a:t>
            </a:r>
          </a:p>
        </p:txBody>
      </p:sp>
      <p:sp>
        <p:nvSpPr>
          <p:cNvPr id="717" name="Shape 717"/>
          <p:cNvSpPr/>
          <p:nvPr/>
        </p:nvSpPr>
        <p:spPr>
          <a:xfrm>
            <a:off x="233812" y="496620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233812" y="496622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719" name="Shape 719"/>
          <p:cNvSpPr/>
          <p:nvPr/>
        </p:nvSpPr>
        <p:spPr>
          <a:xfrm>
            <a:off x="233812" y="6180373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1452808" y="6240625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721" name="Shape 721"/>
          <p:cNvSpPr/>
          <p:nvPr/>
        </p:nvSpPr>
        <p:spPr>
          <a:xfrm>
            <a:off x="281553" y="6240625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22" name="Shape 722"/>
          <p:cNvSpPr/>
          <p:nvPr/>
        </p:nvSpPr>
        <p:spPr>
          <a:xfrm>
            <a:off x="2926813" y="910623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723" name="Shape 723"/>
          <p:cNvSpPr/>
          <p:nvPr/>
        </p:nvSpPr>
        <p:spPr>
          <a:xfrm>
            <a:off x="309545" y="916778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Shape 724"/>
          <p:cNvCxnSpPr/>
          <p:nvPr/>
        </p:nvCxnSpPr>
        <p:spPr>
          <a:xfrm>
            <a:off x="268219" y="1264253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725" name="Shape 725"/>
          <p:cNvGrpSpPr/>
          <p:nvPr/>
        </p:nvGrpSpPr>
        <p:grpSpPr>
          <a:xfrm>
            <a:off x="271555" y="1324505"/>
            <a:ext cx="1715825" cy="1119150"/>
            <a:chOff x="4373771" y="1106392"/>
            <a:chExt cx="1715825" cy="1119150"/>
          </a:xfrm>
        </p:grpSpPr>
        <p:sp>
          <p:nvSpPr>
            <p:cNvPr id="726" name="Shape 726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" name="Shape 730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065319" y="1309079"/>
            <a:ext cx="1587826" cy="1135397"/>
            <a:chOff x="6167535" y="1090966"/>
            <a:chExt cx="1587826" cy="1135397"/>
          </a:xfrm>
        </p:grpSpPr>
        <p:sp>
          <p:nvSpPr>
            <p:cNvPr id="732" name="Shape 732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3" name="Shape 7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Shape 734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403244" y="2452439"/>
            <a:ext cx="1585225" cy="1156559"/>
            <a:chOff x="4505460" y="2113023"/>
            <a:chExt cx="1585225" cy="1156559"/>
          </a:xfrm>
        </p:grpSpPr>
        <p:sp>
          <p:nvSpPr>
            <p:cNvPr id="738" name="Shape 738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9" name="Shape 7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0" name="Shape 740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41" name="Shape 741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2065319" y="2401481"/>
            <a:ext cx="1587826" cy="1193999"/>
            <a:chOff x="6167535" y="2071396"/>
            <a:chExt cx="1587826" cy="1193999"/>
          </a:xfrm>
        </p:grpSpPr>
        <p:sp>
          <p:nvSpPr>
            <p:cNvPr id="744" name="Shape 744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5" name="Shape 745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Shape 746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748" name="Shape 748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749" name="Shape 749"/>
          <p:cNvGrpSpPr/>
          <p:nvPr/>
        </p:nvGrpSpPr>
        <p:grpSpPr>
          <a:xfrm>
            <a:off x="281552" y="3622812"/>
            <a:ext cx="1715825" cy="1119150"/>
            <a:chOff x="4373771" y="1106392"/>
            <a:chExt cx="1715825" cy="1119150"/>
          </a:xfrm>
        </p:grpSpPr>
        <p:sp>
          <p:nvSpPr>
            <p:cNvPr id="750" name="Shape 750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753" name="Shape 7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Shape 754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2075316" y="3607385"/>
            <a:ext cx="1587826" cy="1135397"/>
            <a:chOff x="6167535" y="1090966"/>
            <a:chExt cx="1587826" cy="1135397"/>
          </a:xfrm>
        </p:grpSpPr>
        <p:sp>
          <p:nvSpPr>
            <p:cNvPr id="756" name="Shape 756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7" name="Shape 7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Shape 758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60" name="Shape 760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761" name="Shape 761"/>
          <p:cNvGrpSpPr/>
          <p:nvPr/>
        </p:nvGrpSpPr>
        <p:grpSpPr>
          <a:xfrm>
            <a:off x="413241" y="4750746"/>
            <a:ext cx="1585225" cy="1156559"/>
            <a:chOff x="4505460" y="2113023"/>
            <a:chExt cx="1585225" cy="1156559"/>
          </a:xfrm>
        </p:grpSpPr>
        <p:sp>
          <p:nvSpPr>
            <p:cNvPr id="762" name="Shape 762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3" name="Shape 7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Shape 764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65" name="Shape 765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2075316" y="4709119"/>
            <a:ext cx="1587826" cy="1193999"/>
            <a:chOff x="6167535" y="2071396"/>
            <a:chExt cx="1587826" cy="1193999"/>
          </a:xfrm>
        </p:grpSpPr>
        <p:sp>
          <p:nvSpPr>
            <p:cNvPr id="768" name="Shape 768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9" name="Shape 769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0" name="Shape 770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773" name="Shape 773"/>
          <p:cNvSpPr/>
          <p:nvPr/>
        </p:nvSpPr>
        <p:spPr>
          <a:xfrm>
            <a:off x="231841" y="50568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598270" y="2998897"/>
            <a:ext cx="2829694" cy="911484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단어를 입력해주세요!!</a:t>
            </a:r>
          </a:p>
        </p:txBody>
      </p:sp>
      <p:sp>
        <p:nvSpPr>
          <p:cNvPr id="775" name="Shape 775"/>
          <p:cNvSpPr/>
          <p:nvPr/>
        </p:nvSpPr>
        <p:spPr>
          <a:xfrm>
            <a:off x="4129792" y="2370964"/>
            <a:ext cx="2829694" cy="911484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3글자, 최대 10글자까지만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입력할 수 있습니다!</a:t>
            </a:r>
          </a:p>
        </p:txBody>
      </p:sp>
      <p:sp>
        <p:nvSpPr>
          <p:cNvPr id="776" name="Shape 776"/>
          <p:cNvSpPr/>
          <p:nvPr/>
        </p:nvSpPr>
        <p:spPr>
          <a:xfrm>
            <a:off x="4129792" y="910075"/>
            <a:ext cx="2829694" cy="911484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단어를 입력해주세요!!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3885435" y="1927231"/>
            <a:ext cx="4973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검색하고자 하는 단어가 3글자보다 적거나 10글자보다 많을 경우</a:t>
            </a:r>
          </a:p>
        </p:txBody>
      </p:sp>
      <p:sp>
        <p:nvSpPr>
          <p:cNvPr id="778" name="Shape 778"/>
          <p:cNvSpPr/>
          <p:nvPr/>
        </p:nvSpPr>
        <p:spPr>
          <a:xfrm>
            <a:off x="4127598" y="3869537"/>
            <a:ext cx="2829694" cy="911484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검색할 수 없는 단어입니다!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3883242" y="3425803"/>
            <a:ext cx="4757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 또는 서비스 중이 아닌 나라의 국가 언어를 입력했을 때</a:t>
            </a:r>
          </a:p>
        </p:txBody>
      </p:sp>
      <p:sp>
        <p:nvSpPr>
          <p:cNvPr id="780" name="Shape 780"/>
          <p:cNvSpPr/>
          <p:nvPr/>
        </p:nvSpPr>
        <p:spPr>
          <a:xfrm>
            <a:off x="4127598" y="5335826"/>
            <a:ext cx="2829694" cy="911484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특수 문자는 검색할 수 없습니다!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3883242" y="4892092"/>
            <a:ext cx="3206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특수 문자를 입력했을 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788" name="Shape 788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790" name="Shape 79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91" name="Shape 791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792" name="Shape 792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3" name="Shape 793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794" name="Shape 794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795" name="Shape 795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798" name="Shape 7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9" name="Shape 799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800" name="Shape 800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801" name="Shape 801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2" name="Shape 8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3" name="Shape 803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807" name="Shape 807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8" name="Shape 8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9" name="Shape 809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10" name="Shape 810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813" name="Shape 813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4" name="Shape 814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Shape 815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819" name="Shape 819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822" name="Shape 8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3" name="Shape 823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825" name="Shape 825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6" name="Shape 8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7" name="Shape 827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29" name="Shape 829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830" name="Shape 830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831" name="Shape 831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2" name="Shape 8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3" name="Shape 833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34" name="Shape 834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837" name="Shape 837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8" name="Shape 838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9" name="Shape 839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841" name="Shape 841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842" name="Shape 842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4700485" y="2463250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모집 공지를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내보내시겠습니까?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5526542" y="3519687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690464" y="289248"/>
            <a:ext cx="2799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 – 모집 공지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 공지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 기능을 수행하기 전 최종 확인 팝업</a:t>
            </a:r>
          </a:p>
        </p:txBody>
      </p:sp>
      <p:sp>
        <p:nvSpPr>
          <p:cNvPr id="847" name="Shape 847"/>
          <p:cNvSpPr/>
          <p:nvPr/>
        </p:nvSpPr>
        <p:spPr>
          <a:xfrm>
            <a:off x="1790921" y="1890377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pic>
        <p:nvPicPr>
          <p:cNvPr id="848" name="Shape 8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97034" y="2089167"/>
            <a:ext cx="151078" cy="15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Shape 8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12583" y="3712998"/>
            <a:ext cx="151078" cy="151078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Shape 850"/>
          <p:cNvSpPr/>
          <p:nvPr/>
        </p:nvSpPr>
        <p:spPr>
          <a:xfrm>
            <a:off x="8283322" y="1862673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 공지 확인 팝업</a:t>
            </a:r>
          </a:p>
        </p:txBody>
      </p:sp>
      <p:cxnSp>
        <p:nvCxnSpPr>
          <p:cNvPr id="851" name="Shape 851"/>
          <p:cNvCxnSpPr>
            <a:stCxn id="850" idx="1"/>
          </p:cNvCxnSpPr>
          <p:nvPr/>
        </p:nvCxnSpPr>
        <p:spPr>
          <a:xfrm flipH="1">
            <a:off x="7489822" y="2047044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2" name="Shape 852"/>
          <p:cNvSpPr/>
          <p:nvPr/>
        </p:nvSpPr>
        <p:spPr>
          <a:xfrm>
            <a:off x="5008114" y="4418575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 공지 보내기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853" name="Shape 853"/>
          <p:cNvCxnSpPr>
            <a:stCxn id="852" idx="0"/>
            <a:endCxn id="844" idx="2"/>
          </p:cNvCxnSpPr>
          <p:nvPr/>
        </p:nvCxnSpPr>
        <p:spPr>
          <a:xfrm flipH="1" rot="10800000">
            <a:off x="5678993" y="3889975"/>
            <a:ext cx="447600" cy="52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4" name="Shape 854"/>
          <p:cNvSpPr/>
          <p:nvPr/>
        </p:nvSpPr>
        <p:spPr>
          <a:xfrm>
            <a:off x="5004576" y="5044951"/>
            <a:ext cx="1341756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재화가 부족할 경우 버튼 비활성화</a:t>
            </a:r>
          </a:p>
        </p:txBody>
      </p:sp>
      <p:cxnSp>
        <p:nvCxnSpPr>
          <p:cNvPr id="855" name="Shape 855"/>
          <p:cNvCxnSpPr>
            <a:stCxn id="854" idx="0"/>
            <a:endCxn id="852" idx="2"/>
          </p:cNvCxnSpPr>
          <p:nvPr/>
        </p:nvCxnSpPr>
        <p:spPr>
          <a:xfrm flipH="1" rot="10800000">
            <a:off x="5675454" y="4787251"/>
            <a:ext cx="3600" cy="257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56" name="Shape 856"/>
          <p:cNvGrpSpPr/>
          <p:nvPr/>
        </p:nvGrpSpPr>
        <p:grpSpPr>
          <a:xfrm>
            <a:off x="170121" y="1900166"/>
            <a:ext cx="1622298" cy="391230"/>
            <a:chOff x="170121" y="1900166"/>
            <a:chExt cx="1622298" cy="391230"/>
          </a:xfrm>
        </p:grpSpPr>
        <p:sp>
          <p:nvSpPr>
            <p:cNvPr id="857" name="Shape 857"/>
            <p:cNvSpPr txBox="1"/>
            <p:nvPr/>
          </p:nvSpPr>
          <p:spPr>
            <a:xfrm>
              <a:off x="170121" y="1922065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  <p:sp>
          <p:nvSpPr>
            <p:cNvPr id="858" name="Shape 858"/>
            <p:cNvSpPr/>
            <p:nvPr/>
          </p:nvSpPr>
          <p:spPr>
            <a:xfrm>
              <a:off x="1362928" y="1900166"/>
              <a:ext cx="429491" cy="378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 공지 완료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정상적으로 초대 공지 보내기 완료</a:t>
            </a:r>
          </a:p>
        </p:txBody>
      </p:sp>
      <p:sp>
        <p:nvSpPr>
          <p:cNvPr id="865" name="Shape 865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867" name="Shape 867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869" name="Shape 86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70" name="Shape 870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871" name="Shape 871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Shape 872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873" name="Shape 873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874" name="Shape 874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877" name="Shape 8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8" name="Shape 878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879" name="Shape 879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880" name="Shape 880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1" name="Shape 8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2" name="Shape 882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84" name="Shape 884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885" name="Shape 885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886" name="Shape 886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7" name="Shape 8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8" name="Shape 888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89" name="Shape 889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892" name="Shape 892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3" name="Shape 893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4" name="Shape 894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896" name="Shape 896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898" name="Shape 898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901" name="Shape 9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2" name="Shape 902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904" name="Shape 904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5" name="Shape 9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Shape 906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08" name="Shape 908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910" name="Shape 910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1" name="Shape 9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2" name="Shape 912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13" name="Shape 913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915" name="Shape 915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916" name="Shape 916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7" name="Shape 917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8" name="Shape 918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920" name="Shape 920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921" name="Shape 921"/>
          <p:cNvGrpSpPr/>
          <p:nvPr/>
        </p:nvGrpSpPr>
        <p:grpSpPr>
          <a:xfrm>
            <a:off x="4336028" y="2926564"/>
            <a:ext cx="3520799" cy="838107"/>
            <a:chOff x="4336028" y="2749281"/>
            <a:chExt cx="3520799" cy="838107"/>
          </a:xfrm>
        </p:grpSpPr>
        <p:sp>
          <p:nvSpPr>
            <p:cNvPr id="922" name="Shape 922"/>
            <p:cNvSpPr/>
            <p:nvPr/>
          </p:nvSpPr>
          <p:spPr>
            <a:xfrm>
              <a:off x="4336028" y="2750931"/>
              <a:ext cx="3520799" cy="83645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가입 초대 공지를 수행하였습니다.</a:t>
              </a:r>
            </a:p>
          </p:txBody>
        </p:sp>
        <p:cxnSp>
          <p:nvCxnSpPr>
            <p:cNvPr id="923" name="Shape 923"/>
            <p:cNvCxnSpPr/>
            <p:nvPr/>
          </p:nvCxnSpPr>
          <p:spPr>
            <a:xfrm>
              <a:off x="4336028" y="274928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24" name="Shape 924"/>
            <p:cNvCxnSpPr/>
            <p:nvPr/>
          </p:nvCxnSpPr>
          <p:spPr>
            <a:xfrm>
              <a:off x="4336028" y="3579712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25" name="Shape 925"/>
          <p:cNvSpPr/>
          <p:nvPr/>
        </p:nvSpPr>
        <p:spPr>
          <a:xfrm>
            <a:off x="8294879" y="2384558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 공지 수행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뒤 자동 소멸</a:t>
            </a:r>
          </a:p>
        </p:txBody>
      </p:sp>
      <p:cxnSp>
        <p:nvCxnSpPr>
          <p:cNvPr id="926" name="Shape 926"/>
          <p:cNvCxnSpPr>
            <a:stCxn id="925" idx="1"/>
          </p:cNvCxnSpPr>
          <p:nvPr/>
        </p:nvCxnSpPr>
        <p:spPr>
          <a:xfrm flipH="1">
            <a:off x="7723379" y="2568929"/>
            <a:ext cx="571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189523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모집 공지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상단에 1줄 공지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같은 국가(대륙) 채팅 채널에 속해 있는 모든 플레이어(유저)들의 화면에 표시</a:t>
            </a:r>
          </a:p>
        </p:txBody>
      </p:sp>
      <p:sp>
        <p:nvSpPr>
          <p:cNvPr id="933" name="Shape 933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935" name="Shape 935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937" name="Shape 93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38" name="Shape 938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939" name="Shape 939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0" name="Shape 940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941" name="Shape 941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942" name="Shape 942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945" name="Shape 9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6" name="Shape 946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947" name="Shape 947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948" name="Shape 948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9" name="Shape 9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0" name="Shape 950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52" name="Shape 952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954" name="Shape 954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5" name="Shape 9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Shape 956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57" name="Shape 957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960" name="Shape 960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1" name="Shape 961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2" name="Shape 962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964" name="Shape 964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965" name="Shape 965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966" name="Shape 966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969" name="Shape 9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0" name="Shape 970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972" name="Shape 972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3" name="Shape 9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4" name="Shape 974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76" name="Shape 976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978" name="Shape 978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9" name="Shape 9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0" name="Shape 980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81" name="Shape 981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983" name="Shape 983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984" name="Shape 984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5" name="Shape 985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6" name="Shape 986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988" name="Shape 988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989" name="Shape 989"/>
          <p:cNvGrpSpPr/>
          <p:nvPr/>
        </p:nvGrpSpPr>
        <p:grpSpPr>
          <a:xfrm>
            <a:off x="4496065" y="1311462"/>
            <a:ext cx="3200726" cy="355439"/>
            <a:chOff x="4336028" y="2749281"/>
            <a:chExt cx="3520799" cy="838107"/>
          </a:xfrm>
        </p:grpSpPr>
        <p:sp>
          <p:nvSpPr>
            <p:cNvPr id="990" name="Shape 990"/>
            <p:cNvSpPr/>
            <p:nvPr/>
          </p:nvSpPr>
          <p:spPr>
            <a:xfrm>
              <a:off x="4336028" y="2750932"/>
              <a:ext cx="3520799" cy="83645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Lululu 연맹에서 새로운 인재를 모집하고 있</a:t>
              </a:r>
            </a:p>
          </p:txBody>
        </p:sp>
        <p:cxnSp>
          <p:nvCxnSpPr>
            <p:cNvPr id="991" name="Shape 991"/>
            <p:cNvCxnSpPr/>
            <p:nvPr/>
          </p:nvCxnSpPr>
          <p:spPr>
            <a:xfrm>
              <a:off x="4336028" y="274928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92" name="Shape 992"/>
            <p:cNvCxnSpPr/>
            <p:nvPr/>
          </p:nvCxnSpPr>
          <p:spPr>
            <a:xfrm>
              <a:off x="4336028" y="3579712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93" name="Shape 993"/>
          <p:cNvSpPr/>
          <p:nvPr/>
        </p:nvSpPr>
        <p:spPr>
          <a:xfrm>
            <a:off x="8260196" y="743347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모집 공지 표시</a:t>
            </a:r>
          </a:p>
        </p:txBody>
      </p:sp>
      <p:cxnSp>
        <p:nvCxnSpPr>
          <p:cNvPr id="994" name="Shape 994"/>
          <p:cNvCxnSpPr>
            <a:stCxn id="993" idx="1"/>
          </p:cNvCxnSpPr>
          <p:nvPr/>
        </p:nvCxnSpPr>
        <p:spPr>
          <a:xfrm flipH="1">
            <a:off x="7688696" y="927719"/>
            <a:ext cx="571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5" name="Shape 995"/>
          <p:cNvSpPr txBox="1"/>
          <p:nvPr/>
        </p:nvSpPr>
        <p:spPr>
          <a:xfrm>
            <a:off x="189381" y="2214871"/>
            <a:ext cx="4092920" cy="4537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모집 공지 표시가 다수 존재하는 경우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연맹에서 모집 공지를 실행했거나, 외치기 아이템 효과 처리가 진행 중이라면, 모집 공지 및 외치기 아이템을 사용한 순서대로 표시합니다.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/>
        </p:nvSpPr>
        <p:spPr>
          <a:xfrm>
            <a:off x="442016" y="892957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Shape 1001"/>
          <p:cNvSpPr/>
          <p:nvPr/>
        </p:nvSpPr>
        <p:spPr>
          <a:xfrm>
            <a:off x="442016" y="892957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1002" name="Shape 1002"/>
          <p:cNvSpPr/>
          <p:nvPr/>
        </p:nvSpPr>
        <p:spPr>
          <a:xfrm>
            <a:off x="442016" y="1314241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Shape 1003"/>
          <p:cNvSpPr/>
          <p:nvPr/>
        </p:nvSpPr>
        <p:spPr>
          <a:xfrm>
            <a:off x="442016" y="6090464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521093" y="6135221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05" name="Shape 1005"/>
          <p:cNvSpPr/>
          <p:nvPr/>
        </p:nvSpPr>
        <p:spPr>
          <a:xfrm>
            <a:off x="489537" y="1360817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</a:t>
            </a:r>
          </a:p>
        </p:txBody>
      </p:sp>
      <p:sp>
        <p:nvSpPr>
          <p:cNvPr id="1006" name="Shape 1006"/>
          <p:cNvSpPr/>
          <p:nvPr/>
        </p:nvSpPr>
        <p:spPr>
          <a:xfrm>
            <a:off x="1643315" y="1360817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007" name="Shape 1007"/>
          <p:cNvSpPr/>
          <p:nvPr/>
        </p:nvSpPr>
        <p:spPr>
          <a:xfrm>
            <a:off x="2797091" y="1360817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008" name="Shape 1008"/>
          <p:cNvSpPr/>
          <p:nvPr/>
        </p:nvSpPr>
        <p:spPr>
          <a:xfrm>
            <a:off x="3167069" y="6158360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009" name="Shape 1009"/>
          <p:cNvSpPr/>
          <p:nvPr/>
        </p:nvSpPr>
        <p:spPr>
          <a:xfrm>
            <a:off x="901921" y="6143378"/>
            <a:ext cx="2202024" cy="289689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3587062" y="940694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1" name="Shape 1011"/>
          <p:cNvGrpSpPr/>
          <p:nvPr/>
        </p:nvGrpSpPr>
        <p:grpSpPr>
          <a:xfrm>
            <a:off x="1258065" y="3700556"/>
            <a:ext cx="2632423" cy="828661"/>
            <a:chOff x="5590619" y="3944526"/>
            <a:chExt cx="2632423" cy="828661"/>
          </a:xfrm>
        </p:grpSpPr>
        <p:sp>
          <p:nvSpPr>
            <p:cNvPr id="1012" name="Shape 101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014" name="Shape 101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015" name="Shape 1015"/>
          <p:cNvGrpSpPr/>
          <p:nvPr/>
        </p:nvGrpSpPr>
        <p:grpSpPr>
          <a:xfrm>
            <a:off x="1251842" y="4618067"/>
            <a:ext cx="2632423" cy="828661"/>
            <a:chOff x="5590619" y="3944526"/>
            <a:chExt cx="2632423" cy="828661"/>
          </a:xfrm>
        </p:grpSpPr>
        <p:sp>
          <p:nvSpPr>
            <p:cNvPr id="1016" name="Shape 101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018" name="Shape 101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lululu 연맹에서 새로운 인재를 영입 중에 있습니다.</a:t>
              </a:r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532717" y="1883407"/>
            <a:ext cx="2632662" cy="825309"/>
            <a:chOff x="4426729" y="1623525"/>
            <a:chExt cx="2632662" cy="825309"/>
          </a:xfrm>
        </p:grpSpPr>
        <p:grpSp>
          <p:nvGrpSpPr>
            <p:cNvPr id="1020" name="Shape 1020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1021" name="Shape 102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Shape 1022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1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descr="http://cfile4.uf.tistory.com/image/227D0D4A5655AF851863D4" id="1024" name="Shape 10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mg.insight.co.kr/upload/2015/12/01/ART1512010651597400PI08.jpg" id="1025" name="Shape 1025"/>
          <p:cNvPicPr preferRelativeResize="0"/>
          <p:nvPr/>
        </p:nvPicPr>
        <p:blipFill rotWithShape="1">
          <a:blip r:embed="rId4">
            <a:alphaModFix/>
          </a:blip>
          <a:srcRect b="45246" l="32736" r="33431" t="930"/>
          <a:stretch/>
        </p:blipFill>
        <p:spPr>
          <a:xfrm>
            <a:off x="3375255" y="3731762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Shape 1026"/>
          <p:cNvGrpSpPr/>
          <p:nvPr/>
        </p:nvGrpSpPr>
        <p:grpSpPr>
          <a:xfrm>
            <a:off x="526493" y="2791588"/>
            <a:ext cx="2632662" cy="825309"/>
            <a:chOff x="4420505" y="2531706"/>
            <a:chExt cx="2632662" cy="825309"/>
          </a:xfrm>
        </p:grpSpPr>
        <p:grpSp>
          <p:nvGrpSpPr>
            <p:cNvPr id="1027" name="Shape 1027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1028" name="Shape 102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Shape 1029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1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1031" name="Shape 1031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mg.insight.co.kr/upload/2015/12/01/ART1512010651597400PI08.jpg" id="1032" name="Shape 1032"/>
          <p:cNvPicPr preferRelativeResize="0"/>
          <p:nvPr/>
        </p:nvPicPr>
        <p:blipFill rotWithShape="1">
          <a:blip r:embed="rId4">
            <a:alphaModFix/>
          </a:blip>
          <a:srcRect b="45246" l="32736" r="33431" t="930"/>
          <a:stretch/>
        </p:blipFill>
        <p:spPr>
          <a:xfrm>
            <a:off x="3367394" y="464666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hilarymarsh.com/wp-content/uploads/2015/06/33951.png" id="1033" name="Shape 10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1732" y="996729"/>
            <a:ext cx="204594" cy="204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reeiconbox.com/icon/256/37420.png" id="1034" name="Shape 1034"/>
          <p:cNvPicPr preferRelativeResize="0"/>
          <p:nvPr/>
        </p:nvPicPr>
        <p:blipFill rotWithShape="1">
          <a:blip r:embed="rId7">
            <a:alphaModFix/>
          </a:blip>
          <a:srcRect b="19457" l="7039" r="46277" t="20847"/>
          <a:stretch/>
        </p:blipFill>
        <p:spPr>
          <a:xfrm>
            <a:off x="1413467" y="4963796"/>
            <a:ext cx="127126" cy="162554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Shape 103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4365108" y="667910"/>
            <a:ext cx="679569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광고 표시 – 채팅 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국가(대륙) 채팅 채널에 연맹 초대 공지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채널에 표시된 광고를 통해, 해당 연맹의 정보 화면으로 진입할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창에는 외치기 기능처럼 정해진 위치에 내용이 표시되지 않습니다.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내용만 출력됩니다.</a:t>
            </a:r>
          </a:p>
        </p:txBody>
      </p:sp>
      <p:sp>
        <p:nvSpPr>
          <p:cNvPr id="1037" name="Shape 1037"/>
          <p:cNvSpPr/>
          <p:nvPr/>
        </p:nvSpPr>
        <p:spPr>
          <a:xfrm>
            <a:off x="4523207" y="4558192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채팅 대화 형식으로 국가(대륙) 채팅 창에 표시</a:t>
            </a:r>
          </a:p>
        </p:txBody>
      </p:sp>
      <p:cxnSp>
        <p:nvCxnSpPr>
          <p:cNvPr id="1038" name="Shape 1038"/>
          <p:cNvCxnSpPr>
            <a:stCxn id="1037" idx="1"/>
            <a:endCxn id="1018" idx="1"/>
          </p:cNvCxnSpPr>
          <p:nvPr/>
        </p:nvCxnSpPr>
        <p:spPr>
          <a:xfrm flipH="1">
            <a:off x="3226007" y="4742563"/>
            <a:ext cx="1297200" cy="39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Shape 1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506322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Shape 1044"/>
          <p:cNvSpPr txBox="1"/>
          <p:nvPr/>
        </p:nvSpPr>
        <p:spPr>
          <a:xfrm>
            <a:off x="690464" y="129857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4365108" y="667910"/>
            <a:ext cx="776537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광고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광고가 실행된 이후, 필드/타운 화면에 표시되는 UI입니다.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시간 이후에 사라지며, 여러 연맹에서 모집 광고를 사용하여 표시되야할 내용이 많은 경우, 먼저 사용한 연맹의 광고가 사라진 이후에 다음으로 광고를 사용한 연맹의 광고가 표시됩니다.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광고가 표시된 이후, 게임에 접속한 유저에게는 진행 중인 광고에 대해서는 표시하지 않습니다.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6" name="Shape 1046"/>
          <p:cNvGrpSpPr/>
          <p:nvPr/>
        </p:nvGrpSpPr>
        <p:grpSpPr>
          <a:xfrm>
            <a:off x="467829" y="1890127"/>
            <a:ext cx="3200726" cy="355439"/>
            <a:chOff x="4336028" y="2749281"/>
            <a:chExt cx="3520799" cy="838107"/>
          </a:xfrm>
        </p:grpSpPr>
        <p:sp>
          <p:nvSpPr>
            <p:cNvPr id="1047" name="Shape 1047"/>
            <p:cNvSpPr/>
            <p:nvPr/>
          </p:nvSpPr>
          <p:spPr>
            <a:xfrm>
              <a:off x="4336028" y="2750932"/>
              <a:ext cx="3520799" cy="83645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Lululu 연맹에서 새로운 인재를 모집하고 있</a:t>
              </a:r>
            </a:p>
          </p:txBody>
        </p:sp>
        <p:cxnSp>
          <p:nvCxnSpPr>
            <p:cNvPr id="1048" name="Shape 1048"/>
            <p:cNvCxnSpPr/>
            <p:nvPr/>
          </p:nvCxnSpPr>
          <p:spPr>
            <a:xfrm>
              <a:off x="4336028" y="274928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9" name="Shape 1049"/>
            <p:cNvCxnSpPr/>
            <p:nvPr/>
          </p:nvCxnSpPr>
          <p:spPr>
            <a:xfrm>
              <a:off x="4336028" y="3579712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/>
        </p:nvSpPr>
        <p:spPr>
          <a:xfrm>
            <a:off x="3919442" y="572660"/>
            <a:ext cx="82725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메시지 수신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초대를 받은 플레이어(유저)의 메인 화면에 초대 알림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진행 중, 연맹 초대 메일을 받았을 때 알림을 표시합니다.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2개 이상의 연맹 초대 메일을 받은 경우, 가장 마지막에 받은 연맹 초대 메일 정보를 표시합니다.</a:t>
            </a:r>
          </a:p>
        </p:txBody>
      </p:sp>
      <p:sp>
        <p:nvSpPr>
          <p:cNvPr id="1055" name="Shape 1055"/>
          <p:cNvSpPr/>
          <p:nvPr/>
        </p:nvSpPr>
        <p:spPr>
          <a:xfrm>
            <a:off x="4205196" y="4930133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5초 후 자동 소멸</a:t>
            </a:r>
          </a:p>
        </p:txBody>
      </p:sp>
      <p:cxnSp>
        <p:nvCxnSpPr>
          <p:cNvPr id="1056" name="Shape 1056"/>
          <p:cNvCxnSpPr>
            <a:stCxn id="1055" idx="1"/>
          </p:cNvCxnSpPr>
          <p:nvPr/>
        </p:nvCxnSpPr>
        <p:spPr>
          <a:xfrm flipH="1">
            <a:off x="3633696" y="5114504"/>
            <a:ext cx="571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7" name="Shape 1057"/>
          <p:cNvSpPr/>
          <p:nvPr/>
        </p:nvSpPr>
        <p:spPr>
          <a:xfrm>
            <a:off x="4205196" y="5657344"/>
            <a:ext cx="1785878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연맹의 정보 화면으로 이동</a:t>
            </a:r>
          </a:p>
        </p:txBody>
      </p:sp>
      <p:cxnSp>
        <p:nvCxnSpPr>
          <p:cNvPr id="1058" name="Shape 1058"/>
          <p:cNvCxnSpPr>
            <a:stCxn id="1057" idx="0"/>
            <a:endCxn id="1055" idx="2"/>
          </p:cNvCxnSpPr>
          <p:nvPr/>
        </p:nvCxnSpPr>
        <p:spPr>
          <a:xfrm rot="10800000">
            <a:off x="5098136" y="5298844"/>
            <a:ext cx="0" cy="358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9" name="Shape 105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메시지 수신 알림</a:t>
            </a:r>
          </a:p>
        </p:txBody>
      </p:sp>
      <p:pic>
        <p:nvPicPr>
          <p:cNvPr id="1060" name="Shape 10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506322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Shape 1061"/>
          <p:cNvSpPr/>
          <p:nvPr/>
        </p:nvSpPr>
        <p:spPr>
          <a:xfrm>
            <a:off x="1655123" y="5345941"/>
            <a:ext cx="2053276" cy="694034"/>
          </a:xfrm>
          <a:prstGeom prst="wedgeRectCallout">
            <a:avLst>
              <a:gd fmla="val 4354" name="adj1"/>
              <a:gd fmla="val 9326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2" name="Shape 1062"/>
          <p:cNvPicPr preferRelativeResize="0"/>
          <p:nvPr/>
        </p:nvPicPr>
        <p:blipFill rotWithShape="1">
          <a:blip r:embed="rId4">
            <a:alphaModFix/>
          </a:blip>
          <a:srcRect b="63407" l="28414" r="37430" t="868"/>
          <a:stretch/>
        </p:blipFill>
        <p:spPr>
          <a:xfrm>
            <a:off x="1714847" y="5410071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63" name="Shape 1063"/>
          <p:cNvSpPr txBox="1"/>
          <p:nvPr/>
        </p:nvSpPr>
        <p:spPr>
          <a:xfrm>
            <a:off x="2145383" y="5358641"/>
            <a:ext cx="1606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우리 연맹에 가입하세요! 모두 한 가족입니다!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1591815" y="5826030"/>
            <a:ext cx="657551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(CLE) Peter</a:t>
            </a:r>
          </a:p>
        </p:txBody>
      </p:sp>
      <p:sp>
        <p:nvSpPr>
          <p:cNvPr id="1065" name="Shape 1065"/>
          <p:cNvSpPr/>
          <p:nvPr/>
        </p:nvSpPr>
        <p:spPr>
          <a:xfrm>
            <a:off x="2901949" y="5734050"/>
            <a:ext cx="721100" cy="213912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 txBox="1"/>
          <p:nvPr/>
        </p:nvSpPr>
        <p:spPr>
          <a:xfrm>
            <a:off x="2895599" y="5738900"/>
            <a:ext cx="72983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확인</a:t>
            </a:r>
          </a:p>
        </p:txBody>
      </p:sp>
      <p:sp>
        <p:nvSpPr>
          <p:cNvPr id="1067" name="Shape 1067"/>
          <p:cNvSpPr/>
          <p:nvPr/>
        </p:nvSpPr>
        <p:spPr>
          <a:xfrm>
            <a:off x="4349662" y="3201610"/>
            <a:ext cx="2053276" cy="694034"/>
          </a:xfrm>
          <a:prstGeom prst="wedgeRectCallout">
            <a:avLst>
              <a:gd fmla="val 4354" name="adj1"/>
              <a:gd fmla="val 9326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8" name="Shape 1068"/>
          <p:cNvPicPr preferRelativeResize="0"/>
          <p:nvPr/>
        </p:nvPicPr>
        <p:blipFill rotWithShape="1">
          <a:blip r:embed="rId4">
            <a:alphaModFix/>
          </a:blip>
          <a:srcRect b="63407" l="28414" r="37430" t="868"/>
          <a:stretch/>
        </p:blipFill>
        <p:spPr>
          <a:xfrm>
            <a:off x="4409387" y="3265741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69" name="Shape 1069"/>
          <p:cNvSpPr txBox="1"/>
          <p:nvPr/>
        </p:nvSpPr>
        <p:spPr>
          <a:xfrm>
            <a:off x="4839923" y="3214310"/>
            <a:ext cx="1606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우리 연맹에 가입하세요! 모두 한 가족입니다!</a:t>
            </a:r>
          </a:p>
        </p:txBody>
      </p:sp>
      <p:sp>
        <p:nvSpPr>
          <p:cNvPr id="1070" name="Shape 1070"/>
          <p:cNvSpPr txBox="1"/>
          <p:nvPr/>
        </p:nvSpPr>
        <p:spPr>
          <a:xfrm>
            <a:off x="4286355" y="3681701"/>
            <a:ext cx="657551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(CLE) Peter</a:t>
            </a:r>
          </a:p>
        </p:txBody>
      </p:sp>
      <p:sp>
        <p:nvSpPr>
          <p:cNvPr id="1071" name="Shape 1071"/>
          <p:cNvSpPr txBox="1"/>
          <p:nvPr/>
        </p:nvSpPr>
        <p:spPr>
          <a:xfrm>
            <a:off x="6561711" y="3123783"/>
            <a:ext cx="1857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정해진 양식의 내용</a:t>
            </a:r>
          </a:p>
        </p:txBody>
      </p:sp>
      <p:sp>
        <p:nvSpPr>
          <p:cNvPr id="1072" name="Shape 1072"/>
          <p:cNvSpPr txBox="1"/>
          <p:nvPr/>
        </p:nvSpPr>
        <p:spPr>
          <a:xfrm>
            <a:off x="6561711" y="3526314"/>
            <a:ext cx="5630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알림을 터치하면 연맹에서 보낸 초대 메일 화면으로 이동</a:t>
            </a:r>
          </a:p>
        </p:txBody>
      </p:sp>
      <p:sp>
        <p:nvSpPr>
          <p:cNvPr id="1073" name="Shape 1073"/>
          <p:cNvSpPr txBox="1"/>
          <p:nvPr/>
        </p:nvSpPr>
        <p:spPr>
          <a:xfrm>
            <a:off x="4286355" y="4289432"/>
            <a:ext cx="3371827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연맹주 프로필 사진 및 (연맹 약칭)이름</a:t>
            </a:r>
          </a:p>
        </p:txBody>
      </p:sp>
      <p:cxnSp>
        <p:nvCxnSpPr>
          <p:cNvPr id="1074" name="Shape 1074"/>
          <p:cNvCxnSpPr>
            <a:stCxn id="1073" idx="1"/>
          </p:cNvCxnSpPr>
          <p:nvPr/>
        </p:nvCxnSpPr>
        <p:spPr>
          <a:xfrm flipH="1" rot="10800000">
            <a:off x="4286355" y="3881741"/>
            <a:ext cx="123000" cy="574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75" name="Shape 1075"/>
          <p:cNvCxnSpPr>
            <a:stCxn id="1071" idx="1"/>
          </p:cNvCxnSpPr>
          <p:nvPr/>
        </p:nvCxnSpPr>
        <p:spPr>
          <a:xfrm flipH="1">
            <a:off x="6209211" y="3308449"/>
            <a:ext cx="352500" cy="75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/>
        </p:nvSpPr>
        <p:spPr>
          <a:xfrm>
            <a:off x="208410" y="58245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208410" y="582452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초대함</a:t>
            </a:r>
          </a:p>
        </p:txBody>
      </p:sp>
      <p:sp>
        <p:nvSpPr>
          <p:cNvPr id="1082" name="Shape 1082"/>
          <p:cNvSpPr/>
          <p:nvPr/>
        </p:nvSpPr>
        <p:spPr>
          <a:xfrm>
            <a:off x="208410" y="627553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Shape 1083"/>
          <p:cNvSpPr/>
          <p:nvPr/>
        </p:nvSpPr>
        <p:spPr>
          <a:xfrm>
            <a:off x="256150" y="633578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084" name="Shape 1084"/>
          <p:cNvCxnSpPr/>
          <p:nvPr/>
        </p:nvCxnSpPr>
        <p:spPr>
          <a:xfrm>
            <a:off x="260183" y="128776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085" name="Shape 1085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1756716" y="1507588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86" name="Shape 1086"/>
          <p:cNvSpPr/>
          <p:nvPr/>
        </p:nvSpPr>
        <p:spPr>
          <a:xfrm>
            <a:off x="208410" y="2319351"/>
            <a:ext cx="3520799" cy="2162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‘lululu’의 초대를 받으셨습니다. 연맹정보를 보신 후 연맹 가입여부를 결정해보세요!</a:t>
            </a:r>
          </a:p>
        </p:txBody>
      </p:sp>
      <p:sp>
        <p:nvSpPr>
          <p:cNvPr id="1087" name="Shape 1087"/>
          <p:cNvSpPr txBox="1"/>
          <p:nvPr/>
        </p:nvSpPr>
        <p:spPr>
          <a:xfrm>
            <a:off x="1447400" y="1923321"/>
            <a:ext cx="10334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emperorkjb</a:t>
            </a:r>
          </a:p>
        </p:txBody>
      </p:sp>
      <p:sp>
        <p:nvSpPr>
          <p:cNvPr id="1088" name="Shape 1088"/>
          <p:cNvSpPr txBox="1"/>
          <p:nvPr/>
        </p:nvSpPr>
        <p:spPr>
          <a:xfrm>
            <a:off x="2406242" y="999312"/>
            <a:ext cx="132440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1089" name="Shape 1089"/>
          <p:cNvSpPr/>
          <p:nvPr/>
        </p:nvSpPr>
        <p:spPr>
          <a:xfrm>
            <a:off x="1498582" y="4604405"/>
            <a:ext cx="1026192" cy="30073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하기</a:t>
            </a:r>
          </a:p>
        </p:txBody>
      </p:sp>
      <p:pic>
        <p:nvPicPr>
          <p:cNvPr descr="http://publicdomainvectors.org/photos/1373715942.png" id="1090" name="Shape 10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7508" y="638419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1091" name="Shape 10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8783" y="6345710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Shape 1092"/>
          <p:cNvSpPr txBox="1"/>
          <p:nvPr/>
        </p:nvSpPr>
        <p:spPr>
          <a:xfrm>
            <a:off x="217864" y="994608"/>
            <a:ext cx="21771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당신에게 초대장이 왔습니다.</a:t>
            </a:r>
          </a:p>
        </p:txBody>
      </p:sp>
      <p:pic>
        <p:nvPicPr>
          <p:cNvPr descr="http://tabard.gnomeregan.info/result/faction_Alliance_icon_emblem_00_border_border_00_iconcolor_ffffff_bgcolor_000000_bordercolor_ffffff.png" id="1093" name="Shape 10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7536" y="233905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1523287" y="3111033"/>
            <a:ext cx="8515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lululu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emperorkjb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507874" y="3696155"/>
            <a:ext cx="55335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30624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1802401" y="3685726"/>
            <a:ext cx="46198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2/50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2980233" y="3685726"/>
            <a:ext cx="56938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한국어</a:t>
            </a:r>
          </a:p>
        </p:txBody>
      </p:sp>
      <p:pic>
        <p:nvPicPr>
          <p:cNvPr descr="https://upload.wikimedia.org/wikipedia/commons/9/92/Battle_for_Wesnoth.png" id="1098" name="Shape 10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5341" y="3673080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099" name="Shape 10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01008" y="3694932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100" name="Shape 11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23566" y="3717232"/>
            <a:ext cx="137345" cy="17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Shape 1101"/>
          <p:cNvSpPr txBox="1"/>
          <p:nvPr/>
        </p:nvSpPr>
        <p:spPr>
          <a:xfrm>
            <a:off x="314450" y="126879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1102" name="Shape 1102"/>
          <p:cNvSpPr/>
          <p:nvPr/>
        </p:nvSpPr>
        <p:spPr>
          <a:xfrm>
            <a:off x="3886039" y="1554579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기본 정보 표시</a:t>
            </a:r>
          </a:p>
        </p:txBody>
      </p:sp>
      <p:cxnSp>
        <p:nvCxnSpPr>
          <p:cNvPr id="1103" name="Shape 1103"/>
          <p:cNvCxnSpPr>
            <a:stCxn id="1102" idx="1"/>
          </p:cNvCxnSpPr>
          <p:nvPr/>
        </p:nvCxnSpPr>
        <p:spPr>
          <a:xfrm flipH="1">
            <a:off x="3048439" y="1738950"/>
            <a:ext cx="837600" cy="848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04" name="Shape 1104"/>
          <p:cNvSpPr/>
          <p:nvPr/>
        </p:nvSpPr>
        <p:spPr>
          <a:xfrm>
            <a:off x="3886039" y="893534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초대를 보낸 연맹의 맹주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</a:p>
        </p:txBody>
      </p:sp>
      <p:cxnSp>
        <p:nvCxnSpPr>
          <p:cNvPr id="1105" name="Shape 1105"/>
          <p:cNvCxnSpPr>
            <a:stCxn id="1104" idx="1"/>
            <a:endCxn id="1085" idx="6"/>
          </p:cNvCxnSpPr>
          <p:nvPr/>
        </p:nvCxnSpPr>
        <p:spPr>
          <a:xfrm flipH="1">
            <a:off x="2180839" y="1077905"/>
            <a:ext cx="1705200" cy="637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06" name="Shape 1106"/>
          <p:cNvSpPr/>
          <p:nvPr/>
        </p:nvSpPr>
        <p:spPr>
          <a:xfrm>
            <a:off x="3814946" y="6091166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초대한 연맹에 가입하기</a:t>
            </a:r>
          </a:p>
        </p:txBody>
      </p:sp>
      <p:cxnSp>
        <p:nvCxnSpPr>
          <p:cNvPr id="1107" name="Shape 1107"/>
          <p:cNvCxnSpPr>
            <a:stCxn id="1106" idx="1"/>
            <a:endCxn id="1089" idx="3"/>
          </p:cNvCxnSpPr>
          <p:nvPr/>
        </p:nvCxnSpPr>
        <p:spPr>
          <a:xfrm rot="10800000">
            <a:off x="2524646" y="4754837"/>
            <a:ext cx="1290300" cy="1520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08" name="Shape 1108"/>
          <p:cNvSpPr/>
          <p:nvPr/>
        </p:nvSpPr>
        <p:spPr>
          <a:xfrm>
            <a:off x="5833192" y="6091166"/>
            <a:ext cx="2377004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없이 즉시 가입 처리되며, 연맹 메인 화면으로 이동</a:t>
            </a:r>
          </a:p>
        </p:txBody>
      </p:sp>
      <p:cxnSp>
        <p:nvCxnSpPr>
          <p:cNvPr id="1109" name="Shape 1109"/>
          <p:cNvCxnSpPr>
            <a:stCxn id="1108" idx="1"/>
            <a:endCxn id="1106" idx="3"/>
          </p:cNvCxnSpPr>
          <p:nvPr/>
        </p:nvCxnSpPr>
        <p:spPr>
          <a:xfrm rot="10800000">
            <a:off x="5600692" y="6275537"/>
            <a:ext cx="2325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0" name="Shape 1110"/>
          <p:cNvSpPr txBox="1"/>
          <p:nvPr/>
        </p:nvSpPr>
        <p:spPr>
          <a:xfrm>
            <a:off x="3919442" y="2048868"/>
            <a:ext cx="82725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메일은 가입하기 버튼을 사용하거나, 받은지 48시간이 지나면 삭제 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메일을 사용하면 해당 연맹에 가입 조건을 처리하지 않고 가입 처리됩니다.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만약, 해당 연맹의 연맹원 수가 이미 최대인 경우 가입 불가 팝업(최대제한)을 호출합니다.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가입되어 있는 상태에서 사용하는 경우 가입 불가 팝업(연맹가입)을 호출합니다.</a:t>
            </a:r>
          </a:p>
        </p:txBody>
      </p:sp>
      <p:sp>
        <p:nvSpPr>
          <p:cNvPr id="1111" name="Shape 1111"/>
          <p:cNvSpPr/>
          <p:nvPr/>
        </p:nvSpPr>
        <p:spPr>
          <a:xfrm>
            <a:off x="4054055" y="3982589"/>
            <a:ext cx="3520799" cy="91974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Shape 1112"/>
          <p:cNvSpPr/>
          <p:nvPr/>
        </p:nvSpPr>
        <p:spPr>
          <a:xfrm>
            <a:off x="8030643" y="3982587"/>
            <a:ext cx="3520799" cy="91728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Shape 1113"/>
          <p:cNvSpPr txBox="1"/>
          <p:nvPr/>
        </p:nvSpPr>
        <p:spPr>
          <a:xfrm>
            <a:off x="3933046" y="3566108"/>
            <a:ext cx="2388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불가 팝업 ( 최대 제한 )</a:t>
            </a:r>
          </a:p>
        </p:txBody>
      </p:sp>
      <p:sp>
        <p:nvSpPr>
          <p:cNvPr id="1114" name="Shape 1114"/>
          <p:cNvSpPr txBox="1"/>
          <p:nvPr/>
        </p:nvSpPr>
        <p:spPr>
          <a:xfrm>
            <a:off x="7793379" y="3569082"/>
            <a:ext cx="2388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불가 팝업 ( 연맹 가입 )</a:t>
            </a:r>
          </a:p>
        </p:txBody>
      </p:sp>
      <p:sp>
        <p:nvSpPr>
          <p:cNvPr id="1115" name="Shape 1115"/>
          <p:cNvSpPr txBox="1"/>
          <p:nvPr/>
        </p:nvSpPr>
        <p:spPr>
          <a:xfrm>
            <a:off x="4085446" y="4279301"/>
            <a:ext cx="3489408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연맹의 연맹원이 최대 인원입니다!</a:t>
            </a:r>
          </a:p>
        </p:txBody>
      </p:sp>
      <p:sp>
        <p:nvSpPr>
          <p:cNvPr id="1116" name="Shape 1116"/>
          <p:cNvSpPr txBox="1"/>
          <p:nvPr/>
        </p:nvSpPr>
        <p:spPr>
          <a:xfrm>
            <a:off x="8030643" y="4264526"/>
            <a:ext cx="3520800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영주님께서는 연맹에 가입하신 상태입니다!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Shape 1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Shape 112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1123" name="Shape 1123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유도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: 연맹에 가입하지 않은 타운 레벨 10 이하의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: 10분 이상 접속 중일 시, 출력 (이후 1시간 마다 출력)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: 연맹 리스트로 이동</a:t>
            </a:r>
          </a:p>
        </p:txBody>
      </p:sp>
      <p:sp>
        <p:nvSpPr>
          <p:cNvPr id="1124" name="Shape 1124"/>
          <p:cNvSpPr/>
          <p:nvPr/>
        </p:nvSpPr>
        <p:spPr>
          <a:xfrm>
            <a:off x="4342532" y="311728"/>
            <a:ext cx="3506932" cy="6234545"/>
          </a:xfrm>
          <a:prstGeom prst="rect">
            <a:avLst/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5" name="Shape 1125"/>
          <p:cNvGrpSpPr/>
          <p:nvPr/>
        </p:nvGrpSpPr>
        <p:grpSpPr>
          <a:xfrm>
            <a:off x="5038180" y="1887757"/>
            <a:ext cx="2115635" cy="2776290"/>
            <a:chOff x="5081354" y="1856715"/>
            <a:chExt cx="2115635" cy="2776290"/>
          </a:xfrm>
        </p:grpSpPr>
        <p:sp>
          <p:nvSpPr>
            <p:cNvPr id="1126" name="Shape 1126"/>
            <p:cNvSpPr/>
            <p:nvPr/>
          </p:nvSpPr>
          <p:spPr>
            <a:xfrm rot="5400000">
              <a:off x="4963514" y="1974555"/>
              <a:ext cx="2351315" cy="2115635"/>
            </a:xfrm>
            <a:prstGeom prst="homePlate">
              <a:avLst>
                <a:gd fmla="val 17021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5589260" y="4278292"/>
              <a:ext cx="1105080" cy="354713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가입</a:t>
              </a:r>
            </a:p>
          </p:txBody>
        </p:sp>
        <p:sp>
          <p:nvSpPr>
            <p:cNvPr id="1128" name="Shape 1128"/>
            <p:cNvSpPr txBox="1"/>
            <p:nvPr/>
          </p:nvSpPr>
          <p:spPr>
            <a:xfrm>
              <a:off x="5233316" y="2211302"/>
              <a:ext cx="181171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 가입하시면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어마어마한 혜택이!!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빠앙~~빵!! 터집니다!!!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지급 가입하세요!!</a:t>
              </a: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453935" y="1929669"/>
              <a:ext cx="1269673" cy="274071"/>
            </a:xfrm>
            <a:prstGeom prst="flowChartPreparation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가입</a:t>
              </a:r>
            </a:p>
          </p:txBody>
        </p:sp>
      </p:grpSp>
      <p:sp>
        <p:nvSpPr>
          <p:cNvPr id="1130" name="Shape 1130"/>
          <p:cNvSpPr/>
          <p:nvPr/>
        </p:nvSpPr>
        <p:spPr>
          <a:xfrm>
            <a:off x="1710127" y="4518894"/>
            <a:ext cx="1906654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시, 연맹 리스트로 이동</a:t>
            </a:r>
          </a:p>
        </p:txBody>
      </p:sp>
      <p:cxnSp>
        <p:nvCxnSpPr>
          <p:cNvPr id="1131" name="Shape 1131"/>
          <p:cNvCxnSpPr>
            <a:stCxn id="1130" idx="3"/>
            <a:endCxn id="1127" idx="1"/>
          </p:cNvCxnSpPr>
          <p:nvPr/>
        </p:nvCxnSpPr>
        <p:spPr>
          <a:xfrm flipH="1" rot="10800000">
            <a:off x="3616781" y="4486665"/>
            <a:ext cx="1929300" cy="21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32" name="Shape 1132"/>
          <p:cNvSpPr/>
          <p:nvPr/>
        </p:nvSpPr>
        <p:spPr>
          <a:xfrm>
            <a:off x="1739397" y="5204516"/>
            <a:ext cx="1877385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외곽 터치 시, 팝업 닫기</a:t>
            </a:r>
          </a:p>
        </p:txBody>
      </p:sp>
      <p:cxnSp>
        <p:nvCxnSpPr>
          <p:cNvPr id="1133" name="Shape 1133"/>
          <p:cNvCxnSpPr>
            <a:stCxn id="1132" idx="3"/>
          </p:cNvCxnSpPr>
          <p:nvPr/>
        </p:nvCxnSpPr>
        <p:spPr>
          <a:xfrm flipH="1" rot="10800000">
            <a:off x="3616782" y="5204387"/>
            <a:ext cx="1929300" cy="184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34" name="Shape 1134"/>
          <p:cNvSpPr/>
          <p:nvPr/>
        </p:nvSpPr>
        <p:spPr>
          <a:xfrm>
            <a:off x="8421996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Shape 1135"/>
          <p:cNvSpPr/>
          <p:nvPr/>
        </p:nvSpPr>
        <p:spPr>
          <a:xfrm>
            <a:off x="8421996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1136" name="Shape 1136"/>
          <p:cNvSpPr/>
          <p:nvPr/>
        </p:nvSpPr>
        <p:spPr>
          <a:xfrm>
            <a:off x="8421996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8469735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38" name="Shape 1138"/>
          <p:cNvSpPr/>
          <p:nvPr/>
        </p:nvSpPr>
        <p:spPr>
          <a:xfrm>
            <a:off x="10598732" y="31034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1139" name="Shape 1139"/>
          <p:cNvSpPr/>
          <p:nvPr/>
        </p:nvSpPr>
        <p:spPr>
          <a:xfrm>
            <a:off x="8972878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11266447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1141" name="Shape 1141"/>
          <p:cNvCxnSpPr/>
          <p:nvPr/>
        </p:nvCxnSpPr>
        <p:spPr>
          <a:xfrm>
            <a:off x="8908610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42" name="Shape 1142"/>
          <p:cNvSpPr/>
          <p:nvPr/>
        </p:nvSpPr>
        <p:spPr>
          <a:xfrm>
            <a:off x="8469235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1143" name="Shape 1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9735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Shape 1144"/>
          <p:cNvSpPr/>
          <p:nvPr/>
        </p:nvSpPr>
        <p:spPr>
          <a:xfrm>
            <a:off x="9307386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145" name="Shape 1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64089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Shape 1146"/>
          <p:cNvSpPr/>
          <p:nvPr/>
        </p:nvSpPr>
        <p:spPr>
          <a:xfrm>
            <a:off x="9496913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147" name="Shape 1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38538" y="1285567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148" name="Shape 1148"/>
          <p:cNvSpPr/>
          <p:nvPr/>
        </p:nvSpPr>
        <p:spPr>
          <a:xfrm>
            <a:off x="10779792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149" name="Shape 1149"/>
          <p:cNvCxnSpPr/>
          <p:nvPr/>
        </p:nvCxnSpPr>
        <p:spPr>
          <a:xfrm>
            <a:off x="8902388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0" name="Shape 1150"/>
          <p:cNvSpPr/>
          <p:nvPr/>
        </p:nvSpPr>
        <p:spPr>
          <a:xfrm>
            <a:off x="8469234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9301164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152" name="Shape 1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7865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Shape 1153"/>
          <p:cNvSpPr/>
          <p:nvPr/>
        </p:nvSpPr>
        <p:spPr>
          <a:xfrm>
            <a:off x="9490689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154" name="Shape 1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32314" y="2175084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155" name="Shape 1155"/>
          <p:cNvSpPr/>
          <p:nvPr/>
        </p:nvSpPr>
        <p:spPr>
          <a:xfrm>
            <a:off x="10773570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156" name="Shape 1156"/>
          <p:cNvCxnSpPr/>
          <p:nvPr/>
        </p:nvCxnSpPr>
        <p:spPr>
          <a:xfrm>
            <a:off x="8886834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7" name="Shape 1157"/>
          <p:cNvSpPr/>
          <p:nvPr/>
        </p:nvSpPr>
        <p:spPr>
          <a:xfrm>
            <a:off x="8469234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9285610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159" name="Shape 1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2311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Shape 1160"/>
          <p:cNvSpPr/>
          <p:nvPr/>
        </p:nvSpPr>
        <p:spPr>
          <a:xfrm>
            <a:off x="9475135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161" name="Shape 1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6760" y="3064602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162" name="Shape 1162"/>
          <p:cNvSpPr/>
          <p:nvPr/>
        </p:nvSpPr>
        <p:spPr>
          <a:xfrm>
            <a:off x="10758015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163" name="Shape 1163"/>
          <p:cNvCxnSpPr/>
          <p:nvPr/>
        </p:nvCxnSpPr>
        <p:spPr>
          <a:xfrm>
            <a:off x="8889945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64" name="Shape 1164"/>
          <p:cNvSpPr/>
          <p:nvPr/>
        </p:nvSpPr>
        <p:spPr>
          <a:xfrm>
            <a:off x="8469235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Shape 1165"/>
          <p:cNvSpPr/>
          <p:nvPr/>
        </p:nvSpPr>
        <p:spPr>
          <a:xfrm>
            <a:off x="9288721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166" name="Shape 1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5422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Shape 1167"/>
          <p:cNvSpPr/>
          <p:nvPr/>
        </p:nvSpPr>
        <p:spPr>
          <a:xfrm>
            <a:off x="9478246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168" name="Shape 11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9871" y="3954119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169" name="Shape 1169"/>
          <p:cNvSpPr/>
          <p:nvPr/>
        </p:nvSpPr>
        <p:spPr>
          <a:xfrm>
            <a:off x="10761127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170" name="Shape 1170"/>
          <p:cNvCxnSpPr/>
          <p:nvPr/>
        </p:nvCxnSpPr>
        <p:spPr>
          <a:xfrm>
            <a:off x="8884174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1" name="Shape 1171"/>
          <p:cNvSpPr/>
          <p:nvPr/>
        </p:nvSpPr>
        <p:spPr>
          <a:xfrm>
            <a:off x="8469234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Shape 1172"/>
          <p:cNvSpPr/>
          <p:nvPr/>
        </p:nvSpPr>
        <p:spPr>
          <a:xfrm>
            <a:off x="9282950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173" name="Shape 1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9652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Shape 1174"/>
          <p:cNvSpPr/>
          <p:nvPr/>
        </p:nvSpPr>
        <p:spPr>
          <a:xfrm>
            <a:off x="9472475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175" name="Shape 11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4100" y="4847478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176" name="Shape 1176"/>
          <p:cNvSpPr/>
          <p:nvPr/>
        </p:nvSpPr>
        <p:spPr>
          <a:xfrm>
            <a:off x="10755356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1177" name="Shape 1177"/>
          <p:cNvSpPr/>
          <p:nvPr/>
        </p:nvSpPr>
        <p:spPr>
          <a:xfrm>
            <a:off x="9244428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1178" name="Shape 1178"/>
          <p:cNvGrpSpPr/>
          <p:nvPr/>
        </p:nvGrpSpPr>
        <p:grpSpPr>
          <a:xfrm>
            <a:off x="10980719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179" name="Shape 11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0" name="Shape 1180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181" name="Shape 1181"/>
          <p:cNvGrpSpPr/>
          <p:nvPr/>
        </p:nvGrpSpPr>
        <p:grpSpPr>
          <a:xfrm>
            <a:off x="10980719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182" name="Shape 118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3" name="Shape 118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184" name="Shape 1184"/>
          <p:cNvGrpSpPr/>
          <p:nvPr/>
        </p:nvGrpSpPr>
        <p:grpSpPr>
          <a:xfrm>
            <a:off x="11000080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185" name="Shape 118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6" name="Shape 118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187" name="Shape 1187"/>
          <p:cNvGrpSpPr/>
          <p:nvPr/>
        </p:nvGrpSpPr>
        <p:grpSpPr>
          <a:xfrm>
            <a:off x="11009356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188" name="Shape 118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9" name="Shape 118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190" name="Shape 1190"/>
          <p:cNvGrpSpPr/>
          <p:nvPr/>
        </p:nvGrpSpPr>
        <p:grpSpPr>
          <a:xfrm>
            <a:off x="11013715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191" name="Shape 119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2" name="Shape 119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1193" name="Shape 11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04650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1194" name="Shape 119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76514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1195" name="Shape 11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02779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1196" name="Shape 11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02317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Shape 1197"/>
          <p:cNvSpPr txBox="1"/>
          <p:nvPr/>
        </p:nvSpPr>
        <p:spPr>
          <a:xfrm>
            <a:off x="8660709" y="1361716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자유가입</a:t>
            </a:r>
          </a:p>
        </p:txBody>
      </p:sp>
      <p:sp>
        <p:nvSpPr>
          <p:cNvPr id="1198" name="Shape 1198"/>
          <p:cNvSpPr txBox="1"/>
          <p:nvPr/>
        </p:nvSpPr>
        <p:spPr>
          <a:xfrm>
            <a:off x="8645154" y="2260568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1199" name="Shape 1199"/>
          <p:cNvSpPr txBox="1"/>
          <p:nvPr/>
        </p:nvSpPr>
        <p:spPr>
          <a:xfrm>
            <a:off x="8649072" y="3152032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자유가입</a:t>
            </a:r>
          </a:p>
        </p:txBody>
      </p:sp>
      <p:sp>
        <p:nvSpPr>
          <p:cNvPr id="1200" name="Shape 1200"/>
          <p:cNvSpPr txBox="1"/>
          <p:nvPr/>
        </p:nvSpPr>
        <p:spPr>
          <a:xfrm>
            <a:off x="8633518" y="4050883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1201" name="Shape 1201"/>
          <p:cNvSpPr txBox="1"/>
          <p:nvPr/>
        </p:nvSpPr>
        <p:spPr>
          <a:xfrm>
            <a:off x="8604075" y="4973655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1202" name="Shape 1202"/>
          <p:cNvSpPr/>
          <p:nvPr/>
        </p:nvSpPr>
        <p:spPr>
          <a:xfrm>
            <a:off x="8001425" y="3155091"/>
            <a:ext cx="355945" cy="4036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689452" y="7683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{6FC57D86-4753-4C48-A24E-FE1E50580477}</a:tableStyleId>
              </a:tblPr>
              <a:tblGrid>
                <a:gridCol w="1301275"/>
                <a:gridCol w="6219825"/>
              </a:tblGrid>
              <a:tr h="35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단 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정의 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49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연맹 가입 초대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연맹 UI 에서 초대 버튼을 통해 진입 가능한 UI 입니다.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같은 대륙에서 연맹에 가입하지 않은 유저들을 전투력이 높은 순서로 출력되어 확인할 수 있습니다.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9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초대 메일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연맹 가입 초대 UI 에 출력되어 있는 유저 한 명을 선택하여 초대 메일을 보내는 기능입니다.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9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유저 검색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특정 단어를 검색하면, 같은 대륙에서 연맹에 가입하지 않은 유저들 중, 검색한 단어를 포함한 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닉네임을 가진 모든 유저를 출력합니다.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9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연맹 광고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일정량의 크라운을 지불하여 대륙 채팅에 연맹원 모집 광고를 올릴 수 있는 기능입니다.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9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연맹 가입 유도 알림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일정 레벨 이하이며, 연맹에 가입하지 않은 유저들에게 일정 주기로 알림을 주는 팝업입니다.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9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연맹 창설 유도 알림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일정 레벨 이상이며, 연맹에 가입하지 않은 유저들에게 일정 주기로 알림을 주는 팝업입니다.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Shape 1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Shape 120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유도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: 타운 레벨 11 이상의 유저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: 10분 이상 접속 중일 시, 출력 (이후 1시간 마다 출력)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: 즉시, 연맹 창설 팝업을 출력</a:t>
            </a:r>
          </a:p>
        </p:txBody>
      </p:sp>
      <p:sp>
        <p:nvSpPr>
          <p:cNvPr id="1210" name="Shape 1210"/>
          <p:cNvSpPr/>
          <p:nvPr/>
        </p:nvSpPr>
        <p:spPr>
          <a:xfrm>
            <a:off x="4342532" y="311728"/>
            <a:ext cx="3506932" cy="6234545"/>
          </a:xfrm>
          <a:prstGeom prst="rect">
            <a:avLst/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1" name="Shape 1211"/>
          <p:cNvGrpSpPr/>
          <p:nvPr/>
        </p:nvGrpSpPr>
        <p:grpSpPr>
          <a:xfrm>
            <a:off x="5035454" y="1856715"/>
            <a:ext cx="2121093" cy="2776290"/>
            <a:chOff x="5078628" y="1856715"/>
            <a:chExt cx="2121093" cy="2776290"/>
          </a:xfrm>
        </p:grpSpPr>
        <p:sp>
          <p:nvSpPr>
            <p:cNvPr id="1212" name="Shape 1212"/>
            <p:cNvSpPr/>
            <p:nvPr/>
          </p:nvSpPr>
          <p:spPr>
            <a:xfrm rot="5400000">
              <a:off x="4963514" y="1974555"/>
              <a:ext cx="2351315" cy="2115635"/>
            </a:xfrm>
            <a:prstGeom prst="homePlate">
              <a:avLst>
                <a:gd fmla="val 17021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5589260" y="4278292"/>
              <a:ext cx="1105080" cy="354713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창설</a:t>
              </a:r>
            </a:p>
          </p:txBody>
        </p:sp>
        <p:sp>
          <p:nvSpPr>
            <p:cNvPr id="1214" name="Shape 1214"/>
            <p:cNvSpPr txBox="1"/>
            <p:nvPr/>
          </p:nvSpPr>
          <p:spPr>
            <a:xfrm>
              <a:off x="5078628" y="2211302"/>
              <a:ext cx="2121093" cy="1546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연맹을 직접 창설해서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직접 대륙을 정복해보세요!!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지금 연맹을 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창설해보세요!!</a:t>
              </a: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5453935" y="1929669"/>
              <a:ext cx="1269673" cy="274071"/>
            </a:xfrm>
            <a:prstGeom prst="flowChartPreparation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</p:grpSp>
      <p:sp>
        <p:nvSpPr>
          <p:cNvPr id="1216" name="Shape 1216"/>
          <p:cNvSpPr/>
          <p:nvPr/>
        </p:nvSpPr>
        <p:spPr>
          <a:xfrm>
            <a:off x="1932365" y="4518894"/>
            <a:ext cx="1906654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시, 연맹 창설 팝업으로 이동</a:t>
            </a:r>
          </a:p>
        </p:txBody>
      </p:sp>
      <p:cxnSp>
        <p:nvCxnSpPr>
          <p:cNvPr id="1217" name="Shape 1217"/>
          <p:cNvCxnSpPr>
            <a:stCxn id="1216" idx="3"/>
            <a:endCxn id="1213" idx="1"/>
          </p:cNvCxnSpPr>
          <p:nvPr/>
        </p:nvCxnSpPr>
        <p:spPr>
          <a:xfrm flipH="1" rot="10800000">
            <a:off x="3839019" y="4455765"/>
            <a:ext cx="1707000" cy="247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8" name="Shape 1218"/>
          <p:cNvSpPr/>
          <p:nvPr/>
        </p:nvSpPr>
        <p:spPr>
          <a:xfrm>
            <a:off x="1961633" y="5204516"/>
            <a:ext cx="1877385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외곽 터치 시, 팝업 닫기</a:t>
            </a:r>
          </a:p>
        </p:txBody>
      </p:sp>
      <p:cxnSp>
        <p:nvCxnSpPr>
          <p:cNvPr id="1219" name="Shape 1219"/>
          <p:cNvCxnSpPr>
            <a:stCxn id="1218" idx="3"/>
          </p:cNvCxnSpPr>
          <p:nvPr/>
        </p:nvCxnSpPr>
        <p:spPr>
          <a:xfrm flipH="1" rot="10800000">
            <a:off x="3839019" y="5305187"/>
            <a:ext cx="1927500" cy="83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0" name="Shape 1220"/>
          <p:cNvSpPr/>
          <p:nvPr/>
        </p:nvSpPr>
        <p:spPr>
          <a:xfrm>
            <a:off x="8454947" y="34905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Shape 1221"/>
          <p:cNvSpPr/>
          <p:nvPr/>
        </p:nvSpPr>
        <p:spPr>
          <a:xfrm>
            <a:off x="8454947" y="34905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1222" name="Shape 1222"/>
          <p:cNvSpPr/>
          <p:nvPr/>
        </p:nvSpPr>
        <p:spPr>
          <a:xfrm>
            <a:off x="8454947" y="6023473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Shape 1223"/>
          <p:cNvSpPr/>
          <p:nvPr/>
        </p:nvSpPr>
        <p:spPr>
          <a:xfrm>
            <a:off x="8502688" y="608372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224" name="Shape 1224"/>
          <p:cNvSpPr/>
          <p:nvPr/>
        </p:nvSpPr>
        <p:spPr>
          <a:xfrm>
            <a:off x="10571035" y="392647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1225" name="Shape 1225"/>
          <p:cNvSpPr/>
          <p:nvPr/>
        </p:nvSpPr>
        <p:spPr>
          <a:xfrm>
            <a:off x="9005831" y="613394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Shape 1226"/>
          <p:cNvSpPr/>
          <p:nvPr/>
        </p:nvSpPr>
        <p:spPr>
          <a:xfrm>
            <a:off x="11299400" y="6131028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1227" name="Shape 1227"/>
          <p:cNvCxnSpPr/>
          <p:nvPr/>
        </p:nvCxnSpPr>
        <p:spPr>
          <a:xfrm>
            <a:off x="8941563" y="1618861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28" name="Shape 1228"/>
          <p:cNvSpPr/>
          <p:nvPr/>
        </p:nvSpPr>
        <p:spPr>
          <a:xfrm>
            <a:off x="8502186" y="76667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1229" name="Shape 1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2688" y="75457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Shape 1230"/>
          <p:cNvSpPr/>
          <p:nvPr/>
        </p:nvSpPr>
        <p:spPr>
          <a:xfrm>
            <a:off x="9340339" y="80333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231" name="Shape 12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97040" y="134668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Shape 1232"/>
          <p:cNvSpPr/>
          <p:nvPr/>
        </p:nvSpPr>
        <p:spPr>
          <a:xfrm>
            <a:off x="9529864" y="134442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233" name="Shape 12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71489" y="1356108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234" name="Shape 1234"/>
          <p:cNvSpPr/>
          <p:nvPr/>
        </p:nvSpPr>
        <p:spPr>
          <a:xfrm>
            <a:off x="10812745" y="134539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235" name="Shape 1235"/>
          <p:cNvCxnSpPr/>
          <p:nvPr/>
        </p:nvCxnSpPr>
        <p:spPr>
          <a:xfrm>
            <a:off x="8935339" y="2508377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36" name="Shape 1236"/>
          <p:cNvSpPr/>
          <p:nvPr/>
        </p:nvSpPr>
        <p:spPr>
          <a:xfrm>
            <a:off x="8502185" y="1656193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9334115" y="169285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238" name="Shape 1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90817" y="2236200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Shape 1239"/>
          <p:cNvSpPr/>
          <p:nvPr/>
        </p:nvSpPr>
        <p:spPr>
          <a:xfrm>
            <a:off x="9523642" y="223394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240" name="Shape 12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65267" y="2245625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241" name="Shape 1241"/>
          <p:cNvSpPr/>
          <p:nvPr/>
        </p:nvSpPr>
        <p:spPr>
          <a:xfrm>
            <a:off x="10806521" y="2234916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242" name="Shape 1242"/>
          <p:cNvCxnSpPr/>
          <p:nvPr/>
        </p:nvCxnSpPr>
        <p:spPr>
          <a:xfrm>
            <a:off x="8919785" y="3397896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3" name="Shape 1243"/>
          <p:cNvSpPr/>
          <p:nvPr/>
        </p:nvSpPr>
        <p:spPr>
          <a:xfrm>
            <a:off x="8502185" y="2545711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9318561" y="2582374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245" name="Shape 12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5264" y="312571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Shape 1246"/>
          <p:cNvSpPr/>
          <p:nvPr/>
        </p:nvSpPr>
        <p:spPr>
          <a:xfrm>
            <a:off x="9508088" y="3123461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247" name="Shape 12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49713" y="3135142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248" name="Shape 1248"/>
          <p:cNvSpPr/>
          <p:nvPr/>
        </p:nvSpPr>
        <p:spPr>
          <a:xfrm>
            <a:off x="10790967" y="312443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249" name="Shape 1249"/>
          <p:cNvCxnSpPr/>
          <p:nvPr/>
        </p:nvCxnSpPr>
        <p:spPr>
          <a:xfrm>
            <a:off x="8922896" y="4287412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50" name="Shape 1250"/>
          <p:cNvSpPr/>
          <p:nvPr/>
        </p:nvSpPr>
        <p:spPr>
          <a:xfrm>
            <a:off x="8502186" y="3435228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9321672" y="347189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252" name="Shape 12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8375" y="4015235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Shape 1253"/>
          <p:cNvSpPr/>
          <p:nvPr/>
        </p:nvSpPr>
        <p:spPr>
          <a:xfrm>
            <a:off x="9511199" y="4012978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254" name="Shape 12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52824" y="4024660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255" name="Shape 1255"/>
          <p:cNvSpPr/>
          <p:nvPr/>
        </p:nvSpPr>
        <p:spPr>
          <a:xfrm>
            <a:off x="10794078" y="4013951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256" name="Shape 1256"/>
          <p:cNvCxnSpPr/>
          <p:nvPr/>
        </p:nvCxnSpPr>
        <p:spPr>
          <a:xfrm>
            <a:off x="8917125" y="5180771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57" name="Shape 1257"/>
          <p:cNvSpPr/>
          <p:nvPr/>
        </p:nvSpPr>
        <p:spPr>
          <a:xfrm>
            <a:off x="8502185" y="4328587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9315902" y="436524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259" name="Shape 12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2603" y="490859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Shape 1260"/>
          <p:cNvSpPr/>
          <p:nvPr/>
        </p:nvSpPr>
        <p:spPr>
          <a:xfrm>
            <a:off x="9505428" y="490633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261" name="Shape 12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47053" y="4918017"/>
            <a:ext cx="223628" cy="222136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262" name="Shape 1262"/>
          <p:cNvSpPr/>
          <p:nvPr/>
        </p:nvSpPr>
        <p:spPr>
          <a:xfrm>
            <a:off x="10788307" y="490730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1263" name="Shape 1263"/>
          <p:cNvSpPr/>
          <p:nvPr/>
        </p:nvSpPr>
        <p:spPr>
          <a:xfrm>
            <a:off x="9277379" y="5733594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1264" name="Shape 1264"/>
          <p:cNvGrpSpPr/>
          <p:nvPr/>
        </p:nvGrpSpPr>
        <p:grpSpPr>
          <a:xfrm>
            <a:off x="11013671" y="83149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265" name="Shape 126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6" name="Shape 126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267" name="Shape 1267"/>
          <p:cNvGrpSpPr/>
          <p:nvPr/>
        </p:nvGrpSpPr>
        <p:grpSpPr>
          <a:xfrm>
            <a:off x="11013671" y="1714811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268" name="Shape 12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9" name="Shape 126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270" name="Shape 1270"/>
          <p:cNvGrpSpPr/>
          <p:nvPr/>
        </p:nvGrpSpPr>
        <p:grpSpPr>
          <a:xfrm>
            <a:off x="11033032" y="2588606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271" name="Shape 12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2" name="Shape 127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273" name="Shape 1273"/>
          <p:cNvGrpSpPr/>
          <p:nvPr/>
        </p:nvGrpSpPr>
        <p:grpSpPr>
          <a:xfrm>
            <a:off x="11042308" y="346632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274" name="Shape 12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5" name="Shape 127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276" name="Shape 1276"/>
          <p:cNvGrpSpPr/>
          <p:nvPr/>
        </p:nvGrpSpPr>
        <p:grpSpPr>
          <a:xfrm>
            <a:off x="11046667" y="437189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277" name="Shape 127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8" name="Shape 127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1279" name="Shape 12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37603" y="3463978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1280" name="Shape 12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09467" y="1657093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1281" name="Shape 12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35732" y="255669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1282" name="Shape 12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35270" y="4344473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Shape 1283"/>
          <p:cNvSpPr/>
          <p:nvPr/>
        </p:nvSpPr>
        <p:spPr>
          <a:xfrm>
            <a:off x="8464595" y="363692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4" name="Shape 1284"/>
          <p:cNvGrpSpPr/>
          <p:nvPr/>
        </p:nvGrpSpPr>
        <p:grpSpPr>
          <a:xfrm>
            <a:off x="8758790" y="1637707"/>
            <a:ext cx="2947758" cy="3047415"/>
            <a:chOff x="4639871" y="2367267"/>
            <a:chExt cx="2947758" cy="3047415"/>
          </a:xfrm>
        </p:grpSpPr>
        <p:sp>
          <p:nvSpPr>
            <p:cNvPr id="1285" name="Shape 1285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연맹이름 입력</a:t>
              </a:r>
            </a:p>
          </p:txBody>
        </p:sp>
        <p:sp>
          <p:nvSpPr>
            <p:cNvPr id="1289" name="Shape 1289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1290" name="Shape 1290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5011141" y="4876569"/>
              <a:ext cx="1102708" cy="4349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185732" y="4884687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1294" name="Shape 1294"/>
          <p:cNvSpPr/>
          <p:nvPr/>
        </p:nvSpPr>
        <p:spPr>
          <a:xfrm>
            <a:off x="9158988" y="5115839"/>
            <a:ext cx="1102708" cy="4349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id="1295" name="Shape 129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07650" y="5349805"/>
            <a:ext cx="151078" cy="151078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/>
          <p:nvPr/>
        </p:nvSpPr>
        <p:spPr>
          <a:xfrm>
            <a:off x="9526161" y="4617217"/>
            <a:ext cx="321753" cy="48928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8001425" y="3155091"/>
            <a:ext cx="355945" cy="4036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요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41827" y="550418"/>
            <a:ext cx="11216797" cy="126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초대의 정의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초대는 연맹의 R5, R4 등급의 연맹원들이 같은 대륙에 있는 연맹 미가입 유저에게 초대 메일을 보내는 기능입니다.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메일은 연맹 메일로 보내지며 수락 버튼을 통해 초대받은 연맹에 가입 조건을 무시하고 가입할 수 있습니다.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41827" y="1812022"/>
            <a:ext cx="11216797" cy="156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광고는 크라운을 소모하여 정해진 양식의 문구를 대륙 채팅에 출력하는 기능입니다.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R5, R4 등급의 연맹원만 사용할 수 있는 기능입니다.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출력된 문구를 통해 연맹 정보 화면으로 진입할 수 있습니다.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41827" y="3459519"/>
            <a:ext cx="11216797" cy="126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유도 알림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유도 알림은 타운 레벨이 일정 레벨 이하인 유저들에게 주기적으로 팝업을 호출해주는 기능입니다.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알림은 유저 액션을 통해 연맹 목록 화면에 진입할 수 있습니다.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41827" y="4721123"/>
            <a:ext cx="11216797" cy="126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유도 알림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유도 알림은 타운 레벨이 일정 레벨 이상인 유저들에게 주기적으로 팝업을 호출해주는 기능입니다.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알림은 유저 액션을 통해 연맹 창설 팝업을 호출합니다.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72706" y="594800"/>
            <a:ext cx="11216797" cy="292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메일은 R5, R4 등급의 연맹원만 보낼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화면에서 연맹 초대 화면에 진입하면 같은 대륙에 있는 연맹 미가입 유저 목록을 호출합니다.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한 명을 선택하여 초대 메일을 보낼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메일은 연맹 시스템 메일로 보내지며 시스템 메일에 보관됩니다.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중복하여 보낼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메일을 보낸 유저는 목록에서 사라집니다. 연맹 초대화면에 다시 진입하는 경우, 해당 유저가 다시 출력될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목록에 출력되어 있던 유저가 초대 메일을 보내기 전에 연맹에 가입한 경우, 초대 메일을 보낼 수 없습니다.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72706" y="3711560"/>
            <a:ext cx="11216797" cy="2546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필드에서의 연맹 초대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메일은 R5, R4 등급의 연맹원만 보낼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존재하는 타운을 선택하여 해당 타운의 유저 상세 정보 화면에 진입하여 초대 메일을 보낼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미가입 상태의 유저에게만 보낼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메일은 연맹 시스템 메일로 보내지며 시스템 메일에 보관됩니다.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중복하여 보낼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목록에 출력되어 있던 유저가 초대 메일을 보내기 전에 연맹에 가입한 경우, 초대 메일을 보낼 수 없습니다.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72706" y="594800"/>
            <a:ext cx="11550172" cy="3221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메일은 정해진 양식으로 보내지며 시스템 메일에 보관됩니다.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메일에는 보낸 사람 / 보낸 시간 / 보낸 사람 연맹 이름 / 보낸 사람 연맹 깃발 / 연맹 기본 정보 / 고정 텍스트 / 가입 버튼이 포함되어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기본 정보는 연맹 현재 인원 / 연맹 최대 인원 / 연맹 전투력 / 사용 언어입니다.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버튼을 통해 초대 메일을 보낸 유저의 연맹에 가입 조건을 체크하지 않고 가입할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해당 연맹의 연맹원 수가 최대인 경우, 가입되지 않습니다.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메일을 받은 유저가 이미 다른 연맹에 가입된 상태인 경우, 가입되지 않습니다.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버튼을 사용하게 되면 해당 초대 메일은 삭제됩니다.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메일은 수신된 후, 48시간이 지나면 사용 불가 상태가 됩니다. 메일 유효 시간은 Gameconst에 정의된 내용을 기준으로 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72706" y="594800"/>
            <a:ext cx="11550172" cy="62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화면에서 광고 버튼을 통해 사용되는 기능입니다. R5, R4 등급의 연맹원만 사용할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크라운을 소모하여 정해진 양식의 텍스트를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채널의 대륙 채팅에 출력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하고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타운, 필드 화면의 정해진 위치에 일정 시간 동안 표시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타운/필드 화면에서 외치기 기능과 같은 위치에 표시되지 않습니다. 서로 다른 영역을 차지합니다.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화면에는 채팅 내용에 대해서만 출력되며, 다른 지정된 위치에 표시되지 않습니다.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필드화면에 표시되는 연맹 광고에는 기능을 사용한 연맹 이름 / 고정 텍스트가 출력됩니다.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( 연맹 이름 ) 연맹에서 새로운 인재를 모집하고 있습니다!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채팅화면에 표시되는 연맹 광고에는 광고 사용 유저 이름 / 유저 프로필 사진 / 연맹 약자 / 연맹 이름 / 고정 텍스트가 출력됩니다.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( 연맹이름 ) 연맹에서 인재 모집 중! 가입해보세요!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표시되는 시간은 Gameconst 에 정의된 내용을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다수의 연맹에서 광고가 사용되면 먼저 사용한 순서대로 호출합니다. 앞선 광고가 일정 시간 후에 사라지면 다음 광고가 표시됩니다.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채팅에 출력된 광고 텍스트는 유저 액션을 통해 해당 광고를 보낸 연맹 화면으로 진입할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미접속 유저 / 접속 유저에 대한 처리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게임에 접속된 이후에 사용된 광고에 대해서만 화면에 표시됩니다.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표시해야 할 광고가 A연맹, B연맹, C연맹 순서로 3개가 표시되길 기다리고 있다면, 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B와 C연맹 모집 광고 사이에 접속한 유저는 C연맹 모집 광고에 대해서만 타운/필드 화면에서 일정 시간 동안 표시됩니다.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앞선 A, B연맹의 광고는 표시되지 않습니다.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4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72706" y="594797"/>
            <a:ext cx="11550172" cy="2618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화면 유저 목록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대륙에 존재하는 연맹 미가입 유저 중, 타운 레벨이 높은 120명의 유저를 정렬합니다. 정렬하는 명수는 Gameconst에 정의된 내용을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레벨이 같은 유저가 존재하는 경우 전투력이 높은 순서로 정렬하며, 전투력이 같은 유저는 이름 순서로 정렬합니다.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온라인, 오프라인 상태의 유저를 모두 포함하며, 온라인 상태의 유저를 먼저 정렬합니다.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추가 정보를 요청하는 경우, 120명씩 추가로 정렬하여 로드합니다.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 이상 제공할 정보가 없을 경우, 로드하지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유저 목록에는 영주 이름 / 영주 캐릭터 이미지 / 사용 언어 / 전투력이 출력됩니다.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72706" y="2885811"/>
            <a:ext cx="11550172" cy="397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화면 유저 검색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화면에서 자신이 찾고자하는 유저의 이름을 검색할 수 있는 기능입니다. 연맹의 R5, R4 등급의 연맹원만 사용할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3 ~ 최대 10자의 글자를 입력하여 검색을 시도할 수 있습니다. 해당 수치는 Gameconst 에 정의된 내용을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검색한 텍스트와 완전히 일치하는 유저를 정렬합니다.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완전히 일치하는 유저가 없는 경우, 검색한 텍스트가 이름의 가장 앞부분에 위치하는 유저를 최대 120명까지 이름 순서로 정렬합니다.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온라인, 오프라인 상태의 유저를 모두 포함하며, 온라인 상태의 유저를 먼저 정렬합니다.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유저 목록에는 영주 이름 / 영주 이미지 / 사용 언어 / 전투력이 출력됩니다.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5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72706" y="594800"/>
            <a:ext cx="11550172" cy="2509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검색 조건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3자 ~ 최대 10자까지 입력하여 검색할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한글, 한자, 히라가나, 카타카나, 라틴(알파벳), 숫자, 공백(스페이스) 이외의 글자는 검색 진행이 불가능합니다.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공백(SPACE)는 검색어의 맨 앞, 맨 뒤에 입력이 되어 있거나 2회 연속으로 입력이 되어 있는 경우 검색 진행이 불가능합니다.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공백(SPACE)의 TAP과 ENTER가 입력되어 있는 경우 검색 진행이 불가능합니다.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국가가 늘어날 경우, 허용되는 언어가 추가될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대소문자를 구분하지 않습니다.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