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4회 반복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Relationship Id="rId8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8.png"/><Relationship Id="rId8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유물 유적지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</a:t>
            </a:r>
            <a:r>
              <a:rPr lang="en-US"/>
              <a:t>10.21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013629" y="667910"/>
            <a:ext cx="10667382" cy="514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국가 조각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한국, 중국, 일본,이집트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 국가를 선택 후 동양 유물 조각을 탐색 시 해당 국가 유물 조각을 확률 적으로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 국가 : 동양 유물 조각 탐색 시 일정 확률로 한국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중국 국가 : 동양 유물 조각 탐색 시 일정 확률로 중국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일본 국가 : 동양 유물 조각 탐색 시 일정 확률로 일본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이집트 국가 : 동양 유물 조각 탐색 시 일정 확률로 이집트 국가 유물 조각을 획득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동양 국가를 선택 하고 서양 유물 조각 탐색을 진행 시 공용 유물 조각만 획득이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청동기 시대 , 고대 시대 마을 회관 n레벨 상태에서는 국가를 선택 하기 전 이기 때문에 국가 유물은 획득 할 수 없습니다.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영국, 인도 , 페르시아 , 로마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 국가를 선택 후 서양 유물 조각을 탐색 시 해당 국가 유물 조각을 확률 적으로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영국 국가 : 동양 유물 조각 탐색 시 일정 확률로 영국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인도 국가 : 동양 유물 조각 탐색 시 일정 확률로 인도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페르시아 국가 : 동양 유물 조각 탐색 시 일정 확률로 페르시아 국가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로마 국가 : 동양 유물 조각 탐색 시 일정 확률로 로마 국가 유물 조각을 획득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서양 국가를 선택 하고 동양 유물 조각 탐색을 진행 시 공용 유물 조각만 획득이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청동기 시대 , 고대 시대 마을 회관 n레벨 상태에서는 국가를 선택 하기 전 이기 때문에 국가 유물은 획득 할 수 없습니다.</a:t>
            </a:r>
          </a:p>
        </p:txBody>
      </p:sp>
      <p:sp>
        <p:nvSpPr>
          <p:cNvPr id="224" name="Shape 224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013629" y="667910"/>
            <a:ext cx="106673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즉시 완료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 상태에서 “ 크라운” 을 소모 하여 즉시 완료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즉시 완료는 하루 n횟수 만큼만 가능 합니다(너무 빠른 컨텐츠 소모를 막기 위함)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횟수는 데이터 테이블에 입력 하여 언제든지 변경 할 수 있도록 합니다.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횟수를 모두 소모 시 즉시 완료는 할 수 없으며, 즉시 완료 클릭 시 “ 즉시 완료 횟수를 모두 사용 하였습니다 “ 팝업이 호출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 기준 00시에 유물 탐색 즉시 완료 횟수는 초기화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변경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국가를 변경 시 국가 변경 한 해당 국가의 유물을 탐색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국가를 변경 시 해당 국가에 데이터 테이블을 사용 하도록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국가를 변경 하여도 기존에 보유 하고 있던 유물 조각 , 유물을 사라지지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 기타 내용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유적지에서 유물 복원소 바로가기 버튼을 통해서 유물 복원소로 바로 이동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탐색을 진행 상태에서 탐색 남은 시간 및 게이지를 통해서 얼만큼 진행 한지를 알려줍니다.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338037" y="473724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385778" y="6028116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9" name="Shape 239"/>
          <p:cNvSpPr/>
          <p:nvPr/>
        </p:nvSpPr>
        <p:spPr>
          <a:xfrm>
            <a:off x="4839678" y="6028116"/>
            <a:ext cx="2991880" cy="41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시간에 따라 조각 획득 개수가 상승 합니다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42832" l="15879" r="0" t="9332"/>
          <a:stretch/>
        </p:blipFill>
        <p:spPr>
          <a:xfrm>
            <a:off x="4410344" y="571447"/>
            <a:ext cx="3373226" cy="3252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7246" y="1498494"/>
            <a:ext cx="1955461" cy="19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6842" y="481564"/>
            <a:ext cx="490287" cy="479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16912" l="0" r="0" t="0"/>
          <a:stretch/>
        </p:blipFill>
        <p:spPr>
          <a:xfrm>
            <a:off x="4413837" y="4859073"/>
            <a:ext cx="1430800" cy="111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2673" y="3901148"/>
            <a:ext cx="1639644" cy="100867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5958017" y="4192658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3시간</a:t>
            </a:r>
          </a:p>
        </p:txBody>
      </p:sp>
      <p:sp>
        <p:nvSpPr>
          <p:cNvPr id="246" name="Shape 246"/>
          <p:cNvSpPr/>
          <p:nvPr/>
        </p:nvSpPr>
        <p:spPr>
          <a:xfrm>
            <a:off x="6895984" y="4199810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6시간</a:t>
            </a:r>
          </a:p>
        </p:txBody>
      </p:sp>
      <p:sp>
        <p:nvSpPr>
          <p:cNvPr id="247" name="Shape 247"/>
          <p:cNvSpPr/>
          <p:nvPr/>
        </p:nvSpPr>
        <p:spPr>
          <a:xfrm>
            <a:off x="5974976" y="3937223"/>
            <a:ext cx="1795269" cy="215926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유물 탐색하기</a:t>
            </a:r>
          </a:p>
        </p:txBody>
      </p:sp>
      <p:sp>
        <p:nvSpPr>
          <p:cNvPr id="248" name="Shape 248"/>
          <p:cNvSpPr/>
          <p:nvPr/>
        </p:nvSpPr>
        <p:spPr>
          <a:xfrm>
            <a:off x="5959696" y="4521700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9시간</a:t>
            </a:r>
          </a:p>
        </p:txBody>
      </p:sp>
      <p:sp>
        <p:nvSpPr>
          <p:cNvPr id="249" name="Shape 249"/>
          <p:cNvSpPr/>
          <p:nvPr/>
        </p:nvSpPr>
        <p:spPr>
          <a:xfrm>
            <a:off x="6897664" y="4528851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12시간</a:t>
            </a:r>
          </a:p>
        </p:txBody>
      </p:sp>
      <p:cxnSp>
        <p:nvCxnSpPr>
          <p:cNvPr id="250" name="Shape 250"/>
          <p:cNvCxnSpPr/>
          <p:nvPr/>
        </p:nvCxnSpPr>
        <p:spPr>
          <a:xfrm>
            <a:off x="4516312" y="4932991"/>
            <a:ext cx="3206869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Dot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/>
          <p:nvPr/>
        </p:nvSpPr>
        <p:spPr>
          <a:xfrm>
            <a:off x="5950573" y="5278280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3시간</a:t>
            </a:r>
          </a:p>
        </p:txBody>
      </p:sp>
      <p:sp>
        <p:nvSpPr>
          <p:cNvPr id="252" name="Shape 252"/>
          <p:cNvSpPr/>
          <p:nvPr/>
        </p:nvSpPr>
        <p:spPr>
          <a:xfrm>
            <a:off x="6888540" y="5285432"/>
            <a:ext cx="901754" cy="300414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6시간</a:t>
            </a:r>
          </a:p>
        </p:txBody>
      </p:sp>
      <p:sp>
        <p:nvSpPr>
          <p:cNvPr id="253" name="Shape 253"/>
          <p:cNvSpPr/>
          <p:nvPr/>
        </p:nvSpPr>
        <p:spPr>
          <a:xfrm>
            <a:off x="5967533" y="5022846"/>
            <a:ext cx="1795269" cy="215926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서양 유물 탐색하기</a:t>
            </a:r>
          </a:p>
        </p:txBody>
      </p:sp>
      <p:sp>
        <p:nvSpPr>
          <p:cNvPr id="254" name="Shape 254"/>
          <p:cNvSpPr/>
          <p:nvPr/>
        </p:nvSpPr>
        <p:spPr>
          <a:xfrm>
            <a:off x="5952253" y="5607321"/>
            <a:ext cx="901754" cy="3004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9시간</a:t>
            </a:r>
          </a:p>
        </p:txBody>
      </p:sp>
      <p:sp>
        <p:nvSpPr>
          <p:cNvPr id="255" name="Shape 255"/>
          <p:cNvSpPr/>
          <p:nvPr/>
        </p:nvSpPr>
        <p:spPr>
          <a:xfrm>
            <a:off x="6890221" y="5614473"/>
            <a:ext cx="901754" cy="3004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12시간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65578" y="5653625"/>
            <a:ext cx="207471" cy="230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3248" y="5644658"/>
            <a:ext cx="207471" cy="230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584420" y="667910"/>
            <a:ext cx="33251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, 서양 유물 시간을 선택 시 탐색 진행 팝업창이 호출 되어지며, 탐색버튼을 통해서 탐색을 진행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탐색은 동시 한 개 이상은 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복원소 &gt; 보관함으로 바로 이동 하는 기능이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15538" y="14259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</a:t>
            </a:r>
          </a:p>
        </p:txBody>
      </p:sp>
      <p:sp>
        <p:nvSpPr>
          <p:cNvPr id="260" name="Shape 260"/>
          <p:cNvSpPr/>
          <p:nvPr/>
        </p:nvSpPr>
        <p:spPr>
          <a:xfrm>
            <a:off x="7885346" y="3937223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8618488" y="3926392"/>
            <a:ext cx="2748756" cy="640693"/>
          </a:xfrm>
          <a:prstGeom prst="roundRect">
            <a:avLst>
              <a:gd fmla="val 1058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동양 , 서양 유물 중 탐색을 진행 할 시간을 선택 합니다.</a:t>
            </a:r>
          </a:p>
        </p:txBody>
      </p:sp>
      <p:sp>
        <p:nvSpPr>
          <p:cNvPr id="262" name="Shape 262"/>
          <p:cNvSpPr/>
          <p:nvPr/>
        </p:nvSpPr>
        <p:spPr>
          <a:xfrm>
            <a:off x="7918964" y="548002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8652107" y="404352"/>
            <a:ext cx="2715139" cy="52797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복원소 &gt; 보관함으로 이동 </a:t>
            </a:r>
          </a:p>
        </p:txBody>
      </p:sp>
      <p:sp>
        <p:nvSpPr>
          <p:cNvPr id="264" name="Shape 264"/>
          <p:cNvSpPr/>
          <p:nvPr/>
        </p:nvSpPr>
        <p:spPr>
          <a:xfrm>
            <a:off x="7913334" y="5674651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646475" y="5663819"/>
            <a:ext cx="2748756" cy="640693"/>
          </a:xfrm>
          <a:prstGeom prst="roundRect">
            <a:avLst>
              <a:gd fmla="val 1058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3,4번째 슬롯은 마을 회관 레벨에 따라서 오픈 되어집니다.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Shape 271"/>
          <p:cNvGrpSpPr/>
          <p:nvPr/>
        </p:nvGrpSpPr>
        <p:grpSpPr>
          <a:xfrm>
            <a:off x="4323875" y="509582"/>
            <a:ext cx="3552412" cy="6013969"/>
            <a:chOff x="7318089" y="303394"/>
            <a:chExt cx="3552412" cy="6013969"/>
          </a:xfrm>
        </p:grpSpPr>
        <p:sp>
          <p:nvSpPr>
            <p:cNvPr id="272" name="Shape 272"/>
            <p:cNvSpPr/>
            <p:nvPr/>
          </p:nvSpPr>
          <p:spPr>
            <a:xfrm>
              <a:off x="7341410" y="303394"/>
              <a:ext cx="3527555" cy="6013969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389150" y="5857787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pic>
          <p:nvPicPr>
            <p:cNvPr id="274" name="Shape 274"/>
            <p:cNvPicPr preferRelativeResize="0"/>
            <p:nvPr/>
          </p:nvPicPr>
          <p:blipFill rotWithShape="1">
            <a:blip r:embed="rId3">
              <a:alphaModFix/>
            </a:blip>
            <a:srcRect b="42832" l="15879" r="0" t="9332"/>
            <a:stretch/>
          </p:blipFill>
          <p:spPr>
            <a:xfrm>
              <a:off x="7413717" y="401118"/>
              <a:ext cx="3373226" cy="3252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Shape 2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0617" y="1328165"/>
              <a:ext cx="1955461" cy="1955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/>
            <p:nvPr/>
          </p:nvSpPr>
          <p:spPr>
            <a:xfrm>
              <a:off x="7413717" y="3085830"/>
              <a:ext cx="3373226" cy="514732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80214" y="311235"/>
              <a:ext cx="490287" cy="479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18089" y="4151664"/>
              <a:ext cx="1639644" cy="10086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/>
            <p:nvPr/>
          </p:nvSpPr>
          <p:spPr>
            <a:xfrm>
              <a:off x="8674610" y="4246671"/>
              <a:ext cx="2126287" cy="532201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동양 유물을 탐색 하는 중 입니다.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8225482" y="3750221"/>
              <a:ext cx="1795269" cy="21592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동양 유물 탐색하기</a:t>
              </a:r>
            </a:p>
          </p:txBody>
        </p:sp>
        <p:cxnSp>
          <p:nvCxnSpPr>
            <p:cNvPr id="281" name="Shape 281"/>
            <p:cNvCxnSpPr/>
            <p:nvPr/>
          </p:nvCxnSpPr>
          <p:spPr>
            <a:xfrm>
              <a:off x="7519684" y="5506732"/>
              <a:ext cx="3206869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Dot"/>
              <a:miter/>
              <a:headEnd len="med" w="med" type="none"/>
              <a:tailEnd len="med" w="med" type="none"/>
            </a:ln>
          </p:spPr>
        </p:cxnSp>
        <p:grpSp>
          <p:nvGrpSpPr>
            <p:cNvPr id="282" name="Shape 282"/>
            <p:cNvGrpSpPr/>
            <p:nvPr/>
          </p:nvGrpSpPr>
          <p:grpSpPr>
            <a:xfrm>
              <a:off x="8396876" y="3141960"/>
              <a:ext cx="1309218" cy="411603"/>
              <a:chOff x="4142280" y="3141960"/>
              <a:chExt cx="1309218" cy="411603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4264694" y="3271267"/>
                <a:ext cx="1186803" cy="99014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4264694" y="3157550"/>
                <a:ext cx="1186803" cy="108916"/>
              </a:xfrm>
              <a:prstGeom prst="roundRect">
                <a:avLst>
                  <a:gd fmla="val 16667" name="adj"/>
                </a:avLst>
              </a:prstGeom>
              <a:solidFill>
                <a:schemeClr val="dk1">
                  <a:alpha val="61960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07:15:37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238226" y="3322732"/>
                <a:ext cx="121327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유물 탐색 중</a:t>
                </a: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4270725" y="3271268"/>
                <a:ext cx="457565" cy="99014"/>
              </a:xfrm>
              <a:prstGeom prst="roundRect">
                <a:avLst>
                  <a:gd fmla="val 16667" name="adj"/>
                </a:avLst>
              </a:prstGeom>
              <a:solidFill>
                <a:srgbClr val="C55A1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7" name="Shape 28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142280" y="3141960"/>
                <a:ext cx="357414" cy="287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8" name="Shape 288"/>
            <p:cNvGrpSpPr/>
            <p:nvPr/>
          </p:nvGrpSpPr>
          <p:grpSpPr>
            <a:xfrm>
              <a:off x="8505691" y="5857069"/>
              <a:ext cx="1595819" cy="378000"/>
              <a:chOff x="7838903" y="3042738"/>
              <a:chExt cx="1595819" cy="37800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7838903" y="3042738"/>
                <a:ext cx="1595819" cy="37800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20000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탐색 즉시 완료</a:t>
                </a:r>
              </a:p>
            </p:txBody>
          </p:sp>
          <p:pic>
            <p:nvPicPr>
              <p:cNvPr id="290" name="Shape 29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890977" y="3085584"/>
                <a:ext cx="303878" cy="303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91" name="Shape 291"/>
          <p:cNvSpPr txBox="1"/>
          <p:nvPr/>
        </p:nvSpPr>
        <p:spPr>
          <a:xfrm>
            <a:off x="584420" y="667910"/>
            <a:ext cx="33251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 시 UI 화면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 시 탐색 중 표시 및 남은 시간을 표기 해주도록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유물 탐색 진행 시 동양 유물의 이미지가 나오게 되어지며, 서양 유물도 마찬가지로 처리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즉시 완료 버튼을 클릭 시 탐색 즉시 결정 여부 팝업창이 호출 되어집니다.</a:t>
            </a:r>
          </a:p>
        </p:txBody>
      </p:sp>
      <p:sp>
        <p:nvSpPr>
          <p:cNvPr id="292" name="Shape 292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</a:t>
            </a:r>
          </a:p>
        </p:txBody>
      </p:sp>
      <p:sp>
        <p:nvSpPr>
          <p:cNvPr id="293" name="Shape 293"/>
          <p:cNvSpPr/>
          <p:nvPr/>
        </p:nvSpPr>
        <p:spPr>
          <a:xfrm>
            <a:off x="7743790" y="4437383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8476932" y="4426551"/>
            <a:ext cx="2748756" cy="640693"/>
          </a:xfrm>
          <a:prstGeom prst="roundRect">
            <a:avLst>
              <a:gd fmla="val 1058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진행 중 설명 문구</a:t>
            </a:r>
          </a:p>
        </p:txBody>
      </p:sp>
      <p:sp>
        <p:nvSpPr>
          <p:cNvPr id="295" name="Shape 295"/>
          <p:cNvSpPr/>
          <p:nvPr/>
        </p:nvSpPr>
        <p:spPr>
          <a:xfrm>
            <a:off x="7918964" y="548002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652107" y="404352"/>
            <a:ext cx="2715139" cy="52797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복원소 &gt; 보관함으로 이동 </a:t>
            </a:r>
          </a:p>
        </p:txBody>
      </p:sp>
      <p:sp>
        <p:nvSpPr>
          <p:cNvPr id="297" name="Shape 297"/>
          <p:cNvSpPr/>
          <p:nvPr/>
        </p:nvSpPr>
        <p:spPr>
          <a:xfrm>
            <a:off x="7317340" y="3399375"/>
            <a:ext cx="1285844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8635446" y="2949388"/>
            <a:ext cx="2731798" cy="87490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탐색 진행 중 상태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게이지 상태(남은 시간이 줄수록 게이지가 올라가도록 함)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남은 시간 표기(00시 00분 00초)</a:t>
            </a:r>
          </a:p>
        </p:txBody>
      </p:sp>
      <p:sp>
        <p:nvSpPr>
          <p:cNvPr id="299" name="Shape 299"/>
          <p:cNvSpPr/>
          <p:nvPr/>
        </p:nvSpPr>
        <p:spPr>
          <a:xfrm>
            <a:off x="7231034" y="6139182"/>
            <a:ext cx="1168948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523718" y="5906267"/>
            <a:ext cx="2748756" cy="640693"/>
          </a:xfrm>
          <a:prstGeom prst="roundRect">
            <a:avLst>
              <a:gd fmla="val 10585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완료 즉시 처리 버튼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4323876" y="482689"/>
            <a:ext cx="3552412" cy="6013969"/>
            <a:chOff x="3588771" y="168923"/>
            <a:chExt cx="3552412" cy="6013969"/>
          </a:xfrm>
        </p:grpSpPr>
        <p:sp>
          <p:nvSpPr>
            <p:cNvPr id="307" name="Shape 307"/>
            <p:cNvSpPr/>
            <p:nvPr/>
          </p:nvSpPr>
          <p:spPr>
            <a:xfrm>
              <a:off x="3612092" y="168923"/>
              <a:ext cx="3527555" cy="6013969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659832" y="5723316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pic>
          <p:nvPicPr>
            <p:cNvPr id="309" name="Shape 309"/>
            <p:cNvPicPr preferRelativeResize="0"/>
            <p:nvPr/>
          </p:nvPicPr>
          <p:blipFill rotWithShape="1">
            <a:blip r:embed="rId3">
              <a:alphaModFix/>
            </a:blip>
            <a:srcRect b="42832" l="15879" r="0" t="9332"/>
            <a:stretch/>
          </p:blipFill>
          <p:spPr>
            <a:xfrm>
              <a:off x="3684398" y="266647"/>
              <a:ext cx="3373226" cy="3252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71300" y="1193694"/>
              <a:ext cx="1955461" cy="1955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Shape 3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50896" y="176764"/>
              <a:ext cx="490287" cy="4796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Shape 3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8771" y="4017192"/>
              <a:ext cx="1639644" cy="10086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Shape 313"/>
            <p:cNvSpPr/>
            <p:nvPr/>
          </p:nvSpPr>
          <p:spPr>
            <a:xfrm>
              <a:off x="5201521" y="4185485"/>
              <a:ext cx="1757261" cy="70836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동양 유물 탐색을 완료 하였습니다 보상 받기 버튼을 눌러 유물 조각을 획득 하세요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96164" y="3593078"/>
              <a:ext cx="1795269" cy="261271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동양 유물 탐색하기</a:t>
              </a:r>
            </a:p>
          </p:txBody>
        </p:sp>
        <p:cxnSp>
          <p:nvCxnSpPr>
            <p:cNvPr id="315" name="Shape 315"/>
            <p:cNvCxnSpPr/>
            <p:nvPr/>
          </p:nvCxnSpPr>
          <p:spPr>
            <a:xfrm>
              <a:off x="3790366" y="5372262"/>
              <a:ext cx="3206869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dashDot"/>
              <a:miter/>
              <a:headEnd len="med" w="med" type="none"/>
              <a:tailEnd len="med" w="med" type="none"/>
            </a:ln>
          </p:spPr>
        </p:cxnSp>
        <p:sp>
          <p:nvSpPr>
            <p:cNvPr id="316" name="Shape 316"/>
            <p:cNvSpPr/>
            <p:nvPr/>
          </p:nvSpPr>
          <p:spPr>
            <a:xfrm>
              <a:off x="4659832" y="5722598"/>
              <a:ext cx="1595819" cy="378000"/>
            </a:xfrm>
            <a:prstGeom prst="roundRect">
              <a:avLst>
                <a:gd fmla="val 16667" name="adj"/>
              </a:avLst>
            </a:prstGeom>
            <a:solidFill>
              <a:srgbClr val="7F6000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탐색 보상 받기</a:t>
              </a:r>
            </a:p>
          </p:txBody>
        </p:sp>
        <p:pic>
          <p:nvPicPr>
            <p:cNvPr id="317" name="Shape 3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36844" y="1136066"/>
              <a:ext cx="558449" cy="662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Shape 318"/>
            <p:cNvPicPr preferRelativeResize="0"/>
            <p:nvPr/>
          </p:nvPicPr>
          <p:blipFill rotWithShape="1">
            <a:blip r:embed="rId8">
              <a:alphaModFix/>
            </a:blip>
            <a:srcRect b="4693" l="11903" r="10373" t="6633"/>
            <a:stretch/>
          </p:blipFill>
          <p:spPr>
            <a:xfrm>
              <a:off x="5143973" y="1234984"/>
              <a:ext cx="355995" cy="3490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Shape 319"/>
          <p:cNvSpPr txBox="1"/>
          <p:nvPr/>
        </p:nvSpPr>
        <p:spPr>
          <a:xfrm>
            <a:off x="584420" y="667910"/>
            <a:ext cx="332510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완료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완료 상태에 UI 화면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탐색을 모두 완료 하게 되어지면 유물 유적지 상단에 보상을 받을 수 있는 아이콘이 나오게 되어집니다.(UI 화면에서는 아이콘을 클릭 할 수 없고 UI화면을 벗어나는 경우 유적지를 클릭 하여 보상을 받을 수 있습니다)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화면에서는 탐색 보상 받기 버튼을 클릭 시 보상 팝업이 호출 되어지게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5538" y="142595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완료</a:t>
            </a:r>
          </a:p>
        </p:txBody>
      </p:sp>
      <p:sp>
        <p:nvSpPr>
          <p:cNvPr id="321" name="Shape 321"/>
          <p:cNvSpPr/>
          <p:nvPr/>
        </p:nvSpPr>
        <p:spPr>
          <a:xfrm rot="-1037087">
            <a:off x="6504987" y="1372694"/>
            <a:ext cx="1711457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8308067" y="787506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화면을 벗어나 마을 화면에서 아이콘을 클릭 하여 보상을 받을 수 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UI 화면에서는 아이콘을 클릭 할 수 없습니다.</a:t>
            </a:r>
          </a:p>
        </p:txBody>
      </p:sp>
      <p:sp>
        <p:nvSpPr>
          <p:cNvPr id="323" name="Shape 323"/>
          <p:cNvSpPr/>
          <p:nvPr/>
        </p:nvSpPr>
        <p:spPr>
          <a:xfrm>
            <a:off x="7605870" y="4674219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339011" y="4201642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탐색을 진행이 완료 되어지면 내용이 변경 되어집니다.</a:t>
            </a:r>
          </a:p>
        </p:txBody>
      </p:sp>
      <p:sp>
        <p:nvSpPr>
          <p:cNvPr id="325" name="Shape 325"/>
          <p:cNvSpPr/>
          <p:nvPr/>
        </p:nvSpPr>
        <p:spPr>
          <a:xfrm>
            <a:off x="7605870" y="6019350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339011" y="5785123"/>
            <a:ext cx="2715139" cy="780831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보상 받기 버튼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보상 받기 버튼을 클릭 하여 보상을 획득 할 수 있습니다.(팝업창 호출)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Shape 332"/>
          <p:cNvGrpSpPr/>
          <p:nvPr/>
        </p:nvGrpSpPr>
        <p:grpSpPr>
          <a:xfrm>
            <a:off x="4352966" y="406715"/>
            <a:ext cx="3179614" cy="3806826"/>
            <a:chOff x="121621" y="487397"/>
            <a:chExt cx="3179614" cy="3806826"/>
          </a:xfrm>
        </p:grpSpPr>
        <p:sp>
          <p:nvSpPr>
            <p:cNvPr id="333" name="Shape 333"/>
            <p:cNvSpPr/>
            <p:nvPr/>
          </p:nvSpPr>
          <p:spPr>
            <a:xfrm>
              <a:off x="121621" y="487397"/>
              <a:ext cx="3171868" cy="2053018"/>
            </a:xfrm>
            <a:prstGeom prst="roundRect">
              <a:avLst>
                <a:gd fmla="val 235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71714" y="928104"/>
              <a:ext cx="3085916" cy="1117136"/>
            </a:xfrm>
            <a:prstGeom prst="roundRect">
              <a:avLst>
                <a:gd fmla="val 10068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동양 유물 탐색을 진행 하시겠습니까 ?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유뮬 탐색 시간 : 3시간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94911" y="591654"/>
              <a:ext cx="3044787" cy="276534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144818" y="581212"/>
              <a:ext cx="29798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유물 탐색 진행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594277" y="2125724"/>
              <a:ext cx="2180100" cy="303724"/>
            </a:xfrm>
            <a:prstGeom prst="roundRect">
              <a:avLst>
                <a:gd fmla="val 16667" name="adj"/>
              </a:avLst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탐색하기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293792" y="1600305"/>
              <a:ext cx="2843828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TIP 국가 유물 조각은 해당 국가 유물만 랜덤하게 획득 할 수 있습니다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29368" y="2646147"/>
              <a:ext cx="3171868" cy="1648075"/>
            </a:xfrm>
            <a:prstGeom prst="roundRect">
              <a:avLst>
                <a:gd fmla="val 2359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9459" y="3095393"/>
              <a:ext cx="3085916" cy="1117136"/>
            </a:xfrm>
            <a:prstGeom prst="roundRect">
              <a:avLst>
                <a:gd fmla="val 10068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마을 회관 10레벨 중세 시대 부터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 가능한 기능 입니다.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02657" y="2741016"/>
              <a:ext cx="3044787" cy="276534"/>
            </a:xfrm>
            <a:prstGeom prst="roundRect">
              <a:avLst>
                <a:gd fmla="val 16667" name="adj"/>
              </a:avLst>
            </a:prstGeom>
            <a:solidFill>
              <a:schemeClr val="dk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52565" y="2730575"/>
              <a:ext cx="2979831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유물 탐색 오픈 조건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4360712" y="4295676"/>
            <a:ext cx="3171868" cy="2195942"/>
          </a:xfrm>
          <a:prstGeom prst="roundRect">
            <a:avLst>
              <a:gd fmla="val 235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410803" y="4736383"/>
            <a:ext cx="3085916" cy="1669142"/>
          </a:xfrm>
          <a:prstGeom prst="roundRect">
            <a:avLst>
              <a:gd fmla="val 668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434001" y="4399932"/>
            <a:ext cx="3044787" cy="276534"/>
          </a:xfrm>
          <a:prstGeom prst="roundRect">
            <a:avLst>
              <a:gd fmla="val 16667" name="adj"/>
            </a:avLst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383908" y="4389492"/>
            <a:ext cx="29798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탐색 결과</a:t>
            </a:r>
          </a:p>
        </p:txBody>
      </p:sp>
      <p:sp>
        <p:nvSpPr>
          <p:cNvPr id="347" name="Shape 347"/>
          <p:cNvSpPr/>
          <p:nvPr/>
        </p:nvSpPr>
        <p:spPr>
          <a:xfrm>
            <a:off x="4515796" y="4824623"/>
            <a:ext cx="2865060" cy="512949"/>
          </a:xfrm>
          <a:prstGeom prst="roundRect">
            <a:avLst>
              <a:gd fmla="val 12728" name="adj"/>
            </a:avLst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b="4693" l="11903" r="10373" t="6633"/>
          <a:stretch/>
        </p:blipFill>
        <p:spPr>
          <a:xfrm>
            <a:off x="4601807" y="4870998"/>
            <a:ext cx="430756" cy="42239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5043010" y="4983498"/>
            <a:ext cx="231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고려 청자 조각</a:t>
            </a:r>
          </a:p>
        </p:txBody>
      </p:sp>
      <p:sp>
        <p:nvSpPr>
          <p:cNvPr id="350" name="Shape 350"/>
          <p:cNvSpPr/>
          <p:nvPr/>
        </p:nvSpPr>
        <p:spPr>
          <a:xfrm>
            <a:off x="5369858" y="4830028"/>
            <a:ext cx="2002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(국가 유물)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1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351" name="Shape 351"/>
          <p:cNvSpPr/>
          <p:nvPr/>
        </p:nvSpPr>
        <p:spPr>
          <a:xfrm>
            <a:off x="4515794" y="5380437"/>
            <a:ext cx="2865060" cy="512949"/>
          </a:xfrm>
          <a:prstGeom prst="roundRect">
            <a:avLst>
              <a:gd fmla="val 1272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4693" l="11903" r="10373" t="6633"/>
          <a:stretch/>
        </p:blipFill>
        <p:spPr>
          <a:xfrm>
            <a:off x="4601805" y="5426814"/>
            <a:ext cx="430756" cy="42239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5043008" y="5539312"/>
            <a:ext cx="231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고려 청자 조각</a:t>
            </a:r>
          </a:p>
        </p:txBody>
      </p:sp>
      <p:sp>
        <p:nvSpPr>
          <p:cNvPr id="354" name="Shape 354"/>
          <p:cNvSpPr/>
          <p:nvPr/>
        </p:nvSpPr>
        <p:spPr>
          <a:xfrm>
            <a:off x="5369857" y="5385844"/>
            <a:ext cx="2002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(공용 유물)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1" i="0" sz="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84420" y="667910"/>
            <a:ext cx="33251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 창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 팝업 : 동양/서양 유물 팝업 창 내용이 틀리며, 선택 한 유물 탐색 시간에 따라 정보가 변경 되어집니다.(탐색 하기 버튼을 통해 바로 탐색을 진행 할 수 있습니다)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오픈 조건 팝업 : 마을 회관 n 레벨 달성을 하지 못한 경우 나오는 팝업으로 오픈 되어있으면 나오지 않고 탐색 진행 팝업이 나옵니다.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결과 팝업 : 유물 탐색 결과에 따라 획득한 조각을 보여주는 팝업입니다.(국가 유물 조각은 좀더 가독성 있게 표현 해주도록 합니다)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15538" y="142595"/>
            <a:ext cx="2032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팝업(1)</a:t>
            </a:r>
          </a:p>
        </p:txBody>
      </p:sp>
      <p:sp>
        <p:nvSpPr>
          <p:cNvPr id="357" name="Shape 357"/>
          <p:cNvSpPr/>
          <p:nvPr/>
        </p:nvSpPr>
        <p:spPr>
          <a:xfrm>
            <a:off x="7574925" y="1260083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308067" y="787506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탐색하기 팝업 창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탐색을 진행 하는데 필요한 시간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탐색 TIP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탐색 하기 버튼(탐색 하기 버튼을 클릭 시 탐색을 진행 하게 되어집니다)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7605870" y="3132913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8339011" y="2660334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마을 회관 레벨 달성이 되지 않아서 이용 하지 못하는 탐색 버튼을 누르면 나오는 팝업 창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(탐색 화면에서 잠긴 시간을 누르면 나오는 팝업)</a:t>
            </a:r>
          </a:p>
        </p:txBody>
      </p:sp>
      <p:sp>
        <p:nvSpPr>
          <p:cNvPr id="361" name="Shape 361"/>
          <p:cNvSpPr/>
          <p:nvPr/>
        </p:nvSpPr>
        <p:spPr>
          <a:xfrm>
            <a:off x="7637570" y="5149044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8370711" y="4676467"/>
            <a:ext cx="3148934" cy="1473320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탐색을 완료 하여 보상 받기 버튼을 누르면 나오는 팝업 창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동일 조각의 경우 한번에 묶어서 보여주도록 하며, 국가 유물 / 공용 유물인지 구분해서 보여줍니다.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(유물 조각 이미지 / 유물조각 개수 / 유물 구분 / 유물 조각 이름)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보상 화면은 스크롤이 가능 하여야 합니다.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4352966" y="1025279"/>
            <a:ext cx="3171868" cy="2053018"/>
          </a:xfrm>
          <a:prstGeom prst="roundRect">
            <a:avLst>
              <a:gd fmla="val 235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4403057" y="1465987"/>
            <a:ext cx="3085916" cy="1117136"/>
          </a:xfrm>
          <a:prstGeom prst="roundRect">
            <a:avLst>
              <a:gd fmla="val 10068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발굴 탐색을 즉시 완료 하시겠습니까 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유뮬 탐색 남은 시간  : 05:10:50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4426255" y="1129536"/>
            <a:ext cx="3044787" cy="276534"/>
          </a:xfrm>
          <a:prstGeom prst="roundRect">
            <a:avLst>
              <a:gd fmla="val 16667" name="adj"/>
            </a:avLst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376162" y="1119095"/>
            <a:ext cx="29798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탐색 진행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5086098" y="2645831"/>
            <a:ext cx="1595819" cy="378000"/>
            <a:chOff x="7838903" y="3042738"/>
            <a:chExt cx="1595819" cy="378000"/>
          </a:xfrm>
        </p:grpSpPr>
        <p:sp>
          <p:nvSpPr>
            <p:cNvPr id="372" name="Shape 372"/>
            <p:cNvSpPr/>
            <p:nvPr/>
          </p:nvSpPr>
          <p:spPr>
            <a:xfrm>
              <a:off x="7838903" y="3042738"/>
              <a:ext cx="1595819" cy="37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20000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탐색 즉시 완료</a:t>
              </a:r>
            </a:p>
          </p:txBody>
        </p:sp>
        <p:pic>
          <p:nvPicPr>
            <p:cNvPr id="373" name="Shape 3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0977" y="3085584"/>
              <a:ext cx="303878" cy="3038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4" name="Shape 374"/>
          <p:cNvSpPr/>
          <p:nvPr/>
        </p:nvSpPr>
        <p:spPr>
          <a:xfrm>
            <a:off x="4352966" y="3302314"/>
            <a:ext cx="3171868" cy="2053018"/>
          </a:xfrm>
          <a:prstGeom prst="roundRect">
            <a:avLst>
              <a:gd fmla="val 2359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4403057" y="3743021"/>
            <a:ext cx="3085916" cy="1117136"/>
          </a:xfrm>
          <a:prstGeom prst="roundRect">
            <a:avLst>
              <a:gd fmla="val 10068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발굴 탐색을 즉시 완료 하시겠습니까 ?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유뮬 탐색 남은 시간  : 00:00:00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426255" y="3406571"/>
            <a:ext cx="3044787" cy="276534"/>
          </a:xfrm>
          <a:prstGeom prst="roundRect">
            <a:avLst>
              <a:gd fmla="val 16667" name="adj"/>
            </a:avLst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376162" y="3396130"/>
            <a:ext cx="29798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유물 탐색 진행</a:t>
            </a:r>
          </a:p>
        </p:txBody>
      </p:sp>
      <p:sp>
        <p:nvSpPr>
          <p:cNvPr id="378" name="Shape 378"/>
          <p:cNvSpPr/>
          <p:nvPr/>
        </p:nvSpPr>
        <p:spPr>
          <a:xfrm>
            <a:off x="5086098" y="4922866"/>
            <a:ext cx="159581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완료</a:t>
            </a:r>
          </a:p>
        </p:txBody>
      </p:sp>
      <p:sp>
        <p:nvSpPr>
          <p:cNvPr id="379" name="Shape 379"/>
          <p:cNvSpPr/>
          <p:nvPr/>
        </p:nvSpPr>
        <p:spPr>
          <a:xfrm>
            <a:off x="4964291" y="2312102"/>
            <a:ext cx="191751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오늘 남은 즉시 완료 횟수 : 20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584420" y="667910"/>
            <a:ext cx="33251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 창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즉시 완료 팝업 : 유물 탐색 즉시 완료 팝업을 호출 시 남은 시간을 보여주고 시간에 따라 크라운 비용이 변경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오늘 남은 즉시 완료 횟수 : 서버시간 기준 00시에 초기화 되어지며, 하루 N 만큼만 사용 할 수 있습니다.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팝업이 호출 이 되어져 있는 상태에서 탐색 시간이 완료 되어지면 즉시 완료는 불가능 하므로 2번째 팝업으로 변경 합니다.</a:t>
            </a:r>
          </a:p>
        </p:txBody>
      </p:sp>
      <p:sp>
        <p:nvSpPr>
          <p:cNvPr id="381" name="Shape 381"/>
          <p:cNvSpPr/>
          <p:nvPr/>
        </p:nvSpPr>
        <p:spPr>
          <a:xfrm>
            <a:off x="215538" y="142595"/>
            <a:ext cx="20329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팝업(2)</a:t>
            </a:r>
          </a:p>
        </p:txBody>
      </p:sp>
      <p:sp>
        <p:nvSpPr>
          <p:cNvPr id="382" name="Shape 382"/>
          <p:cNvSpPr/>
          <p:nvPr/>
        </p:nvSpPr>
        <p:spPr>
          <a:xfrm>
            <a:off x="7596553" y="1940224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8339010" y="1431142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탐색 즉시 완료 버튼을 클릭 시 나오는 팝업 창으로 즉시 완료 할 수 있는 팝업창 입니다.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1600" y="4075201"/>
            <a:ext cx="659840" cy="2231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8362672" y="3602623"/>
            <a:ext cx="2715139" cy="1257535"/>
          </a:xfrm>
          <a:prstGeom prst="roundRect">
            <a:avLst>
              <a:gd fmla="val 116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팝업창이 뜬 상태에서 탐색이 완료 되어지면 나오는 팝업창 입니다.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2016.09.30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22594" y="1017533"/>
            <a:ext cx="9847203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기획 의도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유물은 다른 게임에 장비를 문명이라는 소재를 생각 하여 유물으로 변형 한 시스템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유물은 병종의 공격력 , 방어력, 체력을 상승 시켜 주는 효과로 좀더 강해질 수 있는 요소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세종 대왕, 간디 영주가 </a:t>
            </a:r>
            <a:r>
              <a:rPr lang="en-US" sz="1200">
                <a:solidFill>
                  <a:schemeClr val="dk1"/>
                </a:solidFill>
              </a:rPr>
              <a:t>장비를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장착 하고 있는 느낌 보다는 유물이 더 좋을 것으로 판단 하여 유물을 선택 함.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마다 고유한 유물이 존재 하며, 국가 유물 조각은 해당 국가를 선택 하여 탐색을 진행 하여야 획득 할 수 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전투 승리 시 국가 유물 조각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싱글 전투, 집결 전투 진행에서 승리 하게 되어지면 해당 국가 유물 조각을 획득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상세 기획 내용 유물 복원소 기획서 12p 페이지 참고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전투 승리 시 은화 보상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싱글 전투, 집결 전투 진행에서 승리 하게 되어지면 은화를 획득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상세 기획 내용 유물 복원소 기획서 11p 페이지 참고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국가 유물 조각을 연맹 상점을 통해서 구매 할 수 있는 시스템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&gt; 조각 아이템을 등록 하여 연맹원이 구매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기획서 내용 추가 이후 작업 요청 드리겠습니다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013629" y="614120"/>
            <a:ext cx="10416370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유적지는 마을에 위치해 있으며, 유물 조각을 획득 할 수 있는 공간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유적지에서 탐색을 통해서 유물 조각의 등급 및 조각의 종류를 확률에 의해서 획득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복원소 &gt; 유물 복원소 자세한 내용은 유물 복원소 기획서 참고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복원소에서는 유물 조각을 사용하여 유물을 복원 하여 유물 완성 품을 만들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베이스 유물(처음 선택 한 유물) + 재료 유물을 사용 하여 레벨을 상승 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복원소 보관함에서 자신이 보유 하고 있는 유물 조각 , 유물을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조각을 합성하여 상위 등급에 조각을 획득 할 수 있습니다(4개의 조각을 합쳐서 1등급 높은 조각을 획득)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24개의 유물이 존재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하고 동일 개수의 24개의 조각이 존재 합니다(조각은 유물 완성품을 만드는데 사용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유물의 조각 / 유물은 국가 하고 상관없이 획득 할 수 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유물은 국가 마다 12개의 유물이 존재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8개의 국가 * 12개의 유물  = 총 96개의 국가 유물이 존재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하고 동일 개수의 96개의 조각이 존재 합니다(조각은 유물 완성품을 만드는데 사용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유물은 공용 유물 보다 획득 할 수 있는 확률이 낮은 유물 입니다.</a:t>
            </a:r>
          </a:p>
        </p:txBody>
      </p:sp>
      <p:sp>
        <p:nvSpPr>
          <p:cNvPr id="108" name="Shape 108"/>
          <p:cNvSpPr/>
          <p:nvPr/>
        </p:nvSpPr>
        <p:spPr>
          <a:xfrm>
            <a:off x="215538" y="142595"/>
            <a:ext cx="3017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 &amp; 유물 복원소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204548" y="142595"/>
            <a:ext cx="63925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 flow / 4번째 탐색 시간을 선택 한 기준 입니다.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580979" y="922466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마을</a:t>
            </a:r>
          </a:p>
        </p:txBody>
      </p:sp>
      <p:sp>
        <p:nvSpPr>
          <p:cNvPr id="116" name="Shape 116"/>
          <p:cNvSpPr/>
          <p:nvPr/>
        </p:nvSpPr>
        <p:spPr>
          <a:xfrm>
            <a:off x="3687192" y="887528"/>
            <a:ext cx="44470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17" name="Shape 117"/>
          <p:cNvSpPr/>
          <p:nvPr/>
        </p:nvSpPr>
        <p:spPr>
          <a:xfrm>
            <a:off x="3067547" y="1344100"/>
            <a:ext cx="386644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18" name="Shape 118"/>
          <p:cNvSpPr/>
          <p:nvPr/>
        </p:nvSpPr>
        <p:spPr>
          <a:xfrm>
            <a:off x="580979" y="1576891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 선택</a:t>
            </a:r>
          </a:p>
        </p:txBody>
      </p:sp>
      <p:cxnSp>
        <p:nvCxnSpPr>
          <p:cNvPr id="119" name="Shape 119"/>
          <p:cNvCxnSpPr>
            <a:stCxn id="115" idx="2"/>
            <a:endCxn id="118" idx="0"/>
          </p:cNvCxnSpPr>
          <p:nvPr/>
        </p:nvCxnSpPr>
        <p:spPr>
          <a:xfrm>
            <a:off x="1255793" y="1336636"/>
            <a:ext cx="0" cy="240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2364460" y="922507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 오픈 조건 마을 회관 n 레벨 달성 ?</a:t>
            </a:r>
          </a:p>
        </p:txBody>
      </p:sp>
      <p:sp>
        <p:nvSpPr>
          <p:cNvPr id="121" name="Shape 121"/>
          <p:cNvSpPr/>
          <p:nvPr/>
        </p:nvSpPr>
        <p:spPr>
          <a:xfrm>
            <a:off x="2366832" y="1576891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 이용 불가</a:t>
            </a:r>
          </a:p>
        </p:txBody>
      </p:sp>
      <p:cxnSp>
        <p:nvCxnSpPr>
          <p:cNvPr id="122" name="Shape 122"/>
          <p:cNvCxnSpPr>
            <a:stCxn id="120" idx="2"/>
            <a:endCxn id="121" idx="0"/>
          </p:cNvCxnSpPr>
          <p:nvPr/>
        </p:nvCxnSpPr>
        <p:spPr>
          <a:xfrm>
            <a:off x="3039274" y="1336219"/>
            <a:ext cx="2400" cy="24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18" idx="3"/>
            <a:endCxn id="120" idx="1"/>
          </p:cNvCxnSpPr>
          <p:nvPr/>
        </p:nvCxnSpPr>
        <p:spPr>
          <a:xfrm flipH="1" rot="10800000">
            <a:off x="1930605" y="1129376"/>
            <a:ext cx="433800" cy="654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" name="Shape 124"/>
          <p:cNvSpPr/>
          <p:nvPr/>
        </p:nvSpPr>
        <p:spPr>
          <a:xfrm>
            <a:off x="4138976" y="922049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 활성화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유적지 탐색 화면 진입</a:t>
            </a:r>
          </a:p>
        </p:txBody>
      </p:sp>
      <p:cxnSp>
        <p:nvCxnSpPr>
          <p:cNvPr id="125" name="Shape 125"/>
          <p:cNvCxnSpPr>
            <a:stCxn id="120" idx="3"/>
            <a:endCxn id="124" idx="1"/>
          </p:cNvCxnSpPr>
          <p:nvPr/>
        </p:nvCxnSpPr>
        <p:spPr>
          <a:xfrm flipH="1" rot="10800000">
            <a:off x="3714087" y="1129063"/>
            <a:ext cx="4248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2236363" y="4894698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 확률의 의해서 조각 결정</a:t>
            </a:r>
          </a:p>
        </p:txBody>
      </p:sp>
      <p:sp>
        <p:nvSpPr>
          <p:cNvPr id="127" name="Shape 127"/>
          <p:cNvSpPr/>
          <p:nvPr/>
        </p:nvSpPr>
        <p:spPr>
          <a:xfrm>
            <a:off x="5914651" y="5930783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진행 중</a:t>
            </a:r>
          </a:p>
        </p:txBody>
      </p:sp>
      <p:sp>
        <p:nvSpPr>
          <p:cNvPr id="128" name="Shape 128"/>
          <p:cNvSpPr/>
          <p:nvPr/>
        </p:nvSpPr>
        <p:spPr>
          <a:xfrm>
            <a:off x="9274435" y="2748233"/>
            <a:ext cx="386644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29" name="Shape 129"/>
          <p:cNvSpPr/>
          <p:nvPr/>
        </p:nvSpPr>
        <p:spPr>
          <a:xfrm>
            <a:off x="3750696" y="3656235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30" name="Shape 130"/>
          <p:cNvSpPr/>
          <p:nvPr/>
        </p:nvSpPr>
        <p:spPr>
          <a:xfrm>
            <a:off x="4138976" y="3666814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획득 조건 마을 회관 n 레벨 달성 ?</a:t>
            </a:r>
          </a:p>
        </p:txBody>
      </p:sp>
      <p:sp>
        <p:nvSpPr>
          <p:cNvPr id="131" name="Shape 131"/>
          <p:cNvSpPr/>
          <p:nvPr/>
        </p:nvSpPr>
        <p:spPr>
          <a:xfrm>
            <a:off x="2237215" y="5518516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 결정</a:t>
            </a:r>
          </a:p>
        </p:txBody>
      </p:sp>
      <p:sp>
        <p:nvSpPr>
          <p:cNvPr id="132" name="Shape 132"/>
          <p:cNvSpPr/>
          <p:nvPr/>
        </p:nvSpPr>
        <p:spPr>
          <a:xfrm>
            <a:off x="4139083" y="4284169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탐색 진행</a:t>
            </a:r>
          </a:p>
        </p:txBody>
      </p:sp>
      <p:sp>
        <p:nvSpPr>
          <p:cNvPr id="133" name="Shape 133"/>
          <p:cNvSpPr/>
          <p:nvPr/>
        </p:nvSpPr>
        <p:spPr>
          <a:xfrm>
            <a:off x="5909748" y="921526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시간 오픈 조건 마을 회관 n 레벨 달성 ?</a:t>
            </a:r>
          </a:p>
        </p:txBody>
      </p:sp>
      <p:sp>
        <p:nvSpPr>
          <p:cNvPr id="134" name="Shape 134"/>
          <p:cNvSpPr/>
          <p:nvPr/>
        </p:nvSpPr>
        <p:spPr>
          <a:xfrm>
            <a:off x="7686339" y="2189157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진행 중</a:t>
            </a:r>
          </a:p>
        </p:txBody>
      </p:sp>
      <p:sp>
        <p:nvSpPr>
          <p:cNvPr id="135" name="Shape 135"/>
          <p:cNvSpPr/>
          <p:nvPr/>
        </p:nvSpPr>
        <p:spPr>
          <a:xfrm>
            <a:off x="7690210" y="2779900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즉시 크라운 “ 기능을 사용 하였는가 ?</a:t>
            </a:r>
          </a:p>
        </p:txBody>
      </p:sp>
      <p:sp>
        <p:nvSpPr>
          <p:cNvPr id="136" name="Shape 136"/>
          <p:cNvSpPr/>
          <p:nvPr/>
        </p:nvSpPr>
        <p:spPr>
          <a:xfrm>
            <a:off x="7690849" y="3667476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즉시 탐색 완료</a:t>
            </a:r>
          </a:p>
        </p:txBody>
      </p:sp>
      <p:cxnSp>
        <p:nvCxnSpPr>
          <p:cNvPr id="137" name="Shape 137"/>
          <p:cNvCxnSpPr>
            <a:stCxn id="135" idx="2"/>
            <a:endCxn id="136" idx="0"/>
          </p:cNvCxnSpPr>
          <p:nvPr/>
        </p:nvCxnSpPr>
        <p:spPr>
          <a:xfrm>
            <a:off x="8365023" y="3193612"/>
            <a:ext cx="600" cy="4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8" name="Shape 138"/>
          <p:cNvSpPr/>
          <p:nvPr/>
        </p:nvSpPr>
        <p:spPr>
          <a:xfrm>
            <a:off x="8323663" y="3283260"/>
            <a:ext cx="455552" cy="2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39" name="Shape 139"/>
          <p:cNvSpPr/>
          <p:nvPr/>
        </p:nvSpPr>
        <p:spPr>
          <a:xfrm>
            <a:off x="9958317" y="2777459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시간 완료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까지 대기</a:t>
            </a:r>
          </a:p>
        </p:txBody>
      </p:sp>
      <p:sp>
        <p:nvSpPr>
          <p:cNvPr id="140" name="Shape 140"/>
          <p:cNvSpPr/>
          <p:nvPr/>
        </p:nvSpPr>
        <p:spPr>
          <a:xfrm>
            <a:off x="9958311" y="3436078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완료</a:t>
            </a:r>
          </a:p>
        </p:txBody>
      </p:sp>
      <p:sp>
        <p:nvSpPr>
          <p:cNvPr id="141" name="Shape 141"/>
          <p:cNvSpPr/>
          <p:nvPr/>
        </p:nvSpPr>
        <p:spPr>
          <a:xfrm>
            <a:off x="9952828" y="4082269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보상 받기</a:t>
            </a:r>
          </a:p>
        </p:txBody>
      </p:sp>
      <p:sp>
        <p:nvSpPr>
          <p:cNvPr id="142" name="Shape 142"/>
          <p:cNvSpPr/>
          <p:nvPr/>
        </p:nvSpPr>
        <p:spPr>
          <a:xfrm>
            <a:off x="4137205" y="2225493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대기 상태</a:t>
            </a:r>
          </a:p>
        </p:txBody>
      </p:sp>
      <p:cxnSp>
        <p:nvCxnSpPr>
          <p:cNvPr id="143" name="Shape 143"/>
          <p:cNvCxnSpPr>
            <a:stCxn id="124" idx="3"/>
            <a:endCxn id="133" idx="1"/>
          </p:cNvCxnSpPr>
          <p:nvPr/>
        </p:nvCxnSpPr>
        <p:spPr>
          <a:xfrm flipH="1" rot="10800000">
            <a:off x="5488603" y="1128234"/>
            <a:ext cx="4212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4" name="Shape 144"/>
          <p:cNvCxnSpPr>
            <a:stCxn id="139" idx="2"/>
            <a:endCxn id="140" idx="0"/>
          </p:cNvCxnSpPr>
          <p:nvPr/>
        </p:nvCxnSpPr>
        <p:spPr>
          <a:xfrm>
            <a:off x="10633131" y="3191629"/>
            <a:ext cx="0" cy="2444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5" name="Shape 145"/>
          <p:cNvCxnSpPr>
            <a:endCxn id="134" idx="1"/>
          </p:cNvCxnSpPr>
          <p:nvPr/>
        </p:nvCxnSpPr>
        <p:spPr>
          <a:xfrm>
            <a:off x="7265139" y="2395942"/>
            <a:ext cx="4212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6" name="Shape 146"/>
          <p:cNvSpPr/>
          <p:nvPr/>
        </p:nvSpPr>
        <p:spPr>
          <a:xfrm>
            <a:off x="4841048" y="4048530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147" name="Shape 147"/>
          <p:cNvCxnSpPr>
            <a:stCxn id="136" idx="2"/>
            <a:endCxn id="141" idx="1"/>
          </p:cNvCxnSpPr>
          <p:nvPr/>
        </p:nvCxnSpPr>
        <p:spPr>
          <a:xfrm flipH="1" rot="-5400000">
            <a:off x="9055512" y="3391796"/>
            <a:ext cx="207600" cy="158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8" name="Shape 148"/>
          <p:cNvCxnSpPr>
            <a:stCxn id="135" idx="3"/>
            <a:endCxn id="139" idx="1"/>
          </p:cNvCxnSpPr>
          <p:nvPr/>
        </p:nvCxnSpPr>
        <p:spPr>
          <a:xfrm flipH="1" rot="10800000">
            <a:off x="9039837" y="2984656"/>
            <a:ext cx="9186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3422651" y="2958560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4번째 탐색 n 시간(4회 탐험)</a:t>
            </a:r>
          </a:p>
        </p:txBody>
      </p:sp>
      <p:sp>
        <p:nvSpPr>
          <p:cNvPr id="150" name="Shape 150"/>
          <p:cNvSpPr/>
          <p:nvPr/>
        </p:nvSpPr>
        <p:spPr>
          <a:xfrm>
            <a:off x="7276625" y="890938"/>
            <a:ext cx="386644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51" name="Shape 151"/>
          <p:cNvSpPr/>
          <p:nvPr/>
        </p:nvSpPr>
        <p:spPr>
          <a:xfrm>
            <a:off x="5911773" y="2221150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 대기 상태 인가 ?</a:t>
            </a:r>
          </a:p>
        </p:txBody>
      </p:sp>
      <p:sp>
        <p:nvSpPr>
          <p:cNvPr id="152" name="Shape 152"/>
          <p:cNvSpPr/>
          <p:nvPr/>
        </p:nvSpPr>
        <p:spPr>
          <a:xfrm>
            <a:off x="7680518" y="920965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 조건 탐색 시간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불가</a:t>
            </a:r>
          </a:p>
        </p:txBody>
      </p:sp>
      <p:cxnSp>
        <p:nvCxnSpPr>
          <p:cNvPr id="153" name="Shape 153"/>
          <p:cNvCxnSpPr>
            <a:stCxn id="133" idx="3"/>
            <a:endCxn id="152" idx="1"/>
          </p:cNvCxnSpPr>
          <p:nvPr/>
        </p:nvCxnSpPr>
        <p:spPr>
          <a:xfrm flipH="1" rot="10800000">
            <a:off x="7259375" y="1128082"/>
            <a:ext cx="4212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" name="Shape 154"/>
          <p:cNvSpPr/>
          <p:nvPr/>
        </p:nvSpPr>
        <p:spPr>
          <a:xfrm>
            <a:off x="5909748" y="1570900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 달성 탐색 시간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가능</a:t>
            </a:r>
          </a:p>
        </p:txBody>
      </p:sp>
      <p:cxnSp>
        <p:nvCxnSpPr>
          <p:cNvPr id="155" name="Shape 155"/>
          <p:cNvCxnSpPr>
            <a:stCxn id="133" idx="2"/>
            <a:endCxn id="154" idx="0"/>
          </p:cNvCxnSpPr>
          <p:nvPr/>
        </p:nvCxnSpPr>
        <p:spPr>
          <a:xfrm>
            <a:off x="6584561" y="1335238"/>
            <a:ext cx="0" cy="2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6567357" y="1324763"/>
            <a:ext cx="455552" cy="2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cxnSp>
        <p:nvCxnSpPr>
          <p:cNvPr id="157" name="Shape 157"/>
          <p:cNvCxnSpPr>
            <a:stCxn id="154" idx="2"/>
            <a:endCxn id="151" idx="0"/>
          </p:cNvCxnSpPr>
          <p:nvPr/>
        </p:nvCxnSpPr>
        <p:spPr>
          <a:xfrm>
            <a:off x="6584561" y="1985070"/>
            <a:ext cx="2100" cy="23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8" name="Shape 158"/>
          <p:cNvCxnSpPr>
            <a:stCxn id="134" idx="2"/>
            <a:endCxn id="135" idx="0"/>
          </p:cNvCxnSpPr>
          <p:nvPr/>
        </p:nvCxnSpPr>
        <p:spPr>
          <a:xfrm>
            <a:off x="8361153" y="2603327"/>
            <a:ext cx="3900" cy="1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9" name="Shape 159"/>
          <p:cNvSpPr/>
          <p:nvPr/>
        </p:nvSpPr>
        <p:spPr>
          <a:xfrm>
            <a:off x="7281835" y="2152771"/>
            <a:ext cx="386644" cy="27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160" name="Shape 160"/>
          <p:cNvCxnSpPr>
            <a:stCxn id="134" idx="3"/>
            <a:endCxn id="139" idx="0"/>
          </p:cNvCxnSpPr>
          <p:nvPr/>
        </p:nvCxnSpPr>
        <p:spPr>
          <a:xfrm>
            <a:off x="9035966" y="2396242"/>
            <a:ext cx="1597200" cy="381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" name="Shape 161"/>
          <p:cNvCxnSpPr>
            <a:stCxn id="151" idx="1"/>
            <a:endCxn id="142" idx="3"/>
          </p:cNvCxnSpPr>
          <p:nvPr/>
        </p:nvCxnSpPr>
        <p:spPr>
          <a:xfrm flipH="1">
            <a:off x="5486973" y="2428006"/>
            <a:ext cx="424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" name="Shape 162"/>
          <p:cNvSpPr/>
          <p:nvPr/>
        </p:nvSpPr>
        <p:spPr>
          <a:xfrm>
            <a:off x="5480491" y="2195913"/>
            <a:ext cx="455552" cy="243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cxnSp>
        <p:nvCxnSpPr>
          <p:cNvPr id="163" name="Shape 163"/>
          <p:cNvCxnSpPr>
            <a:stCxn id="140" idx="2"/>
            <a:endCxn id="141" idx="0"/>
          </p:cNvCxnSpPr>
          <p:nvPr/>
        </p:nvCxnSpPr>
        <p:spPr>
          <a:xfrm flipH="1">
            <a:off x="10627725" y="3850248"/>
            <a:ext cx="5400" cy="23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4" name="Shape 164"/>
          <p:cNvSpPr/>
          <p:nvPr/>
        </p:nvSpPr>
        <p:spPr>
          <a:xfrm>
            <a:off x="2237215" y="4276551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한 국가 유물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조각 등급 결정</a:t>
            </a:r>
          </a:p>
        </p:txBody>
      </p:sp>
      <p:cxnSp>
        <p:nvCxnSpPr>
          <p:cNvPr id="165" name="Shape 165"/>
          <p:cNvCxnSpPr>
            <a:endCxn id="164" idx="0"/>
          </p:cNvCxnSpPr>
          <p:nvPr/>
        </p:nvCxnSpPr>
        <p:spPr>
          <a:xfrm>
            <a:off x="2911128" y="4076451"/>
            <a:ext cx="900" cy="2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6" name="Shape 166"/>
          <p:cNvCxnSpPr>
            <a:stCxn id="164" idx="2"/>
            <a:endCxn id="126" idx="0"/>
          </p:cNvCxnSpPr>
          <p:nvPr/>
        </p:nvCxnSpPr>
        <p:spPr>
          <a:xfrm flipH="1">
            <a:off x="2911128" y="4690721"/>
            <a:ext cx="900" cy="20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" name="Shape 167"/>
          <p:cNvCxnSpPr>
            <a:stCxn id="126" idx="2"/>
            <a:endCxn id="131" idx="0"/>
          </p:cNvCxnSpPr>
          <p:nvPr/>
        </p:nvCxnSpPr>
        <p:spPr>
          <a:xfrm>
            <a:off x="2911176" y="5308868"/>
            <a:ext cx="900" cy="2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8" name="Shape 168"/>
          <p:cNvCxnSpPr>
            <a:stCxn id="127" idx="0"/>
            <a:endCxn id="135" idx="1"/>
          </p:cNvCxnSpPr>
          <p:nvPr/>
        </p:nvCxnSpPr>
        <p:spPr>
          <a:xfrm rot="-5400000">
            <a:off x="5667865" y="3908483"/>
            <a:ext cx="2943900" cy="1100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9" name="Shape 169"/>
          <p:cNvCxnSpPr>
            <a:stCxn id="127" idx="3"/>
            <a:endCxn id="139" idx="3"/>
          </p:cNvCxnSpPr>
          <p:nvPr/>
        </p:nvCxnSpPr>
        <p:spPr>
          <a:xfrm flipH="1" rot="10800000">
            <a:off x="7264278" y="2984568"/>
            <a:ext cx="4043700" cy="3153299"/>
          </a:xfrm>
          <a:prstGeom prst="bentConnector3">
            <a:avLst>
              <a:gd fmla="val 10565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0" name="Shape 170"/>
          <p:cNvSpPr/>
          <p:nvPr/>
        </p:nvSpPr>
        <p:spPr>
          <a:xfrm>
            <a:off x="4138125" y="4893176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등급 결정</a:t>
            </a:r>
          </a:p>
        </p:txBody>
      </p:sp>
      <p:sp>
        <p:nvSpPr>
          <p:cNvPr id="171" name="Shape 171"/>
          <p:cNvSpPr/>
          <p:nvPr/>
        </p:nvSpPr>
        <p:spPr>
          <a:xfrm>
            <a:off x="4138976" y="5516994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 확률의 의해서 조각 결정</a:t>
            </a:r>
          </a:p>
        </p:txBody>
      </p:sp>
      <p:cxnSp>
        <p:nvCxnSpPr>
          <p:cNvPr id="172" name="Shape 172"/>
          <p:cNvCxnSpPr>
            <a:endCxn id="170" idx="0"/>
          </p:cNvCxnSpPr>
          <p:nvPr/>
        </p:nvCxnSpPr>
        <p:spPr>
          <a:xfrm flipH="1">
            <a:off x="4812938" y="4689176"/>
            <a:ext cx="900" cy="20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3" name="Shape 173"/>
          <p:cNvCxnSpPr>
            <a:stCxn id="170" idx="2"/>
            <a:endCxn id="171" idx="0"/>
          </p:cNvCxnSpPr>
          <p:nvPr/>
        </p:nvCxnSpPr>
        <p:spPr>
          <a:xfrm>
            <a:off x="4812938" y="5307346"/>
            <a:ext cx="900" cy="20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4" name="Shape 174"/>
          <p:cNvSpPr/>
          <p:nvPr/>
        </p:nvSpPr>
        <p:spPr>
          <a:xfrm>
            <a:off x="4879830" y="2958560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서양 4번째 탐색 n 시간(4회 탐험)</a:t>
            </a:r>
          </a:p>
        </p:txBody>
      </p:sp>
      <p:cxnSp>
        <p:nvCxnSpPr>
          <p:cNvPr id="175" name="Shape 175"/>
          <p:cNvCxnSpPr>
            <a:stCxn id="142" idx="2"/>
            <a:endCxn id="149" idx="0"/>
          </p:cNvCxnSpPr>
          <p:nvPr/>
        </p:nvCxnSpPr>
        <p:spPr>
          <a:xfrm rot="5400000">
            <a:off x="4295268" y="2441813"/>
            <a:ext cx="318900" cy="71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6" name="Shape 176"/>
          <p:cNvCxnSpPr>
            <a:stCxn id="142" idx="2"/>
            <a:endCxn id="174" idx="0"/>
          </p:cNvCxnSpPr>
          <p:nvPr/>
        </p:nvCxnSpPr>
        <p:spPr>
          <a:xfrm flipH="1" rot="-5400000">
            <a:off x="5023818" y="2427863"/>
            <a:ext cx="318900" cy="7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" name="Shape 177"/>
          <p:cNvCxnSpPr>
            <a:stCxn id="149" idx="2"/>
            <a:endCxn id="130" idx="0"/>
          </p:cNvCxnSpPr>
          <p:nvPr/>
        </p:nvCxnSpPr>
        <p:spPr>
          <a:xfrm flipH="1" rot="-5400000">
            <a:off x="4308664" y="3161530"/>
            <a:ext cx="294000" cy="71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8" name="Shape 178"/>
          <p:cNvCxnSpPr>
            <a:stCxn id="174" idx="2"/>
            <a:endCxn id="130" idx="0"/>
          </p:cNvCxnSpPr>
          <p:nvPr/>
        </p:nvCxnSpPr>
        <p:spPr>
          <a:xfrm rot="5400000">
            <a:off x="5037143" y="3149230"/>
            <a:ext cx="294000" cy="74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9" name="Shape 179"/>
          <p:cNvCxnSpPr>
            <a:stCxn id="130" idx="2"/>
            <a:endCxn id="132" idx="0"/>
          </p:cNvCxnSpPr>
          <p:nvPr/>
        </p:nvCxnSpPr>
        <p:spPr>
          <a:xfrm>
            <a:off x="4813790" y="4080526"/>
            <a:ext cx="0" cy="20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" name="Shape 180"/>
          <p:cNvCxnSpPr>
            <a:stCxn id="171" idx="3"/>
            <a:endCxn id="170" idx="3"/>
          </p:cNvCxnSpPr>
          <p:nvPr/>
        </p:nvCxnSpPr>
        <p:spPr>
          <a:xfrm rot="10800000">
            <a:off x="5487703" y="5100379"/>
            <a:ext cx="900" cy="623700"/>
          </a:xfrm>
          <a:prstGeom prst="bentConnector3">
            <a:avLst>
              <a:gd fmla="val -254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5717198" y="5237150"/>
            <a:ext cx="78579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4회 반복</a:t>
            </a:r>
          </a:p>
        </p:txBody>
      </p:sp>
      <p:cxnSp>
        <p:nvCxnSpPr>
          <p:cNvPr id="182" name="Shape 182"/>
          <p:cNvCxnSpPr>
            <a:stCxn id="130" idx="1"/>
          </p:cNvCxnSpPr>
          <p:nvPr/>
        </p:nvCxnSpPr>
        <p:spPr>
          <a:xfrm rot="10800000">
            <a:off x="3586076" y="3869170"/>
            <a:ext cx="5529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2236363" y="6137869"/>
            <a:ext cx="1349626" cy="41416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 확률의 의해서 조각 결정</a:t>
            </a:r>
          </a:p>
        </p:txBody>
      </p:sp>
      <p:sp>
        <p:nvSpPr>
          <p:cNvPr id="184" name="Shape 184"/>
          <p:cNvSpPr/>
          <p:nvPr/>
        </p:nvSpPr>
        <p:spPr>
          <a:xfrm>
            <a:off x="2245372" y="3661094"/>
            <a:ext cx="1349626" cy="413712"/>
          </a:xfrm>
          <a:prstGeom prst="frame">
            <a:avLst>
              <a:gd fmla="val 8275" name="adj1"/>
            </a:avLst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획득 확률이 발동 하였는가 ?</a:t>
            </a:r>
          </a:p>
        </p:txBody>
      </p:sp>
      <p:sp>
        <p:nvSpPr>
          <p:cNvPr id="185" name="Shape 185"/>
          <p:cNvSpPr/>
          <p:nvPr/>
        </p:nvSpPr>
        <p:spPr>
          <a:xfrm>
            <a:off x="2920184" y="4045014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cxnSp>
        <p:nvCxnSpPr>
          <p:cNvPr id="186" name="Shape 186"/>
          <p:cNvCxnSpPr/>
          <p:nvPr/>
        </p:nvCxnSpPr>
        <p:spPr>
          <a:xfrm rot="5400000">
            <a:off x="1312523" y="4900278"/>
            <a:ext cx="1857599" cy="8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31" idx="2"/>
            <a:endCxn id="183" idx="0"/>
          </p:cNvCxnSpPr>
          <p:nvPr/>
        </p:nvCxnSpPr>
        <p:spPr>
          <a:xfrm flipH="1">
            <a:off x="2911128" y="5932686"/>
            <a:ext cx="900" cy="2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8" name="Shape 188"/>
          <p:cNvSpPr/>
          <p:nvPr/>
        </p:nvSpPr>
        <p:spPr>
          <a:xfrm>
            <a:off x="1696666" y="4707789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89" name="Shape 189"/>
          <p:cNvSpPr/>
          <p:nvPr/>
        </p:nvSpPr>
        <p:spPr>
          <a:xfrm>
            <a:off x="753462" y="4894733"/>
            <a:ext cx="78579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4회 반복</a:t>
            </a:r>
          </a:p>
        </p:txBody>
      </p:sp>
      <p:cxnSp>
        <p:nvCxnSpPr>
          <p:cNvPr id="190" name="Shape 190"/>
          <p:cNvCxnSpPr>
            <a:stCxn id="183" idx="1"/>
            <a:endCxn id="184" idx="1"/>
          </p:cNvCxnSpPr>
          <p:nvPr/>
        </p:nvCxnSpPr>
        <p:spPr>
          <a:xfrm flipH="1" rot="10800000">
            <a:off x="2236363" y="3867854"/>
            <a:ext cx="9000" cy="2477100"/>
          </a:xfrm>
          <a:prstGeom prst="bentConnector3">
            <a:avLst>
              <a:gd fmla="val -72215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83" idx="2"/>
            <a:endCxn id="127" idx="2"/>
          </p:cNvCxnSpPr>
          <p:nvPr/>
        </p:nvCxnSpPr>
        <p:spPr>
          <a:xfrm rot="-5400000">
            <a:off x="4646826" y="4609389"/>
            <a:ext cx="207000" cy="3678300"/>
          </a:xfrm>
          <a:prstGeom prst="bentConnector3">
            <a:avLst>
              <a:gd fmla="val -11043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71" idx="2"/>
            <a:endCxn id="127" idx="1"/>
          </p:cNvCxnSpPr>
          <p:nvPr/>
        </p:nvCxnSpPr>
        <p:spPr>
          <a:xfrm flipH="1" rot="-5400000">
            <a:off x="5260940" y="5484014"/>
            <a:ext cx="206700" cy="110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013629" y="667910"/>
            <a:ext cx="10335687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유물 유적지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유적지는 유물 조각을 획득 할 수 있는 공간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유적지는 건물 하고 틀리게 건물을 업그레이드 하는 요소는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유적지는 마을 회관 n레벨 부터 사용이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마을 회관 n레벨에 유저가 유적지 활성화 버튼을 클릭 하여 건물이 활성화 되어지고 이후 부터 유적지 탐색을 진행 할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조각은 유물 유적지가 오픈 된 시점 마을 회관 n 레벨부터 탐색을 통해 획득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청동기 시대에서는 유물 유적지 오픈 레벨이 되지 않아 탐색이 불가능 하며, 고대시대에는 공용 유물의 조각만 획득 가능 하며, 중세시대 부터 국가를 선택 하면서 국가 유물을 탐색 할 수 있습니다.(마을 회관 레벨로 처리 합니다) 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조각은 국가를 선택 이후 탐색을 통해서 획득 할 수 있습니다.(데이터 테이블  &gt; 마을 회관 n 레벨)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조각은 내가 선택 한 국가의 유물 조각만 획득 할 수 있습니다(데이터 테이블 &gt; 해당 국가 테이블에서 확률 적으로 획득)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조각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조각 등급은 데이터 테이블로 등급을 구성 하도록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조각 등급에 따라 뒤 판 배경 색상을 변경 해주도록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유물조각 1등급 : 흰색 / 유물조각 2등급 :  초록색 / 유물조각 3등급 :  파란색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유물조각 4등급 : 보란색 / 유물조각 5등급 : 주황색 / 유물조각 6등급 :  황금색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유물조각은 공용 유물 / 국가 유물 모두 1~6등급 유물이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6등급이 제일 높은 등급 입니다.</a:t>
            </a:r>
          </a:p>
        </p:txBody>
      </p:sp>
      <p:sp>
        <p:nvSpPr>
          <p:cNvPr id="199" name="Shape 199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1013629" y="667910"/>
            <a:ext cx="1066738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조각 탐색(1)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대기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탐색을 진행을 하지 않고 있는 상태 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대기 상태에서는 동양, 서양 유물 탐색 시간을 결정 하여 탐색을 진행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, 서양 각각 탐색 시간은 4개가 존재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4개의 탐색 시간은 마을 회관 n레벨 부터 사용 가능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4개의 탐색 시간 각각 데이터 테이블에 정리 하도록 합니다.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1,2번 탐색 시간은 유적지 오픈 레벨에 마치고 3,4번은 시대 오픈에 마치도록 합니다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or 서양 탐색 시간을 결정 하여 탐색 버튼을 클릭 하면 탐색을 진행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탐색을 진행 중인 상태에서 취소는 불가능 합니다.(즉시 완료를 통해서만 바로 완료 할 수 있습니다)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유물탐색은 동시 여러 개 탐색 진행은 불가능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진행 중 상태에서 “크라운“ 을 소모하여 즉시 탐색을 완료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탐색 남은 시간에 따라 즉시 완료 “ 크라운 “ 금액은 변경 되어집니다.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(이 부분은 공통 시간에 따른 크라운 비용 동일 규칙 사용)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탐색 진행 상태에서는 탐색 남은 시간을 표기 해주도록 합니다.(00:00:00 / 시간:분:초) 표시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탐색을 진행 하는 순간 조각 보상은 결정 되어지게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고대 시대 상태(마을 회관 n레벨)에서는 공용 국가 유물 테이블로만 보상을 결정 하고 중세시대(마을 회관 n레벨)국가를 선택 하면 해당 국가에 국가 유물 테이블을 추가로 사용하여 보상을 결정 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013629" y="667910"/>
            <a:ext cx="1066738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조각 탐색(2)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완료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시간이 모두 지나면 탐색이 완료 되어지게 되어집니다.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탐색을 완료 하면 보상 받기 아이콘을 클릭 하여 보상을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탐색이 완료 되어진 상태에서 보상을 받은 이후에 다시 탐색을 진행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동양,서양 유물 조각 탐색 시간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동양, 서양 두 개의 문명이 각 4개의 탐색 시간을 가집니다.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번째 탐색 시간 : n시간 탐색을 진행 하며, 탐색을 n 번 진행 합니다. 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번째 탐색 시간 : n시간 탐색을 진행 하며, 탐색을 n 번 진행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번째 탐색 시간 : n시간 탐색을 진행 하며, 탐색을 n 번 진행 합니다.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번째 탐색 시간 : n시간 탐색을 진행 하며, 탐색을 n 번 진행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선택 한 탐색 시간에 따라 탐색을 여러 번 진행 하는 방식 이며, 탐색 시간이 모두 지나면 결과는 한번에 받도록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데이터 테이블에 탐색 시간, 탐색 횟수 데이터 테이블 사용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시간 오픈 조건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시간은 동양 / 서양 각각 4개의 탐색 시간(탐색 횟수)를 가집니다.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시간 마다 마을 회관 n 레벨 조건이 걸려 있습니다.(동양,서양 탐색 시간 및 탐색 횟수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1.2.3,4번째 탐색 시간 오픈 레벨은 데이터 테이블의 정의 하도록 합니다. (마을 회관 n레벨)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탐색 시간은 마을 회관 레벨 오픈 조건이 되지 않으면 UI에서 비활성화 처리하여 탐색을 진행 할 수 없도록 처리 합니다.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1013629" y="667910"/>
            <a:ext cx="10667382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공용 유물 / 국가 유물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조각은 청동기 시대(마을 회관 n 레벨)를 제외한 시대에서 탐색 시 공용 유물 조각을 획득 할 수 있습니다.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공용 유물 조각은 국가 선택 하고 상관없이 획득이 가능한 조각 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동양 유물 조각 탐색 시 동양 유물 조각이 나오게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동양 유물 조각 : 1~6등급 확률의 의해서 한 개의 등급이 결정 되어지고 이후 조각 확률에 의해서 보상을 획득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서양 유물 조각 탐색 시 서양 유물 조각이 나오게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동양 유물 조각 : 1~6등급 확률의 의해서 한 개의 등급이 결정 되어지고 이후 조각 확률에 의해서 보상을 획득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공용 유물 조각은 탐색 시간(탐색 횟수) 만큼 반복 하여 처리 하도록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 등급 확률은 데이터 테이블에 우선 1~2등급만 나오도록 진행 할 예정입니다.(3~6등급은 추후 라이브를 통해서 업데이트 할 예정)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조각은 공용 유물 하고 상관없이 탐색을 통해서 추가로 획득 하는 조각 입니다.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국가를 선택 이후 국가 유물 조각을 획득 할 수 있는 확률이 생기게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 유물 조각은 조각을 획득 할 수 있는 확률이 존재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조각 획득 성공 확률 : n% /  조각 획득 실패 확률 : n% 확률로 국가 유물을 획득 할 수 없습니다.(확률은 데이터 테이블 구성)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조각 획득 성공 확률  &gt; 1~6등급 확률에 의해 등급 결정 &gt; 국가 조각 확률에 의해서 조각을 획득 하게 되어집니다. (데이터 테이블 구성)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국가 유물 조각은 탐색 시간(탐색 횟수) 만큼 반복 하여 처리 하도록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★ 등급 확률은 데이터 테이블에 우선 1~2등급만 나오도록 진행 할 예정입니다.(3~6등급은 추후 라이브를 통해서 업데이트 할 예정)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15538" y="142595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유적지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