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826330B1-4F26-4E42-BE9B-219B4FD34B9F}">
  <a:tblStyle styleId="{826330B1-4F26-4E42-BE9B-219B4FD34B9F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9EFF7"/>
          </a:solidFill>
        </a:fill>
      </a:tcStyle>
    </a:wholeTbl>
    <a:band1H>
      <a:tcStyle>
        <a:fill>
          <a:solidFill>
            <a:srgbClr val="D0DEEF"/>
          </a:solidFill>
        </a:fill>
      </a:tcStyle>
    </a:band1H>
    <a:band1V>
      <a:tcStyle>
        <a:fill>
          <a:solidFill>
            <a:srgbClr val="D0DEEF"/>
          </a:solidFill>
        </a:fill>
      </a:tcStyle>
    </a:band1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5" name="Shape 25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3" name="Shape 26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8" name="Shape 28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1" name="Shape 33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1" name="Shape 37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1" name="Shape 40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1" name="Shape 42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4" name="Shape 46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0" name="Shape 50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3" name="Shape 53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3" name="Shape 56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0" name="Shape 59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제목 슬라이드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제목 및 세로 텍스트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세로 제목 및 텍스트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제목 및 내용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구역 머리글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콘텐츠 2개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비교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제목만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빈 화면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캡션 있는 콘텐츠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캡션 있는 그림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4.jpg"/><Relationship Id="rId4" Type="http://schemas.openxmlformats.org/officeDocument/2006/relationships/image" Target="../media/image0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4.jpg"/><Relationship Id="rId4" Type="http://schemas.openxmlformats.org/officeDocument/2006/relationships/image" Target="../media/image0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4.jpg"/><Relationship Id="rId4" Type="http://schemas.openxmlformats.org/officeDocument/2006/relationships/image" Target="../media/image03.png"/><Relationship Id="rId5" Type="http://schemas.openxmlformats.org/officeDocument/2006/relationships/image" Target="../media/image0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4.jpg"/><Relationship Id="rId4" Type="http://schemas.openxmlformats.org/officeDocument/2006/relationships/image" Target="../media/image0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4.jpg"/><Relationship Id="rId4" Type="http://schemas.openxmlformats.org/officeDocument/2006/relationships/image" Target="../media/image00.png"/><Relationship Id="rId5" Type="http://schemas.openxmlformats.org/officeDocument/2006/relationships/image" Target="../media/image05.png"/><Relationship Id="rId6" Type="http://schemas.openxmlformats.org/officeDocument/2006/relationships/image" Target="../media/image0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4.jpg"/><Relationship Id="rId4" Type="http://schemas.openxmlformats.org/officeDocument/2006/relationships/image" Target="../media/image0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6.jpg"/><Relationship Id="rId4" Type="http://schemas.openxmlformats.org/officeDocument/2006/relationships/image" Target="../media/image0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4.jpg"/><Relationship Id="rId4" Type="http://schemas.openxmlformats.org/officeDocument/2006/relationships/image" Target="../media/image02.png"/><Relationship Id="rId5" Type="http://schemas.openxmlformats.org/officeDocument/2006/relationships/image" Target="../media/image08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6.jp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06.jp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06.jpg"/><Relationship Id="rId4" Type="http://schemas.openxmlformats.org/officeDocument/2006/relationships/image" Target="../media/image09.png"/><Relationship Id="rId5" Type="http://schemas.openxmlformats.org/officeDocument/2006/relationships/image" Target="../media/image05.png"/><Relationship Id="rId6" Type="http://schemas.openxmlformats.org/officeDocument/2006/relationships/image" Target="../media/image07.png"/><Relationship Id="rId7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04.jpg"/><Relationship Id="rId4" Type="http://schemas.openxmlformats.org/officeDocument/2006/relationships/image" Target="../media/image00.png"/><Relationship Id="rId5" Type="http://schemas.openxmlformats.org/officeDocument/2006/relationships/image" Target="../media/image0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04.jpg"/><Relationship Id="rId4" Type="http://schemas.openxmlformats.org/officeDocument/2006/relationships/image" Target="../media/image00.png"/><Relationship Id="rId5" Type="http://schemas.openxmlformats.org/officeDocument/2006/relationships/image" Target="../media/image0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06.jpg"/><Relationship Id="rId4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3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4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S2 필드 유적</a:t>
            </a:r>
          </a:p>
        </p:txBody>
      </p:sp>
      <p:sp>
        <p:nvSpPr>
          <p:cNvPr id="89" name="Shape 89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2016.07.28.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/>
        </p:nvSpPr>
        <p:spPr>
          <a:xfrm>
            <a:off x="690464" y="289248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1013629" y="797414"/>
            <a:ext cx="10592215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유적 탐사 보고 메일 발송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탐사 부대가 타운으로 복귀하면 유적 탐사 보고 메일을 받는다.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유적 탐사 보고 메일은 전투보고 타입 메일에 해당한다.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메일에 포함되는 내용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유적 탐사 부대가 타운에 복귀한 시간 (YYYY-MM-DD HH:MM:SS 형태로 표기)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총 탐사 시간 (HH:MM:SS)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탐사한 유적의 좌표 (XXXX:YYYY)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획득한 보상의 종류와 양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부상병으로 전환된 유닛의 종류와 수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/>
        </p:nvSpPr>
        <p:spPr>
          <a:xfrm>
            <a:off x="690464" y="289248"/>
            <a:ext cx="8771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사양서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294050" y="1086583"/>
            <a:ext cx="374593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보상 종류 별 획득 확률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1" name="Shape 151"/>
          <p:cNvGraphicFramePr/>
          <p:nvPr/>
        </p:nvGraphicFramePr>
        <p:xfrm>
          <a:off x="797170" y="148557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{826330B1-4F26-4E42-BE9B-219B4FD34B9F}</a:tableStyleId>
              </a:tblPr>
              <a:tblGrid>
                <a:gridCol w="1774900"/>
                <a:gridCol w="1467925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sngStrike"/>
                        <a:t>RewardCategoryType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sngStrike"/>
                        <a:t>Percentage</a:t>
                      </a: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sngStrike"/>
                        <a:t>보상종류타입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sngStrike"/>
                        <a:t>확률(%)</a:t>
                      </a: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sngStrike"/>
                        <a:t>IT_Food1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strike="sngStrike"/>
                        <a:t>19</a:t>
                      </a: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sngStrike"/>
                        <a:t>IT_Wood1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strike="sngStrike"/>
                        <a:t>19</a:t>
                      </a: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sngStrike"/>
                        <a:t>IT_Stone1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strike="sngStrike"/>
                        <a:t>19</a:t>
                      </a: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sngStrike"/>
                        <a:t>IT_Iron1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strike="sngStrike"/>
                        <a:t>19</a:t>
                      </a: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sngStrike"/>
                        <a:t>IT_</a:t>
                      </a:r>
                      <a:r>
                        <a:rPr lang="en-US" sz="1200" strike="sngStrike"/>
                        <a:t>Exp</a:t>
                      </a:r>
                      <a:r>
                        <a:rPr lang="en-US" sz="1200" u="none" cap="none" strike="sngStrike"/>
                        <a:t>1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strike="sngStrike"/>
                        <a:t>19</a:t>
                      </a: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sngStrike"/>
                        <a:t>IT_</a:t>
                      </a:r>
                      <a:r>
                        <a:rPr lang="en-US" sz="1200" strike="sngStrike"/>
                        <a:t>Crown</a:t>
                      </a:r>
                      <a:r>
                        <a:rPr lang="en-US" sz="1200" u="none" cap="none" strike="sngStrike"/>
                        <a:t>1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strike="sngStrike"/>
                        <a:t>5</a:t>
                      </a: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152" name="Shape 152"/>
          <p:cNvGraphicFramePr/>
          <p:nvPr/>
        </p:nvGraphicFramePr>
        <p:xfrm>
          <a:off x="5767753" y="148557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{826330B1-4F26-4E42-BE9B-219B4FD34B9F}</a:tableStyleId>
              </a:tblPr>
              <a:tblGrid>
                <a:gridCol w="932775"/>
                <a:gridCol w="942725"/>
                <a:gridCol w="860600"/>
                <a:gridCol w="1629125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sngStrike"/>
                        <a:t>보상 종류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sngStrike"/>
                        <a:t>보상 최소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sngStrike"/>
                        <a:t>보상 최대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200" strike="sngStrike"/>
                        <a:t>캐슬 레벨 보정 계수</a:t>
                      </a:r>
                    </a:p>
                  </a:txBody>
                  <a:tcPr marT="45725" marB="45725" marR="91450" marL="91450" anchor="ctr"/>
                </a:tc>
              </a:tr>
              <a:tr h="152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sngStrike"/>
                        <a:t>IT_Food1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sngStrike"/>
                        <a:t>10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sngStrike"/>
                        <a:t>100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200" strike="sngStrike"/>
                        <a:t>1</a:t>
                      </a:r>
                    </a:p>
                  </a:txBody>
                  <a:tcPr marT="45725" marB="45725" marR="91450" marL="91450" anchor="ctr"/>
                </a:tc>
              </a:tr>
              <a:tr h="303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sngStrike"/>
                        <a:t>IT_Wood1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sngStrike"/>
                        <a:t>10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sngStrike"/>
                        <a:t>100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200" strike="sngStrike"/>
                        <a:t>1</a:t>
                      </a:r>
                    </a:p>
                  </a:txBody>
                  <a:tcPr marT="45725" marB="45725" marR="91450" marL="91450" anchor="ctr"/>
                </a:tc>
              </a:tr>
              <a:tr h="242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sngStrike"/>
                        <a:t>IT_Stone1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sngStrike"/>
                        <a:t>5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sngStrike"/>
                        <a:t>50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200" strike="sngStrike"/>
                        <a:t>1</a:t>
                      </a:r>
                    </a:p>
                  </a:txBody>
                  <a:tcPr marT="45725" marB="45725" marR="91450" marL="91450" anchor="ctr"/>
                </a:tc>
              </a:tr>
              <a:tr h="180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sngStrike"/>
                        <a:t>IT_Iron1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sngStrike"/>
                        <a:t>2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sngStrike"/>
                        <a:t>20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200" strike="sngStrike"/>
                        <a:t>1</a:t>
                      </a:r>
                    </a:p>
                  </a:txBody>
                  <a:tcPr marT="45725" marB="45725" marR="91450" marL="91450" anchor="ctr"/>
                </a:tc>
              </a:tr>
              <a:tr h="118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sngStrike"/>
                        <a:t>IT_</a:t>
                      </a:r>
                      <a:r>
                        <a:rPr lang="en-US" sz="1200" strike="sngStrike"/>
                        <a:t>Exp</a:t>
                      </a:r>
                      <a:r>
                        <a:rPr lang="en-US" sz="1200" u="none" cap="none" strike="sngStrike"/>
                        <a:t>1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sngStrike"/>
                        <a:t>1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sngStrike"/>
                        <a:t>10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200" strike="sngStrike"/>
                        <a:t>1</a:t>
                      </a:r>
                    </a:p>
                  </a:txBody>
                  <a:tcPr marT="45725" marB="45725" marR="91450" marL="91450" anchor="ctr"/>
                </a:tc>
              </a:tr>
              <a:tr h="152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sngStrike"/>
                        <a:t>IT_</a:t>
                      </a:r>
                      <a:r>
                        <a:rPr lang="en-US" sz="1200" strike="sngStrike"/>
                        <a:t>Crown</a:t>
                      </a:r>
                      <a:r>
                        <a:rPr lang="en-US" sz="1200" u="none" cap="none" strike="sngStrike"/>
                        <a:t>1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sngStrike"/>
                        <a:t>10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sngStrike"/>
                        <a:t>100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200" strike="sngStrike"/>
                        <a:t>0.1</a:t>
                      </a: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53" name="Shape 153"/>
          <p:cNvSpPr txBox="1"/>
          <p:nvPr/>
        </p:nvSpPr>
        <p:spPr>
          <a:xfrm>
            <a:off x="5303446" y="1086658"/>
            <a:ext cx="3745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strike="sngStrike">
                <a:solidFill>
                  <a:schemeClr val="dk1"/>
                </a:solidFill>
              </a:rPr>
              <a:t>보상 종류 별 지급량 및 캐슬 레벨 보정 계수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934098" y="4704150"/>
            <a:ext cx="946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0000"/>
                </a:solidFill>
              </a:rPr>
              <a:t>※ IDX 번호가 포함된 보상 테이블을 참조해 시작 IDX 값을 랜덤으로 한다.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/>
        </p:nvSpPr>
        <p:spPr>
          <a:xfrm>
            <a:off x="690464" y="289248"/>
            <a:ext cx="968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유적 UI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1013629" y="667910"/>
            <a:ext cx="3073178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필드의 유적</a:t>
            </a:r>
          </a:p>
        </p:txBody>
      </p:sp>
      <p:pic>
        <p:nvPicPr>
          <p:cNvPr id="161" name="Shape 1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1198" y="569474"/>
            <a:ext cx="3210461" cy="593195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2" name="Shape 162"/>
          <p:cNvGrpSpPr/>
          <p:nvPr/>
        </p:nvGrpSpPr>
        <p:grpSpPr>
          <a:xfrm>
            <a:off x="4515419" y="1260009"/>
            <a:ext cx="666844" cy="774062"/>
            <a:chOff x="4515419" y="1260009"/>
            <a:chExt cx="666844" cy="774062"/>
          </a:xfrm>
        </p:grpSpPr>
        <p:grpSp>
          <p:nvGrpSpPr>
            <p:cNvPr id="163" name="Shape 163"/>
            <p:cNvGrpSpPr/>
            <p:nvPr/>
          </p:nvGrpSpPr>
          <p:grpSpPr>
            <a:xfrm>
              <a:off x="4602221" y="1260009"/>
              <a:ext cx="476660" cy="479748"/>
              <a:chOff x="2624128" y="2948850"/>
              <a:chExt cx="476660" cy="479748"/>
            </a:xfrm>
          </p:grpSpPr>
          <p:sp>
            <p:nvSpPr>
              <p:cNvPr id="164" name="Shape 164"/>
              <p:cNvSpPr/>
              <p:nvPr/>
            </p:nvSpPr>
            <p:spPr>
              <a:xfrm>
                <a:off x="2626669" y="2948850"/>
                <a:ext cx="471204" cy="471204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Shape 165"/>
              <p:cNvSpPr/>
              <p:nvPr/>
            </p:nvSpPr>
            <p:spPr>
              <a:xfrm rot="5400000">
                <a:off x="2624128" y="2951939"/>
                <a:ext cx="476660" cy="476660"/>
              </a:xfrm>
              <a:prstGeom prst="blockArc">
                <a:avLst>
                  <a:gd fmla="val 10800000" name="adj1"/>
                  <a:gd fmla="val 19207176" name="adj2"/>
                  <a:gd fmla="val 22523" name="adj3"/>
                </a:avLst>
              </a:prstGeom>
              <a:solidFill>
                <a:schemeClr val="accent2"/>
              </a:solidFill>
              <a:ln cap="flat" cmpd="sng" w="12700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Shape 166"/>
              <p:cNvSpPr/>
              <p:nvPr/>
            </p:nvSpPr>
            <p:spPr>
              <a:xfrm>
                <a:off x="2686057" y="3015563"/>
                <a:ext cx="352540" cy="352540"/>
              </a:xfrm>
              <a:prstGeom prst="ellipse">
                <a:avLst/>
              </a:prstGeom>
              <a:gradFill>
                <a:gsLst>
                  <a:gs pos="0">
                    <a:srgbClr val="AFAFAF"/>
                  </a:gs>
                  <a:gs pos="50000">
                    <a:schemeClr val="accent3"/>
                  </a:gs>
                  <a:gs pos="100000">
                    <a:srgbClr val="919191"/>
                  </a:gs>
                </a:gsLst>
                <a:lin ang="5400000" scaled="0"/>
              </a:gradFill>
              <a:ln cap="flat" cmpd="sng" w="9525">
                <a:solidFill>
                  <a:schemeClr val="accent3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7" name="Shape 167"/>
            <p:cNvSpPr/>
            <p:nvPr/>
          </p:nvSpPr>
          <p:spPr>
            <a:xfrm>
              <a:off x="4515419" y="1758419"/>
              <a:ext cx="666844" cy="275652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집결 중hh:mm:ss</a:t>
              </a:r>
            </a:p>
          </p:txBody>
        </p:sp>
      </p:grpSp>
      <p:sp>
        <p:nvSpPr>
          <p:cNvPr id="168" name="Shape 168"/>
          <p:cNvSpPr/>
          <p:nvPr/>
        </p:nvSpPr>
        <p:spPr>
          <a:xfrm>
            <a:off x="5261557" y="2913430"/>
            <a:ext cx="1597733" cy="59888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Shape 169"/>
          <p:cNvSpPr/>
          <p:nvPr/>
        </p:nvSpPr>
        <p:spPr>
          <a:xfrm>
            <a:off x="7985032" y="2293614"/>
            <a:ext cx="3320275" cy="46653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유적은 필드에 생성된다.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무너진 오래된 유적지 형태의 이미지</a:t>
            </a:r>
          </a:p>
        </p:txBody>
      </p:sp>
      <p:cxnSp>
        <p:nvCxnSpPr>
          <p:cNvPr id="170" name="Shape 170"/>
          <p:cNvCxnSpPr>
            <a:stCxn id="169" idx="1"/>
          </p:cNvCxnSpPr>
          <p:nvPr/>
        </p:nvCxnSpPr>
        <p:spPr>
          <a:xfrm flipH="1">
            <a:off x="6380932" y="2526879"/>
            <a:ext cx="1604100" cy="7608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71" name="Shape 171"/>
          <p:cNvSpPr/>
          <p:nvPr/>
        </p:nvSpPr>
        <p:spPr>
          <a:xfrm>
            <a:off x="7985032" y="2944947"/>
            <a:ext cx="3320275" cy="46653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터치 하면 가능한 액션이 나온다.</a:t>
            </a:r>
          </a:p>
        </p:txBody>
      </p:sp>
      <p:pic>
        <p:nvPicPr>
          <p:cNvPr id="172" name="Shape 1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56539" y="2377584"/>
            <a:ext cx="1702751" cy="1134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/>
        </p:nvSpPr>
        <p:spPr>
          <a:xfrm>
            <a:off x="690464" y="289248"/>
            <a:ext cx="968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유적 UI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1013629" y="667910"/>
            <a:ext cx="30731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필드의 유적</a:t>
            </a:r>
          </a:p>
        </p:txBody>
      </p:sp>
      <p:pic>
        <p:nvPicPr>
          <p:cNvPr id="179" name="Shape 1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1198" y="569474"/>
            <a:ext cx="3210461" cy="593195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0" name="Shape 180"/>
          <p:cNvGrpSpPr/>
          <p:nvPr/>
        </p:nvGrpSpPr>
        <p:grpSpPr>
          <a:xfrm>
            <a:off x="4515419" y="1260009"/>
            <a:ext cx="666844" cy="774062"/>
            <a:chOff x="4515419" y="1260009"/>
            <a:chExt cx="666844" cy="774062"/>
          </a:xfrm>
        </p:grpSpPr>
        <p:grpSp>
          <p:nvGrpSpPr>
            <p:cNvPr id="181" name="Shape 181"/>
            <p:cNvGrpSpPr/>
            <p:nvPr/>
          </p:nvGrpSpPr>
          <p:grpSpPr>
            <a:xfrm>
              <a:off x="4602221" y="1260009"/>
              <a:ext cx="476660" cy="479748"/>
              <a:chOff x="2624128" y="2948850"/>
              <a:chExt cx="476660" cy="479748"/>
            </a:xfrm>
          </p:grpSpPr>
          <p:sp>
            <p:nvSpPr>
              <p:cNvPr id="182" name="Shape 182"/>
              <p:cNvSpPr/>
              <p:nvPr/>
            </p:nvSpPr>
            <p:spPr>
              <a:xfrm>
                <a:off x="2626669" y="2948850"/>
                <a:ext cx="471204" cy="471204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Shape 183"/>
              <p:cNvSpPr/>
              <p:nvPr/>
            </p:nvSpPr>
            <p:spPr>
              <a:xfrm rot="5400000">
                <a:off x="2624128" y="2951939"/>
                <a:ext cx="476660" cy="476660"/>
              </a:xfrm>
              <a:prstGeom prst="blockArc">
                <a:avLst>
                  <a:gd fmla="val 10800000" name="adj1"/>
                  <a:gd fmla="val 19207176" name="adj2"/>
                  <a:gd fmla="val 22523" name="adj3"/>
                </a:avLst>
              </a:prstGeom>
              <a:solidFill>
                <a:schemeClr val="accent2"/>
              </a:solidFill>
              <a:ln cap="flat" cmpd="sng" w="12700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Shape 184"/>
              <p:cNvSpPr/>
              <p:nvPr/>
            </p:nvSpPr>
            <p:spPr>
              <a:xfrm>
                <a:off x="2686057" y="3015563"/>
                <a:ext cx="352540" cy="352540"/>
              </a:xfrm>
              <a:prstGeom prst="ellipse">
                <a:avLst/>
              </a:prstGeom>
              <a:gradFill>
                <a:gsLst>
                  <a:gs pos="0">
                    <a:srgbClr val="AFAFAF"/>
                  </a:gs>
                  <a:gs pos="50000">
                    <a:schemeClr val="accent3"/>
                  </a:gs>
                  <a:gs pos="100000">
                    <a:srgbClr val="919191"/>
                  </a:gs>
                </a:gsLst>
                <a:lin ang="5400000" scaled="0"/>
              </a:gradFill>
              <a:ln cap="flat" cmpd="sng" w="9525">
                <a:solidFill>
                  <a:schemeClr val="accent3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5" name="Shape 185"/>
            <p:cNvSpPr/>
            <p:nvPr/>
          </p:nvSpPr>
          <p:spPr>
            <a:xfrm>
              <a:off x="4515419" y="1758419"/>
              <a:ext cx="666844" cy="275652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집결 중hh:mm:ss</a:t>
              </a:r>
            </a:p>
          </p:txBody>
        </p:sp>
      </p:grpSp>
      <p:sp>
        <p:nvSpPr>
          <p:cNvPr id="186" name="Shape 186"/>
          <p:cNvSpPr txBox="1"/>
          <p:nvPr/>
        </p:nvSpPr>
        <p:spPr>
          <a:xfrm>
            <a:off x="4174292" y="1838035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상세 보기</a:t>
            </a:r>
          </a:p>
        </p:txBody>
      </p:sp>
      <p:sp>
        <p:nvSpPr>
          <p:cNvPr id="187" name="Shape 187"/>
          <p:cNvSpPr/>
          <p:nvPr/>
        </p:nvSpPr>
        <p:spPr>
          <a:xfrm>
            <a:off x="7985032" y="2293614"/>
            <a:ext cx="3320275" cy="46653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탐사를 선택하면 유적을 탐사하기 위한 팝업이 출력 된다.</a:t>
            </a:r>
          </a:p>
        </p:txBody>
      </p:sp>
      <p:sp>
        <p:nvSpPr>
          <p:cNvPr id="188" name="Shape 188"/>
          <p:cNvSpPr/>
          <p:nvPr/>
        </p:nvSpPr>
        <p:spPr>
          <a:xfrm>
            <a:off x="493739" y="2386866"/>
            <a:ext cx="3320275" cy="46653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유적가 가지고 있는 보상의 종류를 보여 준다.</a:t>
            </a:r>
          </a:p>
        </p:txBody>
      </p:sp>
      <p:cxnSp>
        <p:nvCxnSpPr>
          <p:cNvPr id="189" name="Shape 189"/>
          <p:cNvCxnSpPr>
            <a:stCxn id="188" idx="3"/>
          </p:cNvCxnSpPr>
          <p:nvPr/>
        </p:nvCxnSpPr>
        <p:spPr>
          <a:xfrm>
            <a:off x="3814015" y="2620132"/>
            <a:ext cx="1094100" cy="5097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90" name="Shape 190"/>
          <p:cNvSpPr/>
          <p:nvPr/>
        </p:nvSpPr>
        <p:spPr>
          <a:xfrm>
            <a:off x="8018564" y="3799401"/>
            <a:ext cx="3320275" cy="46653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좌표를 즐겨찾기 할 수 있다.</a:t>
            </a:r>
          </a:p>
        </p:txBody>
      </p:sp>
      <p:sp>
        <p:nvSpPr>
          <p:cNvPr id="191" name="Shape 191"/>
          <p:cNvSpPr/>
          <p:nvPr/>
        </p:nvSpPr>
        <p:spPr>
          <a:xfrm>
            <a:off x="5275366" y="3069166"/>
            <a:ext cx="1597733" cy="59888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Shape 1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70348" y="2533322"/>
            <a:ext cx="1702751" cy="11347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3" name="Shape 193"/>
          <p:cNvGrpSpPr/>
          <p:nvPr/>
        </p:nvGrpSpPr>
        <p:grpSpPr>
          <a:xfrm>
            <a:off x="4908180" y="2429164"/>
            <a:ext cx="3110318" cy="1647803"/>
            <a:chOff x="4908180" y="2429164"/>
            <a:chExt cx="3110318" cy="1647803"/>
          </a:xfrm>
        </p:grpSpPr>
        <p:sp>
          <p:nvSpPr>
            <p:cNvPr id="194" name="Shape 194"/>
            <p:cNvSpPr/>
            <p:nvPr/>
          </p:nvSpPr>
          <p:spPr>
            <a:xfrm>
              <a:off x="5283626" y="2429164"/>
              <a:ext cx="1625601" cy="1465592"/>
            </a:xfrm>
            <a:prstGeom prst="ellipse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Shape 195"/>
            <p:cNvSpPr/>
            <p:nvPr/>
          </p:nvSpPr>
          <p:spPr>
            <a:xfrm>
              <a:off x="4908180" y="2853398"/>
              <a:ext cx="588140" cy="552822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Shape 196"/>
            <p:cNvSpPr/>
            <p:nvPr/>
          </p:nvSpPr>
          <p:spPr>
            <a:xfrm>
              <a:off x="6637990" y="2820213"/>
              <a:ext cx="588140" cy="552822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Shape 197"/>
            <p:cNvSpPr/>
            <p:nvPr/>
          </p:nvSpPr>
          <p:spPr>
            <a:xfrm>
              <a:off x="5331748" y="3581262"/>
              <a:ext cx="1577477" cy="24919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Shape 198"/>
            <p:cNvSpPr txBox="1"/>
            <p:nvPr/>
          </p:nvSpPr>
          <p:spPr>
            <a:xfrm>
              <a:off x="5852764" y="3590991"/>
              <a:ext cx="588623" cy="253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유적지</a:t>
              </a:r>
            </a:p>
          </p:txBody>
        </p:sp>
        <p:sp>
          <p:nvSpPr>
            <p:cNvPr id="199" name="Shape 199"/>
            <p:cNvSpPr txBox="1"/>
            <p:nvPr/>
          </p:nvSpPr>
          <p:spPr>
            <a:xfrm>
              <a:off x="5000253" y="3194424"/>
              <a:ext cx="415498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설명</a:t>
              </a:r>
            </a:p>
          </p:txBody>
        </p:sp>
        <p:sp>
          <p:nvSpPr>
            <p:cNvPr id="200" name="Shape 200"/>
            <p:cNvSpPr txBox="1"/>
            <p:nvPr/>
          </p:nvSpPr>
          <p:spPr>
            <a:xfrm>
              <a:off x="6731492" y="3161959"/>
              <a:ext cx="415498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탐사</a:t>
              </a:r>
            </a:p>
          </p:txBody>
        </p:sp>
        <p:sp>
          <p:nvSpPr>
            <p:cNvPr id="201" name="Shape 201"/>
            <p:cNvSpPr/>
            <p:nvPr/>
          </p:nvSpPr>
          <p:spPr>
            <a:xfrm>
              <a:off x="5331748" y="3822262"/>
              <a:ext cx="1577477" cy="24919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Shape 202"/>
            <p:cNvSpPr txBox="1"/>
            <p:nvPr/>
          </p:nvSpPr>
          <p:spPr>
            <a:xfrm>
              <a:off x="5368535" y="3823051"/>
              <a:ext cx="1305164" cy="253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X : 1200, Y : 1200</a:t>
              </a:r>
            </a:p>
          </p:txBody>
        </p:sp>
        <p:sp>
          <p:nvSpPr>
            <p:cNvPr id="203" name="Shape 203"/>
            <p:cNvSpPr/>
            <p:nvPr/>
          </p:nvSpPr>
          <p:spPr>
            <a:xfrm>
              <a:off x="6637990" y="3835221"/>
              <a:ext cx="235108" cy="226710"/>
            </a:xfrm>
            <a:prstGeom prst="plus">
              <a:avLst>
                <a:gd fmla="val 34024" name="adj"/>
              </a:avLst>
            </a:prstGeom>
            <a:solidFill>
              <a:schemeClr val="accent2"/>
            </a:solidFill>
            <a:ln cap="flat" cmpd="sng" w="12700">
              <a:solidFill>
                <a:srgbClr val="AC5B2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4" name="Shape 204"/>
            <p:cNvCxnSpPr>
              <a:endCxn id="196" idx="7"/>
            </p:cNvCxnSpPr>
            <p:nvPr/>
          </p:nvCxnSpPr>
          <p:spPr>
            <a:xfrm flipH="1">
              <a:off x="7140000" y="2526772"/>
              <a:ext cx="845100" cy="374400"/>
            </a:xfrm>
            <a:prstGeom prst="straightConnector1">
              <a:avLst/>
            </a:prstGeom>
            <a:noFill/>
            <a:ln cap="flat" cmpd="sng" w="28575">
              <a:solidFill>
                <a:srgbClr val="C00000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cxnSp>
          <p:nvCxnSpPr>
            <p:cNvPr id="205" name="Shape 205"/>
            <p:cNvCxnSpPr>
              <a:endCxn id="203" idx="3"/>
            </p:cNvCxnSpPr>
            <p:nvPr/>
          </p:nvCxnSpPr>
          <p:spPr>
            <a:xfrm rot="10800000">
              <a:off x="6873098" y="3948577"/>
              <a:ext cx="1145400" cy="84000"/>
            </a:xfrm>
            <a:prstGeom prst="straightConnector1">
              <a:avLst/>
            </a:prstGeom>
            <a:noFill/>
            <a:ln cap="flat" cmpd="sng" w="28575">
              <a:solidFill>
                <a:srgbClr val="C00000"/>
              </a:solidFill>
              <a:prstDash val="solid"/>
              <a:miter/>
              <a:headEnd len="med" w="med" type="none"/>
              <a:tailEnd len="lg" w="lg" type="triangle"/>
            </a:ln>
          </p:spPr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/>
        </p:nvSpPr>
        <p:spPr>
          <a:xfrm>
            <a:off x="690464" y="289248"/>
            <a:ext cx="968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유적 UI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1013629" y="667910"/>
            <a:ext cx="30731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필드의 유적</a:t>
            </a:r>
          </a:p>
        </p:txBody>
      </p:sp>
      <p:pic>
        <p:nvPicPr>
          <p:cNvPr id="212" name="Shape 2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1198" y="569474"/>
            <a:ext cx="3210461" cy="593195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" name="Shape 213"/>
          <p:cNvGrpSpPr/>
          <p:nvPr/>
        </p:nvGrpSpPr>
        <p:grpSpPr>
          <a:xfrm>
            <a:off x="4515419" y="1260009"/>
            <a:ext cx="666844" cy="774062"/>
            <a:chOff x="4515419" y="1260009"/>
            <a:chExt cx="666844" cy="774062"/>
          </a:xfrm>
        </p:grpSpPr>
        <p:grpSp>
          <p:nvGrpSpPr>
            <p:cNvPr id="214" name="Shape 214"/>
            <p:cNvGrpSpPr/>
            <p:nvPr/>
          </p:nvGrpSpPr>
          <p:grpSpPr>
            <a:xfrm>
              <a:off x="4602221" y="1260009"/>
              <a:ext cx="476660" cy="479748"/>
              <a:chOff x="2624128" y="2948850"/>
              <a:chExt cx="476660" cy="479748"/>
            </a:xfrm>
          </p:grpSpPr>
          <p:sp>
            <p:nvSpPr>
              <p:cNvPr id="215" name="Shape 215"/>
              <p:cNvSpPr/>
              <p:nvPr/>
            </p:nvSpPr>
            <p:spPr>
              <a:xfrm>
                <a:off x="2626669" y="2948850"/>
                <a:ext cx="471204" cy="471204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Shape 216"/>
              <p:cNvSpPr/>
              <p:nvPr/>
            </p:nvSpPr>
            <p:spPr>
              <a:xfrm rot="5400000">
                <a:off x="2624128" y="2951939"/>
                <a:ext cx="476660" cy="476660"/>
              </a:xfrm>
              <a:prstGeom prst="blockArc">
                <a:avLst>
                  <a:gd fmla="val 10800000" name="adj1"/>
                  <a:gd fmla="val 19207176" name="adj2"/>
                  <a:gd fmla="val 22523" name="adj3"/>
                </a:avLst>
              </a:prstGeom>
              <a:solidFill>
                <a:schemeClr val="accent2"/>
              </a:solidFill>
              <a:ln cap="flat" cmpd="sng" w="12700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Shape 217"/>
              <p:cNvSpPr/>
              <p:nvPr/>
            </p:nvSpPr>
            <p:spPr>
              <a:xfrm>
                <a:off x="2686057" y="3015563"/>
                <a:ext cx="352540" cy="352540"/>
              </a:xfrm>
              <a:prstGeom prst="ellipse">
                <a:avLst/>
              </a:prstGeom>
              <a:gradFill>
                <a:gsLst>
                  <a:gs pos="0">
                    <a:srgbClr val="AFAFAF"/>
                  </a:gs>
                  <a:gs pos="50000">
                    <a:schemeClr val="accent3"/>
                  </a:gs>
                  <a:gs pos="100000">
                    <a:srgbClr val="919191"/>
                  </a:gs>
                </a:gsLst>
                <a:lin ang="5400000" scaled="0"/>
              </a:gradFill>
              <a:ln cap="flat" cmpd="sng" w="9525">
                <a:solidFill>
                  <a:schemeClr val="accent3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8" name="Shape 218"/>
            <p:cNvSpPr/>
            <p:nvPr/>
          </p:nvSpPr>
          <p:spPr>
            <a:xfrm>
              <a:off x="4515419" y="1758419"/>
              <a:ext cx="666844" cy="275652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집결 중hh:mm:ss</a:t>
              </a:r>
            </a:p>
          </p:txBody>
        </p:sp>
      </p:grpSp>
      <p:pic>
        <p:nvPicPr>
          <p:cNvPr id="219" name="Shape 2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00612" y="2853398"/>
            <a:ext cx="791628" cy="682052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Shape 220"/>
          <p:cNvSpPr/>
          <p:nvPr/>
        </p:nvSpPr>
        <p:spPr>
          <a:xfrm>
            <a:off x="5283626" y="2429164"/>
            <a:ext cx="1625601" cy="1465592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4908180" y="2853398"/>
            <a:ext cx="588140" cy="552822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6637990" y="2820213"/>
            <a:ext cx="588140" cy="552822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5331748" y="3581262"/>
            <a:ext cx="1577477" cy="24919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5733596" y="3581260"/>
            <a:ext cx="453970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유적</a:t>
            </a:r>
          </a:p>
        </p:txBody>
      </p:sp>
      <p:sp>
        <p:nvSpPr>
          <p:cNvPr id="225" name="Shape 225"/>
          <p:cNvSpPr/>
          <p:nvPr/>
        </p:nvSpPr>
        <p:spPr>
          <a:xfrm>
            <a:off x="5331748" y="3822262"/>
            <a:ext cx="1577477" cy="24919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5368535" y="3823051"/>
            <a:ext cx="1305164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X : 1200, Y : 1200</a:t>
            </a:r>
          </a:p>
        </p:txBody>
      </p:sp>
      <p:sp>
        <p:nvSpPr>
          <p:cNvPr id="227" name="Shape 227"/>
          <p:cNvSpPr/>
          <p:nvPr/>
        </p:nvSpPr>
        <p:spPr>
          <a:xfrm>
            <a:off x="4491198" y="569472"/>
            <a:ext cx="3210461" cy="5931954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Shape 228"/>
          <p:cNvSpPr/>
          <p:nvPr/>
        </p:nvSpPr>
        <p:spPr>
          <a:xfrm>
            <a:off x="4491198" y="2248676"/>
            <a:ext cx="3210461" cy="2194531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25000">
                <a:srgbClr val="000000">
                  <a:alpha val="80000"/>
                </a:srgbClr>
              </a:gs>
              <a:gs pos="50000">
                <a:schemeClr val="dk1"/>
              </a:gs>
              <a:gs pos="75000">
                <a:srgbClr val="000000">
                  <a:alpha val="80000"/>
                </a:srgbClr>
              </a:gs>
              <a:gs pos="100000">
                <a:srgbClr val="000000">
                  <a:alpha val="4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9" name="Shape 229"/>
          <p:cNvCxnSpPr/>
          <p:nvPr/>
        </p:nvCxnSpPr>
        <p:spPr>
          <a:xfrm>
            <a:off x="4481446" y="2208772"/>
            <a:ext cx="3219208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30" name="Shape 230"/>
          <p:cNvSpPr txBox="1"/>
          <p:nvPr/>
        </p:nvSpPr>
        <p:spPr>
          <a:xfrm>
            <a:off x="6545348" y="2267816"/>
            <a:ext cx="307777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유적</a:t>
            </a:r>
          </a:p>
        </p:txBody>
      </p:sp>
      <p:cxnSp>
        <p:nvCxnSpPr>
          <p:cNvPr id="231" name="Shape 231"/>
          <p:cNvCxnSpPr/>
          <p:nvPr/>
        </p:nvCxnSpPr>
        <p:spPr>
          <a:xfrm>
            <a:off x="5717044" y="2506277"/>
            <a:ext cx="1964386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32" name="Shape 232"/>
          <p:cNvSpPr/>
          <p:nvPr/>
        </p:nvSpPr>
        <p:spPr>
          <a:xfrm>
            <a:off x="4599978" y="2651482"/>
            <a:ext cx="3000805" cy="637335"/>
          </a:xfrm>
          <a:prstGeom prst="roundRect">
            <a:avLst>
              <a:gd fmla="val 5419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3" name="Shape 233"/>
          <p:cNvCxnSpPr/>
          <p:nvPr/>
        </p:nvCxnSpPr>
        <p:spPr>
          <a:xfrm>
            <a:off x="4491198" y="4443210"/>
            <a:ext cx="3219208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34" name="Shape 234"/>
          <p:cNvSpPr txBox="1"/>
          <p:nvPr/>
        </p:nvSpPr>
        <p:spPr>
          <a:xfrm>
            <a:off x="4729017" y="2725211"/>
            <a:ext cx="2782939" cy="553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과거 번영했던 문명의 유적입니다.  이 곳을 탐색하면 보물과 유적을 찾을 수 있습니다.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하지만 유적의 수호자를 조심하세요.</a:t>
            </a:r>
          </a:p>
        </p:txBody>
      </p:sp>
      <p:sp>
        <p:nvSpPr>
          <p:cNvPr id="235" name="Shape 235"/>
          <p:cNvSpPr/>
          <p:nvPr/>
        </p:nvSpPr>
        <p:spPr>
          <a:xfrm>
            <a:off x="493739" y="1340958"/>
            <a:ext cx="3320275" cy="46653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유적의 이미지.</a:t>
            </a:r>
          </a:p>
        </p:txBody>
      </p:sp>
      <p:cxnSp>
        <p:nvCxnSpPr>
          <p:cNvPr id="236" name="Shape 236"/>
          <p:cNvCxnSpPr>
            <a:stCxn id="235" idx="3"/>
          </p:cNvCxnSpPr>
          <p:nvPr/>
        </p:nvCxnSpPr>
        <p:spPr>
          <a:xfrm>
            <a:off x="3814015" y="1574224"/>
            <a:ext cx="725100" cy="5598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37" name="Shape 237"/>
          <p:cNvSpPr/>
          <p:nvPr/>
        </p:nvSpPr>
        <p:spPr>
          <a:xfrm>
            <a:off x="497112" y="2682724"/>
            <a:ext cx="3320275" cy="46653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유적을 탐색할 것이냔 텍스트와 </a:t>
            </a:r>
            <a:r>
              <a:rPr lang="en-US" sz="1000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유적까지 이동하는 데 걸리는 시간</a:t>
            </a: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..</a:t>
            </a:r>
          </a:p>
        </p:txBody>
      </p:sp>
      <p:cxnSp>
        <p:nvCxnSpPr>
          <p:cNvPr id="238" name="Shape 238"/>
          <p:cNvCxnSpPr>
            <a:stCxn id="237" idx="3"/>
            <a:endCxn id="234" idx="1"/>
          </p:cNvCxnSpPr>
          <p:nvPr/>
        </p:nvCxnSpPr>
        <p:spPr>
          <a:xfrm>
            <a:off x="3817388" y="2915989"/>
            <a:ext cx="911700" cy="861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39" name="Shape 239"/>
          <p:cNvSpPr/>
          <p:nvPr/>
        </p:nvSpPr>
        <p:spPr>
          <a:xfrm>
            <a:off x="8276529" y="3683935"/>
            <a:ext cx="3320275" cy="46653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시간을 선택하면  팝업창이 닫히고 탐험을 위한 부대를 편성하는 ui로 연결 된다.</a:t>
            </a:r>
          </a:p>
        </p:txBody>
      </p:sp>
      <p:cxnSp>
        <p:nvCxnSpPr>
          <p:cNvPr id="240" name="Shape 240"/>
          <p:cNvCxnSpPr>
            <a:stCxn id="239" idx="1"/>
          </p:cNvCxnSpPr>
          <p:nvPr/>
        </p:nvCxnSpPr>
        <p:spPr>
          <a:xfrm flipH="1">
            <a:off x="7600929" y="3917200"/>
            <a:ext cx="675600" cy="543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41" name="Shape 241"/>
          <p:cNvSpPr/>
          <p:nvPr/>
        </p:nvSpPr>
        <p:spPr>
          <a:xfrm>
            <a:off x="8276529" y="1762710"/>
            <a:ext cx="3320275" cy="46653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다른 영역을 누르면 팝업 창이 닫히고 필드를 보여준다.</a:t>
            </a:r>
          </a:p>
        </p:txBody>
      </p:sp>
      <p:cxnSp>
        <p:nvCxnSpPr>
          <p:cNvPr id="242" name="Shape 242"/>
          <p:cNvCxnSpPr>
            <a:stCxn id="241" idx="1"/>
          </p:cNvCxnSpPr>
          <p:nvPr/>
        </p:nvCxnSpPr>
        <p:spPr>
          <a:xfrm rot="10800000">
            <a:off x="7222029" y="1934176"/>
            <a:ext cx="1054500" cy="618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43" name="Shape 243"/>
          <p:cNvSpPr/>
          <p:nvPr/>
        </p:nvSpPr>
        <p:spPr>
          <a:xfrm>
            <a:off x="493739" y="3894757"/>
            <a:ext cx="3320275" cy="46653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탐색할 수 있는 부대를 보낼 수 없는 상황일 경우 팝업 창이 출력 된다.</a:t>
            </a:r>
          </a:p>
        </p:txBody>
      </p:sp>
      <p:cxnSp>
        <p:nvCxnSpPr>
          <p:cNvPr id="244" name="Shape 244"/>
          <p:cNvCxnSpPr>
            <a:stCxn id="243" idx="3"/>
          </p:cNvCxnSpPr>
          <p:nvPr/>
        </p:nvCxnSpPr>
        <p:spPr>
          <a:xfrm flipH="1" rot="10800000">
            <a:off x="3814015" y="4071322"/>
            <a:ext cx="750300" cy="567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pic>
        <p:nvPicPr>
          <p:cNvPr id="245" name="Shape 2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62917" y="1575296"/>
            <a:ext cx="1702751" cy="1134723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Shape 246"/>
          <p:cNvSpPr/>
          <p:nvPr/>
        </p:nvSpPr>
        <p:spPr>
          <a:xfrm>
            <a:off x="4606669" y="3312542"/>
            <a:ext cx="2994113" cy="301903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Shape 247"/>
          <p:cNvSpPr txBox="1"/>
          <p:nvPr/>
        </p:nvSpPr>
        <p:spPr>
          <a:xfrm>
            <a:off x="4849958" y="3331505"/>
            <a:ext cx="2627641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23 : 59 : 59 후 유적은 모습을 감춥니다.</a:t>
            </a:r>
          </a:p>
        </p:txBody>
      </p:sp>
      <p:sp>
        <p:nvSpPr>
          <p:cNvPr id="248" name="Shape 248"/>
          <p:cNvSpPr/>
          <p:nvPr/>
        </p:nvSpPr>
        <p:spPr>
          <a:xfrm>
            <a:off x="4618332" y="3638173"/>
            <a:ext cx="1370245" cy="323109"/>
          </a:xfrm>
          <a:prstGeom prst="roundRect">
            <a:avLst>
              <a:gd fmla="val 16667" name="adj"/>
            </a:avLst>
          </a:prstGeom>
          <a:solidFill>
            <a:srgbClr val="548135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15분</a:t>
            </a:r>
          </a:p>
        </p:txBody>
      </p:sp>
      <p:sp>
        <p:nvSpPr>
          <p:cNvPr id="249" name="Shape 249"/>
          <p:cNvSpPr/>
          <p:nvPr/>
        </p:nvSpPr>
        <p:spPr>
          <a:xfrm>
            <a:off x="4618332" y="4029110"/>
            <a:ext cx="1370245" cy="323109"/>
          </a:xfrm>
          <a:prstGeom prst="roundRect">
            <a:avLst>
              <a:gd fmla="val 16667" name="adj"/>
            </a:avLst>
          </a:prstGeom>
          <a:solidFill>
            <a:srgbClr val="548135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4시간</a:t>
            </a:r>
          </a:p>
        </p:txBody>
      </p:sp>
      <p:sp>
        <p:nvSpPr>
          <p:cNvPr id="250" name="Shape 250"/>
          <p:cNvSpPr/>
          <p:nvPr/>
        </p:nvSpPr>
        <p:spPr>
          <a:xfrm>
            <a:off x="6230537" y="3648335"/>
            <a:ext cx="1370245" cy="323109"/>
          </a:xfrm>
          <a:prstGeom prst="roundRect">
            <a:avLst>
              <a:gd fmla="val 16667" name="adj"/>
            </a:avLst>
          </a:prstGeom>
          <a:solidFill>
            <a:srgbClr val="548135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1시간</a:t>
            </a:r>
          </a:p>
        </p:txBody>
      </p:sp>
      <p:sp>
        <p:nvSpPr>
          <p:cNvPr id="251" name="Shape 251"/>
          <p:cNvSpPr/>
          <p:nvPr/>
        </p:nvSpPr>
        <p:spPr>
          <a:xfrm>
            <a:off x="6230537" y="4038271"/>
            <a:ext cx="1370245" cy="323109"/>
          </a:xfrm>
          <a:prstGeom prst="roundRect">
            <a:avLst>
              <a:gd fmla="val 16667" name="adj"/>
            </a:avLst>
          </a:prstGeom>
          <a:solidFill>
            <a:srgbClr val="757070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8시간</a:t>
            </a:r>
          </a:p>
        </p:txBody>
      </p:sp>
      <p:sp>
        <p:nvSpPr>
          <p:cNvPr id="252" name="Shape 252"/>
          <p:cNvSpPr/>
          <p:nvPr/>
        </p:nvSpPr>
        <p:spPr>
          <a:xfrm>
            <a:off x="8276529" y="4346519"/>
            <a:ext cx="3320275" cy="46653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유적이 사라지는 시간보다 더 긴 시간의 탐사 선택은 회색으로 비활성화 된다.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Shape 2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8269" y="673227"/>
            <a:ext cx="3220000" cy="572444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Shape 258"/>
          <p:cNvSpPr txBox="1"/>
          <p:nvPr/>
        </p:nvSpPr>
        <p:spPr>
          <a:xfrm>
            <a:off x="690464" y="289248"/>
            <a:ext cx="968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유적 UI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1013629" y="667910"/>
            <a:ext cx="332510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출정 병력 선택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출정하려는 병력 선택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7903028" y="5775648"/>
            <a:ext cx="4153701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 strike="sng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※ </a:t>
            </a:r>
            <a:r>
              <a:rPr lang="en-US" sz="1800" strike="sng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최대 보유 가능 병력 수의 ¼까지만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 strike="sng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파병할 수 있다. (소수점 이하 올림)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/>
        </p:nvSpPr>
        <p:spPr>
          <a:xfrm>
            <a:off x="690464" y="289248"/>
            <a:ext cx="968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유적 UI</a:t>
            </a:r>
          </a:p>
        </p:txBody>
      </p:sp>
      <p:pic>
        <p:nvPicPr>
          <p:cNvPr id="266" name="Shape 2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1198" y="569474"/>
            <a:ext cx="3210461" cy="5931954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Shape 267"/>
          <p:cNvSpPr txBox="1"/>
          <p:nvPr/>
        </p:nvSpPr>
        <p:spPr>
          <a:xfrm>
            <a:off x="1013629" y="667910"/>
            <a:ext cx="307317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출정 실패 알림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출정 부대 부족 알림 팝업</a:t>
            </a:r>
          </a:p>
        </p:txBody>
      </p:sp>
      <p:grpSp>
        <p:nvGrpSpPr>
          <p:cNvPr id="268" name="Shape 268"/>
          <p:cNvGrpSpPr/>
          <p:nvPr/>
        </p:nvGrpSpPr>
        <p:grpSpPr>
          <a:xfrm>
            <a:off x="5419866" y="2146077"/>
            <a:ext cx="522880" cy="746645"/>
            <a:chOff x="6382339" y="3119338"/>
            <a:chExt cx="522880" cy="746645"/>
          </a:xfrm>
        </p:grpSpPr>
        <p:pic>
          <p:nvPicPr>
            <p:cNvPr id="269" name="Shape 26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615660" y="3203043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0" name="Shape 27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426610" y="3119338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1" name="Shape 27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382339" y="3340317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2" name="Shape 27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571389" y="3424023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3" name="Shape 273"/>
          <p:cNvSpPr/>
          <p:nvPr/>
        </p:nvSpPr>
        <p:spPr>
          <a:xfrm>
            <a:off x="4491198" y="569472"/>
            <a:ext cx="3210461" cy="5931954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4" name="Shape 274"/>
          <p:cNvGrpSpPr/>
          <p:nvPr/>
        </p:nvGrpSpPr>
        <p:grpSpPr>
          <a:xfrm>
            <a:off x="4481446" y="2927228"/>
            <a:ext cx="3228959" cy="1129246"/>
            <a:chOff x="4481446" y="2078141"/>
            <a:chExt cx="3228959" cy="1129246"/>
          </a:xfrm>
        </p:grpSpPr>
        <p:sp>
          <p:nvSpPr>
            <p:cNvPr id="275" name="Shape 275"/>
            <p:cNvSpPr/>
            <p:nvPr/>
          </p:nvSpPr>
          <p:spPr>
            <a:xfrm>
              <a:off x="4491198" y="2097206"/>
              <a:ext cx="3210461" cy="1093864"/>
            </a:xfrm>
            <a:prstGeom prst="rect">
              <a:avLst/>
            </a:prstGeom>
            <a:gradFill>
              <a:gsLst>
                <a:gs pos="0">
                  <a:srgbClr val="000000">
                    <a:alpha val="40000"/>
                  </a:srgbClr>
                </a:gs>
                <a:gs pos="25000">
                  <a:srgbClr val="000000">
                    <a:alpha val="80000"/>
                  </a:srgbClr>
                </a:gs>
                <a:gs pos="50000">
                  <a:schemeClr val="dk1"/>
                </a:gs>
                <a:gs pos="75000">
                  <a:srgbClr val="000000">
                    <a:alpha val="80000"/>
                  </a:srgbClr>
                </a:gs>
                <a:gs pos="100000">
                  <a:srgbClr val="000000">
                    <a:alpha val="4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현재 n개의 부대만 출정할 수 있습니다.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VIP 8이상의 VIP를 활성화하거나 기술 연구를 통해 행군부대를 1개 추가할 수 있습니다.</a:t>
              </a: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1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1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1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6" name="Shape 276"/>
            <p:cNvCxnSpPr/>
            <p:nvPr/>
          </p:nvCxnSpPr>
          <p:spPr>
            <a:xfrm>
              <a:off x="4481446" y="2078141"/>
              <a:ext cx="3219208" cy="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77" name="Shape 277"/>
            <p:cNvCxnSpPr/>
            <p:nvPr/>
          </p:nvCxnSpPr>
          <p:spPr>
            <a:xfrm>
              <a:off x="4491198" y="3207388"/>
              <a:ext cx="3219208" cy="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278" name="Shape 278"/>
          <p:cNvSpPr/>
          <p:nvPr/>
        </p:nvSpPr>
        <p:spPr>
          <a:xfrm>
            <a:off x="5187819" y="3702528"/>
            <a:ext cx="849085" cy="27403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VIP 활성화</a:t>
            </a:r>
          </a:p>
        </p:txBody>
      </p:sp>
      <p:sp>
        <p:nvSpPr>
          <p:cNvPr id="279" name="Shape 279"/>
          <p:cNvSpPr/>
          <p:nvPr/>
        </p:nvSpPr>
        <p:spPr>
          <a:xfrm>
            <a:off x="6167533" y="3702528"/>
            <a:ext cx="849085" cy="27403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기술 연구</a:t>
            </a:r>
          </a:p>
        </p:txBody>
      </p:sp>
      <p:sp>
        <p:nvSpPr>
          <p:cNvPr id="280" name="Shape 280"/>
          <p:cNvSpPr/>
          <p:nvPr/>
        </p:nvSpPr>
        <p:spPr>
          <a:xfrm>
            <a:off x="8073789" y="2205211"/>
            <a:ext cx="1306286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부대 출정 불가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안내 팝업</a:t>
            </a:r>
          </a:p>
        </p:txBody>
      </p:sp>
      <p:cxnSp>
        <p:nvCxnSpPr>
          <p:cNvPr id="281" name="Shape 281"/>
          <p:cNvCxnSpPr>
            <a:stCxn id="280" idx="1"/>
          </p:cNvCxnSpPr>
          <p:nvPr/>
        </p:nvCxnSpPr>
        <p:spPr>
          <a:xfrm flipH="1">
            <a:off x="7399089" y="2438477"/>
            <a:ext cx="674700" cy="4542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82" name="Shape 282"/>
          <p:cNvSpPr/>
          <p:nvPr/>
        </p:nvSpPr>
        <p:spPr>
          <a:xfrm>
            <a:off x="7564874" y="4519742"/>
            <a:ext cx="1306286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기술 연구 화면으로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이동</a:t>
            </a:r>
          </a:p>
        </p:txBody>
      </p:sp>
      <p:cxnSp>
        <p:nvCxnSpPr>
          <p:cNvPr id="283" name="Shape 283"/>
          <p:cNvCxnSpPr>
            <a:stCxn id="282" idx="1"/>
            <a:endCxn id="279" idx="2"/>
          </p:cNvCxnSpPr>
          <p:nvPr/>
        </p:nvCxnSpPr>
        <p:spPr>
          <a:xfrm rot="10800000">
            <a:off x="6591974" y="3976608"/>
            <a:ext cx="972900" cy="7764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84" name="Shape 284"/>
          <p:cNvSpPr/>
          <p:nvPr/>
        </p:nvSpPr>
        <p:spPr>
          <a:xfrm>
            <a:off x="3427494" y="4519742"/>
            <a:ext cx="1306286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VIP 정보 화면으로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이동</a:t>
            </a:r>
          </a:p>
        </p:txBody>
      </p:sp>
      <p:cxnSp>
        <p:nvCxnSpPr>
          <p:cNvPr id="285" name="Shape 285"/>
          <p:cNvCxnSpPr>
            <a:stCxn id="284" idx="3"/>
            <a:endCxn id="278" idx="2"/>
          </p:cNvCxnSpPr>
          <p:nvPr/>
        </p:nvCxnSpPr>
        <p:spPr>
          <a:xfrm flipH="1" rot="10800000">
            <a:off x="4733780" y="3976608"/>
            <a:ext cx="878700" cy="7764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/>
        </p:nvSpPr>
        <p:spPr>
          <a:xfrm>
            <a:off x="690464" y="289248"/>
            <a:ext cx="968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유적 UI</a:t>
            </a:r>
          </a:p>
        </p:txBody>
      </p:sp>
      <p:pic>
        <p:nvPicPr>
          <p:cNvPr id="291" name="Shape 2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1198" y="569474"/>
            <a:ext cx="3210461" cy="5931954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Shape 292"/>
          <p:cNvSpPr txBox="1"/>
          <p:nvPr/>
        </p:nvSpPr>
        <p:spPr>
          <a:xfrm>
            <a:off x="1013629" y="667910"/>
            <a:ext cx="3325104" cy="17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유적 탐색 이동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이동 중 부대 선택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출정 시 자동으로 선택됨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부가 기능 메뉴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유적 탐색 후 복귀 이동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탐색 이동과 동일하게 작동한다.</a:t>
            </a:r>
          </a:p>
        </p:txBody>
      </p:sp>
      <p:cxnSp>
        <p:nvCxnSpPr>
          <p:cNvPr id="293" name="Shape 293"/>
          <p:cNvCxnSpPr/>
          <p:nvPr/>
        </p:nvCxnSpPr>
        <p:spPr>
          <a:xfrm>
            <a:off x="5467739" y="2547257"/>
            <a:ext cx="718657" cy="727476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dot"/>
            <a:miter/>
            <a:headEnd len="med" w="med" type="none"/>
            <a:tailEnd len="med" w="med" type="none"/>
          </a:ln>
        </p:spPr>
      </p:cxnSp>
      <p:cxnSp>
        <p:nvCxnSpPr>
          <p:cNvPr id="294" name="Shape 294"/>
          <p:cNvCxnSpPr/>
          <p:nvPr/>
        </p:nvCxnSpPr>
        <p:spPr>
          <a:xfrm>
            <a:off x="5515610" y="2491542"/>
            <a:ext cx="718657" cy="727476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dot"/>
            <a:miter/>
            <a:headEnd len="med" w="med" type="none"/>
            <a:tailEnd len="med" w="med" type="none"/>
          </a:ln>
        </p:spPr>
      </p:cxnSp>
      <p:cxnSp>
        <p:nvCxnSpPr>
          <p:cNvPr id="295" name="Shape 295"/>
          <p:cNvCxnSpPr/>
          <p:nvPr/>
        </p:nvCxnSpPr>
        <p:spPr>
          <a:xfrm>
            <a:off x="6548632" y="3579419"/>
            <a:ext cx="1153027" cy="114187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dot"/>
            <a:miter/>
            <a:headEnd len="med" w="med" type="none"/>
            <a:tailEnd len="med" w="med" type="none"/>
          </a:ln>
        </p:spPr>
      </p:cxnSp>
      <p:cxnSp>
        <p:nvCxnSpPr>
          <p:cNvPr id="296" name="Shape 296"/>
          <p:cNvCxnSpPr/>
          <p:nvPr/>
        </p:nvCxnSpPr>
        <p:spPr>
          <a:xfrm>
            <a:off x="6596504" y="3523705"/>
            <a:ext cx="1105154" cy="1085615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dot"/>
            <a:miter/>
            <a:headEnd len="med" w="med" type="none"/>
            <a:tailEnd len="med" w="med" type="none"/>
          </a:ln>
        </p:spPr>
      </p:cxnSp>
      <p:grpSp>
        <p:nvGrpSpPr>
          <p:cNvPr id="297" name="Shape 297"/>
          <p:cNvGrpSpPr/>
          <p:nvPr/>
        </p:nvGrpSpPr>
        <p:grpSpPr>
          <a:xfrm>
            <a:off x="6186396" y="2970048"/>
            <a:ext cx="522880" cy="746645"/>
            <a:chOff x="6382339" y="3119338"/>
            <a:chExt cx="522880" cy="746645"/>
          </a:xfrm>
        </p:grpSpPr>
        <p:pic>
          <p:nvPicPr>
            <p:cNvPr id="298" name="Shape 29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615660" y="3203043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9" name="Shape 29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426610" y="3119338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0" name="Shape 30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382339" y="3340317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1" name="Shape 30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571389" y="3424023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2" name="Shape 302"/>
          <p:cNvSpPr/>
          <p:nvPr/>
        </p:nvSpPr>
        <p:spPr>
          <a:xfrm>
            <a:off x="5957369" y="2882849"/>
            <a:ext cx="914400" cy="914400"/>
          </a:xfrm>
          <a:prstGeom prst="ellipse">
            <a:avLst/>
          </a:prstGeom>
          <a:solidFill>
            <a:schemeClr val="accent1">
              <a:alpha val="0"/>
            </a:schemeClr>
          </a:solidFill>
          <a:ln cap="flat" cmpd="sng" w="381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Shape 303"/>
          <p:cNvSpPr/>
          <p:nvPr/>
        </p:nvSpPr>
        <p:spPr>
          <a:xfrm>
            <a:off x="5709966" y="3733214"/>
            <a:ext cx="1405093" cy="489048"/>
          </a:xfrm>
          <a:prstGeom prst="roundRect">
            <a:avLst>
              <a:gd fmla="val 22391" name="adj"/>
            </a:avLst>
          </a:prstGeom>
          <a:solidFill>
            <a:schemeClr val="dk1">
              <a:alpha val="80000"/>
            </a:schemeClr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(KOR) 호롤룰루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출정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To X:9999, Y:9999</a:t>
            </a:r>
          </a:p>
        </p:txBody>
      </p:sp>
      <p:sp>
        <p:nvSpPr>
          <p:cNvPr id="304" name="Shape 304"/>
          <p:cNvSpPr/>
          <p:nvPr/>
        </p:nvSpPr>
        <p:spPr>
          <a:xfrm>
            <a:off x="5561010" y="3126726"/>
            <a:ext cx="469233" cy="469233"/>
          </a:xfrm>
          <a:prstGeom prst="ellipse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소환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Icon</a:t>
            </a:r>
          </a:p>
        </p:txBody>
      </p:sp>
      <p:sp>
        <p:nvSpPr>
          <p:cNvPr id="305" name="Shape 305"/>
          <p:cNvSpPr/>
          <p:nvPr/>
        </p:nvSpPr>
        <p:spPr>
          <a:xfrm>
            <a:off x="6759072" y="3092075"/>
            <a:ext cx="469233" cy="469233"/>
          </a:xfrm>
          <a:prstGeom prst="ellipse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가속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Icon</a:t>
            </a:r>
          </a:p>
        </p:txBody>
      </p:sp>
      <p:grpSp>
        <p:nvGrpSpPr>
          <p:cNvPr id="306" name="Shape 306"/>
          <p:cNvGrpSpPr/>
          <p:nvPr/>
        </p:nvGrpSpPr>
        <p:grpSpPr>
          <a:xfrm>
            <a:off x="4515419" y="1260009"/>
            <a:ext cx="666844" cy="774062"/>
            <a:chOff x="4515419" y="1260009"/>
            <a:chExt cx="666844" cy="774062"/>
          </a:xfrm>
        </p:grpSpPr>
        <p:grpSp>
          <p:nvGrpSpPr>
            <p:cNvPr id="307" name="Shape 307"/>
            <p:cNvGrpSpPr/>
            <p:nvPr/>
          </p:nvGrpSpPr>
          <p:grpSpPr>
            <a:xfrm>
              <a:off x="4602221" y="1260009"/>
              <a:ext cx="476660" cy="479748"/>
              <a:chOff x="2624128" y="2948850"/>
              <a:chExt cx="476660" cy="479748"/>
            </a:xfrm>
          </p:grpSpPr>
          <p:sp>
            <p:nvSpPr>
              <p:cNvPr id="308" name="Shape 308"/>
              <p:cNvSpPr/>
              <p:nvPr/>
            </p:nvSpPr>
            <p:spPr>
              <a:xfrm>
                <a:off x="2626669" y="2948850"/>
                <a:ext cx="471204" cy="471204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Shape 309"/>
              <p:cNvSpPr/>
              <p:nvPr/>
            </p:nvSpPr>
            <p:spPr>
              <a:xfrm rot="5400000">
                <a:off x="2624128" y="2951939"/>
                <a:ext cx="476660" cy="476660"/>
              </a:xfrm>
              <a:prstGeom prst="blockArc">
                <a:avLst>
                  <a:gd fmla="val 10800000" name="adj1"/>
                  <a:gd fmla="val 19207176" name="adj2"/>
                  <a:gd fmla="val 22523" name="adj3"/>
                </a:avLst>
              </a:prstGeom>
              <a:solidFill>
                <a:schemeClr val="accent2"/>
              </a:solidFill>
              <a:ln cap="flat" cmpd="sng" w="12700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10" name="Shape 310"/>
              <p:cNvGrpSpPr/>
              <p:nvPr/>
            </p:nvGrpSpPr>
            <p:grpSpPr>
              <a:xfrm>
                <a:off x="2676235" y="3010381"/>
                <a:ext cx="381566" cy="381566"/>
                <a:chOff x="4617003" y="1452170"/>
                <a:chExt cx="381566" cy="381566"/>
              </a:xfrm>
            </p:grpSpPr>
            <p:sp>
              <p:nvSpPr>
                <p:cNvPr id="311" name="Shape 311"/>
                <p:cNvSpPr/>
                <p:nvPr/>
              </p:nvSpPr>
              <p:spPr>
                <a:xfrm>
                  <a:off x="4626825" y="1457351"/>
                  <a:ext cx="352540" cy="352540"/>
                </a:xfrm>
                <a:prstGeom prst="ellipse">
                  <a:avLst/>
                </a:prstGeom>
                <a:gradFill>
                  <a:gsLst>
                    <a:gs pos="0">
                      <a:srgbClr val="AFAFAF"/>
                    </a:gs>
                    <a:gs pos="50000">
                      <a:schemeClr val="accent3"/>
                    </a:gs>
                    <a:gs pos="100000">
                      <a:srgbClr val="919191"/>
                    </a:gs>
                  </a:gsLst>
                  <a:lin ang="5400000" scaled="0"/>
                </a:gradFill>
                <a:ln cap="flat" cmpd="sng" w="9525">
                  <a:solidFill>
                    <a:schemeClr val="accent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0" lIns="0" rIns="0" tIns="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descr="http://ubuntuhandbook.org/wp-content/uploads/2014/12/battle-for-wesnoth-icon1.png" id="312" name="Shape 312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>
                  <a:off x="4617003" y="1452170"/>
                  <a:ext cx="381566" cy="3815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sp>
          <p:nvSpPr>
            <p:cNvPr id="313" name="Shape 313"/>
            <p:cNvSpPr/>
            <p:nvPr/>
          </p:nvSpPr>
          <p:spPr>
            <a:xfrm>
              <a:off x="4515419" y="1758419"/>
              <a:ext cx="666844" cy="275652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행군 중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hh:mm:ss</a:t>
              </a:r>
            </a:p>
          </p:txBody>
        </p:sp>
      </p:grpSp>
      <p:sp>
        <p:nvSpPr>
          <p:cNvPr id="314" name="Shape 314"/>
          <p:cNvSpPr/>
          <p:nvPr/>
        </p:nvSpPr>
        <p:spPr>
          <a:xfrm>
            <a:off x="7770525" y="3094507"/>
            <a:ext cx="1306286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부대 행군 속도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상승 아이템 사용</a:t>
            </a:r>
          </a:p>
        </p:txBody>
      </p:sp>
      <p:cxnSp>
        <p:nvCxnSpPr>
          <p:cNvPr id="315" name="Shape 315"/>
          <p:cNvCxnSpPr>
            <a:stCxn id="314" idx="1"/>
            <a:endCxn id="305" idx="6"/>
          </p:cNvCxnSpPr>
          <p:nvPr/>
        </p:nvCxnSpPr>
        <p:spPr>
          <a:xfrm rot="10800000">
            <a:off x="7228425" y="3326572"/>
            <a:ext cx="542100" cy="12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16" name="Shape 316"/>
          <p:cNvSpPr/>
          <p:nvPr/>
        </p:nvSpPr>
        <p:spPr>
          <a:xfrm>
            <a:off x="3592896" y="2865909"/>
            <a:ext cx="1306286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행군 부대 즉시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회군 아이템 사용</a:t>
            </a:r>
          </a:p>
        </p:txBody>
      </p:sp>
      <p:cxnSp>
        <p:nvCxnSpPr>
          <p:cNvPr id="317" name="Shape 317"/>
          <p:cNvCxnSpPr>
            <a:stCxn id="316" idx="3"/>
            <a:endCxn id="304" idx="2"/>
          </p:cNvCxnSpPr>
          <p:nvPr/>
        </p:nvCxnSpPr>
        <p:spPr>
          <a:xfrm>
            <a:off x="4899182" y="3099175"/>
            <a:ext cx="661800" cy="2622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18" name="Shape 318"/>
          <p:cNvSpPr/>
          <p:nvPr/>
        </p:nvSpPr>
        <p:spPr>
          <a:xfrm>
            <a:off x="5695196" y="4543489"/>
            <a:ext cx="1436914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닉네임 정보 및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이동 좌표 정보 표시</a:t>
            </a:r>
          </a:p>
        </p:txBody>
      </p:sp>
      <p:cxnSp>
        <p:nvCxnSpPr>
          <p:cNvPr id="319" name="Shape 319"/>
          <p:cNvCxnSpPr>
            <a:stCxn id="318" idx="0"/>
            <a:endCxn id="303" idx="2"/>
          </p:cNvCxnSpPr>
          <p:nvPr/>
        </p:nvCxnSpPr>
        <p:spPr>
          <a:xfrm rot="10800000">
            <a:off x="6412453" y="4222189"/>
            <a:ext cx="1200" cy="3213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20" name="Shape 320"/>
          <p:cNvSpPr/>
          <p:nvPr/>
        </p:nvSpPr>
        <p:spPr>
          <a:xfrm>
            <a:off x="8292922" y="4422914"/>
            <a:ext cx="1436914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이동 선 표시</a:t>
            </a:r>
          </a:p>
        </p:txBody>
      </p:sp>
      <p:cxnSp>
        <p:nvCxnSpPr>
          <p:cNvPr id="321" name="Shape 321"/>
          <p:cNvCxnSpPr>
            <a:stCxn id="320" idx="1"/>
          </p:cNvCxnSpPr>
          <p:nvPr/>
        </p:nvCxnSpPr>
        <p:spPr>
          <a:xfrm rot="10800000">
            <a:off x="7638022" y="4495680"/>
            <a:ext cx="654900" cy="1605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22" name="Shape 322"/>
          <p:cNvSpPr/>
          <p:nvPr/>
        </p:nvSpPr>
        <p:spPr>
          <a:xfrm>
            <a:off x="5512208" y="600152"/>
            <a:ext cx="1436914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행군 소모 시간 표시</a:t>
            </a:r>
          </a:p>
        </p:txBody>
      </p:sp>
      <p:cxnSp>
        <p:nvCxnSpPr>
          <p:cNvPr id="323" name="Shape 323"/>
          <p:cNvCxnSpPr>
            <a:stCxn id="322" idx="1"/>
          </p:cNvCxnSpPr>
          <p:nvPr/>
        </p:nvCxnSpPr>
        <p:spPr>
          <a:xfrm flipH="1">
            <a:off x="5035808" y="833417"/>
            <a:ext cx="476400" cy="5184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grpSp>
        <p:nvGrpSpPr>
          <p:cNvPr id="324" name="Shape 324"/>
          <p:cNvGrpSpPr/>
          <p:nvPr/>
        </p:nvGrpSpPr>
        <p:grpSpPr>
          <a:xfrm>
            <a:off x="6042050" y="3067000"/>
            <a:ext cx="644851" cy="596412"/>
            <a:chOff x="6042050" y="3067000"/>
            <a:chExt cx="644851" cy="596412"/>
          </a:xfrm>
        </p:grpSpPr>
        <p:pic>
          <p:nvPicPr>
            <p:cNvPr id="325" name="Shape 32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198512" y="3067000"/>
              <a:ext cx="317515" cy="4186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6" name="Shape 32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042050" y="3160815"/>
              <a:ext cx="317515" cy="4186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7" name="Shape 32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369385" y="3150992"/>
              <a:ext cx="317515" cy="4186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8" name="Shape 32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246383" y="3244808"/>
              <a:ext cx="317515" cy="41860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/>
        </p:nvSpPr>
        <p:spPr>
          <a:xfrm>
            <a:off x="690464" y="289248"/>
            <a:ext cx="968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유적 UI</a:t>
            </a:r>
          </a:p>
        </p:txBody>
      </p:sp>
      <p:pic>
        <p:nvPicPr>
          <p:cNvPr id="334" name="Shape 3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1198" y="569474"/>
            <a:ext cx="3210461" cy="5931954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Shape 335"/>
          <p:cNvSpPr txBox="1"/>
          <p:nvPr/>
        </p:nvSpPr>
        <p:spPr>
          <a:xfrm>
            <a:off x="1013629" y="667910"/>
            <a:ext cx="332510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 이동 중 부가 기능 수행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소환 아이템 사용 선택</a:t>
            </a:r>
          </a:p>
        </p:txBody>
      </p:sp>
      <p:cxnSp>
        <p:nvCxnSpPr>
          <p:cNvPr id="336" name="Shape 336"/>
          <p:cNvCxnSpPr/>
          <p:nvPr/>
        </p:nvCxnSpPr>
        <p:spPr>
          <a:xfrm>
            <a:off x="6548632" y="3579419"/>
            <a:ext cx="1153027" cy="114187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dot"/>
            <a:miter/>
            <a:headEnd len="med" w="med" type="none"/>
            <a:tailEnd len="med" w="med" type="none"/>
          </a:ln>
        </p:spPr>
      </p:cxnSp>
      <p:grpSp>
        <p:nvGrpSpPr>
          <p:cNvPr id="337" name="Shape 337"/>
          <p:cNvGrpSpPr/>
          <p:nvPr/>
        </p:nvGrpSpPr>
        <p:grpSpPr>
          <a:xfrm>
            <a:off x="1396567" y="2436178"/>
            <a:ext cx="1627239" cy="1339413"/>
            <a:chOff x="5753466" y="3035249"/>
            <a:chExt cx="1627239" cy="1339413"/>
          </a:xfrm>
        </p:grpSpPr>
        <p:grpSp>
          <p:nvGrpSpPr>
            <p:cNvPr id="338" name="Shape 338"/>
            <p:cNvGrpSpPr/>
            <p:nvPr/>
          </p:nvGrpSpPr>
          <p:grpSpPr>
            <a:xfrm>
              <a:off x="6338796" y="3122448"/>
              <a:ext cx="522880" cy="746645"/>
              <a:chOff x="6382339" y="3119338"/>
              <a:chExt cx="522880" cy="746645"/>
            </a:xfrm>
          </p:grpSpPr>
          <p:pic>
            <p:nvPicPr>
              <p:cNvPr id="339" name="Shape 33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615660" y="3203043"/>
                <a:ext cx="289559" cy="4419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40" name="Shape 34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426610" y="3119338"/>
                <a:ext cx="289559" cy="4419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41" name="Shape 34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382339" y="3340317"/>
                <a:ext cx="289559" cy="4419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42" name="Shape 34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571389" y="3424023"/>
                <a:ext cx="289559" cy="44196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43" name="Shape 343"/>
            <p:cNvSpPr/>
            <p:nvPr/>
          </p:nvSpPr>
          <p:spPr>
            <a:xfrm>
              <a:off x="6109769" y="3035249"/>
              <a:ext cx="914400" cy="91440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cap="flat" cmpd="sng" w="38100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Shape 344"/>
            <p:cNvSpPr/>
            <p:nvPr/>
          </p:nvSpPr>
          <p:spPr>
            <a:xfrm>
              <a:off x="5862366" y="3885614"/>
              <a:ext cx="1405093" cy="489048"/>
            </a:xfrm>
            <a:prstGeom prst="roundRect">
              <a:avLst>
                <a:gd fmla="val 22391" name="adj"/>
              </a:avLst>
            </a:prstGeom>
            <a:solidFill>
              <a:schemeClr val="dk1">
                <a:alpha val="80000"/>
              </a:schemeClr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(KOR) 호롤룰루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출정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To X:9999, Y:9999</a:t>
              </a:r>
            </a:p>
          </p:txBody>
        </p:sp>
        <p:sp>
          <p:nvSpPr>
            <p:cNvPr id="345" name="Shape 345"/>
            <p:cNvSpPr/>
            <p:nvPr/>
          </p:nvSpPr>
          <p:spPr>
            <a:xfrm>
              <a:off x="5753466" y="3271324"/>
              <a:ext cx="469233" cy="469233"/>
            </a:xfrm>
            <a:prstGeom prst="ellipse">
              <a:avLst/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소환Icon</a:t>
              </a:r>
            </a:p>
          </p:txBody>
        </p:sp>
        <p:sp>
          <p:nvSpPr>
            <p:cNvPr id="346" name="Shape 346"/>
            <p:cNvSpPr/>
            <p:nvPr/>
          </p:nvSpPr>
          <p:spPr>
            <a:xfrm>
              <a:off x="6911472" y="3244475"/>
              <a:ext cx="469233" cy="469233"/>
            </a:xfrm>
            <a:prstGeom prst="ellipse">
              <a:avLst/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가속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Icon</a:t>
              </a:r>
            </a:p>
          </p:txBody>
        </p:sp>
      </p:grpSp>
      <p:sp>
        <p:nvSpPr>
          <p:cNvPr id="347" name="Shape 347"/>
          <p:cNvSpPr/>
          <p:nvPr/>
        </p:nvSpPr>
        <p:spPr>
          <a:xfrm>
            <a:off x="851073" y="2699355"/>
            <a:ext cx="495495" cy="356405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Shape 348"/>
          <p:cNvSpPr txBox="1"/>
          <p:nvPr/>
        </p:nvSpPr>
        <p:spPr>
          <a:xfrm>
            <a:off x="210568" y="2690909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</a:p>
        </p:txBody>
      </p:sp>
      <p:sp>
        <p:nvSpPr>
          <p:cNvPr id="349" name="Shape 349"/>
          <p:cNvSpPr/>
          <p:nvPr/>
        </p:nvSpPr>
        <p:spPr>
          <a:xfrm>
            <a:off x="4491198" y="569474"/>
            <a:ext cx="3210461" cy="5931954"/>
          </a:xfrm>
          <a:prstGeom prst="rect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Shape 350"/>
          <p:cNvSpPr/>
          <p:nvPr/>
        </p:nvSpPr>
        <p:spPr>
          <a:xfrm>
            <a:off x="4483514" y="569474"/>
            <a:ext cx="3218145" cy="363586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행군 소환</a:t>
            </a:r>
          </a:p>
        </p:txBody>
      </p:sp>
      <p:sp>
        <p:nvSpPr>
          <p:cNvPr id="351" name="Shape 351"/>
          <p:cNvSpPr/>
          <p:nvPr/>
        </p:nvSpPr>
        <p:spPr>
          <a:xfrm>
            <a:off x="4491196" y="6144012"/>
            <a:ext cx="3208814" cy="363586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Shape 352"/>
          <p:cNvSpPr/>
          <p:nvPr/>
        </p:nvSpPr>
        <p:spPr>
          <a:xfrm>
            <a:off x="4555064" y="6164587"/>
            <a:ext cx="311996" cy="303777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grpSp>
        <p:nvGrpSpPr>
          <p:cNvPr id="353" name="Shape 353"/>
          <p:cNvGrpSpPr/>
          <p:nvPr/>
        </p:nvGrpSpPr>
        <p:grpSpPr>
          <a:xfrm>
            <a:off x="4517743" y="951720"/>
            <a:ext cx="3152020" cy="815391"/>
            <a:chOff x="4508412" y="951720"/>
            <a:chExt cx="3152020" cy="815391"/>
          </a:xfrm>
        </p:grpSpPr>
        <p:sp>
          <p:nvSpPr>
            <p:cNvPr id="354" name="Shape 354"/>
            <p:cNvSpPr/>
            <p:nvPr/>
          </p:nvSpPr>
          <p:spPr>
            <a:xfrm>
              <a:off x="4508412" y="951720"/>
              <a:ext cx="3152020" cy="774441"/>
            </a:xfrm>
            <a:prstGeom prst="roundRect">
              <a:avLst>
                <a:gd fmla="val 4667" name="adj"/>
              </a:avLst>
            </a:prstGeom>
            <a:solidFill>
              <a:srgbClr val="7B7B7B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  <a:effectLst>
              <a:outerShdw blurRad="50799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Shape 355"/>
            <p:cNvSpPr/>
            <p:nvPr/>
          </p:nvSpPr>
          <p:spPr>
            <a:xfrm>
              <a:off x="4548844" y="1001484"/>
              <a:ext cx="554998" cy="538066"/>
            </a:xfrm>
            <a:prstGeom prst="roundRect">
              <a:avLst>
                <a:gd fmla="val 4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아이템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Icon</a:t>
              </a:r>
            </a:p>
          </p:txBody>
        </p:sp>
        <p:sp>
          <p:nvSpPr>
            <p:cNvPr id="356" name="Shape 356"/>
            <p:cNvSpPr txBox="1"/>
            <p:nvPr/>
          </p:nvSpPr>
          <p:spPr>
            <a:xfrm>
              <a:off x="4525346" y="1520891"/>
              <a:ext cx="622285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보유:99</a:t>
              </a:r>
            </a:p>
          </p:txBody>
        </p:sp>
        <p:sp>
          <p:nvSpPr>
            <p:cNvPr id="357" name="Shape 357"/>
            <p:cNvSpPr txBox="1"/>
            <p:nvPr/>
          </p:nvSpPr>
          <p:spPr>
            <a:xfrm>
              <a:off x="5197850" y="964161"/>
              <a:ext cx="1288814" cy="738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아이템 명칭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아이템 관련 설명 표시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2줄까지 표현합니다.</a:t>
              </a:r>
            </a:p>
          </p:txBody>
        </p:sp>
        <p:sp>
          <p:nvSpPr>
            <p:cNvPr id="358" name="Shape 358"/>
            <p:cNvSpPr/>
            <p:nvPr/>
          </p:nvSpPr>
          <p:spPr>
            <a:xfrm>
              <a:off x="6986974" y="1177388"/>
              <a:ext cx="554998" cy="334095"/>
            </a:xfrm>
            <a:prstGeom prst="roundRect">
              <a:avLst>
                <a:gd fmla="val 4667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사용</a:t>
              </a:r>
            </a:p>
          </p:txBody>
        </p:sp>
      </p:grpSp>
      <p:sp>
        <p:nvSpPr>
          <p:cNvPr id="359" name="Shape 359"/>
          <p:cNvSpPr/>
          <p:nvPr/>
        </p:nvSpPr>
        <p:spPr>
          <a:xfrm>
            <a:off x="8088671" y="516291"/>
            <a:ext cx="1436914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보유 아이템 목록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(상하 스크롤)</a:t>
            </a:r>
          </a:p>
        </p:txBody>
      </p:sp>
      <p:cxnSp>
        <p:nvCxnSpPr>
          <p:cNvPr id="360" name="Shape 360"/>
          <p:cNvCxnSpPr>
            <a:stCxn id="359" idx="1"/>
          </p:cNvCxnSpPr>
          <p:nvPr/>
        </p:nvCxnSpPr>
        <p:spPr>
          <a:xfrm flipH="1">
            <a:off x="7709471" y="749557"/>
            <a:ext cx="379200" cy="214499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61" name="Shape 361"/>
          <p:cNvSpPr/>
          <p:nvPr/>
        </p:nvSpPr>
        <p:spPr>
          <a:xfrm>
            <a:off x="6555346" y="2082475"/>
            <a:ext cx="1436914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아이템 사용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버튼</a:t>
            </a:r>
          </a:p>
        </p:txBody>
      </p:sp>
      <p:cxnSp>
        <p:nvCxnSpPr>
          <p:cNvPr id="362" name="Shape 362"/>
          <p:cNvCxnSpPr>
            <a:stCxn id="361" idx="0"/>
            <a:endCxn id="358" idx="2"/>
          </p:cNvCxnSpPr>
          <p:nvPr/>
        </p:nvCxnSpPr>
        <p:spPr>
          <a:xfrm rot="10800000">
            <a:off x="7273803" y="1511575"/>
            <a:ext cx="0" cy="5709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63" name="Shape 363"/>
          <p:cNvSpPr/>
          <p:nvPr/>
        </p:nvSpPr>
        <p:spPr>
          <a:xfrm>
            <a:off x="4120992" y="2102292"/>
            <a:ext cx="1436914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아이템 아이콘 / 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보유 수량 표시</a:t>
            </a:r>
          </a:p>
        </p:txBody>
      </p:sp>
      <p:cxnSp>
        <p:nvCxnSpPr>
          <p:cNvPr id="364" name="Shape 364"/>
          <p:cNvCxnSpPr>
            <a:stCxn id="363" idx="0"/>
            <a:endCxn id="356" idx="2"/>
          </p:cNvCxnSpPr>
          <p:nvPr/>
        </p:nvCxnSpPr>
        <p:spPr>
          <a:xfrm flipH="1" rot="10800000">
            <a:off x="4839450" y="1767192"/>
            <a:ext cx="6300" cy="3351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65" name="Shape 365"/>
          <p:cNvSpPr/>
          <p:nvPr/>
        </p:nvSpPr>
        <p:spPr>
          <a:xfrm>
            <a:off x="5345003" y="2875575"/>
            <a:ext cx="1436914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아이템 명칭 / 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효과 설명</a:t>
            </a:r>
          </a:p>
        </p:txBody>
      </p:sp>
      <p:cxnSp>
        <p:nvCxnSpPr>
          <p:cNvPr id="366" name="Shape 366"/>
          <p:cNvCxnSpPr>
            <a:stCxn id="365" idx="0"/>
            <a:endCxn id="357" idx="2"/>
          </p:cNvCxnSpPr>
          <p:nvPr/>
        </p:nvCxnSpPr>
        <p:spPr>
          <a:xfrm rot="10800000">
            <a:off x="5851660" y="1702875"/>
            <a:ext cx="211800" cy="11727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67" name="Shape 367"/>
          <p:cNvSpPr/>
          <p:nvPr/>
        </p:nvSpPr>
        <p:spPr>
          <a:xfrm>
            <a:off x="2667269" y="6081553"/>
            <a:ext cx="1436914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월드맵 화면으로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이동</a:t>
            </a:r>
          </a:p>
        </p:txBody>
      </p:sp>
      <p:cxnSp>
        <p:nvCxnSpPr>
          <p:cNvPr id="368" name="Shape 368"/>
          <p:cNvCxnSpPr>
            <a:stCxn id="367" idx="3"/>
            <a:endCxn id="352" idx="1"/>
          </p:cNvCxnSpPr>
          <p:nvPr/>
        </p:nvCxnSpPr>
        <p:spPr>
          <a:xfrm>
            <a:off x="4104184" y="6314818"/>
            <a:ext cx="450900" cy="18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/>
        </p:nvSpPr>
        <p:spPr>
          <a:xfrm>
            <a:off x="690464" y="289248"/>
            <a:ext cx="968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유적 UI</a:t>
            </a:r>
          </a:p>
        </p:txBody>
      </p:sp>
      <p:pic>
        <p:nvPicPr>
          <p:cNvPr id="374" name="Shape 3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1198" y="569474"/>
            <a:ext cx="3210461" cy="5931954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Shape 375"/>
          <p:cNvSpPr txBox="1"/>
          <p:nvPr/>
        </p:nvSpPr>
        <p:spPr>
          <a:xfrm>
            <a:off x="1013629" y="667910"/>
            <a:ext cx="332510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 이동 중 부가 기능 수행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가속 아이템 사용 선택</a:t>
            </a:r>
          </a:p>
        </p:txBody>
      </p:sp>
      <p:cxnSp>
        <p:nvCxnSpPr>
          <p:cNvPr id="376" name="Shape 376"/>
          <p:cNvCxnSpPr/>
          <p:nvPr/>
        </p:nvCxnSpPr>
        <p:spPr>
          <a:xfrm>
            <a:off x="6548632" y="3579419"/>
            <a:ext cx="1153027" cy="114187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dot"/>
            <a:miter/>
            <a:headEnd len="med" w="med" type="none"/>
            <a:tailEnd len="med" w="med" type="none"/>
          </a:ln>
        </p:spPr>
      </p:cxnSp>
      <p:grpSp>
        <p:nvGrpSpPr>
          <p:cNvPr id="377" name="Shape 377"/>
          <p:cNvGrpSpPr/>
          <p:nvPr/>
        </p:nvGrpSpPr>
        <p:grpSpPr>
          <a:xfrm>
            <a:off x="1396567" y="2436178"/>
            <a:ext cx="1627239" cy="1339413"/>
            <a:chOff x="5753466" y="3035249"/>
            <a:chExt cx="1627239" cy="1339413"/>
          </a:xfrm>
        </p:grpSpPr>
        <p:grpSp>
          <p:nvGrpSpPr>
            <p:cNvPr id="378" name="Shape 378"/>
            <p:cNvGrpSpPr/>
            <p:nvPr/>
          </p:nvGrpSpPr>
          <p:grpSpPr>
            <a:xfrm>
              <a:off x="6338796" y="3122448"/>
              <a:ext cx="522880" cy="746645"/>
              <a:chOff x="6382339" y="3119338"/>
              <a:chExt cx="522880" cy="746645"/>
            </a:xfrm>
          </p:grpSpPr>
          <p:pic>
            <p:nvPicPr>
              <p:cNvPr id="379" name="Shape 37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615660" y="3203043"/>
                <a:ext cx="289559" cy="4419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0" name="Shape 38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426610" y="3119338"/>
                <a:ext cx="289559" cy="4419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1" name="Shape 38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382339" y="3340317"/>
                <a:ext cx="289559" cy="4419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2" name="Shape 38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571389" y="3424023"/>
                <a:ext cx="289559" cy="44196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83" name="Shape 383"/>
            <p:cNvSpPr/>
            <p:nvPr/>
          </p:nvSpPr>
          <p:spPr>
            <a:xfrm>
              <a:off x="6109769" y="3035249"/>
              <a:ext cx="914400" cy="91440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cap="flat" cmpd="sng" w="38100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Shape 384"/>
            <p:cNvSpPr/>
            <p:nvPr/>
          </p:nvSpPr>
          <p:spPr>
            <a:xfrm>
              <a:off x="5862366" y="3885614"/>
              <a:ext cx="1405093" cy="489048"/>
            </a:xfrm>
            <a:prstGeom prst="roundRect">
              <a:avLst>
                <a:gd fmla="val 22391" name="adj"/>
              </a:avLst>
            </a:prstGeom>
            <a:solidFill>
              <a:schemeClr val="dk1">
                <a:alpha val="80000"/>
              </a:schemeClr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(KOR) 호롤룰루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출정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To X:9999, Y:9999</a:t>
              </a:r>
            </a:p>
          </p:txBody>
        </p:sp>
        <p:sp>
          <p:nvSpPr>
            <p:cNvPr id="385" name="Shape 385"/>
            <p:cNvSpPr/>
            <p:nvPr/>
          </p:nvSpPr>
          <p:spPr>
            <a:xfrm>
              <a:off x="5753466" y="3271324"/>
              <a:ext cx="469233" cy="469233"/>
            </a:xfrm>
            <a:prstGeom prst="ellipse">
              <a:avLst/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소환Icon</a:t>
              </a:r>
            </a:p>
          </p:txBody>
        </p:sp>
        <p:sp>
          <p:nvSpPr>
            <p:cNvPr id="386" name="Shape 386"/>
            <p:cNvSpPr/>
            <p:nvPr/>
          </p:nvSpPr>
          <p:spPr>
            <a:xfrm>
              <a:off x="6911472" y="3244475"/>
              <a:ext cx="469233" cy="469233"/>
            </a:xfrm>
            <a:prstGeom prst="ellipse">
              <a:avLst/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가속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Icon</a:t>
              </a:r>
            </a:p>
          </p:txBody>
        </p:sp>
      </p:grpSp>
      <p:sp>
        <p:nvSpPr>
          <p:cNvPr id="387" name="Shape 387"/>
          <p:cNvSpPr/>
          <p:nvPr/>
        </p:nvSpPr>
        <p:spPr>
          <a:xfrm flipH="1">
            <a:off x="2968408" y="2711148"/>
            <a:ext cx="495495" cy="356405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Shape 388"/>
          <p:cNvSpPr txBox="1"/>
          <p:nvPr/>
        </p:nvSpPr>
        <p:spPr>
          <a:xfrm>
            <a:off x="3426292" y="2686023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</a:p>
        </p:txBody>
      </p:sp>
      <p:sp>
        <p:nvSpPr>
          <p:cNvPr id="389" name="Shape 389"/>
          <p:cNvSpPr/>
          <p:nvPr/>
        </p:nvSpPr>
        <p:spPr>
          <a:xfrm>
            <a:off x="4491198" y="569474"/>
            <a:ext cx="3210461" cy="5931954"/>
          </a:xfrm>
          <a:prstGeom prst="rect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Shape 390"/>
          <p:cNvSpPr/>
          <p:nvPr/>
        </p:nvSpPr>
        <p:spPr>
          <a:xfrm>
            <a:off x="4483514" y="569474"/>
            <a:ext cx="3218145" cy="363586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행군 가속</a:t>
            </a:r>
          </a:p>
        </p:txBody>
      </p:sp>
      <p:sp>
        <p:nvSpPr>
          <p:cNvPr id="391" name="Shape 391"/>
          <p:cNvSpPr/>
          <p:nvPr/>
        </p:nvSpPr>
        <p:spPr>
          <a:xfrm>
            <a:off x="4491196" y="6144012"/>
            <a:ext cx="3208814" cy="363586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Shape 392"/>
          <p:cNvSpPr/>
          <p:nvPr/>
        </p:nvSpPr>
        <p:spPr>
          <a:xfrm>
            <a:off x="4555064" y="6164587"/>
            <a:ext cx="311996" cy="303777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grpSp>
        <p:nvGrpSpPr>
          <p:cNvPr id="393" name="Shape 393"/>
          <p:cNvGrpSpPr/>
          <p:nvPr/>
        </p:nvGrpSpPr>
        <p:grpSpPr>
          <a:xfrm>
            <a:off x="4517743" y="951720"/>
            <a:ext cx="3152020" cy="815391"/>
            <a:chOff x="4508412" y="951720"/>
            <a:chExt cx="3152020" cy="815391"/>
          </a:xfrm>
        </p:grpSpPr>
        <p:sp>
          <p:nvSpPr>
            <p:cNvPr id="394" name="Shape 394"/>
            <p:cNvSpPr/>
            <p:nvPr/>
          </p:nvSpPr>
          <p:spPr>
            <a:xfrm>
              <a:off x="4508412" y="951720"/>
              <a:ext cx="3152020" cy="774441"/>
            </a:xfrm>
            <a:prstGeom prst="roundRect">
              <a:avLst>
                <a:gd fmla="val 4667" name="adj"/>
              </a:avLst>
            </a:prstGeom>
            <a:solidFill>
              <a:srgbClr val="7B7B7B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  <a:effectLst>
              <a:outerShdw blurRad="50799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Shape 395"/>
            <p:cNvSpPr/>
            <p:nvPr/>
          </p:nvSpPr>
          <p:spPr>
            <a:xfrm>
              <a:off x="4548844" y="1001484"/>
              <a:ext cx="554998" cy="538066"/>
            </a:xfrm>
            <a:prstGeom prst="roundRect">
              <a:avLst>
                <a:gd fmla="val 4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아이템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Icon</a:t>
              </a:r>
            </a:p>
          </p:txBody>
        </p:sp>
        <p:sp>
          <p:nvSpPr>
            <p:cNvPr id="396" name="Shape 396"/>
            <p:cNvSpPr txBox="1"/>
            <p:nvPr/>
          </p:nvSpPr>
          <p:spPr>
            <a:xfrm>
              <a:off x="4525346" y="1520891"/>
              <a:ext cx="622285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보유:99</a:t>
              </a:r>
            </a:p>
          </p:txBody>
        </p:sp>
        <p:sp>
          <p:nvSpPr>
            <p:cNvPr id="397" name="Shape 397"/>
            <p:cNvSpPr txBox="1"/>
            <p:nvPr/>
          </p:nvSpPr>
          <p:spPr>
            <a:xfrm>
              <a:off x="5197850" y="964161"/>
              <a:ext cx="1288814" cy="738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아이템 명칭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아이템 관련 설명 표시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2줄까지 표현합니다.</a:t>
              </a:r>
            </a:p>
          </p:txBody>
        </p:sp>
        <p:sp>
          <p:nvSpPr>
            <p:cNvPr id="398" name="Shape 398"/>
            <p:cNvSpPr/>
            <p:nvPr/>
          </p:nvSpPr>
          <p:spPr>
            <a:xfrm>
              <a:off x="6986974" y="1177388"/>
              <a:ext cx="554998" cy="334095"/>
            </a:xfrm>
            <a:prstGeom prst="roundRect">
              <a:avLst>
                <a:gd fmla="val 4667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사용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/>
        </p:nvSpPr>
        <p:spPr>
          <a:xfrm>
            <a:off x="802433" y="391886"/>
            <a:ext cx="1138956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V1.0 – 2016.03.18. 초안 작성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V1.1 – 2016.07.28. 고도화 작업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/>
          <p:nvPr/>
        </p:nvSpPr>
        <p:spPr>
          <a:xfrm>
            <a:off x="690464" y="289248"/>
            <a:ext cx="968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유적 UI</a:t>
            </a:r>
          </a:p>
        </p:txBody>
      </p:sp>
      <p:sp>
        <p:nvSpPr>
          <p:cNvPr id="404" name="Shape 404"/>
          <p:cNvSpPr txBox="1"/>
          <p:nvPr/>
        </p:nvSpPr>
        <p:spPr>
          <a:xfrm>
            <a:off x="1013629" y="667910"/>
            <a:ext cx="3073178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유적 탐사 중 UI</a:t>
            </a:r>
          </a:p>
        </p:txBody>
      </p:sp>
      <p:pic>
        <p:nvPicPr>
          <p:cNvPr id="405" name="Shape 4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1198" y="569474"/>
            <a:ext cx="3210461" cy="593195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6" name="Shape 406"/>
          <p:cNvGrpSpPr/>
          <p:nvPr/>
        </p:nvGrpSpPr>
        <p:grpSpPr>
          <a:xfrm>
            <a:off x="4515419" y="1260009"/>
            <a:ext cx="666844" cy="774062"/>
            <a:chOff x="4515419" y="1260009"/>
            <a:chExt cx="666844" cy="774062"/>
          </a:xfrm>
        </p:grpSpPr>
        <p:grpSp>
          <p:nvGrpSpPr>
            <p:cNvPr id="407" name="Shape 407"/>
            <p:cNvGrpSpPr/>
            <p:nvPr/>
          </p:nvGrpSpPr>
          <p:grpSpPr>
            <a:xfrm>
              <a:off x="4602221" y="1260009"/>
              <a:ext cx="476660" cy="479748"/>
              <a:chOff x="2624128" y="2948850"/>
              <a:chExt cx="476660" cy="479748"/>
            </a:xfrm>
          </p:grpSpPr>
          <p:sp>
            <p:nvSpPr>
              <p:cNvPr id="408" name="Shape 408"/>
              <p:cNvSpPr/>
              <p:nvPr/>
            </p:nvSpPr>
            <p:spPr>
              <a:xfrm>
                <a:off x="2626669" y="2948850"/>
                <a:ext cx="471204" cy="471204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Shape 409"/>
              <p:cNvSpPr/>
              <p:nvPr/>
            </p:nvSpPr>
            <p:spPr>
              <a:xfrm rot="5400000">
                <a:off x="2624128" y="2951939"/>
                <a:ext cx="476660" cy="476660"/>
              </a:xfrm>
              <a:prstGeom prst="blockArc">
                <a:avLst>
                  <a:gd fmla="val 10800000" name="adj1"/>
                  <a:gd fmla="val 19207176" name="adj2"/>
                  <a:gd fmla="val 22523" name="adj3"/>
                </a:avLst>
              </a:prstGeom>
              <a:solidFill>
                <a:schemeClr val="accent2"/>
              </a:solidFill>
              <a:ln cap="flat" cmpd="sng" w="12700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Shape 410"/>
              <p:cNvSpPr/>
              <p:nvPr/>
            </p:nvSpPr>
            <p:spPr>
              <a:xfrm>
                <a:off x="2686057" y="3015563"/>
                <a:ext cx="352540" cy="352540"/>
              </a:xfrm>
              <a:prstGeom prst="ellipse">
                <a:avLst/>
              </a:prstGeom>
              <a:gradFill>
                <a:gsLst>
                  <a:gs pos="0">
                    <a:srgbClr val="AFAFAF"/>
                  </a:gs>
                  <a:gs pos="50000">
                    <a:schemeClr val="accent3"/>
                  </a:gs>
                  <a:gs pos="100000">
                    <a:srgbClr val="919191"/>
                  </a:gs>
                </a:gsLst>
                <a:lin ang="5400000" scaled="0"/>
              </a:gradFill>
              <a:ln cap="flat" cmpd="sng" w="9525">
                <a:solidFill>
                  <a:schemeClr val="accent3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11" name="Shape 411"/>
            <p:cNvSpPr/>
            <p:nvPr/>
          </p:nvSpPr>
          <p:spPr>
            <a:xfrm>
              <a:off x="4515419" y="1758419"/>
              <a:ext cx="666844" cy="275652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집결 중hh:mm:ss</a:t>
              </a:r>
            </a:p>
          </p:txBody>
        </p:sp>
      </p:grpSp>
      <p:sp>
        <p:nvSpPr>
          <p:cNvPr id="412" name="Shape 412"/>
          <p:cNvSpPr/>
          <p:nvPr/>
        </p:nvSpPr>
        <p:spPr>
          <a:xfrm>
            <a:off x="7985032" y="2293614"/>
            <a:ext cx="3320275" cy="46653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부대가 탐색 중인 유적을 터치하면 액션바 없이 곧장 탐색 ui가 출력 된다.</a:t>
            </a:r>
          </a:p>
        </p:txBody>
      </p:sp>
      <p:cxnSp>
        <p:nvCxnSpPr>
          <p:cNvPr id="413" name="Shape 413"/>
          <p:cNvCxnSpPr>
            <a:stCxn id="412" idx="1"/>
          </p:cNvCxnSpPr>
          <p:nvPr/>
        </p:nvCxnSpPr>
        <p:spPr>
          <a:xfrm flipH="1">
            <a:off x="6873232" y="2526879"/>
            <a:ext cx="1111800" cy="5739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14" name="Shape 414"/>
          <p:cNvSpPr/>
          <p:nvPr/>
        </p:nvSpPr>
        <p:spPr>
          <a:xfrm>
            <a:off x="5275366" y="3069166"/>
            <a:ext cx="1597733" cy="598880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5" name="Shape 4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70348" y="2533322"/>
            <a:ext cx="1702751" cy="1134723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Shape 416"/>
          <p:cNvSpPr/>
          <p:nvPr/>
        </p:nvSpPr>
        <p:spPr>
          <a:xfrm>
            <a:off x="5768432" y="1899410"/>
            <a:ext cx="593407" cy="615916"/>
          </a:xfrm>
          <a:custGeom>
            <a:pathLst>
              <a:path extrusionOk="0" h="120000" w="120000">
                <a:moveTo>
                  <a:pt x="0" y="60000"/>
                </a:moveTo>
                <a:cubicBezTo>
                  <a:pt x="0" y="26862"/>
                  <a:pt x="26862" y="0"/>
                  <a:pt x="60000" y="0"/>
                </a:cubicBezTo>
                <a:cubicBezTo>
                  <a:pt x="93137" y="0"/>
                  <a:pt x="120000" y="26862"/>
                  <a:pt x="120000" y="60000"/>
                </a:cubicBezTo>
                <a:cubicBezTo>
                  <a:pt x="120000" y="93137"/>
                  <a:pt x="70494" y="120000"/>
                  <a:pt x="60000" y="120000"/>
                </a:cubicBezTo>
                <a:cubicBezTo>
                  <a:pt x="49505" y="120000"/>
                  <a:pt x="0" y="93137"/>
                  <a:pt x="0" y="60000"/>
                </a:cubicBez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Shape 417"/>
          <p:cNvSpPr/>
          <p:nvPr/>
        </p:nvSpPr>
        <p:spPr>
          <a:xfrm>
            <a:off x="7985032" y="1506491"/>
            <a:ext cx="3320275" cy="46653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자신의 부대가 탐사 중인 유적에는 상단에 표시 한다.</a:t>
            </a:r>
          </a:p>
        </p:txBody>
      </p:sp>
      <p:cxnSp>
        <p:nvCxnSpPr>
          <p:cNvPr id="418" name="Shape 418"/>
          <p:cNvCxnSpPr>
            <a:stCxn id="417" idx="1"/>
            <a:endCxn id="416" idx="2"/>
          </p:cNvCxnSpPr>
          <p:nvPr/>
        </p:nvCxnSpPr>
        <p:spPr>
          <a:xfrm flipH="1">
            <a:off x="6361732" y="1739757"/>
            <a:ext cx="1623300" cy="4677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/>
          <p:nvPr/>
        </p:nvSpPr>
        <p:spPr>
          <a:xfrm>
            <a:off x="690464" y="289248"/>
            <a:ext cx="968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유적 UI</a:t>
            </a:r>
          </a:p>
        </p:txBody>
      </p:sp>
      <p:sp>
        <p:nvSpPr>
          <p:cNvPr id="424" name="Shape 424"/>
          <p:cNvSpPr txBox="1"/>
          <p:nvPr/>
        </p:nvSpPr>
        <p:spPr>
          <a:xfrm>
            <a:off x="1013629" y="667910"/>
            <a:ext cx="3073178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유적 탐색 ui</a:t>
            </a:r>
          </a:p>
        </p:txBody>
      </p:sp>
      <p:pic>
        <p:nvPicPr>
          <p:cNvPr id="425" name="Shape 4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1198" y="569474"/>
            <a:ext cx="3210461" cy="59319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6" name="Shape 426"/>
          <p:cNvCxnSpPr/>
          <p:nvPr/>
        </p:nvCxnSpPr>
        <p:spPr>
          <a:xfrm>
            <a:off x="6548632" y="3579419"/>
            <a:ext cx="1153027" cy="114187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dot"/>
            <a:miter/>
            <a:headEnd len="med" w="med" type="none"/>
            <a:tailEnd len="med" w="med" type="none"/>
          </a:ln>
        </p:spPr>
      </p:cxnSp>
      <p:sp>
        <p:nvSpPr>
          <p:cNvPr id="427" name="Shape 427"/>
          <p:cNvSpPr/>
          <p:nvPr/>
        </p:nvSpPr>
        <p:spPr>
          <a:xfrm>
            <a:off x="4491198" y="569474"/>
            <a:ext cx="3210461" cy="5931954"/>
          </a:xfrm>
          <a:prstGeom prst="rect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Shape 428"/>
          <p:cNvSpPr/>
          <p:nvPr/>
        </p:nvSpPr>
        <p:spPr>
          <a:xfrm>
            <a:off x="4483514" y="569474"/>
            <a:ext cx="3218145" cy="363586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유적 탐사</a:t>
            </a:r>
          </a:p>
        </p:txBody>
      </p:sp>
      <p:sp>
        <p:nvSpPr>
          <p:cNvPr id="429" name="Shape 429"/>
          <p:cNvSpPr/>
          <p:nvPr/>
        </p:nvSpPr>
        <p:spPr>
          <a:xfrm>
            <a:off x="4491196" y="6144012"/>
            <a:ext cx="3208814" cy="363586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Shape 430"/>
          <p:cNvSpPr/>
          <p:nvPr/>
        </p:nvSpPr>
        <p:spPr>
          <a:xfrm>
            <a:off x="4555064" y="6164587"/>
            <a:ext cx="311996" cy="303777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431" name="Shape 431"/>
          <p:cNvSpPr/>
          <p:nvPr/>
        </p:nvSpPr>
        <p:spPr>
          <a:xfrm>
            <a:off x="4516576" y="994520"/>
            <a:ext cx="3152020" cy="1887854"/>
          </a:xfrm>
          <a:prstGeom prst="roundRect">
            <a:avLst>
              <a:gd fmla="val 4667" name="adj"/>
            </a:avLst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Shape 432"/>
          <p:cNvSpPr/>
          <p:nvPr/>
        </p:nvSpPr>
        <p:spPr>
          <a:xfrm>
            <a:off x="4516576" y="3376421"/>
            <a:ext cx="3152020" cy="2634496"/>
          </a:xfrm>
          <a:prstGeom prst="roundRect">
            <a:avLst>
              <a:gd fmla="val 4667" name="adj"/>
            </a:avLst>
          </a:prstGeom>
          <a:solidFill>
            <a:srgbClr val="7B7B7B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Shape 433"/>
          <p:cNvSpPr/>
          <p:nvPr/>
        </p:nvSpPr>
        <p:spPr>
          <a:xfrm>
            <a:off x="6548633" y="6161087"/>
            <a:ext cx="1119963" cy="334095"/>
          </a:xfrm>
          <a:prstGeom prst="roundRect">
            <a:avLst>
              <a:gd fmla="val 466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회군 하기</a:t>
            </a:r>
          </a:p>
        </p:txBody>
      </p:sp>
      <p:sp>
        <p:nvSpPr>
          <p:cNvPr id="434" name="Shape 434"/>
          <p:cNvSpPr/>
          <p:nvPr/>
        </p:nvSpPr>
        <p:spPr>
          <a:xfrm>
            <a:off x="4516576" y="2942802"/>
            <a:ext cx="3152020" cy="373191"/>
          </a:xfrm>
          <a:prstGeom prst="roundRect">
            <a:avLst>
              <a:gd fmla="val 4667" name="adj"/>
            </a:avLst>
          </a:prstGeom>
          <a:solidFill>
            <a:schemeClr val="accent4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Shape 435"/>
          <p:cNvSpPr txBox="1"/>
          <p:nvPr/>
        </p:nvSpPr>
        <p:spPr>
          <a:xfrm>
            <a:off x="4491196" y="2921031"/>
            <a:ext cx="33441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남은 탐험 시간 - 08 : 00 : 00 </a:t>
            </a:r>
          </a:p>
        </p:txBody>
      </p:sp>
      <p:sp>
        <p:nvSpPr>
          <p:cNvPr id="436" name="Shape 436"/>
          <p:cNvSpPr/>
          <p:nvPr/>
        </p:nvSpPr>
        <p:spPr>
          <a:xfrm>
            <a:off x="4572560" y="3598794"/>
            <a:ext cx="3040052" cy="2345444"/>
          </a:xfrm>
          <a:prstGeom prst="roundRect">
            <a:avLst>
              <a:gd fmla="val 8711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Shape 437"/>
          <p:cNvSpPr/>
          <p:nvPr/>
        </p:nvSpPr>
        <p:spPr>
          <a:xfrm>
            <a:off x="5491948" y="3436635"/>
            <a:ext cx="1083531" cy="324445"/>
          </a:xfrm>
          <a:prstGeom prst="rect">
            <a:avLst/>
          </a:prstGeom>
          <a:solidFill>
            <a:srgbClr val="FFCC66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Shape 438"/>
          <p:cNvSpPr txBox="1"/>
          <p:nvPr/>
        </p:nvSpPr>
        <p:spPr>
          <a:xfrm>
            <a:off x="5522133" y="3422542"/>
            <a:ext cx="107753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탐사 기록</a:t>
            </a:r>
          </a:p>
        </p:txBody>
      </p:sp>
      <p:sp>
        <p:nvSpPr>
          <p:cNvPr id="439" name="Shape 439"/>
          <p:cNvSpPr txBox="1"/>
          <p:nvPr/>
        </p:nvSpPr>
        <p:spPr>
          <a:xfrm>
            <a:off x="4516576" y="3759171"/>
            <a:ext cx="3096035" cy="16158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탐사단계 995 </a:t>
            </a: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위대한 문명유물 발견!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 </a:t>
            </a:r>
            <a:r>
              <a:rPr b="1" lang="en-US" sz="11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[ Crown 999999획득 ]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탐사단계 996 </a:t>
            </a: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유적의 수호자 퇴치!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 </a:t>
            </a:r>
            <a:r>
              <a:rPr b="1" lang="en-US" sz="110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[ 경험치 999999 획득 ]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탐사단계 997 </a:t>
            </a: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Lucky! 희귀 유물 발견!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 </a:t>
            </a:r>
            <a:r>
              <a:rPr b="1" lang="en-US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[ 철광 999999 획득 ]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탐사단계 998 </a:t>
            </a: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보물 상자 발견!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 </a:t>
            </a:r>
            <a:r>
              <a:rPr b="1" lang="en-US" sz="1100">
                <a:solidFill>
                  <a:srgbClr val="FEE599"/>
                </a:solidFill>
                <a:latin typeface="Arial"/>
                <a:ea typeface="Arial"/>
                <a:cs typeface="Arial"/>
                <a:sym typeface="Arial"/>
              </a:rPr>
              <a:t>[ 목재 999999 획득 ]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탐사단계 999 </a:t>
            </a: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진행 중 …</a:t>
            </a:r>
          </a:p>
        </p:txBody>
      </p:sp>
      <p:sp>
        <p:nvSpPr>
          <p:cNvPr id="440" name="Shape 440"/>
          <p:cNvSpPr/>
          <p:nvPr/>
        </p:nvSpPr>
        <p:spPr>
          <a:xfrm>
            <a:off x="4682160" y="2527676"/>
            <a:ext cx="2856064" cy="28916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Shape 441"/>
          <p:cNvSpPr/>
          <p:nvPr/>
        </p:nvSpPr>
        <p:spPr>
          <a:xfrm>
            <a:off x="4697041" y="2534248"/>
            <a:ext cx="1211250" cy="2760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Shape 442"/>
          <p:cNvSpPr txBox="1"/>
          <p:nvPr/>
        </p:nvSpPr>
        <p:spPr>
          <a:xfrm>
            <a:off x="5084155" y="2541451"/>
            <a:ext cx="2101856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탐사 999단계 진행 중 ( 38% )</a:t>
            </a:r>
          </a:p>
        </p:txBody>
      </p:sp>
      <p:sp>
        <p:nvSpPr>
          <p:cNvPr id="443" name="Shape 443"/>
          <p:cNvSpPr/>
          <p:nvPr/>
        </p:nvSpPr>
        <p:spPr>
          <a:xfrm>
            <a:off x="5669373" y="1566383"/>
            <a:ext cx="728683" cy="715845"/>
          </a:xfrm>
          <a:prstGeom prst="ellipse">
            <a:avLst/>
          </a:prstGeom>
          <a:blipFill rotWithShape="1">
            <a:blip r:embed="rId5">
              <a:alphaModFix/>
            </a:blip>
            <a:stretch>
              <a:fillRect b="-82117" l="-157489" r="-175055" t="-81602"/>
            </a:stretch>
          </a:blipFill>
          <a:ln>
            <a:noFill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Shape 444"/>
          <p:cNvSpPr/>
          <p:nvPr/>
        </p:nvSpPr>
        <p:spPr>
          <a:xfrm>
            <a:off x="4577842" y="1054586"/>
            <a:ext cx="728683" cy="715845"/>
          </a:xfrm>
          <a:prstGeom prst="ellipse">
            <a:avLst/>
          </a:prstGeom>
          <a:blipFill rotWithShape="1">
            <a:blip r:embed="rId5">
              <a:alphaModFix/>
            </a:blip>
            <a:stretch>
              <a:fillRect b="-155106" l="-6401" r="-326124" t="-8613"/>
            </a:stretch>
          </a:blipFill>
          <a:ln>
            <a:noFill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Shape 445"/>
          <p:cNvSpPr/>
          <p:nvPr/>
        </p:nvSpPr>
        <p:spPr>
          <a:xfrm>
            <a:off x="6790057" y="1172223"/>
            <a:ext cx="728683" cy="715845"/>
          </a:xfrm>
          <a:prstGeom prst="ellipse">
            <a:avLst/>
          </a:prstGeom>
          <a:blipFill rotWithShape="1">
            <a:blip r:embed="rId5">
              <a:alphaModFix/>
            </a:blip>
            <a:stretch>
              <a:fillRect b="-139465" l="-311142" r="-21402" t="-24254"/>
            </a:stretch>
          </a:blipFill>
          <a:ln>
            <a:noFill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Shape 446"/>
          <p:cNvSpPr/>
          <p:nvPr/>
        </p:nvSpPr>
        <p:spPr>
          <a:xfrm rot="-8627247">
            <a:off x="5153205" y="1698443"/>
            <a:ext cx="514211" cy="20404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0CECE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Shape 447"/>
          <p:cNvSpPr/>
          <p:nvPr/>
        </p:nvSpPr>
        <p:spPr>
          <a:xfrm rot="501329">
            <a:off x="5344109" y="1184859"/>
            <a:ext cx="1532167" cy="22167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0CECE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Shape 448"/>
          <p:cNvSpPr/>
          <p:nvPr/>
        </p:nvSpPr>
        <p:spPr>
          <a:xfrm rot="9279793">
            <a:off x="6409914" y="1840296"/>
            <a:ext cx="609628" cy="20144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0CECE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Shape 449"/>
          <p:cNvSpPr/>
          <p:nvPr/>
        </p:nvSpPr>
        <p:spPr>
          <a:xfrm>
            <a:off x="8294615" y="1968001"/>
            <a:ext cx="3320275" cy="46653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던전 일러스트를 보여준다.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탐사 단계 10단계 마다 유적 배경 이미지가 변경한다.(가능하다면…)</a:t>
            </a:r>
          </a:p>
        </p:txBody>
      </p:sp>
      <p:cxnSp>
        <p:nvCxnSpPr>
          <p:cNvPr id="450" name="Shape 450"/>
          <p:cNvCxnSpPr>
            <a:stCxn id="449" idx="1"/>
          </p:cNvCxnSpPr>
          <p:nvPr/>
        </p:nvCxnSpPr>
        <p:spPr>
          <a:xfrm rot="10800000">
            <a:off x="7240115" y="2139467"/>
            <a:ext cx="1054500" cy="618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51" name="Shape 451"/>
          <p:cNvSpPr/>
          <p:nvPr/>
        </p:nvSpPr>
        <p:spPr>
          <a:xfrm>
            <a:off x="8266414" y="1054587"/>
            <a:ext cx="3320275" cy="66018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어두운 유적 내부를 불을 밝혀서 둘러보는 느낌을 준다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일정영역이 움직이며 던전 일러스트의 부분부분을 밝혀준다.</a:t>
            </a:r>
          </a:p>
        </p:txBody>
      </p:sp>
      <p:cxnSp>
        <p:nvCxnSpPr>
          <p:cNvPr id="452" name="Shape 452"/>
          <p:cNvCxnSpPr>
            <a:stCxn id="451" idx="1"/>
            <a:endCxn id="445" idx="6"/>
          </p:cNvCxnSpPr>
          <p:nvPr/>
        </p:nvCxnSpPr>
        <p:spPr>
          <a:xfrm flipH="1">
            <a:off x="7518814" y="1384679"/>
            <a:ext cx="747600" cy="1455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53" name="Shape 453"/>
          <p:cNvSpPr/>
          <p:nvPr/>
        </p:nvSpPr>
        <p:spPr>
          <a:xfrm>
            <a:off x="793243" y="2260282"/>
            <a:ext cx="3320275" cy="66018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현재 단계의 탐사 진행 율을 보여준다.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현재 단계가 다 완료되면 다음 단계의 탐사 진행을 0%에서부터 시작한다.</a:t>
            </a:r>
          </a:p>
        </p:txBody>
      </p:sp>
      <p:cxnSp>
        <p:nvCxnSpPr>
          <p:cNvPr id="454" name="Shape 454"/>
          <p:cNvCxnSpPr>
            <a:stCxn id="453" idx="3"/>
            <a:endCxn id="441" idx="1"/>
          </p:cNvCxnSpPr>
          <p:nvPr/>
        </p:nvCxnSpPr>
        <p:spPr>
          <a:xfrm>
            <a:off x="4113519" y="2590374"/>
            <a:ext cx="583500" cy="819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55" name="Shape 455"/>
          <p:cNvSpPr/>
          <p:nvPr/>
        </p:nvSpPr>
        <p:spPr>
          <a:xfrm>
            <a:off x="8294615" y="2678899"/>
            <a:ext cx="3320275" cy="66018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영주가 선택한 전체 탐사 시간을 표기한다.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0을 향해 카운트 한다.</a:t>
            </a:r>
          </a:p>
        </p:txBody>
      </p:sp>
      <p:cxnSp>
        <p:nvCxnSpPr>
          <p:cNvPr id="456" name="Shape 456"/>
          <p:cNvCxnSpPr>
            <a:stCxn id="455" idx="1"/>
          </p:cNvCxnSpPr>
          <p:nvPr/>
        </p:nvCxnSpPr>
        <p:spPr>
          <a:xfrm flipH="1">
            <a:off x="7643015" y="3008991"/>
            <a:ext cx="651600" cy="858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57" name="Shape 457"/>
          <p:cNvSpPr/>
          <p:nvPr/>
        </p:nvSpPr>
        <p:spPr>
          <a:xfrm>
            <a:off x="793243" y="4404048"/>
            <a:ext cx="3320275" cy="958276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탐사 단계별 획득한 자원과 간략한 설명을 텍스트로 표기한다.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상하 스크롤을 통해 앞단계의 탐사단계의 결과를 볼 수 있다. </a:t>
            </a:r>
          </a:p>
        </p:txBody>
      </p:sp>
      <p:cxnSp>
        <p:nvCxnSpPr>
          <p:cNvPr id="458" name="Shape 458"/>
          <p:cNvCxnSpPr>
            <a:stCxn id="457" idx="3"/>
          </p:cNvCxnSpPr>
          <p:nvPr/>
        </p:nvCxnSpPr>
        <p:spPr>
          <a:xfrm flipH="1" rot="10800000">
            <a:off x="4113519" y="4866986"/>
            <a:ext cx="499200" cy="162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59" name="Shape 459"/>
          <p:cNvSpPr/>
          <p:nvPr/>
        </p:nvSpPr>
        <p:spPr>
          <a:xfrm>
            <a:off x="793243" y="5495419"/>
            <a:ext cx="3320275" cy="958276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탐사기록 리스트는 한번에 30개씩 불러온다.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상단 스크롤을 하여 30개 이상영역으로 올라 갈 경우 다시 30개를 로딩한다.</a:t>
            </a:r>
          </a:p>
        </p:txBody>
      </p:sp>
      <p:sp>
        <p:nvSpPr>
          <p:cNvPr id="460" name="Shape 460"/>
          <p:cNvSpPr/>
          <p:nvPr/>
        </p:nvSpPr>
        <p:spPr>
          <a:xfrm>
            <a:off x="8353239" y="5614146"/>
            <a:ext cx="3320275" cy="66018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회군할 시 완료된 단계의 보상만 받고 회군한다.</a:t>
            </a:r>
          </a:p>
        </p:txBody>
      </p:sp>
      <p:cxnSp>
        <p:nvCxnSpPr>
          <p:cNvPr id="461" name="Shape 461"/>
          <p:cNvCxnSpPr>
            <a:stCxn id="460" idx="1"/>
            <a:endCxn id="433" idx="3"/>
          </p:cNvCxnSpPr>
          <p:nvPr/>
        </p:nvCxnSpPr>
        <p:spPr>
          <a:xfrm flipH="1">
            <a:off x="7668639" y="5944238"/>
            <a:ext cx="684600" cy="3840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/>
          <p:nvPr/>
        </p:nvSpPr>
        <p:spPr>
          <a:xfrm>
            <a:off x="690464" y="289249"/>
            <a:ext cx="96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유적 UI</a:t>
            </a:r>
          </a:p>
        </p:txBody>
      </p:sp>
      <p:sp>
        <p:nvSpPr>
          <p:cNvPr id="467" name="Shape 467"/>
          <p:cNvSpPr txBox="1"/>
          <p:nvPr/>
        </p:nvSpPr>
        <p:spPr>
          <a:xfrm>
            <a:off x="1013629" y="667910"/>
            <a:ext cx="30732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유적 탐색 ui</a:t>
            </a:r>
          </a:p>
        </p:txBody>
      </p:sp>
      <p:pic>
        <p:nvPicPr>
          <p:cNvPr id="468" name="Shape 4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1198" y="569474"/>
            <a:ext cx="3210599" cy="5931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9" name="Shape 469"/>
          <p:cNvCxnSpPr/>
          <p:nvPr/>
        </p:nvCxnSpPr>
        <p:spPr>
          <a:xfrm>
            <a:off x="6548632" y="3579419"/>
            <a:ext cx="1152900" cy="11418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dot"/>
            <a:miter/>
            <a:headEnd len="med" w="med" type="none"/>
            <a:tailEnd len="med" w="med" type="none"/>
          </a:ln>
        </p:spPr>
      </p:cxnSp>
      <p:sp>
        <p:nvSpPr>
          <p:cNvPr id="470" name="Shape 470"/>
          <p:cNvSpPr/>
          <p:nvPr/>
        </p:nvSpPr>
        <p:spPr>
          <a:xfrm>
            <a:off x="4491198" y="569474"/>
            <a:ext cx="3210599" cy="5931900"/>
          </a:xfrm>
          <a:prstGeom prst="rect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12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Shape 471"/>
          <p:cNvSpPr/>
          <p:nvPr/>
        </p:nvSpPr>
        <p:spPr>
          <a:xfrm>
            <a:off x="4483514" y="569474"/>
            <a:ext cx="3218100" cy="3636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유적 탐사</a:t>
            </a:r>
          </a:p>
        </p:txBody>
      </p:sp>
      <p:sp>
        <p:nvSpPr>
          <p:cNvPr id="472" name="Shape 472"/>
          <p:cNvSpPr/>
          <p:nvPr/>
        </p:nvSpPr>
        <p:spPr>
          <a:xfrm>
            <a:off x="4491196" y="6144012"/>
            <a:ext cx="3208800" cy="3636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Shape 473"/>
          <p:cNvSpPr/>
          <p:nvPr/>
        </p:nvSpPr>
        <p:spPr>
          <a:xfrm>
            <a:off x="4555064" y="6164587"/>
            <a:ext cx="312000" cy="303900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12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5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474" name="Shape 474"/>
          <p:cNvSpPr/>
          <p:nvPr/>
        </p:nvSpPr>
        <p:spPr>
          <a:xfrm>
            <a:off x="4516576" y="994520"/>
            <a:ext cx="3152100" cy="1887900"/>
          </a:xfrm>
          <a:prstGeom prst="roundRect">
            <a:avLst>
              <a:gd fmla="val 4667" name="adj"/>
            </a:avLst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Shape 475"/>
          <p:cNvSpPr/>
          <p:nvPr/>
        </p:nvSpPr>
        <p:spPr>
          <a:xfrm>
            <a:off x="4516576" y="3376421"/>
            <a:ext cx="3152100" cy="2634600"/>
          </a:xfrm>
          <a:prstGeom prst="roundRect">
            <a:avLst>
              <a:gd fmla="val 4667" name="adj"/>
            </a:avLst>
          </a:prstGeom>
          <a:solidFill>
            <a:srgbClr val="7B7B7B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Shape 476"/>
          <p:cNvSpPr/>
          <p:nvPr/>
        </p:nvSpPr>
        <p:spPr>
          <a:xfrm>
            <a:off x="6548633" y="6161087"/>
            <a:ext cx="1119899" cy="334200"/>
          </a:xfrm>
          <a:prstGeom prst="roundRect">
            <a:avLst>
              <a:gd fmla="val 466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12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50"/>
              </a:srgbClr>
            </a:outerShdw>
          </a:effectLst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회군 하기</a:t>
            </a:r>
          </a:p>
        </p:txBody>
      </p:sp>
      <p:sp>
        <p:nvSpPr>
          <p:cNvPr id="477" name="Shape 477"/>
          <p:cNvSpPr/>
          <p:nvPr/>
        </p:nvSpPr>
        <p:spPr>
          <a:xfrm>
            <a:off x="4516576" y="2942802"/>
            <a:ext cx="3152100" cy="373199"/>
          </a:xfrm>
          <a:prstGeom prst="roundRect">
            <a:avLst>
              <a:gd fmla="val 4667" name="adj"/>
            </a:avLst>
          </a:prstGeom>
          <a:solidFill>
            <a:schemeClr val="accent4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Shape 478"/>
          <p:cNvSpPr txBox="1"/>
          <p:nvPr/>
        </p:nvSpPr>
        <p:spPr>
          <a:xfrm>
            <a:off x="4491196" y="2921031"/>
            <a:ext cx="3344100" cy="369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남은 탐험 시간 - 08 : 00 : 00 </a:t>
            </a:r>
          </a:p>
        </p:txBody>
      </p:sp>
      <p:sp>
        <p:nvSpPr>
          <p:cNvPr id="479" name="Shape 479"/>
          <p:cNvSpPr/>
          <p:nvPr/>
        </p:nvSpPr>
        <p:spPr>
          <a:xfrm>
            <a:off x="4572560" y="3598794"/>
            <a:ext cx="3040200" cy="2345400"/>
          </a:xfrm>
          <a:prstGeom prst="roundRect">
            <a:avLst>
              <a:gd fmla="val 8711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Shape 480"/>
          <p:cNvSpPr/>
          <p:nvPr/>
        </p:nvSpPr>
        <p:spPr>
          <a:xfrm>
            <a:off x="5491948" y="3436635"/>
            <a:ext cx="1083600" cy="324300"/>
          </a:xfrm>
          <a:prstGeom prst="rect">
            <a:avLst/>
          </a:prstGeom>
          <a:solidFill>
            <a:srgbClr val="FFCC66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Shape 481"/>
          <p:cNvSpPr txBox="1"/>
          <p:nvPr/>
        </p:nvSpPr>
        <p:spPr>
          <a:xfrm>
            <a:off x="5522133" y="3422542"/>
            <a:ext cx="1077599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탐사 기록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4516576" y="3759171"/>
            <a:ext cx="3096000" cy="16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탐사단계 995 </a:t>
            </a: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위대한 문명유물 발견!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 </a:t>
            </a:r>
            <a:r>
              <a:rPr b="1" lang="en-US" sz="11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[ Crown 999999획득 ]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탐사단계 996 </a:t>
            </a: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유적의 수호자 퇴치!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 </a:t>
            </a:r>
            <a:r>
              <a:rPr b="1" lang="en-US" sz="110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[ 경험치 999999 획득 ]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탐사단계 997 </a:t>
            </a: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Lucky! 희귀 유물 발견!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 </a:t>
            </a:r>
            <a:r>
              <a:rPr b="1" lang="en-US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[ 철광 999999 획득 ]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탐사단계 998 </a:t>
            </a: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보물 상자 발견!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 </a:t>
            </a:r>
            <a:r>
              <a:rPr b="1" lang="en-US" sz="1100">
                <a:solidFill>
                  <a:srgbClr val="FEE599"/>
                </a:solidFill>
                <a:latin typeface="Arial"/>
                <a:ea typeface="Arial"/>
                <a:cs typeface="Arial"/>
                <a:sym typeface="Arial"/>
              </a:rPr>
              <a:t>[ 목재 999999 획득 ]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탐사단계 999 </a:t>
            </a: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진행 중 …</a:t>
            </a:r>
          </a:p>
        </p:txBody>
      </p:sp>
      <p:sp>
        <p:nvSpPr>
          <p:cNvPr id="483" name="Shape 483"/>
          <p:cNvSpPr/>
          <p:nvPr/>
        </p:nvSpPr>
        <p:spPr>
          <a:xfrm>
            <a:off x="4682160" y="2527676"/>
            <a:ext cx="2856000" cy="2892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Shape 484"/>
          <p:cNvSpPr/>
          <p:nvPr/>
        </p:nvSpPr>
        <p:spPr>
          <a:xfrm>
            <a:off x="4697041" y="2534248"/>
            <a:ext cx="1211400" cy="27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Shape 485"/>
          <p:cNvSpPr txBox="1"/>
          <p:nvPr/>
        </p:nvSpPr>
        <p:spPr>
          <a:xfrm>
            <a:off x="5084155" y="2541451"/>
            <a:ext cx="2101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탐사 999단계 진행 중 ( 38% )</a:t>
            </a:r>
          </a:p>
        </p:txBody>
      </p:sp>
      <p:sp>
        <p:nvSpPr>
          <p:cNvPr id="486" name="Shape 486"/>
          <p:cNvSpPr/>
          <p:nvPr/>
        </p:nvSpPr>
        <p:spPr>
          <a:xfrm>
            <a:off x="5669373" y="1566383"/>
            <a:ext cx="728700" cy="715800"/>
          </a:xfrm>
          <a:prstGeom prst="ellipse">
            <a:avLst/>
          </a:prstGeom>
          <a:blipFill rotWithShape="1">
            <a:blip r:embed="rId5">
              <a:alphaModFix/>
            </a:blip>
            <a:stretch>
              <a:fillRect b="-82117" l="-157482" r="-175043" t="-81595"/>
            </a:stretch>
          </a:blipFill>
          <a:ln>
            <a:noFill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Shape 487"/>
          <p:cNvSpPr/>
          <p:nvPr/>
        </p:nvSpPr>
        <p:spPr>
          <a:xfrm>
            <a:off x="4577842" y="1054586"/>
            <a:ext cx="728700" cy="715800"/>
          </a:xfrm>
          <a:prstGeom prst="ellipse">
            <a:avLst/>
          </a:prstGeom>
          <a:blipFill rotWithShape="1">
            <a:blip r:embed="rId5">
              <a:alphaModFix/>
            </a:blip>
            <a:stretch>
              <a:fillRect b="-155105" l="-6397" r="-326128" t="-8607"/>
            </a:stretch>
          </a:blipFill>
          <a:ln>
            <a:noFill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Shape 488"/>
          <p:cNvSpPr/>
          <p:nvPr/>
        </p:nvSpPr>
        <p:spPr>
          <a:xfrm>
            <a:off x="6790057" y="1172223"/>
            <a:ext cx="728700" cy="715800"/>
          </a:xfrm>
          <a:prstGeom prst="ellipse">
            <a:avLst/>
          </a:prstGeom>
          <a:blipFill rotWithShape="1">
            <a:blip r:embed="rId5">
              <a:alphaModFix/>
            </a:blip>
            <a:stretch>
              <a:fillRect b="-139464" l="-311128" r="-21397" t="-24248"/>
            </a:stretch>
          </a:blipFill>
          <a:ln>
            <a:noFill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Shape 489"/>
          <p:cNvSpPr/>
          <p:nvPr/>
        </p:nvSpPr>
        <p:spPr>
          <a:xfrm rot="-8626710">
            <a:off x="5153182" y="1698309"/>
            <a:ext cx="514292" cy="20413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0CECE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Shape 490"/>
          <p:cNvSpPr/>
          <p:nvPr/>
        </p:nvSpPr>
        <p:spPr>
          <a:xfrm rot="501228">
            <a:off x="5344169" y="1184844"/>
            <a:ext cx="1532156" cy="22163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0CECE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Shape 491"/>
          <p:cNvSpPr/>
          <p:nvPr/>
        </p:nvSpPr>
        <p:spPr>
          <a:xfrm rot="9279471">
            <a:off x="6409834" y="1840345"/>
            <a:ext cx="609780" cy="20142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0CECE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Shape 492"/>
          <p:cNvSpPr/>
          <p:nvPr/>
        </p:nvSpPr>
        <p:spPr>
          <a:xfrm>
            <a:off x="4491198" y="569472"/>
            <a:ext cx="3210599" cy="5931900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3" name="Shape 493"/>
          <p:cNvGrpSpPr/>
          <p:nvPr/>
        </p:nvGrpSpPr>
        <p:grpSpPr>
          <a:xfrm>
            <a:off x="4495721" y="2927228"/>
            <a:ext cx="3229051" cy="1129246"/>
            <a:chOff x="2891871" y="2078141"/>
            <a:chExt cx="3229051" cy="1129246"/>
          </a:xfrm>
        </p:grpSpPr>
        <p:sp>
          <p:nvSpPr>
            <p:cNvPr id="494" name="Shape 494"/>
            <p:cNvSpPr/>
            <p:nvPr/>
          </p:nvSpPr>
          <p:spPr>
            <a:xfrm>
              <a:off x="2901623" y="2097206"/>
              <a:ext cx="3210600" cy="1093800"/>
            </a:xfrm>
            <a:prstGeom prst="rect">
              <a:avLst/>
            </a:prstGeom>
            <a:gradFill>
              <a:gsLst>
                <a:gs pos="0">
                  <a:srgbClr val="000000">
                    <a:alpha val="40000"/>
                  </a:srgbClr>
                </a:gs>
                <a:gs pos="25000">
                  <a:srgbClr val="000000">
                    <a:alpha val="80000"/>
                  </a:srgbClr>
                </a:gs>
                <a:gs pos="50000">
                  <a:schemeClr val="dk1"/>
                </a:gs>
                <a:gs pos="75000">
                  <a:srgbClr val="000000">
                    <a:alpha val="80000"/>
                  </a:srgbClr>
                </a:gs>
                <a:gs pos="100000">
                  <a:srgbClr val="000000">
                    <a:alpha val="4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1" sz="1000">
                <a:solidFill>
                  <a:schemeClr val="lt1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lt1"/>
                  </a:solidFill>
                </a:rPr>
                <a:t>부대를 회군하시겠습니까?</a:t>
              </a:r>
              <a:br>
                <a:rPr b="1" lang="en-US" sz="1000">
                  <a:solidFill>
                    <a:schemeClr val="lt1"/>
                  </a:solidFill>
                </a:rPr>
              </a:br>
              <a:r>
                <a:rPr b="1" lang="en-US" sz="1000">
                  <a:solidFill>
                    <a:schemeClr val="lt1"/>
                  </a:solidFill>
                </a:rPr>
                <a:t>이미 획득한 전리품은 사라지지 않습니다.</a:t>
              </a:r>
            </a:p>
          </p:txBody>
        </p:sp>
        <p:cxnSp>
          <p:nvCxnSpPr>
            <p:cNvPr id="495" name="Shape 495"/>
            <p:cNvCxnSpPr/>
            <p:nvPr/>
          </p:nvCxnSpPr>
          <p:spPr>
            <a:xfrm>
              <a:off x="2891871" y="2078141"/>
              <a:ext cx="32193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496" name="Shape 496"/>
            <p:cNvCxnSpPr/>
            <p:nvPr/>
          </p:nvCxnSpPr>
          <p:spPr>
            <a:xfrm>
              <a:off x="2901623" y="3207388"/>
              <a:ext cx="32193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497" name="Shape 497"/>
          <p:cNvSpPr/>
          <p:nvPr/>
        </p:nvSpPr>
        <p:spPr>
          <a:xfrm>
            <a:off x="5532633" y="3598800"/>
            <a:ext cx="1119899" cy="334200"/>
          </a:xfrm>
          <a:prstGeom prst="roundRect">
            <a:avLst>
              <a:gd fmla="val 466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12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50"/>
              </a:srgbClr>
            </a:outerShdw>
          </a:effectLst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</a:rPr>
              <a:t>확인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/>
          <p:nvPr/>
        </p:nvSpPr>
        <p:spPr>
          <a:xfrm>
            <a:off x="690464" y="289248"/>
            <a:ext cx="20553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유적 탐색 성공 UI</a:t>
            </a:r>
          </a:p>
        </p:txBody>
      </p:sp>
      <p:pic>
        <p:nvPicPr>
          <p:cNvPr id="503" name="Shape 5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1198" y="569474"/>
            <a:ext cx="3210461" cy="5931954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Shape 504"/>
          <p:cNvSpPr txBox="1"/>
          <p:nvPr/>
        </p:nvSpPr>
        <p:spPr>
          <a:xfrm>
            <a:off x="1013629" y="667910"/>
            <a:ext cx="3073178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유적에서 회군 시 알림</a:t>
            </a:r>
          </a:p>
        </p:txBody>
      </p:sp>
      <p:grpSp>
        <p:nvGrpSpPr>
          <p:cNvPr id="505" name="Shape 505"/>
          <p:cNvGrpSpPr/>
          <p:nvPr/>
        </p:nvGrpSpPr>
        <p:grpSpPr>
          <a:xfrm>
            <a:off x="5419866" y="2146077"/>
            <a:ext cx="522880" cy="746645"/>
            <a:chOff x="6382339" y="3119338"/>
            <a:chExt cx="522880" cy="746645"/>
          </a:xfrm>
        </p:grpSpPr>
        <p:pic>
          <p:nvPicPr>
            <p:cNvPr id="506" name="Shape 50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615660" y="3203043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7" name="Shape 50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426610" y="3119338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8" name="Shape 50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382339" y="3340317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9" name="Shape 50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571389" y="3424023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0" name="Shape 510"/>
          <p:cNvGrpSpPr/>
          <p:nvPr/>
        </p:nvGrpSpPr>
        <p:grpSpPr>
          <a:xfrm>
            <a:off x="4481446" y="3057858"/>
            <a:ext cx="3228959" cy="700027"/>
            <a:chOff x="4481446" y="2208772"/>
            <a:chExt cx="3228959" cy="700027"/>
          </a:xfrm>
        </p:grpSpPr>
        <p:sp>
          <p:nvSpPr>
            <p:cNvPr id="511" name="Shape 511"/>
            <p:cNvSpPr/>
            <p:nvPr/>
          </p:nvSpPr>
          <p:spPr>
            <a:xfrm>
              <a:off x="4491198" y="2230016"/>
              <a:ext cx="3210461" cy="662707"/>
            </a:xfrm>
            <a:prstGeom prst="rect">
              <a:avLst/>
            </a:prstGeom>
            <a:gradFill>
              <a:gsLst>
                <a:gs pos="0">
                  <a:srgbClr val="000000">
                    <a:alpha val="40000"/>
                  </a:srgbClr>
                </a:gs>
                <a:gs pos="25000">
                  <a:srgbClr val="000000">
                    <a:alpha val="80000"/>
                  </a:srgbClr>
                </a:gs>
                <a:gs pos="50000">
                  <a:schemeClr val="dk1"/>
                </a:gs>
                <a:gs pos="75000">
                  <a:srgbClr val="000000">
                    <a:alpha val="80000"/>
                  </a:srgbClr>
                </a:gs>
                <a:gs pos="100000">
                  <a:srgbClr val="000000">
                    <a:alpha val="4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1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          </a:t>
              </a:r>
              <a:r>
                <a:rPr b="1" lang="en-US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유적 탐사를 마친 영주님의 부대가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      회군합니다.</a:t>
              </a:r>
            </a:p>
          </p:txBody>
        </p:sp>
        <p:cxnSp>
          <p:nvCxnSpPr>
            <p:cNvPr id="512" name="Shape 512"/>
            <p:cNvCxnSpPr/>
            <p:nvPr/>
          </p:nvCxnSpPr>
          <p:spPr>
            <a:xfrm>
              <a:off x="4481446" y="2208772"/>
              <a:ext cx="3219208" cy="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513" name="Shape 513"/>
            <p:cNvCxnSpPr/>
            <p:nvPr/>
          </p:nvCxnSpPr>
          <p:spPr>
            <a:xfrm>
              <a:off x="4491198" y="2908800"/>
              <a:ext cx="3219208" cy="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514" name="Shape 514"/>
          <p:cNvSpPr/>
          <p:nvPr/>
        </p:nvSpPr>
        <p:spPr>
          <a:xfrm>
            <a:off x="4529669" y="3180622"/>
            <a:ext cx="469231" cy="469231"/>
          </a:xfrm>
          <a:prstGeom prst="ellipse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5" name="Shape 515"/>
          <p:cNvGrpSpPr/>
          <p:nvPr/>
        </p:nvGrpSpPr>
        <p:grpSpPr>
          <a:xfrm>
            <a:off x="4515419" y="1260009"/>
            <a:ext cx="666844" cy="774062"/>
            <a:chOff x="4515419" y="1260009"/>
            <a:chExt cx="666844" cy="774062"/>
          </a:xfrm>
        </p:grpSpPr>
        <p:grpSp>
          <p:nvGrpSpPr>
            <p:cNvPr id="516" name="Shape 516"/>
            <p:cNvGrpSpPr/>
            <p:nvPr/>
          </p:nvGrpSpPr>
          <p:grpSpPr>
            <a:xfrm>
              <a:off x="4602221" y="1260009"/>
              <a:ext cx="476660" cy="479748"/>
              <a:chOff x="2624128" y="2948850"/>
              <a:chExt cx="476660" cy="479748"/>
            </a:xfrm>
          </p:grpSpPr>
          <p:sp>
            <p:nvSpPr>
              <p:cNvPr id="517" name="Shape 517"/>
              <p:cNvSpPr/>
              <p:nvPr/>
            </p:nvSpPr>
            <p:spPr>
              <a:xfrm>
                <a:off x="2626669" y="2948850"/>
                <a:ext cx="471204" cy="471204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" name="Shape 518"/>
              <p:cNvSpPr/>
              <p:nvPr/>
            </p:nvSpPr>
            <p:spPr>
              <a:xfrm rot="5400000">
                <a:off x="2624128" y="2951939"/>
                <a:ext cx="476660" cy="476660"/>
              </a:xfrm>
              <a:prstGeom prst="blockArc">
                <a:avLst>
                  <a:gd fmla="val 10800000" name="adj1"/>
                  <a:gd fmla="val 11175721" name="adj2"/>
                  <a:gd fmla="val 14104" name="adj3"/>
                </a:avLst>
              </a:prstGeom>
              <a:solidFill>
                <a:schemeClr val="accent2"/>
              </a:solidFill>
              <a:ln cap="flat" cmpd="sng" w="12700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19" name="Shape 519"/>
              <p:cNvGrpSpPr/>
              <p:nvPr/>
            </p:nvGrpSpPr>
            <p:grpSpPr>
              <a:xfrm>
                <a:off x="2676235" y="3010381"/>
                <a:ext cx="381566" cy="381566"/>
                <a:chOff x="4617003" y="1452170"/>
                <a:chExt cx="381566" cy="381566"/>
              </a:xfrm>
            </p:grpSpPr>
            <p:sp>
              <p:nvSpPr>
                <p:cNvPr id="520" name="Shape 520"/>
                <p:cNvSpPr/>
                <p:nvPr/>
              </p:nvSpPr>
              <p:spPr>
                <a:xfrm>
                  <a:off x="4626825" y="1457351"/>
                  <a:ext cx="352540" cy="352540"/>
                </a:xfrm>
                <a:prstGeom prst="ellipse">
                  <a:avLst/>
                </a:prstGeom>
                <a:gradFill>
                  <a:gsLst>
                    <a:gs pos="0">
                      <a:srgbClr val="AFAFAF"/>
                    </a:gs>
                    <a:gs pos="50000">
                      <a:schemeClr val="accent3"/>
                    </a:gs>
                    <a:gs pos="100000">
                      <a:srgbClr val="919191"/>
                    </a:gs>
                  </a:gsLst>
                  <a:lin ang="5400000" scaled="0"/>
                </a:gradFill>
                <a:ln cap="flat" cmpd="sng" w="9525">
                  <a:solidFill>
                    <a:schemeClr val="accent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0" lIns="0" rIns="0" tIns="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descr="http://ubuntuhandbook.org/wp-content/uploads/2014/12/battle-for-wesnoth-icon1.png" id="521" name="Shape 521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>
                  <a:off x="4617003" y="1452170"/>
                  <a:ext cx="381566" cy="3815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sp>
          <p:nvSpPr>
            <p:cNvPr id="522" name="Shape 522"/>
            <p:cNvSpPr/>
            <p:nvPr/>
          </p:nvSpPr>
          <p:spPr>
            <a:xfrm>
              <a:off x="4515419" y="1758419"/>
              <a:ext cx="666844" cy="275652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회군 중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hh:mm:ss</a:t>
              </a:r>
            </a:p>
          </p:txBody>
        </p:sp>
      </p:grpSp>
      <p:sp>
        <p:nvSpPr>
          <p:cNvPr id="523" name="Shape 523"/>
          <p:cNvSpPr/>
          <p:nvPr/>
        </p:nvSpPr>
        <p:spPr>
          <a:xfrm>
            <a:off x="7129515" y="2337588"/>
            <a:ext cx="1580606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탐사 완료 알림 팝업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(2초뒤 자동 소멸)</a:t>
            </a:r>
          </a:p>
        </p:txBody>
      </p:sp>
      <p:cxnSp>
        <p:nvCxnSpPr>
          <p:cNvPr id="524" name="Shape 524"/>
          <p:cNvCxnSpPr>
            <a:stCxn id="523" idx="2"/>
          </p:cNvCxnSpPr>
          <p:nvPr/>
        </p:nvCxnSpPr>
        <p:spPr>
          <a:xfrm flipH="1">
            <a:off x="7688519" y="2804119"/>
            <a:ext cx="231300" cy="2619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grpSp>
        <p:nvGrpSpPr>
          <p:cNvPr id="525" name="Shape 525"/>
          <p:cNvGrpSpPr/>
          <p:nvPr/>
        </p:nvGrpSpPr>
        <p:grpSpPr>
          <a:xfrm>
            <a:off x="5330760" y="2277618"/>
            <a:ext cx="644851" cy="596412"/>
            <a:chOff x="6042050" y="3067000"/>
            <a:chExt cx="644851" cy="596412"/>
          </a:xfrm>
        </p:grpSpPr>
        <p:pic>
          <p:nvPicPr>
            <p:cNvPr id="526" name="Shape 52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198512" y="3067000"/>
              <a:ext cx="317515" cy="4186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7" name="Shape 52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042050" y="3160815"/>
              <a:ext cx="317515" cy="4186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8" name="Shape 52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369385" y="3150992"/>
              <a:ext cx="317515" cy="4186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9" name="Shape 52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246383" y="3244808"/>
              <a:ext cx="317515" cy="41860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30" name="Shape 53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563051" y="3250559"/>
            <a:ext cx="402466" cy="3467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/>
          <p:nvPr/>
        </p:nvSpPr>
        <p:spPr>
          <a:xfrm>
            <a:off x="690464" y="289248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유적 탐색 UI</a:t>
            </a:r>
          </a:p>
        </p:txBody>
      </p:sp>
      <p:pic>
        <p:nvPicPr>
          <p:cNvPr id="536" name="Shape 5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1198" y="569474"/>
            <a:ext cx="3210461" cy="5931954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Shape 537"/>
          <p:cNvSpPr txBox="1"/>
          <p:nvPr/>
        </p:nvSpPr>
        <p:spPr>
          <a:xfrm>
            <a:off x="1013629" y="667910"/>
            <a:ext cx="322246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탐색 불가 안내 팝업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유적 없음 알림</a:t>
            </a:r>
          </a:p>
        </p:txBody>
      </p:sp>
      <p:grpSp>
        <p:nvGrpSpPr>
          <p:cNvPr id="538" name="Shape 538"/>
          <p:cNvGrpSpPr/>
          <p:nvPr/>
        </p:nvGrpSpPr>
        <p:grpSpPr>
          <a:xfrm>
            <a:off x="5419866" y="2146077"/>
            <a:ext cx="522880" cy="746645"/>
            <a:chOff x="6382339" y="3119338"/>
            <a:chExt cx="522880" cy="746645"/>
          </a:xfrm>
        </p:grpSpPr>
        <p:pic>
          <p:nvPicPr>
            <p:cNvPr id="539" name="Shape 53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615660" y="3203043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0" name="Shape 54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426610" y="3119338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1" name="Shape 54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382339" y="3340317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2" name="Shape 54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571389" y="3424023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43" name="Shape 543"/>
          <p:cNvGrpSpPr/>
          <p:nvPr/>
        </p:nvGrpSpPr>
        <p:grpSpPr>
          <a:xfrm>
            <a:off x="4515419" y="1260009"/>
            <a:ext cx="666844" cy="774062"/>
            <a:chOff x="4515419" y="1260009"/>
            <a:chExt cx="666844" cy="774062"/>
          </a:xfrm>
        </p:grpSpPr>
        <p:grpSp>
          <p:nvGrpSpPr>
            <p:cNvPr id="544" name="Shape 544"/>
            <p:cNvGrpSpPr/>
            <p:nvPr/>
          </p:nvGrpSpPr>
          <p:grpSpPr>
            <a:xfrm>
              <a:off x="4602221" y="1260009"/>
              <a:ext cx="476660" cy="479748"/>
              <a:chOff x="2624128" y="2948850"/>
              <a:chExt cx="476660" cy="479748"/>
            </a:xfrm>
          </p:grpSpPr>
          <p:sp>
            <p:nvSpPr>
              <p:cNvPr id="545" name="Shape 545"/>
              <p:cNvSpPr/>
              <p:nvPr/>
            </p:nvSpPr>
            <p:spPr>
              <a:xfrm>
                <a:off x="2626669" y="2948850"/>
                <a:ext cx="471204" cy="471204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6" name="Shape 546"/>
              <p:cNvSpPr/>
              <p:nvPr/>
            </p:nvSpPr>
            <p:spPr>
              <a:xfrm rot="5400000">
                <a:off x="2624128" y="2951939"/>
                <a:ext cx="476660" cy="476660"/>
              </a:xfrm>
              <a:prstGeom prst="blockArc">
                <a:avLst>
                  <a:gd fmla="val 10800000" name="adj1"/>
                  <a:gd fmla="val 11175721" name="adj2"/>
                  <a:gd fmla="val 14104" name="adj3"/>
                </a:avLst>
              </a:prstGeom>
              <a:solidFill>
                <a:schemeClr val="accent2"/>
              </a:solidFill>
              <a:ln cap="flat" cmpd="sng" w="12700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47" name="Shape 547"/>
              <p:cNvGrpSpPr/>
              <p:nvPr/>
            </p:nvGrpSpPr>
            <p:grpSpPr>
              <a:xfrm>
                <a:off x="2676235" y="3010381"/>
                <a:ext cx="381566" cy="381566"/>
                <a:chOff x="4617003" y="1452170"/>
                <a:chExt cx="381566" cy="381566"/>
              </a:xfrm>
            </p:grpSpPr>
            <p:sp>
              <p:nvSpPr>
                <p:cNvPr id="548" name="Shape 548"/>
                <p:cNvSpPr/>
                <p:nvPr/>
              </p:nvSpPr>
              <p:spPr>
                <a:xfrm>
                  <a:off x="4626825" y="1457351"/>
                  <a:ext cx="352540" cy="352540"/>
                </a:xfrm>
                <a:prstGeom prst="ellipse">
                  <a:avLst/>
                </a:prstGeom>
                <a:gradFill>
                  <a:gsLst>
                    <a:gs pos="0">
                      <a:srgbClr val="AFAFAF"/>
                    </a:gs>
                    <a:gs pos="50000">
                      <a:schemeClr val="accent3"/>
                    </a:gs>
                    <a:gs pos="100000">
                      <a:srgbClr val="919191"/>
                    </a:gs>
                  </a:gsLst>
                  <a:lin ang="5400000" scaled="0"/>
                </a:gradFill>
                <a:ln cap="flat" cmpd="sng" w="9525">
                  <a:solidFill>
                    <a:schemeClr val="accent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0" lIns="0" rIns="0" tIns="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descr="http://ubuntuhandbook.org/wp-content/uploads/2014/12/battle-for-wesnoth-icon1.png" id="549" name="Shape 549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>
                  <a:off x="4617003" y="1452170"/>
                  <a:ext cx="381566" cy="3815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sp>
          <p:nvSpPr>
            <p:cNvPr id="550" name="Shape 550"/>
            <p:cNvSpPr/>
            <p:nvPr/>
          </p:nvSpPr>
          <p:spPr>
            <a:xfrm>
              <a:off x="4515419" y="1758419"/>
              <a:ext cx="666844" cy="275652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회군 중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hh:mm:ss</a:t>
              </a:r>
            </a:p>
          </p:txBody>
        </p:sp>
      </p:grpSp>
      <p:sp>
        <p:nvSpPr>
          <p:cNvPr id="551" name="Shape 551"/>
          <p:cNvSpPr/>
          <p:nvPr/>
        </p:nvSpPr>
        <p:spPr>
          <a:xfrm>
            <a:off x="4491198" y="569472"/>
            <a:ext cx="3210461" cy="5931954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2" name="Shape 552"/>
          <p:cNvGrpSpPr/>
          <p:nvPr/>
        </p:nvGrpSpPr>
        <p:grpSpPr>
          <a:xfrm>
            <a:off x="4481446" y="2927228"/>
            <a:ext cx="3228959" cy="1129246"/>
            <a:chOff x="4481446" y="2078141"/>
            <a:chExt cx="3228959" cy="1129246"/>
          </a:xfrm>
        </p:grpSpPr>
        <p:sp>
          <p:nvSpPr>
            <p:cNvPr id="553" name="Shape 553"/>
            <p:cNvSpPr/>
            <p:nvPr/>
          </p:nvSpPr>
          <p:spPr>
            <a:xfrm>
              <a:off x="4491198" y="2097206"/>
              <a:ext cx="3210461" cy="1093864"/>
            </a:xfrm>
            <a:prstGeom prst="rect">
              <a:avLst/>
            </a:prstGeom>
            <a:gradFill>
              <a:gsLst>
                <a:gs pos="0">
                  <a:srgbClr val="000000">
                    <a:alpha val="40000"/>
                  </a:srgbClr>
                </a:gs>
                <a:gs pos="25000">
                  <a:srgbClr val="000000">
                    <a:alpha val="80000"/>
                  </a:srgbClr>
                </a:gs>
                <a:gs pos="50000">
                  <a:schemeClr val="dk1"/>
                </a:gs>
                <a:gs pos="75000">
                  <a:srgbClr val="000000">
                    <a:alpha val="80000"/>
                  </a:srgbClr>
                </a:gs>
                <a:gs pos="100000">
                  <a:srgbClr val="000000">
                    <a:alpha val="4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 strike="sng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탐색할 유적이 존재하지 않습니다.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 strike="sng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출정한 부대가 회군하여 타운으로 돌아옵니다.</a:t>
              </a:r>
            </a:p>
          </p:txBody>
        </p:sp>
        <p:cxnSp>
          <p:nvCxnSpPr>
            <p:cNvPr id="554" name="Shape 554"/>
            <p:cNvCxnSpPr/>
            <p:nvPr/>
          </p:nvCxnSpPr>
          <p:spPr>
            <a:xfrm>
              <a:off x="4481446" y="2078141"/>
              <a:ext cx="3219208" cy="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555" name="Shape 555"/>
            <p:cNvCxnSpPr/>
            <p:nvPr/>
          </p:nvCxnSpPr>
          <p:spPr>
            <a:xfrm>
              <a:off x="4491198" y="3207388"/>
              <a:ext cx="3219208" cy="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556" name="Shape 556"/>
          <p:cNvSpPr/>
          <p:nvPr/>
        </p:nvSpPr>
        <p:spPr>
          <a:xfrm>
            <a:off x="6833442" y="2183901"/>
            <a:ext cx="2103789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목적지 도착 시 해당 유적가가 없을 경우 수행 불가 안내 팝업</a:t>
            </a:r>
          </a:p>
        </p:txBody>
      </p:sp>
      <p:cxnSp>
        <p:nvCxnSpPr>
          <p:cNvPr id="557" name="Shape 557"/>
          <p:cNvCxnSpPr>
            <a:stCxn id="556" idx="2"/>
          </p:cNvCxnSpPr>
          <p:nvPr/>
        </p:nvCxnSpPr>
        <p:spPr>
          <a:xfrm flipH="1">
            <a:off x="7654037" y="2650432"/>
            <a:ext cx="231300" cy="2619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558" name="Shape 558"/>
          <p:cNvSpPr/>
          <p:nvPr/>
        </p:nvSpPr>
        <p:spPr>
          <a:xfrm>
            <a:off x="9331425" y="2183901"/>
            <a:ext cx="1580606" cy="466531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표시 후 2초 뒤 자동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 strike="sng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소멸</a:t>
            </a:r>
          </a:p>
        </p:txBody>
      </p:sp>
      <p:cxnSp>
        <p:nvCxnSpPr>
          <p:cNvPr id="559" name="Shape 559"/>
          <p:cNvCxnSpPr>
            <a:stCxn id="558" idx="1"/>
            <a:endCxn id="556" idx="3"/>
          </p:cNvCxnSpPr>
          <p:nvPr/>
        </p:nvCxnSpPr>
        <p:spPr>
          <a:xfrm rot="10800000">
            <a:off x="8937225" y="2417167"/>
            <a:ext cx="394200" cy="0"/>
          </a:xfrm>
          <a:prstGeom prst="straightConnector1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560" name="Shape 560"/>
          <p:cNvSpPr txBox="1"/>
          <p:nvPr/>
        </p:nvSpPr>
        <p:spPr>
          <a:xfrm>
            <a:off x="7903028" y="5775648"/>
            <a:ext cx="37016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※ </a:t>
            </a: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이런 경우는 발생할 수가 없음…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/>
          <p:nvPr/>
        </p:nvSpPr>
        <p:spPr>
          <a:xfrm>
            <a:off x="690464" y="289248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유적 탐색 UI</a:t>
            </a:r>
          </a:p>
        </p:txBody>
      </p:sp>
      <p:pic>
        <p:nvPicPr>
          <p:cNvPr id="566" name="Shape 5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1198" y="569474"/>
            <a:ext cx="3210461" cy="5931954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Shape 567"/>
          <p:cNvSpPr txBox="1"/>
          <p:nvPr/>
        </p:nvSpPr>
        <p:spPr>
          <a:xfrm>
            <a:off x="1013629" y="667910"/>
            <a:ext cx="322246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탐색 불가 안내 팝업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이미 다른 유적에 부대가 있음</a:t>
            </a:r>
          </a:p>
          <a:p>
            <a:pPr lv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b="1" lang="en-US" sz="1200">
                <a:solidFill>
                  <a:schemeClr val="dk1"/>
                </a:solidFill>
              </a:rPr>
              <a:t>유적을 향해 행군 중인 부대가 있을 경우</a:t>
            </a: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b="1" lang="en-US" sz="1200">
                <a:solidFill>
                  <a:schemeClr val="dk1"/>
                </a:solidFill>
              </a:rPr>
              <a:t>유적을 탐사 중인 부대가 있을 경우</a:t>
            </a: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AutoNum type="arabicPeriod"/>
            </a:pPr>
            <a:r>
              <a:t/>
            </a:r>
            <a:endParaRPr b="1" sz="1200">
              <a:solidFill>
                <a:schemeClr val="dk1"/>
              </a:solidFill>
            </a:endParaRPr>
          </a:p>
        </p:txBody>
      </p:sp>
      <p:grpSp>
        <p:nvGrpSpPr>
          <p:cNvPr id="568" name="Shape 568"/>
          <p:cNvGrpSpPr/>
          <p:nvPr/>
        </p:nvGrpSpPr>
        <p:grpSpPr>
          <a:xfrm>
            <a:off x="5419866" y="2146077"/>
            <a:ext cx="522880" cy="746645"/>
            <a:chOff x="6382339" y="3119338"/>
            <a:chExt cx="522880" cy="746645"/>
          </a:xfrm>
        </p:grpSpPr>
        <p:pic>
          <p:nvPicPr>
            <p:cNvPr id="569" name="Shape 56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615660" y="3203043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0" name="Shape 57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426610" y="3119338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1" name="Shape 57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382339" y="3340317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2" name="Shape 57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571389" y="3424023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73" name="Shape 573"/>
          <p:cNvGrpSpPr/>
          <p:nvPr/>
        </p:nvGrpSpPr>
        <p:grpSpPr>
          <a:xfrm>
            <a:off x="4515419" y="1260009"/>
            <a:ext cx="666844" cy="774062"/>
            <a:chOff x="4515419" y="1260009"/>
            <a:chExt cx="666844" cy="774062"/>
          </a:xfrm>
        </p:grpSpPr>
        <p:grpSp>
          <p:nvGrpSpPr>
            <p:cNvPr id="574" name="Shape 574"/>
            <p:cNvGrpSpPr/>
            <p:nvPr/>
          </p:nvGrpSpPr>
          <p:grpSpPr>
            <a:xfrm>
              <a:off x="4602221" y="1260009"/>
              <a:ext cx="476660" cy="479748"/>
              <a:chOff x="2624128" y="2948850"/>
              <a:chExt cx="476660" cy="479748"/>
            </a:xfrm>
          </p:grpSpPr>
          <p:sp>
            <p:nvSpPr>
              <p:cNvPr id="575" name="Shape 575"/>
              <p:cNvSpPr/>
              <p:nvPr/>
            </p:nvSpPr>
            <p:spPr>
              <a:xfrm>
                <a:off x="2626669" y="2948850"/>
                <a:ext cx="471204" cy="471204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6" name="Shape 576"/>
              <p:cNvSpPr/>
              <p:nvPr/>
            </p:nvSpPr>
            <p:spPr>
              <a:xfrm rot="5400000">
                <a:off x="2624128" y="2951939"/>
                <a:ext cx="476660" cy="476660"/>
              </a:xfrm>
              <a:prstGeom prst="blockArc">
                <a:avLst>
                  <a:gd fmla="val 10800000" name="adj1"/>
                  <a:gd fmla="val 11175721" name="adj2"/>
                  <a:gd fmla="val 14104" name="adj3"/>
                </a:avLst>
              </a:prstGeom>
              <a:solidFill>
                <a:schemeClr val="accent2"/>
              </a:solidFill>
              <a:ln cap="flat" cmpd="sng" w="12700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77" name="Shape 577"/>
              <p:cNvGrpSpPr/>
              <p:nvPr/>
            </p:nvGrpSpPr>
            <p:grpSpPr>
              <a:xfrm>
                <a:off x="2676235" y="3010381"/>
                <a:ext cx="381566" cy="381566"/>
                <a:chOff x="4617003" y="1452170"/>
                <a:chExt cx="381566" cy="381566"/>
              </a:xfrm>
            </p:grpSpPr>
            <p:sp>
              <p:nvSpPr>
                <p:cNvPr id="578" name="Shape 578"/>
                <p:cNvSpPr/>
                <p:nvPr/>
              </p:nvSpPr>
              <p:spPr>
                <a:xfrm>
                  <a:off x="4626825" y="1457351"/>
                  <a:ext cx="352540" cy="352540"/>
                </a:xfrm>
                <a:prstGeom prst="ellipse">
                  <a:avLst/>
                </a:prstGeom>
                <a:gradFill>
                  <a:gsLst>
                    <a:gs pos="0">
                      <a:srgbClr val="AFAFAF"/>
                    </a:gs>
                    <a:gs pos="50000">
                      <a:schemeClr val="accent3"/>
                    </a:gs>
                    <a:gs pos="100000">
                      <a:srgbClr val="919191"/>
                    </a:gs>
                  </a:gsLst>
                  <a:lin ang="5400000" scaled="0"/>
                </a:gradFill>
                <a:ln cap="flat" cmpd="sng" w="9525">
                  <a:solidFill>
                    <a:schemeClr val="accent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0" lIns="0" rIns="0" tIns="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descr="http://ubuntuhandbook.org/wp-content/uploads/2014/12/battle-for-wesnoth-icon1.png" id="579" name="Shape 579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>
                  <a:off x="4617003" y="1452170"/>
                  <a:ext cx="381566" cy="3815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sp>
          <p:nvSpPr>
            <p:cNvPr id="580" name="Shape 580"/>
            <p:cNvSpPr/>
            <p:nvPr/>
          </p:nvSpPr>
          <p:spPr>
            <a:xfrm>
              <a:off x="4515419" y="1758419"/>
              <a:ext cx="666844" cy="275652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회군 중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hh:mm:ss</a:t>
              </a:r>
            </a:p>
          </p:txBody>
        </p:sp>
      </p:grpSp>
      <p:sp>
        <p:nvSpPr>
          <p:cNvPr id="581" name="Shape 581"/>
          <p:cNvSpPr/>
          <p:nvPr/>
        </p:nvSpPr>
        <p:spPr>
          <a:xfrm>
            <a:off x="4491198" y="569472"/>
            <a:ext cx="3210461" cy="5931954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2" name="Shape 582"/>
          <p:cNvGrpSpPr/>
          <p:nvPr/>
        </p:nvGrpSpPr>
        <p:grpSpPr>
          <a:xfrm>
            <a:off x="4481446" y="2927228"/>
            <a:ext cx="3228959" cy="1129246"/>
            <a:chOff x="4481446" y="2078141"/>
            <a:chExt cx="3228959" cy="1129246"/>
          </a:xfrm>
        </p:grpSpPr>
        <p:sp>
          <p:nvSpPr>
            <p:cNvPr id="583" name="Shape 583"/>
            <p:cNvSpPr/>
            <p:nvPr/>
          </p:nvSpPr>
          <p:spPr>
            <a:xfrm>
              <a:off x="4491198" y="2097206"/>
              <a:ext cx="3210461" cy="1093864"/>
            </a:xfrm>
            <a:prstGeom prst="rect">
              <a:avLst/>
            </a:prstGeom>
            <a:gradFill>
              <a:gsLst>
                <a:gs pos="0">
                  <a:srgbClr val="000000">
                    <a:alpha val="40000"/>
                  </a:srgbClr>
                </a:gs>
                <a:gs pos="25000">
                  <a:srgbClr val="000000">
                    <a:alpha val="80000"/>
                  </a:srgbClr>
                </a:gs>
                <a:gs pos="50000">
                  <a:schemeClr val="dk1"/>
                </a:gs>
                <a:gs pos="75000">
                  <a:srgbClr val="000000">
                    <a:alpha val="80000"/>
                  </a:srgbClr>
                </a:gs>
                <a:gs pos="100000">
                  <a:srgbClr val="000000">
                    <a:alpha val="4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이미 유적을 탐색하는 부대가 있습니다.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유적은 동시에 1개의 부대만 탐색 할 수 있습니다.</a:t>
              </a:r>
            </a:p>
          </p:txBody>
        </p:sp>
        <p:cxnSp>
          <p:nvCxnSpPr>
            <p:cNvPr id="584" name="Shape 584"/>
            <p:cNvCxnSpPr/>
            <p:nvPr/>
          </p:nvCxnSpPr>
          <p:spPr>
            <a:xfrm>
              <a:off x="4481446" y="2078141"/>
              <a:ext cx="3219208" cy="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585" name="Shape 585"/>
            <p:cNvCxnSpPr/>
            <p:nvPr/>
          </p:nvCxnSpPr>
          <p:spPr>
            <a:xfrm>
              <a:off x="4491198" y="3207388"/>
              <a:ext cx="3219208" cy="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586" name="Shape 586"/>
          <p:cNvSpPr/>
          <p:nvPr/>
        </p:nvSpPr>
        <p:spPr>
          <a:xfrm>
            <a:off x="8090453" y="3182277"/>
            <a:ext cx="1580606" cy="466531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표시 후 2초 뒤 자동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소멸</a:t>
            </a:r>
          </a:p>
        </p:txBody>
      </p:sp>
      <p:cxnSp>
        <p:nvCxnSpPr>
          <p:cNvPr id="587" name="Shape 587"/>
          <p:cNvCxnSpPr>
            <a:stCxn id="586" idx="1"/>
          </p:cNvCxnSpPr>
          <p:nvPr/>
        </p:nvCxnSpPr>
        <p:spPr>
          <a:xfrm rot="10800000">
            <a:off x="7696253" y="3415543"/>
            <a:ext cx="394200" cy="0"/>
          </a:xfrm>
          <a:prstGeom prst="straightConnector1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 전투 UI</a:t>
            </a:r>
          </a:p>
        </p:txBody>
      </p:sp>
      <p:pic>
        <p:nvPicPr>
          <p:cNvPr id="593" name="Shape 5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1198" y="569474"/>
            <a:ext cx="3210461" cy="5931954"/>
          </a:xfrm>
          <a:prstGeom prst="rect">
            <a:avLst/>
          </a:prstGeom>
          <a:noFill/>
          <a:ln>
            <a:noFill/>
          </a:ln>
        </p:spPr>
      </p:pic>
      <p:sp>
        <p:nvSpPr>
          <p:cNvPr id="594" name="Shape 594"/>
          <p:cNvSpPr txBox="1"/>
          <p:nvPr/>
        </p:nvSpPr>
        <p:spPr>
          <a:xfrm>
            <a:off x="1013629" y="667910"/>
            <a:ext cx="307317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복귀 완료 알림 팝업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출정 병력 복귀 완료 안내 팝업</a:t>
            </a:r>
          </a:p>
        </p:txBody>
      </p:sp>
      <p:grpSp>
        <p:nvGrpSpPr>
          <p:cNvPr id="595" name="Shape 595"/>
          <p:cNvGrpSpPr/>
          <p:nvPr/>
        </p:nvGrpSpPr>
        <p:grpSpPr>
          <a:xfrm>
            <a:off x="4481446" y="3057858"/>
            <a:ext cx="3228959" cy="700027"/>
            <a:chOff x="4481446" y="2208772"/>
            <a:chExt cx="3228959" cy="700027"/>
          </a:xfrm>
        </p:grpSpPr>
        <p:sp>
          <p:nvSpPr>
            <p:cNvPr id="596" name="Shape 596"/>
            <p:cNvSpPr/>
            <p:nvPr/>
          </p:nvSpPr>
          <p:spPr>
            <a:xfrm>
              <a:off x="4491198" y="2230016"/>
              <a:ext cx="3210461" cy="662707"/>
            </a:xfrm>
            <a:prstGeom prst="rect">
              <a:avLst/>
            </a:prstGeom>
            <a:gradFill>
              <a:gsLst>
                <a:gs pos="0">
                  <a:srgbClr val="000000">
                    <a:alpha val="40000"/>
                  </a:srgbClr>
                </a:gs>
                <a:gs pos="25000">
                  <a:srgbClr val="000000">
                    <a:alpha val="80000"/>
                  </a:srgbClr>
                </a:gs>
                <a:gs pos="50000">
                  <a:schemeClr val="dk1"/>
                </a:gs>
                <a:gs pos="75000">
                  <a:srgbClr val="000000">
                    <a:alpha val="80000"/>
                  </a:srgbClr>
                </a:gs>
                <a:gs pos="100000">
                  <a:srgbClr val="000000">
                    <a:alpha val="4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1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           병력 복귀 보고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      영주님의 병력이 무사히 복귀를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      완료하였습니다.</a:t>
              </a:r>
            </a:p>
          </p:txBody>
        </p:sp>
        <p:cxnSp>
          <p:nvCxnSpPr>
            <p:cNvPr id="597" name="Shape 597"/>
            <p:cNvCxnSpPr/>
            <p:nvPr/>
          </p:nvCxnSpPr>
          <p:spPr>
            <a:xfrm>
              <a:off x="4481446" y="2208772"/>
              <a:ext cx="3219208" cy="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598" name="Shape 598"/>
            <p:cNvCxnSpPr/>
            <p:nvPr/>
          </p:nvCxnSpPr>
          <p:spPr>
            <a:xfrm>
              <a:off x="4491198" y="2908800"/>
              <a:ext cx="3219208" cy="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grpSp>
        <p:nvGrpSpPr>
          <p:cNvPr id="599" name="Shape 599"/>
          <p:cNvGrpSpPr/>
          <p:nvPr/>
        </p:nvGrpSpPr>
        <p:grpSpPr>
          <a:xfrm>
            <a:off x="4529669" y="3180622"/>
            <a:ext cx="491876" cy="469231"/>
            <a:chOff x="4529669" y="3180622"/>
            <a:chExt cx="491876" cy="469231"/>
          </a:xfrm>
        </p:grpSpPr>
        <p:sp>
          <p:nvSpPr>
            <p:cNvPr id="600" name="Shape 600"/>
            <p:cNvSpPr/>
            <p:nvPr/>
          </p:nvSpPr>
          <p:spPr>
            <a:xfrm>
              <a:off x="4529669" y="3180622"/>
              <a:ext cx="469231" cy="469231"/>
            </a:xfrm>
            <a:prstGeom prst="ellipse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img.sc115.com/uploads2/sc/png/qt_0605_9/flag%20red.png" id="601" name="Shape 60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594223" y="3195355"/>
              <a:ext cx="427323" cy="42732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02" name="Shape 602"/>
          <p:cNvSpPr/>
          <p:nvPr/>
        </p:nvSpPr>
        <p:spPr>
          <a:xfrm>
            <a:off x="7129515" y="2337588"/>
            <a:ext cx="1580606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회군 완료 알림 팝업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(2초뒤 자동 소멸)</a:t>
            </a:r>
          </a:p>
        </p:txBody>
      </p:sp>
      <p:cxnSp>
        <p:nvCxnSpPr>
          <p:cNvPr id="603" name="Shape 603"/>
          <p:cNvCxnSpPr>
            <a:stCxn id="602" idx="2"/>
          </p:cNvCxnSpPr>
          <p:nvPr/>
        </p:nvCxnSpPr>
        <p:spPr>
          <a:xfrm flipH="1">
            <a:off x="7688519" y="2804119"/>
            <a:ext cx="231300" cy="2619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604" name="Shape 604"/>
          <p:cNvSpPr/>
          <p:nvPr/>
        </p:nvSpPr>
        <p:spPr>
          <a:xfrm>
            <a:off x="2652491" y="1679546"/>
            <a:ext cx="1580606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도착 시, 회군 중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진행 시간 표시 소멸</a:t>
            </a:r>
          </a:p>
        </p:txBody>
      </p:sp>
      <p:cxnSp>
        <p:nvCxnSpPr>
          <p:cNvPr id="605" name="Shape 605"/>
          <p:cNvCxnSpPr>
            <a:stCxn id="604" idx="3"/>
          </p:cNvCxnSpPr>
          <p:nvPr/>
        </p:nvCxnSpPr>
        <p:spPr>
          <a:xfrm flipH="1" rot="10800000">
            <a:off x="4233098" y="1587611"/>
            <a:ext cx="574800" cy="3252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/>
        </p:nvSpPr>
        <p:spPr>
          <a:xfrm>
            <a:off x="690464" y="289248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개요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1013629" y="667910"/>
            <a:ext cx="1117836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정의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일정 단위 시간동안 부대를 보내 유적을 탐사하고 자원 및 영주 경험치를 보상으로 얻을 수 있는 필드 오브젝트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1013629" y="3592342"/>
            <a:ext cx="1117836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기획 의도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타운 내의 병력 일부를 안전하게 보존할 수 있는 피신처를 제공한다.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/>
        </p:nvSpPr>
        <p:spPr>
          <a:xfrm>
            <a:off x="690464" y="289248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1013629" y="797414"/>
            <a:ext cx="10740600" cy="56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필드 유적 생성 및 삭제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필드 유적은 2x2의 타일을 점유한다.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필드에 생성될 수 있는 최대 수량이 존재하고 최대치를 초과해 생성될 수 없다. (Const로 정의)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필드 전 범위(거리 분포 1~15)에 균등한 확률로 생성된다. (각 1/15 확률)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필드 유적은 생성 후 </a:t>
            </a:r>
            <a:r>
              <a:rPr lang="en-US" sz="1200">
                <a:solidFill>
                  <a:schemeClr val="dk1"/>
                </a:solidFill>
              </a:rPr>
              <a:t>8~12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시간의 라이프타임을 가진다. (Const로 정의)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-US" sz="1200">
                <a:solidFill>
                  <a:schemeClr val="dk1"/>
                </a:solidFill>
              </a:rPr>
              <a:t>최소 8시간 최대 12시간, 기준 10시간의 정규분포 값을 따른다.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필드의 유적은 라이프타임이 다했을 경우에만 사라진다.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유저의 어떤 액션에 의해서도 라이프타임이 증감하거나, 라이프타임 전에 사라지지 않는다.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필드 유적의 재생성 대기시간은 특정 값을 평균으로 한 정규분포 값을 따른다. (평균값은 Const로 정의)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필드 유적 탐사 시간 설정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유적에는 4종류의 탐사시간 프리셋이 존재한다.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15분 / 1시간 / 4시간 / 8시간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유저가 원하는 프리셋을 선택하면 해당 시간동안 유적을 탐사한다.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탐사시간 선택 후 해당 필드 유적을 탐사 시킬 부대를 편성한다.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해당 유저의 최대 보유 가능 병력 수의 ¼까지만 파병할 수 있다. (소수점 이하 올림)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필드 유적의 남은 라이프타임은 유저에게 보여진다.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필드 유적의 남은 라이프타임보다 큰 단위의 탐사시간 프리셋은 비활성화되어 선택할 수 없다. (유적까지의 행군시간은 감안하지 않는다.)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남은 라이프타임이 8시간이 되는 순간부터 해당 필드 유적의 탐사시간 프리셋 중 8시간짜리는 비활성화된다.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남은 라이프타임이 프리셋 최소단위인 15분 이하가 되어 모든 프리셋이 비활성화되더라도 해당 유적은 라이프타임이 다할 때까지 존재해야 한다.   (이미 해당 유적을 탐사 중인 부대의 시간을 보장해야 하므로)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/>
        </p:nvSpPr>
        <p:spPr>
          <a:xfrm>
            <a:off x="690464" y="289248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1013629" y="797414"/>
            <a:ext cx="10592215" cy="5355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필드 유적 탐사 행군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필드 유적을 향해 행군하는 부대는 1칸의 부대 슬롯을 차지한다.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필드 유적을 향해 행군하는 부대의 행군속도는 부대 구성 유닛 중 가장 느린 이동속도를 기준으로 한다.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필드 유적을 향해 행군하는 부대는 아이템을 사용해 가속하거나 회군할 수 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유저는 동시에 하나의 필드 유적만을 탐사할 수 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하나의 부대가 필드 유적을 향해 행군 중이거나 이미 탐사 중일 경우, 해당 부대가 </a:t>
            </a:r>
            <a:r>
              <a:rPr lang="en-US" sz="1200">
                <a:solidFill>
                  <a:schemeClr val="dk1"/>
                </a:solidFill>
              </a:rPr>
              <a:t>타운으로 복귀행군으로 전환되기 전까지는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어떤 유적에도 탐사를 보낼 수 없다.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탐사 중일 때 탐사 중인 유적을 제외한 다른 유적을 터치할 경우 ‘동시에 하나의 유적만 탐사 가능합니다.’라는 팝업 출력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탐사 행군(</a:t>
            </a:r>
            <a:r>
              <a:rPr lang="en-US" sz="1200">
                <a:solidFill>
                  <a:schemeClr val="dk1"/>
                </a:solidFill>
              </a:rPr>
              <a:t>및 복귀 행군)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중일 때 (행군 중인 유적을 포함한 모든) 유적을 터치할 경우 ‘동시에 하나의 유적만 탐사 가능합니다.’라는 팝업 출력</a:t>
            </a: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행군 도중 고급타운이동을 사용하면 행군 중이던 부대는 즉시 타운 내로 순간이동한다.</a:t>
            </a: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</a:rPr>
              <a:t>	탐사가 중단되어 지금까지 획득한 보상만 가지고 오고, 탐사 보고 메일이 들어온다.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복귀 행군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복귀 부대는 1칸의 부대 슬롯을 차지한다.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탐사 시간이 다되면 복귀행군을 시작한다.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탐사 도중 부대를 복귀시킬 수 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탐사 행군 도중 아이템을 사용하여 부대를 복귀시킬 수 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복귀 행군 부대의 행군속도는 부대의 남은 유닛 중 가장 느린 이동속도를 기준으로 한다.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복귀 행군 부대는 아이템을 사용해 가속할 수 있다.</a:t>
            </a: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행군 도중 고급타운이동을 사용하면 행군 중이던 부대는 즉시 타운 내로 순간이동한다.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/>
        </p:nvSpPr>
        <p:spPr>
          <a:xfrm>
            <a:off x="690464" y="289248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1013629" y="797414"/>
            <a:ext cx="10592215" cy="5355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필드 유적 탐사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부대가 유적에 도착하면 탐사를 시작한다.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유적에서 탐사 중인 부대는 다른 유저가 정찰하거나 공격할 수 없다.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하나의 유적에 들어갈 수 있는 부대의 수는 제한이 없다.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하나의 유적에 여러 유저의 부대가 들어가 있어도 서로 아무런 영향을 미치지 않는다.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출발 시 선택한 탐사시간에 따라 남은 탐사 시간을 표시한다.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탐사 중인 부대는 매 3분마다 보상을 획득한다. 이 3분이라는 단위시간을 ‘</a:t>
            </a:r>
            <a:r>
              <a:rPr lang="en-US" sz="1200">
                <a:solidFill>
                  <a:schemeClr val="dk1"/>
                </a:solidFill>
              </a:rPr>
              <a:t>라운드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’라고 지칭한다.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15분 탐사는 5</a:t>
            </a:r>
            <a:r>
              <a:rPr lang="en-US" sz="1200">
                <a:solidFill>
                  <a:schemeClr val="dk1"/>
                </a:solidFill>
              </a:rPr>
              <a:t>라운드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 1시간 탐사는 20</a:t>
            </a:r>
            <a:r>
              <a:rPr lang="en-US" sz="1200">
                <a:solidFill>
                  <a:schemeClr val="dk1"/>
                </a:solidFill>
              </a:rPr>
              <a:t>라운드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 4시간 탐사는 80</a:t>
            </a:r>
            <a:r>
              <a:rPr lang="en-US" sz="1200">
                <a:solidFill>
                  <a:schemeClr val="dk1"/>
                </a:solidFill>
              </a:rPr>
              <a:t>라운드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 8시간 탐사는 160</a:t>
            </a:r>
            <a:r>
              <a:rPr lang="en-US" sz="1200">
                <a:solidFill>
                  <a:schemeClr val="dk1"/>
                </a:solidFill>
              </a:rPr>
              <a:t>라운드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 구성된다.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-US" sz="1200">
                <a:solidFill>
                  <a:schemeClr val="dk1"/>
                </a:solidFill>
              </a:rPr>
              <a:t>라운드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순서 별로 앞에서부터 </a:t>
            </a:r>
            <a:r>
              <a:rPr lang="en-US" sz="1200">
                <a:solidFill>
                  <a:schemeClr val="dk1"/>
                </a:solidFill>
              </a:rPr>
              <a:t>라운드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 </a:t>
            </a:r>
            <a:r>
              <a:rPr lang="en-US" sz="1200">
                <a:solidFill>
                  <a:schemeClr val="dk1"/>
                </a:solidFill>
              </a:rPr>
              <a:t>라운드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2, </a:t>
            </a:r>
            <a:r>
              <a:rPr lang="en-US" sz="1200">
                <a:solidFill>
                  <a:schemeClr val="dk1"/>
                </a:solidFill>
              </a:rPr>
              <a:t>라운드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3… 라고 부른다.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하나의 </a:t>
            </a:r>
            <a:r>
              <a:rPr lang="en-US" sz="1200">
                <a:solidFill>
                  <a:schemeClr val="dk1"/>
                </a:solidFill>
              </a:rPr>
              <a:t>라운드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 끝나면 바로 다음 </a:t>
            </a:r>
            <a:r>
              <a:rPr lang="en-US" sz="1200">
                <a:solidFill>
                  <a:schemeClr val="dk1"/>
                </a:solidFill>
              </a:rPr>
              <a:t>라운드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 넘어간다.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현재 진행 중인 </a:t>
            </a:r>
            <a:r>
              <a:rPr lang="en-US" sz="1200">
                <a:solidFill>
                  <a:schemeClr val="dk1"/>
                </a:solidFill>
              </a:rPr>
              <a:t>라운드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의 남은 시간을 표시한다.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지난 모든 </a:t>
            </a:r>
            <a:r>
              <a:rPr lang="en-US" sz="1200">
                <a:solidFill>
                  <a:srgbClr val="FF0000"/>
                </a:solidFill>
              </a:rPr>
              <a:t>라운드</a:t>
            </a:r>
            <a:r>
              <a:rPr b="0" i="0" lang="en-U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의 보상 종류와 획득량을 로그로 남긴다.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탐사시간이 끝나면 복귀 행군을 시작한다.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탐사시간이 다 되기 전에 유적 라이프타임이 끝날 경우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유적이 필드에서 삭제 처리된다.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부대는 지금까지 획득한 보상을 가지고 즉시 복귀 행군을 시작한다.</a:t>
            </a: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라이프타임이 1시간 1분 남은 유적에 행군 시간이 2분 걸리는 부대를 편성해 1시간짜리 탐사를 보낼 경우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19번의 </a:t>
            </a:r>
            <a:r>
              <a:rPr lang="en-US" sz="1200">
                <a:solidFill>
                  <a:schemeClr val="dk1"/>
                </a:solidFill>
              </a:rPr>
              <a:t>라운드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를 마치고 탐사시간 59분 째에 유적이 사라지고 부대는 복귀한다.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/>
        </p:nvSpPr>
        <p:spPr>
          <a:xfrm>
            <a:off x="690464" y="289248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1013629" y="615531"/>
            <a:ext cx="10592100" cy="57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보상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매 </a:t>
            </a:r>
            <a:r>
              <a:rPr lang="en-US" sz="1100">
                <a:solidFill>
                  <a:schemeClr val="dk1"/>
                </a:solidFill>
              </a:rPr>
              <a:t>라운드</a:t>
            </a: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의 시간이 다할 때마다 보상을 획득한다.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다음 보상 중 임의의 한 보상을 얻는다. (각각의 확률은 테이블로 정의)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식량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목재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석재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철광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크라운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경험치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유저의 캐슬 레벨이 석재 또는 철광을 획득할 수 없는 레벨일 경우, 석재 또는 철광이 선택되면 다른 보상이 선택될 때까지 재 선택한다.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보상의 종류가 결정되면 보상의 양을 결정한다.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보상의 양은 해당 유저의 캐슬 레벨 구간에 따라 다른 테이블을 참조한다.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보상의 양은 테이블로 설정한 최소값과 최대값 사이의 임의 값이다.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경험치 보상이 선택될 경우 일정 확률로 부상병이 발생한다. (유적 내의 몬스터와 전투가 발생한다는 개념)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부상병 발생 확률은 테이블로 정의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부상병은 매 회 반드시 하나의 유닛만 발생</a:t>
            </a:r>
          </a:p>
          <a:p>
            <a:pPr indent="-228600" lvl="3" marL="16002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부대에서 가장 티어가 낮은 유닛 중 임의의 한 유닛을 부상병으로 전환</a:t>
            </a:r>
          </a:p>
          <a:p>
            <a:pPr indent="-228600" lvl="3" marL="16002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부대에 남은 유닛의 수가 1일 경우 더 이상 부상병이 발생하지 않는다.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100">
                <a:solidFill>
                  <a:schemeClr val="dk1"/>
                </a:solidFill>
              </a:rPr>
              <a:t>모든 보상은 각각 유저의 마을회관 레벨에 비례하게 더 많은 양을 획득할 수 있도록 보정 계수가 존재한다. (테이블로 정의)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100000"/>
              <a:buFont typeface="Noto Sans Symbols"/>
              <a:buChar char="➢"/>
            </a:pPr>
            <a:r>
              <a:rPr lang="en-US" sz="1100">
                <a:solidFill>
                  <a:srgbClr val="FF0000"/>
                </a:solidFill>
              </a:rPr>
              <a:t>(마을회관 레벨) * (보정 계수) = 최종 보정 계수 (소수점 이하 올림)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100000"/>
              <a:buFont typeface="Noto Sans Symbols"/>
              <a:buChar char="➢"/>
            </a:pPr>
            <a:r>
              <a:rPr lang="en-US" sz="1100">
                <a:solidFill>
                  <a:srgbClr val="FF0000"/>
                </a:solidFill>
              </a:rPr>
              <a:t>(보상의 양) * (최종 보정 계수) = 최종적으로 지급되는 보상의 양</a:t>
            </a: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100">
                <a:solidFill>
                  <a:schemeClr val="dk1"/>
                </a:solidFill>
              </a:rPr>
              <a:t>ex) 라운드1 보상으로 식량을 100 획득했을 때, 유저의 마을회관 레벨이 10이고 보정 계수가 1일 경우 최종적으로 지급되는 식량의 양은 1,000이다.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탐사를 완료하면 복귀 행군을 시작한다.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모든 보상은 부대가 타운에 복귀하는 순간 획득한다.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자원은 일반 자원 지갑에 들어간다.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경험치는 즉시 적용된다.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/>
        </p:nvSpPr>
        <p:spPr>
          <a:xfrm>
            <a:off x="690464" y="289249"/>
            <a:ext cx="1189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1013629" y="749081"/>
            <a:ext cx="10592100" cy="57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-US">
                <a:solidFill>
                  <a:schemeClr val="dk1"/>
                </a:solidFill>
              </a:rPr>
              <a:t>부상병 발생 규칙</a:t>
            </a:r>
          </a:p>
          <a:p>
            <a:pPr indent="-17780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◆"/>
            </a:pPr>
            <a:r>
              <a:rPr lang="en-US" sz="1200"/>
              <a:t>매 라운드의 보상이 ‘영주 경험치’일 경우 100% 확률로 부상병이 발생한다.</a:t>
            </a:r>
          </a:p>
          <a:p>
            <a:pPr indent="-23495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1200"/>
              <a:t>확률은 테이블로 정의한다.</a:t>
            </a:r>
          </a:p>
          <a:p>
            <a:pPr indent="-17780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◆"/>
            </a:pPr>
            <a:r>
              <a:rPr lang="en-US" sz="1200"/>
              <a:t>부상병은 반드시 1명씩 발생한다.</a:t>
            </a:r>
          </a:p>
          <a:p>
            <a:pPr indent="-23495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1200"/>
              <a:t>부상병 발생 수는 테이블로 정의한다.</a:t>
            </a:r>
          </a:p>
          <a:p>
            <a:pPr indent="-17780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◆"/>
            </a:pPr>
            <a:r>
              <a:rPr lang="en-US" sz="1200"/>
              <a:t>‘부상병 발생 우선순위’가 높은 유닛 순으로 부상병으로 전환된다.</a:t>
            </a:r>
          </a:p>
          <a:p>
            <a:pPr indent="-23495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1200"/>
              <a:t>부상병 발생 우선순위는 테이블로 정의한다.</a:t>
            </a:r>
          </a:p>
          <a:p>
            <a:pPr indent="-23495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1200"/>
              <a:t>우선순위가 같은 유닛들 간의 우선순위는 랜덤이다.</a:t>
            </a:r>
          </a:p>
          <a:p>
            <a:pPr indent="-17780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◆"/>
            </a:pPr>
            <a:r>
              <a:rPr lang="en-US" sz="1200"/>
              <a:t>부대에 남은 유닛의 수가 1일 경우 더이상 부상병이 발생하지 않는다.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/>
        </p:nvSpPr>
        <p:spPr>
          <a:xfrm>
            <a:off x="690464" y="289249"/>
            <a:ext cx="1189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1013629" y="658581"/>
            <a:ext cx="10592100" cy="57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 strike="sngStrike">
                <a:solidFill>
                  <a:schemeClr val="dk1"/>
                </a:solidFill>
              </a:rPr>
              <a:t>문제점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100" strike="sngStrike">
                <a:solidFill>
                  <a:schemeClr val="dk1"/>
                </a:solidFill>
              </a:rPr>
              <a:t>각 라운드에서 획득한 보상의 종류와 양은 유저가 유적 탐사 UI에서 확인할 수 있도록 탐사가 끝날 때까지 로그로 유지되어야 한다.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100" strike="sngStrike">
                <a:solidFill>
                  <a:schemeClr val="dk1"/>
                </a:solidFill>
              </a:rPr>
              <a:t>하지만 최대 160개의 로그를 지속적으로 기억하고 제공하기 위해서는 (컨텐츠의 중요성에 비해) 서버에 걸리는 부하가 지나치게 크다.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100" strike="sng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-US" sz="1200" strike="sngStrike">
                <a:solidFill>
                  <a:schemeClr val="dk1"/>
                </a:solidFill>
              </a:rPr>
              <a:t>해결방안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100" strike="sngStrike">
                <a:solidFill>
                  <a:schemeClr val="dk1"/>
                </a:solidFill>
              </a:rPr>
              <a:t>같은 키 값으로 생성된 난수는 언제나 같은 값을 출력하기 때문에 난수 생성에 쓰일 키 값을 서버와 클라이언트가 공유하고,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100" strike="sngStrike">
                <a:solidFill>
                  <a:schemeClr val="dk1"/>
                </a:solidFill>
              </a:rPr>
              <a:t>탐사가 끝날 때까지 각 라운드별 보상의 종류와 양은 클라이언트에서 생성하고 기억한다.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100" strike="sngStrike">
                <a:solidFill>
                  <a:schemeClr val="dk1"/>
                </a:solidFill>
              </a:rPr>
              <a:t>서버는 탐사를 시작할 때, 클라이언트에 두 개의 키 값만을 전달한다.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lang="en-US" sz="1100" strike="sngStrike">
                <a:solidFill>
                  <a:schemeClr val="dk1"/>
                </a:solidFill>
              </a:rPr>
              <a:t>보상의 종류를 결정하는 키 값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lang="en-US" sz="1100" strike="sngStrike">
                <a:solidFill>
                  <a:schemeClr val="dk1"/>
                </a:solidFill>
              </a:rPr>
              <a:t>보상의 양을 결정하는 키 값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100" strike="sngStrike">
                <a:solidFill>
                  <a:schemeClr val="dk1"/>
                </a:solidFill>
              </a:rPr>
              <a:t>서버는 탐사가 끝나고 부대가 복귀했을 때, 같은 키 값으로 생성된 모든 보상의 종류와 양을 통합하여 지급한다.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934098" y="4704150"/>
            <a:ext cx="946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0000"/>
                </a:solidFill>
              </a:rPr>
              <a:t>※ IDX 번호가 포함된 보상 테이블을 참조해 시작 IDX 값을 랜덤으로 한다.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