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1ECBA5A-31E0-4B10-9D35-08E9E3482534}">
  <a:tblStyle styleId="{B1ECBA5A-31E0-4B10-9D35-08E9E3482534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Style>
        <a:fill>
          <a:solidFill>
            <a:srgbClr val="D0DEEF"/>
          </a:solidFill>
        </a:fill>
      </a:tcStyle>
    </a:band1H>
    <a:band1V>
      <a:tcStyle>
        <a:fill>
          <a:solidFill>
            <a:srgbClr val="D0DEEF"/>
          </a:solidFill>
        </a:fill>
      </a:tcStyle>
    </a:band1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2016.03.03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353.7K</a:t>
            </a:r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공격 정보 , 방어 정보, 연맹 집결 공격 정보를 확인 할 수 있는 </a:t>
            </a:r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공격 정보 , 방어 정보, 연맹 집결 공격 정보를 확인 할 수 있는 </a:t>
            </a:r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공격 정보 , 방어 정보, 연맹 집결 공격 정보를 확인 할 수 있는 </a:t>
            </a:r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공격 정보 , 방어 정보, 연맹 집결 공격 정보를 확인 할 수 있는 </a:t>
            </a:r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공격 정보 , 방어 정보, 연맹 집결 공격 정보를 확인 할 수 있는 </a:t>
            </a:r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03.png"/><Relationship Id="rId10" Type="http://schemas.openxmlformats.org/officeDocument/2006/relationships/image" Target="../media/image00.png"/><Relationship Id="rId13" Type="http://schemas.openxmlformats.org/officeDocument/2006/relationships/image" Target="../media/image14.png"/><Relationship Id="rId12" Type="http://schemas.openxmlformats.org/officeDocument/2006/relationships/image" Target="../media/image0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8.png"/><Relationship Id="rId4" Type="http://schemas.openxmlformats.org/officeDocument/2006/relationships/image" Target="../media/image05.png"/><Relationship Id="rId9" Type="http://schemas.openxmlformats.org/officeDocument/2006/relationships/image" Target="../media/image02.png"/><Relationship Id="rId15" Type="http://schemas.openxmlformats.org/officeDocument/2006/relationships/image" Target="../media/image17.png"/><Relationship Id="rId14" Type="http://schemas.openxmlformats.org/officeDocument/2006/relationships/image" Target="../media/image10.png"/><Relationship Id="rId5" Type="http://schemas.openxmlformats.org/officeDocument/2006/relationships/image" Target="../media/image01.png"/><Relationship Id="rId6" Type="http://schemas.openxmlformats.org/officeDocument/2006/relationships/image" Target="../media/image06.png"/><Relationship Id="rId7" Type="http://schemas.openxmlformats.org/officeDocument/2006/relationships/image" Target="../media/image12.png"/><Relationship Id="rId8" Type="http://schemas.openxmlformats.org/officeDocument/2006/relationships/image" Target="../media/image0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png"/><Relationship Id="rId4" Type="http://schemas.openxmlformats.org/officeDocument/2006/relationships/image" Target="../media/image09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03.png"/><Relationship Id="rId8" Type="http://schemas.openxmlformats.org/officeDocument/2006/relationships/image" Target="../media/image02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15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09.png"/><Relationship Id="rId9" Type="http://schemas.openxmlformats.org/officeDocument/2006/relationships/image" Target="../media/image16.png"/><Relationship Id="rId5" Type="http://schemas.openxmlformats.org/officeDocument/2006/relationships/image" Target="../media/image02.png"/><Relationship Id="rId6" Type="http://schemas.openxmlformats.org/officeDocument/2006/relationships/image" Target="../media/image00.png"/><Relationship Id="rId7" Type="http://schemas.openxmlformats.org/officeDocument/2006/relationships/image" Target="../media/image03.png"/><Relationship Id="rId8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1826082"/>
            <a:ext cx="12192000" cy="101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 자원 타입 정의</a:t>
            </a:r>
          </a:p>
        </p:txBody>
      </p:sp>
      <p:sp>
        <p:nvSpPr>
          <p:cNvPr id="90" name="Shape 90"/>
          <p:cNvSpPr/>
          <p:nvPr/>
        </p:nvSpPr>
        <p:spPr>
          <a:xfrm>
            <a:off x="4736694" y="3300317"/>
            <a:ext cx="2047354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2016.04.18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690464" y="289248"/>
            <a:ext cx="25074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크라운 결제 재화 처리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975529" y="658581"/>
            <a:ext cx="10140144" cy="5632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3" marL="13716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크라운 재화는 3개의 타입으로 정의 하도록 합니다.(크라운 보상 재화, 크라운 결제 재화, 통합 크라운 재화)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크라운 보상 재화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크라운 보상 재화는 게임에서 획득 하거나 보상을 통해서 획득한 크라운을 의미 합니다.</a:t>
            </a:r>
          </a:p>
          <a:p>
            <a:pPr indent="0" lvl="3" marL="13716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(크라운 결제 재화를 제외한 크라운 재화= 크라운 보상 재화)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2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크라운 보상 재화는 유저에게 따로 표현 되는 자원이 아닙니다.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크라운 결제 재화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크라운 결제 재화는 현금으로 결제한 재화를 의미 합니다.</a:t>
            </a:r>
          </a:p>
          <a:p>
            <a:pPr indent="0" lvl="3" marL="13716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(크라운 결제 구매  = 크라운 결제 재화)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통합 크라운 재화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통합 크라운 재화는 총 보유 크라운 재화 입니다.</a:t>
            </a:r>
          </a:p>
          <a:p>
            <a:pPr indent="0" lvl="3" marL="13716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(크라운 보상재화 + 크라운 결제 재화 = 통합자원)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2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통합 자원은 유저에게 표현 되는 자원 입니다.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크라운 재화 사용 순서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크라운 보상 재화 &gt; 크라운 결제 재화 순으로 사용을 하게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환불 시 결제를 통해서 보유 하고 있는 크라운을 환불 처리 하도록 처리 하면 될 것으로 판단 됩니다. 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크라운 재화 최대 보유 량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크라운 재화 최대 보유량은 존재 하지 않습니다.(현금으로 구매한 자원으로 제한이 존재 하지 않습니다.)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690464" y="289248"/>
            <a:ext cx="31325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타입 별 소비 속성 정리</a:t>
            </a:r>
          </a:p>
        </p:txBody>
      </p:sp>
      <p:graphicFrame>
        <p:nvGraphicFramePr>
          <p:cNvPr id="154" name="Shape 154"/>
          <p:cNvGraphicFramePr/>
          <p:nvPr/>
        </p:nvGraphicFramePr>
        <p:xfrm>
          <a:off x="749643" y="8415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{B1ECBA5A-31E0-4B10-9D35-08E9E3482534}</a:tableStyleId>
              </a:tblPr>
              <a:tblGrid>
                <a:gridCol w="535450"/>
                <a:gridCol w="601375"/>
                <a:gridCol w="822075"/>
                <a:gridCol w="772975"/>
                <a:gridCol w="739100"/>
                <a:gridCol w="739100"/>
                <a:gridCol w="739100"/>
                <a:gridCol w="739100"/>
                <a:gridCol w="739100"/>
                <a:gridCol w="739100"/>
                <a:gridCol w="739100"/>
                <a:gridCol w="739100"/>
                <a:gridCol w="739100"/>
                <a:gridCol w="739100"/>
                <a:gridCol w="739100"/>
              </a:tblGrid>
              <a:tr h="35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자원분류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자원 분류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자원정보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건설&amp;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업그레이드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병사생산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연구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자원 지원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병사소비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자원패킹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약탈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연맹연구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연맹건설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부상회복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시장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정찰정보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8D08C"/>
                    </a:solidFill>
                  </a:tcPr>
                </a:tc>
              </a:tr>
              <a:tr h="358150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통합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자원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일반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자원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비보호 자원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가능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가능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가능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가능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가능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가능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가능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가능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가능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가능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가능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보임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8150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보호자원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가능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가능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가능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가능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불가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불가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불가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가능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가능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가능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가능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보임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8150">
                <a:tc v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안전자원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가능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가능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가능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불가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불가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가능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불가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가능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가능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가능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가능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안보임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</a:tr>
              <a:tr h="35815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미 수령 자원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불가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불가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불가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불가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불가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불가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가능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불가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불가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불가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불가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보임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690464" y="289249"/>
            <a:ext cx="313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타입 별 </a:t>
            </a:r>
            <a:r>
              <a:rPr b="1" lang="en-US" sz="1800">
                <a:solidFill>
                  <a:schemeClr val="dk1"/>
                </a:solidFill>
              </a:rPr>
              <a:t>획득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속성 정리</a:t>
            </a:r>
          </a:p>
        </p:txBody>
      </p:sp>
      <p:graphicFrame>
        <p:nvGraphicFramePr>
          <p:cNvPr id="160" name="Shape 160"/>
          <p:cNvGraphicFramePr/>
          <p:nvPr/>
        </p:nvGraphicFramePr>
        <p:xfrm>
          <a:off x="749643" y="30740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{B1ECBA5A-31E0-4B10-9D35-08E9E3482534}</a:tableStyleId>
              </a:tblPr>
              <a:tblGrid>
                <a:gridCol w="571375"/>
                <a:gridCol w="1518875"/>
                <a:gridCol w="824825"/>
                <a:gridCol w="788675"/>
                <a:gridCol w="788675"/>
                <a:gridCol w="788675"/>
                <a:gridCol w="788675"/>
                <a:gridCol w="788675"/>
                <a:gridCol w="788675"/>
                <a:gridCol w="788675"/>
                <a:gridCol w="765975"/>
                <a:gridCol w="1040525"/>
              </a:tblGrid>
              <a:tr h="35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자원분류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자원 분류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Crown 상점 구매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타운 내부 획득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이벤트 지급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미션 보상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직접 결재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자원패킹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랭킹 보상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필드 채집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자원 지원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아이템 자원 상자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8D08C"/>
                    </a:solidFill>
                  </a:tcPr>
                </a:tc>
              </a:tr>
              <a:tr h="35815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통합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자원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일반 자원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</a:tr>
              <a:tr h="3581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안전 자원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AEFF7"/>
                    </a:solidFill>
                  </a:tcPr>
                </a:tc>
              </a:tr>
              <a:tr h="35815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통합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크라운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크라운 보상 재화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AEFF7"/>
                    </a:solidFill>
                  </a:tcPr>
                </a:tc>
              </a:tr>
              <a:tr h="3581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크라운 결제 재화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9075" marB="0" marR="9075" marL="9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  <p:sp>
        <p:nvSpPr>
          <p:cNvPr id="161" name="Shape 161"/>
          <p:cNvSpPr txBox="1"/>
          <p:nvPr/>
        </p:nvSpPr>
        <p:spPr>
          <a:xfrm>
            <a:off x="344476" y="4844696"/>
            <a:ext cx="5817427" cy="144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Crown 상점 구매 : Crown을 구매하거나 Crown으로만 구매하는 상점 Page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타운 내부 획득 : 타운 내부에서 자원을 획득 할 수 있는 건물로부터 획득.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이벤트 지급 :  각종 이벤트의 보상으로 지급되는 즉시 보상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미션 보상 : 일일미션, 퀘스트, 업적으로 획득 하는 보상 재화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직접 결재 : 직접 Cash를 이용해 바로 결제하여 획득하는 재화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497735" y="349904"/>
            <a:ext cx="10140144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3" marL="13716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보호 자원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Crown으로 직접 구매한 자원, 아이템상자 자원(아이템 패킹 제외)은 보호 자원으로 구분한다.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자원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Crown으로 직접 구매하지 않은 자원, 아이템 패킹 자원은 일반 자원으로 구분한다.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크라운 보상 재화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크라운 결제 재화를 제외한 모든 루트에서 획득한 Crown은 크라운 보상 재화로 구분한다.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크라운 결제 재화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결제 페이지를 통해 현금을 사용해 구매한 크라운만 크라운 결제 재화로 구분한다.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5072992" y="4844696"/>
            <a:ext cx="6163417" cy="144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패킹 : 자원 창고를 통해 아이템을 패킹하여 획득한 아이템을 사용하여 얻게 되는 재화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랭킹 보상 : 연맹의 랭킹 보상으로 얻게 되는 재화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 채집 : 필드에서 채집하여 획득한 재화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지원 : 다른 영주에게서 지원 받아 획득한 재화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자원 상자 : 자원 패킹을 재외 한 모든 루트에서 획득한 자원 상자 아이템으로 획득한 재화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Shape 168"/>
          <p:cNvGrpSpPr/>
          <p:nvPr/>
        </p:nvGrpSpPr>
        <p:grpSpPr>
          <a:xfrm>
            <a:off x="4254507" y="537179"/>
            <a:ext cx="3556084" cy="6004991"/>
            <a:chOff x="7816146" y="492119"/>
            <a:chExt cx="3556084" cy="6004991"/>
          </a:xfrm>
        </p:grpSpPr>
        <p:pic>
          <p:nvPicPr>
            <p:cNvPr id="169" name="Shape 169"/>
            <p:cNvPicPr preferRelativeResize="0"/>
            <p:nvPr/>
          </p:nvPicPr>
          <p:blipFill rotWithShape="1">
            <a:blip r:embed="rId3">
              <a:alphaModFix/>
            </a:blip>
            <a:srcRect b="3572" l="0" r="0" t="0"/>
            <a:stretch/>
          </p:blipFill>
          <p:spPr>
            <a:xfrm>
              <a:off x="7906247" y="515843"/>
              <a:ext cx="3444671" cy="5951631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pic>
        <p:pic>
          <p:nvPicPr>
            <p:cNvPr id="170" name="Shape 17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86081" y="5918785"/>
              <a:ext cx="3486150" cy="578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Shape 17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04742" y="1513351"/>
              <a:ext cx="536154" cy="5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Shape 17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905063" y="2087357"/>
              <a:ext cx="536154" cy="543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Shape 173"/>
            <p:cNvSpPr/>
            <p:nvPr/>
          </p:nvSpPr>
          <p:spPr>
            <a:xfrm>
              <a:off x="8221092" y="5591550"/>
              <a:ext cx="2116832" cy="262222"/>
            </a:xfrm>
            <a:prstGeom prst="roundRect">
              <a:avLst>
                <a:gd fmla="val 16667" name="adj"/>
              </a:avLst>
            </a:prstGeom>
            <a:solidFill>
              <a:schemeClr val="dk1">
                <a:alpha val="72941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병영을 18레벨 까지 업그레이드 </a:t>
              </a:r>
            </a:p>
          </p:txBody>
        </p:sp>
        <p:sp>
          <p:nvSpPr>
            <p:cNvPr id="174" name="Shape 174"/>
            <p:cNvSpPr/>
            <p:nvPr/>
          </p:nvSpPr>
          <p:spPr>
            <a:xfrm>
              <a:off x="7931407" y="5535385"/>
              <a:ext cx="369497" cy="345233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Shape 17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915478" y="5522996"/>
              <a:ext cx="420219" cy="3595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Shape 176"/>
            <p:cNvSpPr/>
            <p:nvPr/>
          </p:nvSpPr>
          <p:spPr>
            <a:xfrm>
              <a:off x="7931406" y="778472"/>
              <a:ext cx="3407199" cy="412045"/>
            </a:xfrm>
            <a:prstGeom prst="roundRect">
              <a:avLst>
                <a:gd fmla="val 8064" name="adj"/>
              </a:avLst>
            </a:prstGeom>
            <a:solidFill>
              <a:schemeClr val="dk1">
                <a:alpha val="46666"/>
              </a:schemeClr>
            </a:solidFill>
            <a:ln cap="flat" cmpd="sng" w="9525">
              <a:solidFill>
                <a:schemeClr val="lt1"/>
              </a:solidFill>
              <a:prstDash val="dot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7" name="Shape 177"/>
            <p:cNvGrpSpPr/>
            <p:nvPr/>
          </p:nvGrpSpPr>
          <p:grpSpPr>
            <a:xfrm>
              <a:off x="8992132" y="712916"/>
              <a:ext cx="1180774" cy="289052"/>
              <a:chOff x="5171545" y="760931"/>
              <a:chExt cx="1180774" cy="289052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5186067" y="840887"/>
                <a:ext cx="1166252" cy="181430"/>
              </a:xfrm>
              <a:prstGeom prst="roundRect">
                <a:avLst>
                  <a:gd fmla="val 26817" name="adj"/>
                </a:avLst>
              </a:prstGeom>
              <a:solidFill>
                <a:schemeClr val="dk1">
                  <a:alpha val="74901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en-US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23333333</a:t>
                </a:r>
              </a:p>
            </p:txBody>
          </p:sp>
          <p:grpSp>
            <p:nvGrpSpPr>
              <p:cNvPr id="179" name="Shape 179"/>
              <p:cNvGrpSpPr/>
              <p:nvPr/>
            </p:nvGrpSpPr>
            <p:grpSpPr>
              <a:xfrm>
                <a:off x="5171545" y="760931"/>
                <a:ext cx="378043" cy="289052"/>
                <a:chOff x="3123725" y="1693108"/>
                <a:chExt cx="415847" cy="384728"/>
              </a:xfrm>
            </p:grpSpPr>
            <p:pic>
              <p:nvPicPr>
                <p:cNvPr id="180" name="Shape 180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3123725" y="1693108"/>
                  <a:ext cx="375416" cy="37228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81" name="Shape 181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 flipH="1">
                  <a:off x="3164156" y="1705548"/>
                  <a:ext cx="375416" cy="37228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182" name="Shape 182"/>
            <p:cNvSpPr/>
            <p:nvPr/>
          </p:nvSpPr>
          <p:spPr>
            <a:xfrm>
              <a:off x="8274972" y="762070"/>
              <a:ext cx="534552" cy="245980"/>
            </a:xfrm>
            <a:prstGeom prst="wave">
              <a:avLst>
                <a:gd fmla="val 12500" name="adj1"/>
                <a:gd fmla="val -10000" name="adj2"/>
              </a:avLst>
            </a:prstGeom>
            <a:solidFill>
              <a:srgbClr val="C00000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8337410" y="773152"/>
              <a:ext cx="488256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VIP7</a:t>
              </a:r>
            </a:p>
          </p:txBody>
        </p:sp>
        <p:sp>
          <p:nvSpPr>
            <p:cNvPr id="184" name="Shape 184"/>
            <p:cNvSpPr/>
            <p:nvPr/>
          </p:nvSpPr>
          <p:spPr>
            <a:xfrm>
              <a:off x="7904742" y="493162"/>
              <a:ext cx="3239334" cy="290409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5" name="Shape 18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0260574" y="567825"/>
              <a:ext cx="173365" cy="1422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Shape 18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390568" y="578850"/>
              <a:ext cx="172728" cy="1422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Shape 18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9602457" y="567825"/>
              <a:ext cx="173365" cy="1422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Shape 188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8997471" y="567825"/>
              <a:ext cx="147720" cy="1422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Shape 189"/>
            <p:cNvSpPr/>
            <p:nvPr/>
          </p:nvSpPr>
          <p:spPr>
            <a:xfrm>
              <a:off x="8483757" y="517718"/>
              <a:ext cx="468076" cy="1958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100.1K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x="9082892" y="521393"/>
              <a:ext cx="468076" cy="1958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100.1K</a:t>
              </a:r>
            </a:p>
          </p:txBody>
        </p:sp>
        <p:sp>
          <p:nvSpPr>
            <p:cNvPr id="191" name="Shape 191"/>
            <p:cNvSpPr/>
            <p:nvPr/>
          </p:nvSpPr>
          <p:spPr>
            <a:xfrm>
              <a:off x="9732078" y="525066"/>
              <a:ext cx="468076" cy="1958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100.1K</a:t>
              </a:r>
            </a:p>
          </p:txBody>
        </p:sp>
        <p:sp>
          <p:nvSpPr>
            <p:cNvPr id="192" name="Shape 192"/>
            <p:cNvSpPr/>
            <p:nvPr/>
          </p:nvSpPr>
          <p:spPr>
            <a:xfrm>
              <a:off x="10375335" y="518562"/>
              <a:ext cx="468076" cy="1958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100.1K</a:t>
              </a:r>
            </a:p>
          </p:txBody>
        </p:sp>
        <p:cxnSp>
          <p:nvCxnSpPr>
            <p:cNvPr id="193" name="Shape 193"/>
            <p:cNvCxnSpPr/>
            <p:nvPr/>
          </p:nvCxnSpPr>
          <p:spPr>
            <a:xfrm>
              <a:off x="8380461" y="774241"/>
              <a:ext cx="2519999" cy="0"/>
            </a:xfrm>
            <a:prstGeom prst="straightConnector1">
              <a:avLst/>
            </a:prstGeom>
            <a:noFill/>
            <a:ln cap="flat" cmpd="sng" w="28575">
              <a:solidFill>
                <a:srgbClr val="7B7B7B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pic>
          <p:nvPicPr>
            <p:cNvPr id="194" name="Shape 194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0935271" y="494883"/>
              <a:ext cx="431999" cy="32727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5" name="Shape 195"/>
            <p:cNvGrpSpPr/>
            <p:nvPr/>
          </p:nvGrpSpPr>
          <p:grpSpPr>
            <a:xfrm>
              <a:off x="7816146" y="492119"/>
              <a:ext cx="606792" cy="674675"/>
              <a:chOff x="677150" y="288004"/>
              <a:chExt cx="606792" cy="674675"/>
            </a:xfrm>
          </p:grpSpPr>
          <p:sp>
            <p:nvSpPr>
              <p:cNvPr id="196" name="Shape 196"/>
              <p:cNvSpPr/>
              <p:nvPr/>
            </p:nvSpPr>
            <p:spPr>
              <a:xfrm>
                <a:off x="743031" y="288004"/>
                <a:ext cx="537431" cy="506875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Shape 197"/>
              <p:cNvSpPr/>
              <p:nvPr/>
            </p:nvSpPr>
            <p:spPr>
              <a:xfrm>
                <a:off x="743289" y="344683"/>
                <a:ext cx="540653" cy="506875"/>
              </a:xfrm>
              <a:prstGeom prst="ellipse">
                <a:avLst/>
              </a:prstGeom>
              <a:solidFill>
                <a:schemeClr val="accent6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98" name="Shape 198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783060" y="336733"/>
                <a:ext cx="468000" cy="46236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199" name="Shape 199"/>
              <p:cNvSpPr/>
              <p:nvPr/>
            </p:nvSpPr>
            <p:spPr>
              <a:xfrm>
                <a:off x="759000" y="770750"/>
                <a:ext cx="230737" cy="141205"/>
              </a:xfrm>
              <a:prstGeom prst="roundRect">
                <a:avLst>
                  <a:gd fmla="val 26817" name="adj"/>
                </a:avLst>
              </a:prstGeom>
              <a:solidFill>
                <a:schemeClr val="dk1">
                  <a:alpha val="74901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1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Shape 200"/>
              <p:cNvSpPr/>
              <p:nvPr/>
            </p:nvSpPr>
            <p:spPr>
              <a:xfrm>
                <a:off x="677150" y="716458"/>
                <a:ext cx="332142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i="1" lang="en-US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28</a:t>
                </a:r>
              </a:p>
            </p:txBody>
          </p:sp>
        </p:grpSp>
        <p:sp>
          <p:nvSpPr>
            <p:cNvPr id="201" name="Shape 201"/>
            <p:cNvSpPr/>
            <p:nvPr/>
          </p:nvSpPr>
          <p:spPr>
            <a:xfrm>
              <a:off x="8218840" y="984733"/>
              <a:ext cx="3119764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ADASDASDSAAAAAAAAAAAAAAAAAAAAAAASA</a:t>
              </a:r>
            </a:p>
          </p:txBody>
        </p:sp>
        <p:pic>
          <p:nvPicPr>
            <p:cNvPr id="202" name="Shape 202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1064774" y="833258"/>
              <a:ext cx="252896" cy="24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3" name="Shape 203"/>
          <p:cNvSpPr txBox="1"/>
          <p:nvPr/>
        </p:nvSpPr>
        <p:spPr>
          <a:xfrm>
            <a:off x="584420" y="667910"/>
            <a:ext cx="3325104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통합자원 UI 표기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메인 로비 상단에 자원은 통합자원으로 표기 되어지도록 처리 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건물 건설  , 건물 업그레이드, 과학연구 등 모든 상단에 있는 자원은 모두 통합자원으로 보여집니다.</a:t>
            </a:r>
          </a:p>
        </p:txBody>
      </p:sp>
      <p:sp>
        <p:nvSpPr>
          <p:cNvPr id="204" name="Shape 204"/>
          <p:cNvSpPr/>
          <p:nvPr/>
        </p:nvSpPr>
        <p:spPr>
          <a:xfrm>
            <a:off x="215538" y="142595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통합 자원 UI</a:t>
            </a:r>
          </a:p>
        </p:txBody>
      </p:sp>
      <p:sp>
        <p:nvSpPr>
          <p:cNvPr id="205" name="Shape 205"/>
          <p:cNvSpPr/>
          <p:nvPr/>
        </p:nvSpPr>
        <p:spPr>
          <a:xfrm flipH="1">
            <a:off x="7845413" y="471093"/>
            <a:ext cx="644064" cy="39362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8491828" y="382735"/>
            <a:ext cx="1545337" cy="570348"/>
          </a:xfrm>
          <a:prstGeom prst="roundRect">
            <a:avLst>
              <a:gd fmla="val 5335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통합 크라운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재화 표기</a:t>
            </a:r>
          </a:p>
        </p:txBody>
      </p:sp>
      <p:sp>
        <p:nvSpPr>
          <p:cNvPr id="207" name="Shape 207"/>
          <p:cNvSpPr/>
          <p:nvPr/>
        </p:nvSpPr>
        <p:spPr>
          <a:xfrm flipH="1" rot="1187070">
            <a:off x="7047537" y="941081"/>
            <a:ext cx="1637002" cy="39363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8523321" y="1029794"/>
            <a:ext cx="1545337" cy="570348"/>
          </a:xfrm>
          <a:prstGeom prst="roundRect">
            <a:avLst>
              <a:gd fmla="val 5335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통합자원 표기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/>
        </p:nvSpPr>
        <p:spPr>
          <a:xfrm>
            <a:off x="584420" y="667910"/>
            <a:ext cx="3325104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안전자원 UI 표기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안전자원은 자원을 선택 시 나오는 UI 화면에서만 나오는 자원 입니다.</a:t>
            </a:r>
          </a:p>
        </p:txBody>
      </p:sp>
      <p:sp>
        <p:nvSpPr>
          <p:cNvPr id="215" name="Shape 215"/>
          <p:cNvSpPr/>
          <p:nvPr/>
        </p:nvSpPr>
        <p:spPr>
          <a:xfrm>
            <a:off x="215538" y="142595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안전 자원 UI</a:t>
            </a:r>
          </a:p>
        </p:txBody>
      </p:sp>
      <p:sp>
        <p:nvSpPr>
          <p:cNvPr id="216" name="Shape 216"/>
          <p:cNvSpPr/>
          <p:nvPr/>
        </p:nvSpPr>
        <p:spPr>
          <a:xfrm flipH="1">
            <a:off x="7872381" y="6075062"/>
            <a:ext cx="644064" cy="39362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8432079" y="5986703"/>
            <a:ext cx="1440673" cy="570348"/>
          </a:xfrm>
          <a:prstGeom prst="roundRect">
            <a:avLst>
              <a:gd fmla="val 5335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안전자원 표기</a:t>
            </a:r>
          </a:p>
        </p:txBody>
      </p:sp>
      <p:sp>
        <p:nvSpPr>
          <p:cNvPr id="218" name="Shape 218"/>
          <p:cNvSpPr/>
          <p:nvPr/>
        </p:nvSpPr>
        <p:spPr>
          <a:xfrm flipH="1">
            <a:off x="7852895" y="922711"/>
            <a:ext cx="644064" cy="39362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8499310" y="834351"/>
            <a:ext cx="1545337" cy="570348"/>
          </a:xfrm>
          <a:prstGeom prst="roundRect">
            <a:avLst>
              <a:gd fmla="val 5335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통합자원 표기</a:t>
            </a:r>
          </a:p>
        </p:txBody>
      </p:sp>
      <p:sp>
        <p:nvSpPr>
          <p:cNvPr id="220" name="Shape 220"/>
          <p:cNvSpPr/>
          <p:nvPr/>
        </p:nvSpPr>
        <p:spPr>
          <a:xfrm>
            <a:off x="4343298" y="535108"/>
            <a:ext cx="3471858" cy="5984325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4316905" y="568829"/>
            <a:ext cx="34946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</a:t>
            </a:r>
          </a:p>
        </p:txBody>
      </p:sp>
      <p:sp>
        <p:nvSpPr>
          <p:cNvPr id="222" name="Shape 222"/>
          <p:cNvSpPr/>
          <p:nvPr/>
        </p:nvSpPr>
        <p:spPr>
          <a:xfrm>
            <a:off x="4352628" y="1886776"/>
            <a:ext cx="3462530" cy="3358383"/>
          </a:xfrm>
          <a:prstGeom prst="roundRect">
            <a:avLst>
              <a:gd fmla="val 3373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4333773" y="1262628"/>
            <a:ext cx="3481383" cy="594376"/>
          </a:xfrm>
          <a:prstGeom prst="rect">
            <a:avLst/>
          </a:prstGeom>
          <a:solidFill>
            <a:srgbClr val="C55A11">
              <a:alpha val="28627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224" name="Shape 224"/>
          <p:cNvSpPr/>
          <p:nvPr/>
        </p:nvSpPr>
        <p:spPr>
          <a:xfrm>
            <a:off x="4336357" y="5344558"/>
            <a:ext cx="3452923" cy="594376"/>
          </a:xfrm>
          <a:prstGeom prst="rect">
            <a:avLst/>
          </a:prstGeom>
          <a:solidFill>
            <a:srgbClr val="C55A11">
              <a:alpha val="28627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225" name="Shape 225"/>
          <p:cNvSpPr/>
          <p:nvPr/>
        </p:nvSpPr>
        <p:spPr>
          <a:xfrm>
            <a:off x="5073860" y="6157744"/>
            <a:ext cx="85472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안전 자원</a:t>
            </a:r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9823" y="6202035"/>
            <a:ext cx="252891" cy="208264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/>
          <p:nvPr/>
        </p:nvSpPr>
        <p:spPr>
          <a:xfrm>
            <a:off x="6319937" y="6103226"/>
            <a:ext cx="8542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110k</a:t>
            </a:r>
          </a:p>
        </p:txBody>
      </p:sp>
      <p:pic>
        <p:nvPicPr>
          <p:cNvPr id="228" name="Shape 2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9571" y="6126521"/>
            <a:ext cx="364318" cy="31877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/>
          <p:nvPr/>
        </p:nvSpPr>
        <p:spPr>
          <a:xfrm>
            <a:off x="4381010" y="1907158"/>
            <a:ext cx="3401454" cy="67182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4385017" y="2608485"/>
            <a:ext cx="3397446" cy="67182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4385017" y="3311414"/>
            <a:ext cx="3397447" cy="67182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4375030" y="4003291"/>
            <a:ext cx="3415919" cy="67182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5908289" y="3005472"/>
            <a:ext cx="2664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234" name="Shape 234"/>
          <p:cNvSpPr/>
          <p:nvPr/>
        </p:nvSpPr>
        <p:spPr>
          <a:xfrm>
            <a:off x="5034573" y="1997961"/>
            <a:ext cx="1779872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1000 식량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보유 개수 : 100개</a:t>
            </a:r>
          </a:p>
        </p:txBody>
      </p:sp>
      <p:sp>
        <p:nvSpPr>
          <p:cNvPr id="235" name="Shape 235"/>
          <p:cNvSpPr/>
          <p:nvPr/>
        </p:nvSpPr>
        <p:spPr>
          <a:xfrm>
            <a:off x="5046910" y="2710340"/>
            <a:ext cx="1779872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5000 식량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보유 개수 : 100개</a:t>
            </a:r>
          </a:p>
        </p:txBody>
      </p:sp>
      <p:sp>
        <p:nvSpPr>
          <p:cNvPr id="236" name="Shape 236"/>
          <p:cNvSpPr/>
          <p:nvPr/>
        </p:nvSpPr>
        <p:spPr>
          <a:xfrm>
            <a:off x="5055305" y="3402191"/>
            <a:ext cx="1779872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10000 식량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보유 개수 : 100개</a:t>
            </a:r>
          </a:p>
        </p:txBody>
      </p:sp>
      <p:sp>
        <p:nvSpPr>
          <p:cNvPr id="237" name="Shape 237"/>
          <p:cNvSpPr/>
          <p:nvPr/>
        </p:nvSpPr>
        <p:spPr>
          <a:xfrm>
            <a:off x="5039317" y="4102978"/>
            <a:ext cx="1779872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10000 식량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사용 후 식량 획득</a:t>
            </a:r>
          </a:p>
        </p:txBody>
      </p:sp>
      <p:sp>
        <p:nvSpPr>
          <p:cNvPr id="238" name="Shape 238"/>
          <p:cNvSpPr/>
          <p:nvPr/>
        </p:nvSpPr>
        <p:spPr>
          <a:xfrm>
            <a:off x="6870482" y="4132598"/>
            <a:ext cx="844812" cy="39859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82628" y="4205250"/>
            <a:ext cx="241230" cy="230584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/>
          <p:nvPr/>
        </p:nvSpPr>
        <p:spPr>
          <a:xfrm>
            <a:off x="7075839" y="4189857"/>
            <a:ext cx="64312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10,000</a:t>
            </a:r>
          </a:p>
        </p:txBody>
      </p:sp>
      <p:sp>
        <p:nvSpPr>
          <p:cNvPr id="241" name="Shape 241"/>
          <p:cNvSpPr/>
          <p:nvPr/>
        </p:nvSpPr>
        <p:spPr>
          <a:xfrm>
            <a:off x="6864259" y="3417251"/>
            <a:ext cx="844812" cy="39859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7069617" y="3474510"/>
            <a:ext cx="49244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</a:t>
            </a:r>
          </a:p>
        </p:txBody>
      </p:sp>
      <p:sp>
        <p:nvSpPr>
          <p:cNvPr id="243" name="Shape 243"/>
          <p:cNvSpPr/>
          <p:nvPr/>
        </p:nvSpPr>
        <p:spPr>
          <a:xfrm>
            <a:off x="6864261" y="2736116"/>
            <a:ext cx="844812" cy="39859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7069620" y="2793375"/>
            <a:ext cx="49244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</a:t>
            </a:r>
          </a:p>
        </p:txBody>
      </p:sp>
      <p:sp>
        <p:nvSpPr>
          <p:cNvPr id="245" name="Shape 245"/>
          <p:cNvSpPr/>
          <p:nvPr/>
        </p:nvSpPr>
        <p:spPr>
          <a:xfrm>
            <a:off x="6864260" y="2026991"/>
            <a:ext cx="844812" cy="39859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7069617" y="2084250"/>
            <a:ext cx="49244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</a:t>
            </a:r>
          </a:p>
        </p:txBody>
      </p:sp>
      <p:sp>
        <p:nvSpPr>
          <p:cNvPr id="247" name="Shape 247"/>
          <p:cNvSpPr/>
          <p:nvPr/>
        </p:nvSpPr>
        <p:spPr>
          <a:xfrm>
            <a:off x="6879853" y="566891"/>
            <a:ext cx="905808" cy="27914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Shape 2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94854" y="572968"/>
            <a:ext cx="265352" cy="253643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/>
          <p:nvPr/>
        </p:nvSpPr>
        <p:spPr>
          <a:xfrm>
            <a:off x="7228346" y="588131"/>
            <a:ext cx="47961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1300</a:t>
            </a:r>
          </a:p>
        </p:txBody>
      </p:sp>
      <p:cxnSp>
        <p:nvCxnSpPr>
          <p:cNvPr id="250" name="Shape 250"/>
          <p:cNvCxnSpPr/>
          <p:nvPr/>
        </p:nvCxnSpPr>
        <p:spPr>
          <a:xfrm>
            <a:off x="4326325" y="907315"/>
            <a:ext cx="3481383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51" name="Shape 251"/>
          <p:cNvSpPr/>
          <p:nvPr/>
        </p:nvSpPr>
        <p:spPr>
          <a:xfrm>
            <a:off x="4368091" y="940037"/>
            <a:ext cx="827149" cy="28231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5226953" y="942908"/>
            <a:ext cx="827149" cy="28231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6096589" y="940462"/>
            <a:ext cx="827149" cy="28231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6957886" y="940462"/>
            <a:ext cx="827149" cy="28231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4691" y="1005719"/>
            <a:ext cx="229901" cy="189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Shape 2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94660" y="983421"/>
            <a:ext cx="216276" cy="208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15873" y="988737"/>
            <a:ext cx="230748" cy="189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74302" y="990683"/>
            <a:ext cx="230748" cy="189331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/>
          <p:nvPr/>
        </p:nvSpPr>
        <p:spPr>
          <a:xfrm>
            <a:off x="4598789" y="968354"/>
            <a:ext cx="59663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353.7K</a:t>
            </a:r>
          </a:p>
        </p:txBody>
      </p:sp>
      <p:sp>
        <p:nvSpPr>
          <p:cNvPr id="260" name="Shape 260"/>
          <p:cNvSpPr/>
          <p:nvPr/>
        </p:nvSpPr>
        <p:spPr>
          <a:xfrm>
            <a:off x="5465733" y="959295"/>
            <a:ext cx="59663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353.7K</a:t>
            </a:r>
          </a:p>
        </p:txBody>
      </p:sp>
      <p:sp>
        <p:nvSpPr>
          <p:cNvPr id="261" name="Shape 261"/>
          <p:cNvSpPr/>
          <p:nvPr/>
        </p:nvSpPr>
        <p:spPr>
          <a:xfrm>
            <a:off x="6330223" y="949940"/>
            <a:ext cx="59663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353.7K</a:t>
            </a:r>
          </a:p>
        </p:txBody>
      </p:sp>
      <p:sp>
        <p:nvSpPr>
          <p:cNvPr id="262" name="Shape 262"/>
          <p:cNvSpPr/>
          <p:nvPr/>
        </p:nvSpPr>
        <p:spPr>
          <a:xfrm>
            <a:off x="7189878" y="959350"/>
            <a:ext cx="59663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353.7K</a:t>
            </a:r>
          </a:p>
        </p:txBody>
      </p:sp>
      <p:sp>
        <p:nvSpPr>
          <p:cNvPr id="263" name="Shape 263"/>
          <p:cNvSpPr/>
          <p:nvPr/>
        </p:nvSpPr>
        <p:spPr>
          <a:xfrm>
            <a:off x="4430317" y="1983758"/>
            <a:ext cx="546819" cy="52202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Shape 26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31039" y="2053782"/>
            <a:ext cx="383149" cy="368954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/>
          <p:nvPr/>
        </p:nvSpPr>
        <p:spPr>
          <a:xfrm>
            <a:off x="4431821" y="2690394"/>
            <a:ext cx="546819" cy="522026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Shape 26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32542" y="2760417"/>
            <a:ext cx="383149" cy="36895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/>
          <p:nvPr/>
        </p:nvSpPr>
        <p:spPr>
          <a:xfrm>
            <a:off x="4424423" y="3392651"/>
            <a:ext cx="546819" cy="522026"/>
          </a:xfrm>
          <a:prstGeom prst="roundRect">
            <a:avLst>
              <a:gd fmla="val 16667" name="adj"/>
            </a:avLst>
          </a:prstGeom>
          <a:solidFill>
            <a:srgbClr val="2F5496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Shape 26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25144" y="3462675"/>
            <a:ext cx="383149" cy="368954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/>
          <p:nvPr/>
        </p:nvSpPr>
        <p:spPr>
          <a:xfrm>
            <a:off x="4420448" y="4080412"/>
            <a:ext cx="546819" cy="522026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Shape 27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21169" y="4150435"/>
            <a:ext cx="383149" cy="368954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/>
          <p:nvPr/>
        </p:nvSpPr>
        <p:spPr>
          <a:xfrm>
            <a:off x="4382887" y="6081953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72" name="Shape 272"/>
          <p:cNvSpPr/>
          <p:nvPr/>
        </p:nvSpPr>
        <p:spPr>
          <a:xfrm flipH="1" rot="-1531403">
            <a:off x="7790052" y="357550"/>
            <a:ext cx="862114" cy="39362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8484321" y="97560"/>
            <a:ext cx="1545337" cy="570348"/>
          </a:xfrm>
          <a:prstGeom prst="roundRect">
            <a:avLst>
              <a:gd fmla="val 5335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통합 크라운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재화 표기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/>
        </p:nvSpPr>
        <p:spPr>
          <a:xfrm>
            <a:off x="584420" y="667910"/>
            <a:ext cx="332510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보호자원 UI 표기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보호자원은 자원보호고 건물에서 확인 할 수 있습니다.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자원보호고 상세 정보 , 자원보호고 업그레이드 정보</a:t>
            </a:r>
          </a:p>
        </p:txBody>
      </p:sp>
      <p:sp>
        <p:nvSpPr>
          <p:cNvPr id="280" name="Shape 280"/>
          <p:cNvSpPr/>
          <p:nvPr/>
        </p:nvSpPr>
        <p:spPr>
          <a:xfrm>
            <a:off x="215538" y="142595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보호 자원 UI</a:t>
            </a:r>
          </a:p>
        </p:txBody>
      </p:sp>
      <p:sp>
        <p:nvSpPr>
          <p:cNvPr id="281" name="Shape 281"/>
          <p:cNvSpPr/>
          <p:nvPr/>
        </p:nvSpPr>
        <p:spPr>
          <a:xfrm flipH="1">
            <a:off x="7852895" y="522660"/>
            <a:ext cx="644064" cy="39362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8499310" y="434302"/>
            <a:ext cx="1545337" cy="570348"/>
          </a:xfrm>
          <a:prstGeom prst="roundRect">
            <a:avLst>
              <a:gd fmla="val 5335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통합자원 표기</a:t>
            </a:r>
          </a:p>
        </p:txBody>
      </p:sp>
      <p:pic>
        <p:nvPicPr>
          <p:cNvPr id="283" name="Shape 2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5110" y="538822"/>
            <a:ext cx="3461843" cy="5990241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/>
          <p:nvPr/>
        </p:nvSpPr>
        <p:spPr>
          <a:xfrm>
            <a:off x="4352789" y="538822"/>
            <a:ext cx="3435927" cy="5990241"/>
          </a:xfrm>
          <a:prstGeom prst="rect">
            <a:avLst/>
          </a:prstGeom>
          <a:solidFill>
            <a:schemeClr val="dk1">
              <a:alpha val="21960"/>
            </a:schemeClr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4434739" y="6045060"/>
            <a:ext cx="567012" cy="40193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/>
          <p:nvPr/>
        </p:nvSpPr>
        <p:spPr>
          <a:xfrm rot="10800000">
            <a:off x="4525240" y="6142332"/>
            <a:ext cx="365748" cy="21624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4465223" y="2525619"/>
            <a:ext cx="3251123" cy="2895245"/>
          </a:xfrm>
          <a:prstGeom prst="roundRect">
            <a:avLst>
              <a:gd fmla="val 3275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8" name="Shape 288"/>
          <p:cNvCxnSpPr/>
          <p:nvPr/>
        </p:nvCxnSpPr>
        <p:spPr>
          <a:xfrm>
            <a:off x="4465223" y="2867501"/>
            <a:ext cx="3251123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89" name="Shape 289"/>
          <p:cNvSpPr/>
          <p:nvPr/>
        </p:nvSpPr>
        <p:spPr>
          <a:xfrm>
            <a:off x="5296557" y="2565239"/>
            <a:ext cx="1589420" cy="29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Packing Resource</a:t>
            </a:r>
          </a:p>
        </p:txBody>
      </p:sp>
      <p:pic>
        <p:nvPicPr>
          <p:cNvPr id="290" name="Shape 2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30974" y="2525619"/>
            <a:ext cx="395480" cy="33567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/>
          <p:nvPr/>
        </p:nvSpPr>
        <p:spPr>
          <a:xfrm>
            <a:off x="4778069" y="568143"/>
            <a:ext cx="3003540" cy="30536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Shape 2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45278" y="609556"/>
            <a:ext cx="250484" cy="199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Shape 29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23551" y="622325"/>
            <a:ext cx="249564" cy="199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10892" y="609856"/>
            <a:ext cx="250484" cy="199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95150" y="609556"/>
            <a:ext cx="213433" cy="199363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Shape 296"/>
          <p:cNvSpPr/>
          <p:nvPr/>
        </p:nvSpPr>
        <p:spPr>
          <a:xfrm>
            <a:off x="5037514" y="609481"/>
            <a:ext cx="558925" cy="226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297" name="Shape 297"/>
          <p:cNvSpPr/>
          <p:nvPr/>
        </p:nvSpPr>
        <p:spPr>
          <a:xfrm>
            <a:off x="5749896" y="602929"/>
            <a:ext cx="558925" cy="226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298" name="Shape 298"/>
          <p:cNvSpPr/>
          <p:nvPr/>
        </p:nvSpPr>
        <p:spPr>
          <a:xfrm>
            <a:off x="6512926" y="616027"/>
            <a:ext cx="558925" cy="226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299" name="Shape 299"/>
          <p:cNvSpPr/>
          <p:nvPr/>
        </p:nvSpPr>
        <p:spPr>
          <a:xfrm>
            <a:off x="7265838" y="599652"/>
            <a:ext cx="558925" cy="226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cxnSp>
        <p:nvCxnSpPr>
          <p:cNvPr id="300" name="Shape 300"/>
          <p:cNvCxnSpPr/>
          <p:nvPr/>
        </p:nvCxnSpPr>
        <p:spPr>
          <a:xfrm>
            <a:off x="4550400" y="873504"/>
            <a:ext cx="3204495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01" name="Shape 301"/>
          <p:cNvSpPr/>
          <p:nvPr/>
        </p:nvSpPr>
        <p:spPr>
          <a:xfrm>
            <a:off x="6529407" y="6028237"/>
            <a:ext cx="1215443" cy="44212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6722585" y="6034519"/>
            <a:ext cx="832123" cy="437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Packing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</a:t>
            </a:r>
          </a:p>
        </p:txBody>
      </p:sp>
      <p:sp>
        <p:nvSpPr>
          <p:cNvPr id="303" name="Shape 303"/>
          <p:cNvSpPr/>
          <p:nvPr/>
        </p:nvSpPr>
        <p:spPr>
          <a:xfrm>
            <a:off x="5377994" y="6107250"/>
            <a:ext cx="927829" cy="29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상세 정보</a:t>
            </a:r>
          </a:p>
        </p:txBody>
      </p:sp>
      <p:sp>
        <p:nvSpPr>
          <p:cNvPr id="304" name="Shape 304"/>
          <p:cNvSpPr/>
          <p:nvPr/>
        </p:nvSpPr>
        <p:spPr>
          <a:xfrm>
            <a:off x="4543676" y="2948794"/>
            <a:ext cx="3101515" cy="484070"/>
          </a:xfrm>
          <a:prstGeom prst="rect">
            <a:avLst/>
          </a:prstGeom>
          <a:solidFill>
            <a:srgbClr val="2E75B5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4543676" y="3502017"/>
            <a:ext cx="3101515" cy="484070"/>
          </a:xfrm>
          <a:prstGeom prst="rect">
            <a:avLst/>
          </a:prstGeom>
          <a:solidFill>
            <a:srgbClr val="2E75B5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4543676" y="4051198"/>
            <a:ext cx="3101515" cy="484070"/>
          </a:xfrm>
          <a:prstGeom prst="rect">
            <a:avLst/>
          </a:prstGeom>
          <a:solidFill>
            <a:srgbClr val="2E75B5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4543676" y="4604421"/>
            <a:ext cx="3101515" cy="484070"/>
          </a:xfrm>
          <a:prstGeom prst="rect">
            <a:avLst/>
          </a:prstGeom>
          <a:solidFill>
            <a:srgbClr val="2E75B5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4578244" y="3001981"/>
            <a:ext cx="423598" cy="377697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accent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5100810" y="3001981"/>
            <a:ext cx="423598" cy="377697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accent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5623373" y="3001981"/>
            <a:ext cx="423598" cy="377697"/>
          </a:xfrm>
          <a:prstGeom prst="roundRect">
            <a:avLst>
              <a:gd fmla="val 16667" name="adj"/>
            </a:avLst>
          </a:prstGeom>
          <a:solidFill>
            <a:srgbClr val="3F3F3F"/>
          </a:solidFill>
          <a:ln cap="flat" cmpd="sng" w="9525">
            <a:solidFill>
              <a:srgbClr val="A5A5A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6145939" y="3001981"/>
            <a:ext cx="423598" cy="377697"/>
          </a:xfrm>
          <a:prstGeom prst="roundRect">
            <a:avLst>
              <a:gd fmla="val 16667" name="adj"/>
            </a:avLst>
          </a:prstGeom>
          <a:solidFill>
            <a:srgbClr val="3F3F3F"/>
          </a:solidFill>
          <a:ln cap="flat" cmpd="sng" w="9525">
            <a:solidFill>
              <a:srgbClr val="A5A5A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6668503" y="3001981"/>
            <a:ext cx="423598" cy="377697"/>
          </a:xfrm>
          <a:prstGeom prst="roundRect">
            <a:avLst>
              <a:gd fmla="val 16667" name="adj"/>
            </a:avLst>
          </a:prstGeom>
          <a:solidFill>
            <a:srgbClr val="3F3F3F"/>
          </a:solidFill>
          <a:ln cap="flat" cmpd="sng" w="9525">
            <a:solidFill>
              <a:srgbClr val="A5A5A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7191067" y="3001981"/>
            <a:ext cx="423598" cy="377697"/>
          </a:xfrm>
          <a:prstGeom prst="roundRect">
            <a:avLst>
              <a:gd fmla="val 16667" name="adj"/>
            </a:avLst>
          </a:prstGeom>
          <a:solidFill>
            <a:srgbClr val="3F3F3F"/>
          </a:solidFill>
          <a:ln cap="flat" cmpd="sng" w="9525">
            <a:solidFill>
              <a:srgbClr val="A5A5A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4578244" y="3555203"/>
            <a:ext cx="423598" cy="377697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rgbClr val="3A383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5100810" y="3555203"/>
            <a:ext cx="423598" cy="377697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rgbClr val="3A383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5623373" y="3555203"/>
            <a:ext cx="423598" cy="377697"/>
          </a:xfrm>
          <a:prstGeom prst="roundRect">
            <a:avLst>
              <a:gd fmla="val 16667" name="adj"/>
            </a:avLst>
          </a:prstGeom>
          <a:solidFill>
            <a:srgbClr val="3F3F3F"/>
          </a:solidFill>
          <a:ln cap="flat" cmpd="sng" w="9525">
            <a:solidFill>
              <a:srgbClr val="A5A5A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6145939" y="3555203"/>
            <a:ext cx="423598" cy="377697"/>
          </a:xfrm>
          <a:prstGeom prst="roundRect">
            <a:avLst>
              <a:gd fmla="val 16667" name="adj"/>
            </a:avLst>
          </a:prstGeom>
          <a:solidFill>
            <a:srgbClr val="3F3F3F"/>
          </a:solidFill>
          <a:ln cap="flat" cmpd="sng" w="9525">
            <a:solidFill>
              <a:srgbClr val="A5A5A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6668503" y="3555203"/>
            <a:ext cx="423598" cy="377697"/>
          </a:xfrm>
          <a:prstGeom prst="roundRect">
            <a:avLst>
              <a:gd fmla="val 16667" name="adj"/>
            </a:avLst>
          </a:prstGeom>
          <a:solidFill>
            <a:srgbClr val="3F3F3F"/>
          </a:solidFill>
          <a:ln cap="flat" cmpd="sng" w="9525">
            <a:solidFill>
              <a:srgbClr val="A5A5A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7191067" y="3555203"/>
            <a:ext cx="423598" cy="377697"/>
          </a:xfrm>
          <a:prstGeom prst="roundRect">
            <a:avLst>
              <a:gd fmla="val 16667" name="adj"/>
            </a:avLst>
          </a:prstGeom>
          <a:solidFill>
            <a:srgbClr val="3F3F3F"/>
          </a:solidFill>
          <a:ln cap="flat" cmpd="sng" w="9525">
            <a:solidFill>
              <a:srgbClr val="A5A5A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4578244" y="4104385"/>
            <a:ext cx="423598" cy="377697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5100810" y="4104385"/>
            <a:ext cx="423598" cy="377697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5623373" y="4104385"/>
            <a:ext cx="423598" cy="377697"/>
          </a:xfrm>
          <a:prstGeom prst="roundRect">
            <a:avLst>
              <a:gd fmla="val 16667" name="adj"/>
            </a:avLst>
          </a:prstGeom>
          <a:solidFill>
            <a:srgbClr val="3F3F3F"/>
          </a:solidFill>
          <a:ln cap="flat" cmpd="sng" w="9525">
            <a:solidFill>
              <a:srgbClr val="A5A5A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6145939" y="4104385"/>
            <a:ext cx="423598" cy="377697"/>
          </a:xfrm>
          <a:prstGeom prst="roundRect">
            <a:avLst>
              <a:gd fmla="val 16667" name="adj"/>
            </a:avLst>
          </a:prstGeom>
          <a:solidFill>
            <a:srgbClr val="3F3F3F"/>
          </a:solidFill>
          <a:ln cap="flat" cmpd="sng" w="9525">
            <a:solidFill>
              <a:srgbClr val="A5A5A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6668503" y="4104385"/>
            <a:ext cx="423598" cy="377697"/>
          </a:xfrm>
          <a:prstGeom prst="roundRect">
            <a:avLst>
              <a:gd fmla="val 16667" name="adj"/>
            </a:avLst>
          </a:prstGeom>
          <a:solidFill>
            <a:srgbClr val="3F3F3F"/>
          </a:solidFill>
          <a:ln cap="flat" cmpd="sng" w="9525">
            <a:solidFill>
              <a:srgbClr val="A5A5A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7191067" y="4104385"/>
            <a:ext cx="423598" cy="377697"/>
          </a:xfrm>
          <a:prstGeom prst="roundRect">
            <a:avLst>
              <a:gd fmla="val 16667" name="adj"/>
            </a:avLst>
          </a:prstGeom>
          <a:solidFill>
            <a:srgbClr val="3F3F3F"/>
          </a:solidFill>
          <a:ln cap="flat" cmpd="sng" w="9525">
            <a:solidFill>
              <a:srgbClr val="A5A5A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4578244" y="4657607"/>
            <a:ext cx="423598" cy="377697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rgbClr val="75707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5100810" y="4657607"/>
            <a:ext cx="423598" cy="377697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rgbClr val="75707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5623373" y="4657607"/>
            <a:ext cx="423598" cy="377697"/>
          </a:xfrm>
          <a:prstGeom prst="roundRect">
            <a:avLst>
              <a:gd fmla="val 16667" name="adj"/>
            </a:avLst>
          </a:prstGeom>
          <a:solidFill>
            <a:srgbClr val="3F3F3F"/>
          </a:solidFill>
          <a:ln cap="flat" cmpd="sng" w="9525">
            <a:solidFill>
              <a:srgbClr val="A5A5A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6145939" y="4657607"/>
            <a:ext cx="423598" cy="377697"/>
          </a:xfrm>
          <a:prstGeom prst="roundRect">
            <a:avLst>
              <a:gd fmla="val 16667" name="adj"/>
            </a:avLst>
          </a:prstGeom>
          <a:solidFill>
            <a:srgbClr val="3F3F3F"/>
          </a:solidFill>
          <a:ln cap="flat" cmpd="sng" w="9525">
            <a:solidFill>
              <a:srgbClr val="A5A5A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6668503" y="4657607"/>
            <a:ext cx="423598" cy="377697"/>
          </a:xfrm>
          <a:prstGeom prst="roundRect">
            <a:avLst>
              <a:gd fmla="val 16667" name="adj"/>
            </a:avLst>
          </a:prstGeom>
          <a:solidFill>
            <a:srgbClr val="3F3F3F"/>
          </a:solidFill>
          <a:ln cap="flat" cmpd="sng" w="9525">
            <a:solidFill>
              <a:srgbClr val="A5A5A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7191067" y="4657607"/>
            <a:ext cx="423598" cy="377697"/>
          </a:xfrm>
          <a:prstGeom prst="roundRect">
            <a:avLst>
              <a:gd fmla="val 16667" name="adj"/>
            </a:avLst>
          </a:prstGeom>
          <a:solidFill>
            <a:srgbClr val="3F3F3F"/>
          </a:solidFill>
          <a:ln cap="flat" cmpd="sng" w="9525">
            <a:solidFill>
              <a:srgbClr val="A5A5A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5656157" y="3206796"/>
            <a:ext cx="360996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50k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6104075" y="3206796"/>
            <a:ext cx="506870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100.0k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6676213" y="3206796"/>
            <a:ext cx="420306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300k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7197067" y="3206796"/>
            <a:ext cx="420306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500k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5647680" y="3752037"/>
            <a:ext cx="377952" cy="226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50k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6138080" y="3752037"/>
            <a:ext cx="438857" cy="226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100k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6666938" y="3752037"/>
            <a:ext cx="438857" cy="226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300k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7187792" y="3752037"/>
            <a:ext cx="438857" cy="226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500k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5647680" y="4309201"/>
            <a:ext cx="377954" cy="226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30k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6168533" y="4309201"/>
            <a:ext cx="377952" cy="226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50k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6666939" y="4309201"/>
            <a:ext cx="438857" cy="226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100k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7187793" y="4309201"/>
            <a:ext cx="438857" cy="226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200k</a:t>
            </a:r>
          </a:p>
        </p:txBody>
      </p:sp>
      <p:pic>
        <p:nvPicPr>
          <p:cNvPr id="344" name="Shape 34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356004" y="3085488"/>
            <a:ext cx="118824" cy="17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Shape 34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829300" y="3085488"/>
            <a:ext cx="118824" cy="17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Shape 34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308780" y="3085488"/>
            <a:ext cx="118824" cy="17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Shape 34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782076" y="3085488"/>
            <a:ext cx="118824" cy="17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Shape 34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356004" y="3654676"/>
            <a:ext cx="118824" cy="17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Shape 34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829300" y="3654676"/>
            <a:ext cx="118824" cy="17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Shape 35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308780" y="3654676"/>
            <a:ext cx="118824" cy="17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Shape 35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782076" y="3654676"/>
            <a:ext cx="118824" cy="17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Shape 35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356004" y="4203860"/>
            <a:ext cx="118824" cy="17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Shape 35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829300" y="4203860"/>
            <a:ext cx="118824" cy="17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Shape 35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308780" y="4203860"/>
            <a:ext cx="118824" cy="17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Shape 35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782076" y="4203860"/>
            <a:ext cx="118824" cy="17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Shape 35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356004" y="4773048"/>
            <a:ext cx="118824" cy="17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Shape 35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829300" y="4773048"/>
            <a:ext cx="118824" cy="17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Shape 35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308780" y="4773048"/>
            <a:ext cx="118824" cy="17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Shape 35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782076" y="4773048"/>
            <a:ext cx="118824" cy="178749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Shape 360"/>
          <p:cNvSpPr/>
          <p:nvPr/>
        </p:nvSpPr>
        <p:spPr>
          <a:xfrm>
            <a:off x="5113780" y="2997990"/>
            <a:ext cx="423598" cy="377697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4357832" y="4629533"/>
            <a:ext cx="3454164" cy="1317247"/>
          </a:xfrm>
          <a:prstGeom prst="rect">
            <a:avLst/>
          </a:prstGeom>
          <a:solidFill>
            <a:srgbClr val="C55A11">
              <a:alpha val="2823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BFBFBF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362" name="Shape 362"/>
          <p:cNvSpPr/>
          <p:nvPr/>
        </p:nvSpPr>
        <p:spPr>
          <a:xfrm>
            <a:off x="4472903" y="1120704"/>
            <a:ext cx="3251123" cy="1240859"/>
          </a:xfrm>
          <a:prstGeom prst="roundRect">
            <a:avLst>
              <a:gd fmla="val 6455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3" name="Shape 363"/>
          <p:cNvCxnSpPr/>
          <p:nvPr/>
        </p:nvCxnSpPr>
        <p:spPr>
          <a:xfrm>
            <a:off x="4472903" y="1462586"/>
            <a:ext cx="3251123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64" name="Shape 364"/>
          <p:cNvSpPr/>
          <p:nvPr/>
        </p:nvSpPr>
        <p:spPr>
          <a:xfrm>
            <a:off x="5196944" y="1160324"/>
            <a:ext cx="1804011" cy="29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Protected Resource</a:t>
            </a:r>
          </a:p>
        </p:txBody>
      </p:sp>
      <p:pic>
        <p:nvPicPr>
          <p:cNvPr id="365" name="Shape 3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38653" y="1120704"/>
            <a:ext cx="395480" cy="335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Shape 3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99187" y="1998365"/>
            <a:ext cx="271258" cy="262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Shape 36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44314" y="1638849"/>
            <a:ext cx="328935" cy="262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Shape 36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78246" y="1990281"/>
            <a:ext cx="330147" cy="262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Shape 36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185412" y="1625320"/>
            <a:ext cx="281312" cy="262767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Shape 370"/>
          <p:cNvSpPr/>
          <p:nvPr/>
        </p:nvSpPr>
        <p:spPr>
          <a:xfrm>
            <a:off x="4863569" y="1635400"/>
            <a:ext cx="1383739" cy="24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9,990,000 </a:t>
            </a:r>
            <a:r>
              <a:rPr b="1" lang="en-US" sz="90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+999,842</a:t>
            </a:r>
          </a:p>
        </p:txBody>
      </p:sp>
      <p:sp>
        <p:nvSpPr>
          <p:cNvPr id="371" name="Shape 371"/>
          <p:cNvSpPr/>
          <p:nvPr/>
        </p:nvSpPr>
        <p:spPr>
          <a:xfrm>
            <a:off x="6419185" y="1645025"/>
            <a:ext cx="1383739" cy="24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9,990,000 </a:t>
            </a:r>
            <a:r>
              <a:rPr b="1" lang="en-US" sz="90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+999,842</a:t>
            </a:r>
          </a:p>
        </p:txBody>
      </p:sp>
      <p:sp>
        <p:nvSpPr>
          <p:cNvPr id="372" name="Shape 372"/>
          <p:cNvSpPr/>
          <p:nvPr/>
        </p:nvSpPr>
        <p:spPr>
          <a:xfrm>
            <a:off x="6428258" y="2035769"/>
            <a:ext cx="1383739" cy="24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9,990,000 </a:t>
            </a:r>
            <a:r>
              <a:rPr b="1" lang="en-US" sz="90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+999,842</a:t>
            </a:r>
          </a:p>
        </p:txBody>
      </p:sp>
      <p:sp>
        <p:nvSpPr>
          <p:cNvPr id="373" name="Shape 373"/>
          <p:cNvSpPr/>
          <p:nvPr/>
        </p:nvSpPr>
        <p:spPr>
          <a:xfrm>
            <a:off x="4872175" y="2018475"/>
            <a:ext cx="1383739" cy="24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9,990,000 </a:t>
            </a:r>
            <a:r>
              <a:rPr b="1" lang="en-US" sz="90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+999,842</a:t>
            </a:r>
          </a:p>
        </p:txBody>
      </p:sp>
      <p:pic>
        <p:nvPicPr>
          <p:cNvPr id="374" name="Shape 37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13600" y="3625646"/>
            <a:ext cx="328935" cy="262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Shape 37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49601" y="3616680"/>
            <a:ext cx="328935" cy="262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Shape 37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647335" y="3039805"/>
            <a:ext cx="281312" cy="262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Shape 37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193462" y="3059383"/>
            <a:ext cx="281312" cy="262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Shape 3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2437" y="4715073"/>
            <a:ext cx="271258" cy="262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Shape 3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88487" y="4715073"/>
            <a:ext cx="271258" cy="262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Shape 38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22917" y="4169467"/>
            <a:ext cx="330147" cy="262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51292" y="4169467"/>
            <a:ext cx="330147" cy="262767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 txBox="1"/>
          <p:nvPr/>
        </p:nvSpPr>
        <p:spPr>
          <a:xfrm>
            <a:off x="4612737" y="3206797"/>
            <a:ext cx="360996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10k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5133592" y="3206797"/>
            <a:ext cx="360996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30k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4604258" y="3752037"/>
            <a:ext cx="377952" cy="226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10k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5125114" y="3752037"/>
            <a:ext cx="377952" cy="226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30k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4634712" y="4309201"/>
            <a:ext cx="317050" cy="226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5k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5125114" y="4309201"/>
            <a:ext cx="377954" cy="226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10k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4629491" y="4854441"/>
            <a:ext cx="327490" cy="226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1K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5150348" y="4854441"/>
            <a:ext cx="327490" cy="226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3K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5678132" y="4854441"/>
            <a:ext cx="317050" cy="226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5k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6168532" y="4854441"/>
            <a:ext cx="377954" cy="226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10k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6697390" y="4854441"/>
            <a:ext cx="377954" cy="226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30k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7218245" y="4854441"/>
            <a:ext cx="377954" cy="226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50k</a:t>
            </a:r>
          </a:p>
        </p:txBody>
      </p:sp>
      <p:sp>
        <p:nvSpPr>
          <p:cNvPr id="394" name="Shape 394"/>
          <p:cNvSpPr/>
          <p:nvPr/>
        </p:nvSpPr>
        <p:spPr>
          <a:xfrm flipH="1">
            <a:off x="7824320" y="1770435"/>
            <a:ext cx="644064" cy="39362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8470735" y="1682076"/>
            <a:ext cx="1545337" cy="570348"/>
          </a:xfrm>
          <a:prstGeom prst="roundRect">
            <a:avLst>
              <a:gd fmla="val 5335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보호자원표기</a:t>
            </a:r>
          </a:p>
        </p:txBody>
      </p:sp>
      <p:sp>
        <p:nvSpPr>
          <p:cNvPr id="396" name="Shape 396"/>
          <p:cNvSpPr/>
          <p:nvPr/>
        </p:nvSpPr>
        <p:spPr>
          <a:xfrm>
            <a:off x="4349933" y="559410"/>
            <a:ext cx="398868" cy="396825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Shape 39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6376" y="682254"/>
            <a:ext cx="168431" cy="163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Shape 39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61144" y="665368"/>
            <a:ext cx="204242" cy="163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Shape 39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27875" y="778570"/>
            <a:ext cx="204994" cy="163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Shape 40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496864" y="576754"/>
            <a:ext cx="174672" cy="163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336539" y="379836"/>
            <a:ext cx="6067686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V1.0 – 2016.04.18 초안작성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V1.1 – 2016.04.19  8page 자원 반환 처리 규칙 변경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V1.2 – 2016.04.20 자원 분류 수정 및 기획내용 수정 변경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690464" y="289248"/>
            <a:ext cx="17331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타입 정의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975529" y="658581"/>
            <a:ext cx="10749745" cy="5632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타입을 정의 하여 자원을 사용하는 규칙을 설명한 문서 입니다.(자원은 식량, 목재, 석재, 철광석 4개의 자원이 존재 합니다)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자원은 6개의 타입으로 정의 하도록 합니다.(일반 자원, 비보호자원, 보호자원, 미 수령자원, 안전자원, 통합자원 6가지 타입이 존재)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자원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일반자원은 게임에서 획득한 자원 입니다.(전투, 채집 , 보상, 몬스터, 자원 즉시 구매 , 사냥 등)</a:t>
            </a:r>
          </a:p>
          <a:p>
            <a:pPr indent="-228600" lvl="4" marL="20574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비보호자원 / 보호자원으로 분류 됩니다.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자원은 정찰을 통해 다른 영주에게 보여집니다.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비보호자원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자원 중 보호 되는 자원을 제외한 자원 입니다.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비보호 자원은 약탈의 대상이 됩니다.</a:t>
            </a:r>
          </a:p>
          <a:p>
            <a:pPr indent="0" lvl="3" marL="13716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보호자원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보호 자원은 일반 자원 중 자원보호고 건물 레벨 영향으로 인하여 보호 되는 자원 입니다.</a:t>
            </a:r>
          </a:p>
          <a:p>
            <a:pPr indent="0" lvl="3" marL="13716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(자원 보호고 건물 레벨에 영향으로 인해 보관된 자원  = 보호자원)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2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보호고 건물 레벨에 따라 보호 되는 자원이 상승 합니다.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2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보호 자원은 약탈의 대상이 되지 않습니다.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자원 보관 순서는 일반자원 부터 자원이 보관 되어지며, 안전자원은 따로 구분 하여 저장 하도록 합니다.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필드의 부대가 보유하고 있는 자원은 타운내부로 귀속되기 전까지 계산 및 처리에서 제외합니다.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690464" y="289248"/>
            <a:ext cx="17331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타입 정의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975529" y="658581"/>
            <a:ext cx="10406845" cy="5909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타입을 정의 하여 자원을 사용하는 규칙을 설명한 문서 입니다.(자원은 식량, 목재, 석재, 철광석 4개의 자원이 존재 합니다)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자원은 6개의 타입으로 정의 하도록 합니다.(일반 자원, 비보호자원, 보호자원, 미 수령자원, 안전자원, 통합자원 6가지 타입이 존재)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 수령 자원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 수령 자원은 타운 내부에 자원 건물에서 생산은 되었지만 유저의 의해 수령되지 않은 자원 입니다.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 수령 자원은 유저에 의해 수거되면 일반 자원으로 귀속 됩니다.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 수령 자원은 정찰을 통해 다른 영주에게 보여집니다. 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비보호 자원은 유저가 사용 할 수 없는 자원 입니다.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 수령 자원은 유저에게 표현되지 않습니다.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안전자원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안전자원은 아이템 인벤토리에 있던 자원을 사용하여 획득 한 자원 + 크라운으로 구매한 자원 입니다</a:t>
            </a:r>
          </a:p>
          <a:p>
            <a:pPr indent="0" lvl="3" marL="13716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(크라운 구매한 자원 + 인벤토리 아이템 사용 자원 = 안전자원)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2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안전자원은 유저에게 표현 되는 자원 입니다.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통합자원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통합 자원은 총 보유 자원 입니다.</a:t>
            </a:r>
          </a:p>
          <a:p>
            <a:pPr indent="0" lvl="3" marL="13716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(일반자원 + 안전자원 = 통합 자원)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2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통합 자원은 유저에게 표현 되는 자원 입니다.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인벤토리 자원은 자원에 속하지 않습니다.(인벤토리 자원은 사용 시 이후 부터 안전자원으로 속하게 되어집니다)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규칙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975529" y="658581"/>
            <a:ext cx="10140144" cy="5909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규칙은 자원 관련한 예외 내용에 대한 내용을 기술 한 내용 입니다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자원 전투 규칙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비보호자원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비보호자원은 공격을 받아 자원을 약탈 당할 수 있는 자원 입니다.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비보호자원은 상대방이 정찰 시 정찰 가능한 자원입니다.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비보호자원의 식량은 병사가 있는 경우 소비 되는 자원입니다.(자세한 내용은 8page 참고)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비보호자원은 교역을 통해 자원을 전달 해줄 수 있는 자원입니다.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보호자원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보호자원은 공격을 받아 전투 진행 시 약탈 당하지 않는 자원 입니다.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보호자원은 상대방이 정찰 시 정찰 가능한 자원 입니다.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보호자원의 식량은 병사가 소비 하지 않습니다.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보호자원은 교역을 통해 자원을 전달 해줄 수 있는 자원입니다.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미 수령 자원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 수령 자원은 공격을 받아 전투 진행 시 약탈 당하는 자원 입니다.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 수령 자원은 상대방이 정찰 시 정찰 가능한 자원 입니다.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 수령 자원의 식량은 병사가 소비 하지 않습니다.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 수령 자원은 교역을 통해 자원을 전달 해줄 수 없는 자원입니다.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규칙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975529" y="658581"/>
            <a:ext cx="10140144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규칙은 자원 관련한 예외 내용에 대한 내용을 기술 한 내용 입니다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자원 전투 규칙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안전자원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안전자원은 공격을 받아 전투 진행 시 자원이 약탈 당하지 않는 자원 입니다.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안전자원은 상대방이 정찰 시 정찰 가능 하지 않은 자원 입니다.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안전자원의 식량은 병사가 소비 하지 않습니다.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안전자원은 교역을 통해 자원을 전달 해줄 수 없는 자원입니다.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일정한 건물 레벨에 도달하면 자원지원을 통해 다른 영주에게 안전자원을 전달 할 수 있습니다.</a:t>
            </a:r>
          </a:p>
          <a:p>
            <a:pPr indent="0" lvl="3" marL="13716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교역소 건물  xx 레벨 도달 하면 교환(거래)가 가능 해지는 자원.</a:t>
            </a:r>
          </a:p>
          <a:p>
            <a:pPr indent="0" lvl="3" marL="13716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자원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(비보호자원 + 보호자원 = 일반자원)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일반자원은 별도 예외 처리가 없는 자원입니다.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통합 자원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(안전자원 + 일반자원 = 통합자원)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통합자원은 별도 예외 처리가 없는 자원입니다.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690464" y="289248"/>
            <a:ext cx="19639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사용 정의_1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975529" y="658581"/>
            <a:ext cx="10140144" cy="50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약탈 시 자원 사용 순서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약탈은 비보호 자원 + 미 수령 자원 에서 약탈 되어지게 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약탈 순서는 비보호 자원 &gt; 미 수령 자원으로 약탈 되어지게 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약탈 관련 자원 규칙은 나의 적재량의 50% 만큼 자원을 빼서 올 수 있습니다. 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패배 시 자원은 획득이 불가능 하며, 승리 시 적재량의 50% 만큼 자원을 획득 할 수 있습니다.(소수점 버림 처리)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약탈 시 도시 내부 식량, 목재, 석재, 철광석 채집이 안되어진 자원도 약탈이 가능 하게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교역 진행 시 자원 사용 순서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교역은 일반자원으로 교역이 가능 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일정한 건물레벨에 도달하면 안전자원으로도 교역이 가능 합니다.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조건이 되는 건물 레벨은 테이블로 정의합니다.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일반 자원  &gt; 안전자원 순으로 자원을 사용 하게 되어집니다.</a:t>
            </a:r>
          </a:p>
          <a:p>
            <a:pPr indent="0" lvl="3" marL="13716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자원 소비 사용 순서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건물 건설, 업그레이드, 병사 치료, 병력 생산 , 과학 연구 등 모든 자원을 사용 하는 순서는 동일 합니다.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(일반 자원  &gt; 안전자원) 순으로 자원을 사용 하게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690464" y="289248"/>
            <a:ext cx="19639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사용 정의_2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975529" y="668106"/>
            <a:ext cx="10140144" cy="5632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3" marL="13716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식량 자동 소모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병력 자원 식량 소비는 비보호자원에서만 소비 되어집니다. 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병력이 존재 하는 경우 일정 량의 식량이 소모 비용이 발생 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병력이 없는 상태 , 식량이 없는 상태에서는 자원이 소모 되지 않습니다.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식량 소모는 30초 마다 시간 마다 소모 되어지며, 소수점은 올림으로 처리 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전투 대기 중인 병사 + 필드에 나가있는 병사의 식량 소모량을 합한 것으로 처리 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게임에 접속하지 않은 상태여도 계속해서 병사 식량은 소모가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생산 중인 병사, 훈련 대기 중인 병사, 회복 중인 병사, 부상병 병사는 식량 소모를 하지 않습니다.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훈련 대기중인 병사는 훈련 진행이 완료 되어진 상태에서 완료를 누르지 않은 병사를 의미 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식량 소모 규칙은 아래와 같습니다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병사에 따라 소비 되어지는 식량에 데이터가 틀리게 구성 되어집니다.(병사 등급 , 병사 종류에 따라 틀리게 구성)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(병력*식량 소비 데이터) + (병력*식량 소비 데이터)이와 같이 병력 마다 식량을 계산 하여 </a:t>
            </a:r>
          </a:p>
          <a:p>
            <a:pPr indent="0" lvl="3" marL="13716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합한 데이터가 식량 소모 데이터 입니다.</a:t>
            </a:r>
          </a:p>
          <a:p>
            <a:pPr indent="0" lvl="3" marL="13716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 최종 식량 소모 데이터는 (병력*식량 소비 데이터)/120을 30초 마다 차감 하게 되어집니다.</a:t>
            </a:r>
          </a:p>
          <a:p>
            <a:pPr indent="0" lvl="3" marL="13716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예외 규칙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유저에게 보여주는 병사 식량 소비는 30초 기준이 아닌 1시간기준으로 보여주게 되어집니다.(UI에 표현 되는 정보)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병사가 증가 하거나 감소 하는 경우 유저에게 보여지는 1시간 마다 소모 되는 병사 식량 소모는 변경 되어집니다</a:t>
            </a: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0" lvl="3" marL="13716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690464" y="289248"/>
            <a:ext cx="23583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예외 내용 정의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975529" y="658581"/>
            <a:ext cx="10140144" cy="5909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반환 처리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건물 업그레이드 진행 중 취소, 교역 진행 중 취소 , 연구 취소 , 병사 치료 상태에서 취소 시 복구 비용 처리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취소 하여 자원 복구 시 50% 반환 처리 되어지며, 사용한 자원 타입 하고 상관 없이 자원은 일반 자원으로 복구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자원 반환 시 소수점 버림 처리 하도록 합니다.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패킹 처리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아이템 패킹은 비보호자원만으로 패킹 처리가 가능 합니다. 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아이템 패킹 이후 아이템 패킹 한 아이템을 사용시 안전자원이 아닌 일반 자원으로 들어가게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최대 보유 량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최대 보유량은 존재 하지 않습니다.(크라운으로 모두 구매한 자원으로 제한이 존재 하지 않습니다.)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정찰 시 보여지는 자원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정찰 시 보여지는 자원은 일반자원 + 미수령 자원을 합하여 보여주도록 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도시 외부 미 채집 자원은 미 수령 자원으로 따로 표기 해서 보여주도록 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연맹 자원고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자원고에 보관 할 수 있는 자원은 비보호 자원 입니다.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안전 자원 , 보호자원은 약탈 당하지 않기 때문에 자원고에 저장 할 이유가 없습니다.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연맹 자원고의 경우 우선 개발에서 제외 되어진 부분으로 우선은 무시 하고 진행 해주시면 됩니다.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