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142FBE8-F81E-458F-B3D6-B2717D9D01F9}">
  <a:tblStyle styleId="{9142FBE8-F81E-458F-B3D6-B2717D9D01F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11" Type="http://schemas.openxmlformats.org/officeDocument/2006/relationships/image" Target="../media/image14.png"/><Relationship Id="rId10" Type="http://schemas.openxmlformats.org/officeDocument/2006/relationships/image" Target="../media/image09.png"/><Relationship Id="rId9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10" Type="http://schemas.openxmlformats.org/officeDocument/2006/relationships/image" Target="../media/image06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11" Type="http://schemas.openxmlformats.org/officeDocument/2006/relationships/image" Target="../media/image14.png"/><Relationship Id="rId10" Type="http://schemas.openxmlformats.org/officeDocument/2006/relationships/image" Target="../media/image09.png"/><Relationship Id="rId9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11" Type="http://schemas.openxmlformats.org/officeDocument/2006/relationships/image" Target="../media/image14.png"/><Relationship Id="rId10" Type="http://schemas.openxmlformats.org/officeDocument/2006/relationships/image" Target="../media/image09.png"/><Relationship Id="rId12" Type="http://schemas.openxmlformats.org/officeDocument/2006/relationships/image" Target="../media/image13.png"/><Relationship Id="rId9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즉시 가속 / 즉시 완료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2016.04.01.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 정의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11550" y="836698"/>
            <a:ext cx="8460900" cy="5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: 크라운 환산 공식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(자원 : 크라운) 환산 공식은 기본적으로 (시간 : 크라운) 환산 공식과 동일하다.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자원의 종류에 따라 구간값이 다르기 때문에 자원의 종류 별로 크라운 값을 산출한 뒤,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값들을 합친 값이 최종적으로 모자란 자원에 필요한 크라운 값이 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 식량(목재/석재/철광)의 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값과 Food(Wood/Stone/Iron)Range[i]의 값의 크기를 비교한다. (i는 </a:t>
            </a:r>
            <a:r>
              <a:rPr lang="en-US" sz="1200">
                <a:solidFill>
                  <a:schemeClr val="dk1"/>
                </a:solidFill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부터 시작한다.)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값이 FoodRange[i]의 값보다 클 경우, i에 1을 더한 값이 i가 되어서 B를 다시 수행한다.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≤ FoodRange[i] 가 될 때까지 반복해서 i값을 정한다.)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</a:rPr>
              <a:t>※ 구간값을 찾았을 경우 : n = i - 1, 구간값을 못 찾았을 경우 : n = 마지막 구간 i 값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FoodRange[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값만큼 뺀다. (A – FoodRange[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FoodRange[i]의 값에서 FoodRange[i-1]의 값만큼 뺀다. (FoodRange[i] – FoodRange[i-1])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CrownRange[i]의 값에서 CrownRange[i-1]의 값만큼 뺀다. (CrownRange[i] – CrownRange[i-1])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E의 값을 F의 값으로 나눈다. (E ÷ F)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D의 값을 G의 값으로 나눈다. (D ÷ G)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H의 값에 CrownRange[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값을 더한다. (H + CrownRange[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I가 부족한 자원에 대한 크라운 가격이다. (식량 I1, 목재 I2, 석재 I3, 철광 I4)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부족한 자원에 대한 크라운을 합산한다. (I1 + I2 + I3 + I4)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값의 소수점 이하를 반올림한다.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L이 즉시 완료하는 데 부족한 모든 자원을 구매하는 크라운의 최종값이다.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77079" y="365760"/>
            <a:ext cx="1107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예외사항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11550" y="836693"/>
            <a:ext cx="8460900" cy="51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A가 0일 경우 필요한 크라운은 0이다.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A가 Food(Wood/Stone/Iron)Range[0]보다 작거나 같을 경우 필요한 크라운은 1이다.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건물 업그레이드에 필요한 아이템 부족 시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‘업그레이드’ 터치 시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AutoNum type="alphaUcPeriod"/>
            </a:pPr>
            <a:r>
              <a:rPr lang="en-US">
                <a:solidFill>
                  <a:schemeClr val="dk1"/>
                </a:solidFill>
              </a:rPr>
              <a:t>업그레이드에 필요한 자원은 충분할 경우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i.	(필요한 아이템 수량 - 보유 중인 아이템 수량) * 아이템 단가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만큼의 크라운 지불로 업그레이드를 시작할 지 묻는 팝업 출력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B. 	업그레이드에 필요한 자원이 부족할 경우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i.	1 - A - i 에 추가로 부족한 자원 구매에 필요한 크라운 합산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2.	‘즉시 업그레이드’ 터치 시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AutoNum type="alphaUcPeriod"/>
            </a:pPr>
            <a:r>
              <a:rPr lang="en-US">
                <a:solidFill>
                  <a:schemeClr val="dk1"/>
                </a:solidFill>
              </a:rPr>
              <a:t>업그레이드에 필요한 자원은 충분할 경우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i.	1 - A - i 에 추가로 업그레이드에 필요한 시간에 대한 크라운 합산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B.	업그레이드에 필요한 자원이 부족할 경우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i.	2 - A - i 에 추가로 부족한 자원 구매에 필요한 크라운 합산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477079" y="3795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11558" y="441743"/>
            <a:ext cx="8460941" cy="290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완료에 모자란 식량이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20M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(최대 구간값 초과), 철광이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80K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경우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 식량의 양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20,000,000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FoodRange[5]의 값만큼 뺀다. (20,000,000 – 10,000,000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10,000,000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FoodRange[5]의 값에서 FoodRange[4]의 값만큼 뺀다. (10,000,000 – 1,000,000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9,000,000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CrownRange[5]의 값에서 CrownRange[4]의 값만큼 뺀다. (3,000 – 600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2,400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C의 값을 D의 값으로 나눈다. (9,000,000 ÷ 2,400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3,750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B의 값을 E의 값으로 나눈다. (10,000,000 ÷ 3,750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2666.6…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F의 값에 CrownRange[5]의 값을 더한다. (2666.6… + 3,000 = </a:t>
            </a:r>
            <a:r>
              <a:rPr b="1" lang="en-US" sz="1200">
                <a:solidFill>
                  <a:srgbClr val="FF0000"/>
                </a:solidFill>
              </a:rPr>
              <a:t>56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66.6…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G가 부족한 식량에 대한 크라운 가격이다.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3036" y="5087910"/>
            <a:ext cx="8955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구간값</a:t>
            </a:r>
          </a:p>
        </p:txBody>
      </p:sp>
      <p:graphicFrame>
        <p:nvGraphicFramePr>
          <p:cNvPr id="233" name="Shape 233"/>
          <p:cNvGraphicFramePr/>
          <p:nvPr/>
        </p:nvGraphicFramePr>
        <p:xfrm>
          <a:off x="2089116" y="4338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916400"/>
                <a:gridCol w="600850"/>
                <a:gridCol w="758625"/>
                <a:gridCol w="758625"/>
                <a:gridCol w="758625"/>
                <a:gridCol w="758625"/>
                <a:gridCol w="758625"/>
              </a:tblGrid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FoodRange[i]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100,000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1,000,000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10,000,000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Shape 234"/>
          <p:cNvSpPr/>
          <p:nvPr/>
        </p:nvSpPr>
        <p:spPr>
          <a:xfrm>
            <a:off x="1187624" y="4353148"/>
            <a:ext cx="886340" cy="430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구간값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2089116" y="5012453"/>
          <a:ext cx="2999999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916400"/>
                <a:gridCol w="600850"/>
                <a:gridCol w="758625"/>
                <a:gridCol w="758625"/>
                <a:gridCol w="758625"/>
                <a:gridCol w="758625"/>
                <a:gridCol w="758625"/>
              </a:tblGrid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Crown</a:t>
                      </a:r>
                      <a:r>
                        <a:rPr lang="en-US" sz="900" u="none" cap="none" strike="noStrike"/>
                        <a:t>Range[i]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125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600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3000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77079" y="3795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11558" y="441743"/>
            <a:ext cx="8460941" cy="4211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 철광의 양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 80,000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값과 IronRange[i]의 값의 크기를 비교한다. (i는 </a:t>
            </a:r>
            <a:r>
              <a:rPr lang="en-US" sz="1200">
                <a:solidFill>
                  <a:schemeClr val="dk1"/>
                </a:solidFill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부터 시작한다.)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값이 IronRange[i]의 값보다 클 경우, i에 1을 더한 값이 i가 되어서 B를 다시 수행한다.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≤ IronRange[i] 가 될 때까지 반복해서 i값을 정한다.)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 i = </a:t>
            </a:r>
            <a:r>
              <a:rPr b="1" lang="en-US" sz="1200">
                <a:solidFill>
                  <a:srgbClr val="FF0000"/>
                </a:solidFill>
              </a:rPr>
              <a:t>5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IronRange[</a:t>
            </a:r>
            <a:r>
              <a:rPr lang="en-US" sz="1200">
                <a:solidFill>
                  <a:schemeClr val="dk1"/>
                </a:solidFill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값만큼 뺀다. (80,000 – 40,000 = </a:t>
            </a:r>
            <a:r>
              <a:rPr b="1" lang="en-US" sz="1200">
                <a:solidFill>
                  <a:srgbClr val="FF0000"/>
                </a:solidFill>
              </a:rPr>
              <a:t>40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,000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IronRange[</a:t>
            </a:r>
            <a:r>
              <a:rPr lang="en-US" sz="1200">
                <a:solidFill>
                  <a:schemeClr val="dk1"/>
                </a:solidFill>
              </a:rPr>
              <a:t>5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값에서 IronRange[</a:t>
            </a:r>
            <a:r>
              <a:rPr lang="en-US" sz="1200">
                <a:solidFill>
                  <a:schemeClr val="dk1"/>
                </a:solidFill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값만큼 뺀다. (400,000 – 40,000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360,000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</a:t>
            </a:r>
            <a:r>
              <a:rPr lang="en-US" sz="1200">
                <a:solidFill>
                  <a:schemeClr val="dk1"/>
                </a:solidFill>
              </a:rPr>
              <a:t>5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값에서 CrownRange[</a:t>
            </a:r>
            <a:r>
              <a:rPr lang="en-US" sz="1200">
                <a:solidFill>
                  <a:schemeClr val="dk1"/>
                </a:solidFill>
              </a:rPr>
              <a:t>4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값만큼 뺀다. (</a:t>
            </a:r>
            <a:r>
              <a:rPr lang="en-US" sz="1200">
                <a:solidFill>
                  <a:schemeClr val="dk1"/>
                </a:solidFill>
              </a:rPr>
              <a:t>3000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200">
                <a:solidFill>
                  <a:schemeClr val="dk1"/>
                </a:solidFill>
              </a:rPr>
              <a:t>600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2400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E의 값을 F의 값으로 나눈다. (360,000 ÷ </a:t>
            </a:r>
            <a:r>
              <a:rPr lang="en-US" sz="1200">
                <a:solidFill>
                  <a:schemeClr val="dk1"/>
                </a:solidFill>
              </a:rPr>
              <a:t>2400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200">
                <a:solidFill>
                  <a:srgbClr val="FF0000"/>
                </a:solidFill>
              </a:rPr>
              <a:t>150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D의 값을 G의 값으로 나눈다. (</a:t>
            </a:r>
            <a:r>
              <a:rPr lang="en-US" sz="1200">
                <a:solidFill>
                  <a:schemeClr val="dk1"/>
                </a:solidFill>
              </a:rPr>
              <a:t>40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,000 ÷ </a:t>
            </a:r>
            <a:r>
              <a:rPr lang="en-US" sz="1200">
                <a:solidFill>
                  <a:schemeClr val="dk1"/>
                </a:solidFill>
              </a:rPr>
              <a:t>150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200">
                <a:solidFill>
                  <a:srgbClr val="FF0000"/>
                </a:solidFill>
              </a:rPr>
              <a:t>266.6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H의 값에 CrownRange[4]의 값을 더한다. (</a:t>
            </a:r>
            <a:r>
              <a:rPr lang="en-US" sz="1200">
                <a:solidFill>
                  <a:schemeClr val="dk1"/>
                </a:solidFill>
              </a:rPr>
              <a:t>266.6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+ 600 = </a:t>
            </a:r>
            <a:r>
              <a:rPr b="1" lang="en-US" sz="1200">
                <a:solidFill>
                  <a:srgbClr val="FF0000"/>
                </a:solidFill>
              </a:rPr>
              <a:t>866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200">
                <a:solidFill>
                  <a:srgbClr val="FF0000"/>
                </a:solidFill>
              </a:rPr>
              <a:t>6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H가 부족한 철광에 대한 크라운 가격이다.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식량에 대한 크라운과 철광에 대한 크라운을 합산한다. (</a:t>
            </a:r>
            <a:r>
              <a:rPr b="1" lang="en-US" sz="1200">
                <a:solidFill>
                  <a:schemeClr val="dk1"/>
                </a:solidFill>
              </a:rPr>
              <a:t>5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1200">
                <a:solidFill>
                  <a:schemeClr val="dk1"/>
                </a:solidFill>
              </a:rPr>
              <a:t>6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66.6… + </a:t>
            </a:r>
            <a:r>
              <a:rPr b="1" lang="en-US" sz="1200">
                <a:solidFill>
                  <a:schemeClr val="dk1"/>
                </a:solidFill>
              </a:rPr>
              <a:t>866.6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= </a:t>
            </a:r>
            <a:r>
              <a:rPr b="1" lang="en-US" sz="1200">
                <a:solidFill>
                  <a:srgbClr val="FF0000"/>
                </a:solidFill>
              </a:rPr>
              <a:t>6,533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200">
                <a:solidFill>
                  <a:srgbClr val="FF0000"/>
                </a:solidFill>
              </a:rPr>
              <a:t>2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③값의 소수점 이하를 반올림한다. (</a:t>
            </a:r>
            <a:r>
              <a:rPr b="1" lang="en-US" sz="1200">
                <a:solidFill>
                  <a:schemeClr val="dk1"/>
                </a:solidFill>
              </a:rPr>
              <a:t>6533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200">
                <a:solidFill>
                  <a:schemeClr val="dk1"/>
                </a:solidFill>
              </a:rPr>
              <a:t>2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≒ </a:t>
            </a:r>
            <a:r>
              <a:rPr b="1" lang="en-US" sz="1200">
                <a:solidFill>
                  <a:srgbClr val="FF0000"/>
                </a:solidFill>
              </a:rPr>
              <a:t>6533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④가 즉시 완료하는 데 부족한 모든 자원을 구매하는 크라운의 최종값이다.</a:t>
            </a:r>
          </a:p>
        </p:txBody>
      </p:sp>
      <p:sp>
        <p:nvSpPr>
          <p:cNvPr id="242" name="Shape 242"/>
          <p:cNvSpPr/>
          <p:nvPr/>
        </p:nvSpPr>
        <p:spPr>
          <a:xfrm>
            <a:off x="1043608" y="5535396"/>
            <a:ext cx="895518" cy="43204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구간값</a:t>
            </a:r>
          </a:p>
        </p:txBody>
      </p:sp>
      <p:graphicFrame>
        <p:nvGraphicFramePr>
          <p:cNvPr id="243" name="Shape 243"/>
          <p:cNvGraphicFramePr/>
          <p:nvPr/>
        </p:nvGraphicFramePr>
        <p:xfrm>
          <a:off x="1978886" y="5025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891800"/>
                <a:gridCol w="625450"/>
                <a:gridCol w="758625"/>
                <a:gridCol w="758625"/>
                <a:gridCol w="758625"/>
                <a:gridCol w="758625"/>
                <a:gridCol w="758625"/>
              </a:tblGrid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IronRange[i]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40,000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400,000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4" name="Shape 244"/>
          <p:cNvSpPr/>
          <p:nvPr/>
        </p:nvSpPr>
        <p:spPr>
          <a:xfrm>
            <a:off x="1043608" y="5010237"/>
            <a:ext cx="895518" cy="430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구간값</a:t>
            </a:r>
          </a:p>
        </p:txBody>
      </p:sp>
      <p:graphicFrame>
        <p:nvGraphicFramePr>
          <p:cNvPr id="245" name="Shape 245"/>
          <p:cNvGraphicFramePr/>
          <p:nvPr/>
        </p:nvGraphicFramePr>
        <p:xfrm>
          <a:off x="1978866" y="5535403"/>
          <a:ext cx="2999999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916400"/>
                <a:gridCol w="600850"/>
                <a:gridCol w="758625"/>
                <a:gridCol w="758625"/>
                <a:gridCol w="758625"/>
                <a:gridCol w="758625"/>
                <a:gridCol w="758625"/>
              </a:tblGrid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Crown</a:t>
                      </a:r>
                      <a:r>
                        <a:rPr lang="en-US" sz="900" u="none" cap="none" strike="noStrike"/>
                        <a:t>Range[i]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125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600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/>
                        <a:t>3000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77079" y="365760"/>
            <a:ext cx="2039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 자원 구매 UI</a:t>
            </a:r>
          </a:p>
        </p:txBody>
      </p:sp>
      <p:sp>
        <p:nvSpPr>
          <p:cNvPr id="252" name="Shape 252"/>
          <p:cNvSpPr/>
          <p:nvPr/>
        </p:nvSpPr>
        <p:spPr>
          <a:xfrm>
            <a:off x="2924410" y="838378"/>
            <a:ext cx="3240000" cy="5759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650" y="1625544"/>
            <a:ext cx="2352708" cy="18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3730100" y="1923011"/>
            <a:ext cx="768932" cy="222914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Lv1</a:t>
            </a:r>
            <a:b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병영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96271" l="0" r="0" t="0"/>
          <a:stretch/>
        </p:blipFill>
        <p:spPr>
          <a:xfrm>
            <a:off x="2924411" y="828567"/>
            <a:ext cx="3235456" cy="21477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3988228" y="3247074"/>
            <a:ext cx="1118761" cy="214060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필요조건</a:t>
            </a:r>
          </a:p>
        </p:txBody>
      </p:sp>
      <p:sp>
        <p:nvSpPr>
          <p:cNvPr id="257" name="Shape 257"/>
          <p:cNvSpPr/>
          <p:nvPr/>
        </p:nvSpPr>
        <p:spPr>
          <a:xfrm>
            <a:off x="3050133" y="3461135"/>
            <a:ext cx="2994952" cy="1679510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578175" y="3484483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973064" y="3538423"/>
            <a:ext cx="111096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289" y="3533164"/>
            <a:ext cx="264371" cy="21771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4643630" y="3795317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보충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651789" y="3781478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4645567" y="3961871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4656267" y="3971887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3108759" y="3504910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503650" y="3538423"/>
            <a:ext cx="8528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3875" y="3535158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3174215" y="3815742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보충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3182375" y="3801905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3176152" y="3982298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3186852" y="3992314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5050496" y="1923011"/>
            <a:ext cx="938095" cy="222914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다음레벨       </a:t>
            </a: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73" name="Shape 273"/>
          <p:cNvSpPr/>
          <p:nvPr/>
        </p:nvSpPr>
        <p:spPr>
          <a:xfrm>
            <a:off x="5050496" y="2176442"/>
            <a:ext cx="938095" cy="94803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5031442" y="2214469"/>
            <a:ext cx="1128423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다음 레벨 오픈 가능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9426" y="2414525"/>
            <a:ext cx="662769" cy="66665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89423" y="5887214"/>
            <a:ext cx="802740" cy="74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3886010" y="6155644"/>
            <a:ext cx="1071495" cy="401810"/>
          </a:xfrm>
          <a:prstGeom prst="roundRect">
            <a:avLst>
              <a:gd fmla="val 16667" name="adj"/>
            </a:avLst>
          </a:prstGeom>
          <a:solidFill>
            <a:srgbClr val="974806"/>
          </a:solidFill>
          <a:ln cap="flat" cmpd="sng" w="19050">
            <a:solidFill>
              <a:srgbClr val="E5D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5051092" y="6146714"/>
            <a:ext cx="1071495" cy="401810"/>
          </a:xfrm>
          <a:prstGeom prst="roundRect">
            <a:avLst>
              <a:gd fmla="val 16667" name="adj"/>
            </a:avLst>
          </a:prstGeom>
          <a:solidFill>
            <a:srgbClr val="974806"/>
          </a:solidFill>
          <a:ln cap="flat" cmpd="sng" w="19050">
            <a:solidFill>
              <a:srgbClr val="E5D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896151" y="6123278"/>
            <a:ext cx="1078726" cy="235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280" name="Shape 280"/>
          <p:cNvSpPr/>
          <p:nvPr/>
        </p:nvSpPr>
        <p:spPr>
          <a:xfrm>
            <a:off x="5131351" y="6215080"/>
            <a:ext cx="913052" cy="2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281" name="Shape 281"/>
          <p:cNvSpPr/>
          <p:nvPr/>
        </p:nvSpPr>
        <p:spPr>
          <a:xfrm>
            <a:off x="4063860" y="6348542"/>
            <a:ext cx="855653" cy="15835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99999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88894" y="6285421"/>
            <a:ext cx="253935" cy="24272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5267785" y="5924812"/>
            <a:ext cx="81624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HH:DD:MM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195832">
            <a:off x="5216501" y="5938188"/>
            <a:ext cx="128282" cy="1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56076" y="3543287"/>
            <a:ext cx="242955" cy="24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45635" y="3543287"/>
            <a:ext cx="242955" cy="249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Shape 287"/>
          <p:cNvCxnSpPr>
            <a:endCxn id="278" idx="1"/>
          </p:cNvCxnSpPr>
          <p:nvPr/>
        </p:nvCxnSpPr>
        <p:spPr>
          <a:xfrm>
            <a:off x="2516392" y="5795619"/>
            <a:ext cx="2534700" cy="552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8" name="Shape 288"/>
          <p:cNvSpPr/>
          <p:nvPr/>
        </p:nvSpPr>
        <p:spPr>
          <a:xfrm>
            <a:off x="572204" y="5444701"/>
            <a:ext cx="1944216" cy="7020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부족한 상태에서</a:t>
            </a:r>
            <a:b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 진행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238" y="1102755"/>
            <a:ext cx="3240000" cy="519635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2650839" y="1102755"/>
            <a:ext cx="3246399" cy="5196356"/>
          </a:xfrm>
          <a:prstGeom prst="rect">
            <a:avLst/>
          </a:prstGeom>
          <a:solidFill>
            <a:schemeClr val="dk1">
              <a:alpha val="6156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3262265" y="2512871"/>
            <a:ext cx="2122136" cy="1590264"/>
            <a:chOff x="4784173" y="2593036"/>
            <a:chExt cx="2122136" cy="1590264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4173" y="2685323"/>
              <a:ext cx="2122136" cy="149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5452917" y="2593036"/>
              <a:ext cx="924595" cy="284914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chemeClr val="dk1"/>
                </a:gs>
                <a:gs pos="100000">
                  <a:srgbClr val="000000">
                    <a:alpha val="4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병영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3729096" y="3756329"/>
            <a:ext cx="1228063" cy="320470"/>
            <a:chOff x="1571916" y="3184185"/>
            <a:chExt cx="1787779" cy="466531"/>
          </a:xfrm>
        </p:grpSpPr>
        <p:sp>
          <p:nvSpPr>
            <p:cNvPr id="299" name="Shape 299"/>
            <p:cNvSpPr/>
            <p:nvPr/>
          </p:nvSpPr>
          <p:spPr>
            <a:xfrm>
              <a:off x="1847527" y="3198690"/>
              <a:ext cx="1512167" cy="24481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dd일 hh:mm:ss</a:t>
              </a:r>
            </a:p>
          </p:txBody>
        </p:sp>
        <p:sp>
          <p:nvSpPr>
            <p:cNvPr id="300" name="Shape 300"/>
            <p:cNvSpPr/>
            <p:nvPr/>
          </p:nvSpPr>
          <p:spPr>
            <a:xfrm flipH="1">
              <a:off x="1847528" y="3443503"/>
              <a:ext cx="1512167" cy="18729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rgbClr val="3F3F3F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843857" y="3443503"/>
              <a:ext cx="723751" cy="1872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571916" y="31841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816859" y="3895335"/>
            <a:ext cx="549042" cy="549042"/>
            <a:chOff x="9447461" y="2649647"/>
            <a:chExt cx="549042" cy="549042"/>
          </a:xfrm>
        </p:grpSpPr>
        <p:sp>
          <p:nvSpPr>
            <p:cNvPr id="304" name="Shape 304"/>
            <p:cNvSpPr/>
            <p:nvPr/>
          </p:nvSpPr>
          <p:spPr>
            <a:xfrm>
              <a:off x="9451786" y="2687958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5" name="Shape 3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47461" y="2649647"/>
              <a:ext cx="549042" cy="549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/>
            <p:nvPr/>
          </p:nvSpPr>
          <p:spPr>
            <a:xfrm>
              <a:off x="9492564" y="2913656"/>
              <a:ext cx="41229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982925" y="4242965"/>
            <a:ext cx="595035" cy="489472"/>
            <a:chOff x="8457557" y="4753460"/>
            <a:chExt cx="595035" cy="489472"/>
          </a:xfrm>
        </p:grpSpPr>
        <p:sp>
          <p:nvSpPr>
            <p:cNvPr id="308" name="Shape 308"/>
            <p:cNvSpPr/>
            <p:nvPr/>
          </p:nvSpPr>
          <p:spPr>
            <a:xfrm>
              <a:off x="8516478" y="4776401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Shape 3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25907" y="4791582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Shape 310"/>
            <p:cNvSpPr/>
            <p:nvPr/>
          </p:nvSpPr>
          <p:spPr>
            <a:xfrm>
              <a:off x="8545318" y="4753460"/>
              <a:ext cx="479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8457557" y="5010969"/>
              <a:ext cx="595035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즉시가속</a:t>
              </a: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3196937" y="3946475"/>
            <a:ext cx="606924" cy="541226"/>
            <a:chOff x="8333643" y="4363535"/>
            <a:chExt cx="606924" cy="541226"/>
          </a:xfrm>
        </p:grpSpPr>
        <p:sp>
          <p:nvSpPr>
            <p:cNvPr id="313" name="Shape 313"/>
            <p:cNvSpPr/>
            <p:nvPr/>
          </p:nvSpPr>
          <p:spPr>
            <a:xfrm>
              <a:off x="8387720" y="43837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8333643" y="4363535"/>
              <a:ext cx="606924" cy="541226"/>
              <a:chOff x="8333643" y="4363535"/>
              <a:chExt cx="606924" cy="541226"/>
            </a:xfrm>
          </p:grpSpPr>
          <p:pic>
            <p:nvPicPr>
              <p:cNvPr id="315" name="Shape 3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333643" y="4363535"/>
                <a:ext cx="606924" cy="5412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" name="Shape 316"/>
              <p:cNvSpPr/>
              <p:nvPr/>
            </p:nvSpPr>
            <p:spPr>
              <a:xfrm>
                <a:off x="8340328" y="4586917"/>
                <a:ext cx="588623" cy="215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세부정보</a:t>
                </a:r>
              </a:p>
            </p:txBody>
          </p:sp>
        </p:grpSp>
      </p:grpSp>
      <p:sp>
        <p:nvSpPr>
          <p:cNvPr id="317" name="Shape 317"/>
          <p:cNvSpPr/>
          <p:nvPr/>
        </p:nvSpPr>
        <p:spPr>
          <a:xfrm rot="-5400000">
            <a:off x="3763921" y="3781774"/>
            <a:ext cx="269588" cy="269588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6"/>
              </a:gs>
              <a:gs pos="35000">
                <a:srgbClr val="974806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9748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660442" y="1102587"/>
            <a:ext cx="3240000" cy="519652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Shape 319"/>
          <p:cNvGrpSpPr/>
          <p:nvPr/>
        </p:nvGrpSpPr>
        <p:grpSpPr>
          <a:xfrm>
            <a:off x="2654037" y="2495095"/>
            <a:ext cx="3240000" cy="2190456"/>
            <a:chOff x="8852057" y="1497641"/>
            <a:chExt cx="3240000" cy="2190456"/>
          </a:xfrm>
        </p:grpSpPr>
        <p:sp>
          <p:nvSpPr>
            <p:cNvPr id="320" name="Shape 320"/>
            <p:cNvSpPr/>
            <p:nvPr/>
          </p:nvSpPr>
          <p:spPr>
            <a:xfrm>
              <a:off x="8852057" y="1497641"/>
              <a:ext cx="3240000" cy="219045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49000">
                  <a:schemeClr val="dk1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2540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</a:t>
              </a:r>
              <a:b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자원이 부족하여 업그레이드를 할 수 없습니다.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크라운을 사용하여 자원을 즉시 보충하세요!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pic>
          <p:nvPicPr>
            <p:cNvPr id="321" name="Shape 3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634425" y="3206291"/>
              <a:ext cx="1773854" cy="41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Shape 322"/>
            <p:cNvSpPr/>
            <p:nvPr/>
          </p:nvSpPr>
          <p:spPr>
            <a:xfrm>
              <a:off x="10077514" y="3206291"/>
              <a:ext cx="8258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업그레이드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0049325" y="3411401"/>
              <a:ext cx="882238" cy="18342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</a:t>
              </a:r>
            </a:p>
          </p:txBody>
        </p:sp>
        <p:pic>
          <p:nvPicPr>
            <p:cNvPr id="324" name="Shape 3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45334" y="3335355"/>
              <a:ext cx="261824" cy="281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Shape 325"/>
          <p:cNvSpPr txBox="1"/>
          <p:nvPr/>
        </p:nvSpPr>
        <p:spPr>
          <a:xfrm>
            <a:off x="477079" y="365760"/>
            <a:ext cx="2039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 자원 구매 UI</a:t>
            </a:r>
          </a:p>
        </p:txBody>
      </p:sp>
      <p:cxnSp>
        <p:nvCxnSpPr>
          <p:cNvPr id="326" name="Shape 326"/>
          <p:cNvCxnSpPr/>
          <p:nvPr/>
        </p:nvCxnSpPr>
        <p:spPr>
          <a:xfrm flipH="1">
            <a:off x="4957159" y="3459344"/>
            <a:ext cx="1775080" cy="287376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6732239" y="3283841"/>
            <a:ext cx="2198312" cy="3510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부족한 자원양 표시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11558" y="735091"/>
            <a:ext cx="8460941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부족 자원 크라운 구매 및 업그레이드 진행</a:t>
            </a:r>
          </a:p>
        </p:txBody>
      </p:sp>
      <p:cxnSp>
        <p:nvCxnSpPr>
          <p:cNvPr id="329" name="Shape 329"/>
          <p:cNvCxnSpPr>
            <a:endCxn id="321" idx="3"/>
          </p:cNvCxnSpPr>
          <p:nvPr/>
        </p:nvCxnSpPr>
        <p:spPr>
          <a:xfrm flipH="1">
            <a:off x="5210259" y="4342255"/>
            <a:ext cx="1521900" cy="6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0" name="Shape 330"/>
          <p:cNvSpPr/>
          <p:nvPr/>
        </p:nvSpPr>
        <p:spPr>
          <a:xfrm>
            <a:off x="6732239" y="3991314"/>
            <a:ext cx="2198312" cy="7020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구매에 필요한 크라운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부족 자원 크라운 구매 및 업그레이드 시작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8119" y="3533164"/>
            <a:ext cx="264371" cy="21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29937" y="3535158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3735087" y="3789739"/>
            <a:ext cx="5066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999M</a:t>
            </a:r>
          </a:p>
        </p:txBody>
      </p:sp>
      <p:sp>
        <p:nvSpPr>
          <p:cNvPr id="334" name="Shape 334"/>
          <p:cNvSpPr/>
          <p:nvPr/>
        </p:nvSpPr>
        <p:spPr>
          <a:xfrm>
            <a:off x="4299939" y="3789739"/>
            <a:ext cx="5066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999M</a:t>
            </a:r>
          </a:p>
        </p:txBody>
      </p:sp>
      <p:sp>
        <p:nvSpPr>
          <p:cNvPr id="335" name="Shape 335"/>
          <p:cNvSpPr/>
          <p:nvPr/>
        </p:nvSpPr>
        <p:spPr>
          <a:xfrm>
            <a:off x="2950306" y="3406767"/>
            <a:ext cx="794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부족 자원 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77079" y="365760"/>
            <a:ext cx="149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 UI</a:t>
            </a:r>
          </a:p>
        </p:txBody>
      </p:sp>
      <p:sp>
        <p:nvSpPr>
          <p:cNvPr id="342" name="Shape 342"/>
          <p:cNvSpPr/>
          <p:nvPr/>
        </p:nvSpPr>
        <p:spPr>
          <a:xfrm>
            <a:off x="2924410" y="838378"/>
            <a:ext cx="3240000" cy="5759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650" y="1625544"/>
            <a:ext cx="2352708" cy="1889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3730100" y="1923011"/>
            <a:ext cx="768932" cy="222914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Lv1</a:t>
            </a:r>
            <a:b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병영</a:t>
            </a: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b="96271" l="0" r="0" t="0"/>
          <a:stretch/>
        </p:blipFill>
        <p:spPr>
          <a:xfrm>
            <a:off x="2924411" y="828567"/>
            <a:ext cx="3235456" cy="21477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988228" y="3247074"/>
            <a:ext cx="1118761" cy="214060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필요조건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0133" y="3461135"/>
            <a:ext cx="2994952" cy="1679510"/>
          </a:xfrm>
          <a:prstGeom prst="roundRect">
            <a:avLst>
              <a:gd fmla="val 7223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578175" y="3484483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973064" y="3538423"/>
            <a:ext cx="111096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289" y="3533164"/>
            <a:ext cx="264371" cy="217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4643630" y="3795317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보충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4651789" y="3781478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4645567" y="3961871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>
            <a:off x="4656267" y="3971887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Shape 355"/>
          <p:cNvSpPr/>
          <p:nvPr/>
        </p:nvSpPr>
        <p:spPr>
          <a:xfrm>
            <a:off x="3108759" y="3504910"/>
            <a:ext cx="1439999" cy="51934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503650" y="3538423"/>
            <a:ext cx="8528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3875" y="3535158"/>
            <a:ext cx="264371" cy="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3174215" y="3815742"/>
            <a:ext cx="1309091" cy="16547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보충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3182375" y="3801905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Shape 360"/>
          <p:cNvCxnSpPr/>
          <p:nvPr/>
        </p:nvCxnSpPr>
        <p:spPr>
          <a:xfrm>
            <a:off x="3176152" y="3982298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Shape 361"/>
          <p:cNvCxnSpPr/>
          <p:nvPr/>
        </p:nvCxnSpPr>
        <p:spPr>
          <a:xfrm>
            <a:off x="3186852" y="3992314"/>
            <a:ext cx="1270153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Shape 362"/>
          <p:cNvSpPr/>
          <p:nvPr/>
        </p:nvSpPr>
        <p:spPr>
          <a:xfrm>
            <a:off x="5050496" y="1923011"/>
            <a:ext cx="938095" cy="222914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다음레벨       </a:t>
            </a: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63" name="Shape 363"/>
          <p:cNvSpPr/>
          <p:nvPr/>
        </p:nvSpPr>
        <p:spPr>
          <a:xfrm>
            <a:off x="5050496" y="2176442"/>
            <a:ext cx="938095" cy="94803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5031442" y="2214469"/>
            <a:ext cx="1128423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다음 레벨 오픈 가능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9426" y="2414525"/>
            <a:ext cx="662769" cy="66665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89423" y="5887214"/>
            <a:ext cx="802740" cy="74052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3886010" y="6155644"/>
            <a:ext cx="1071495" cy="401810"/>
          </a:xfrm>
          <a:prstGeom prst="roundRect">
            <a:avLst>
              <a:gd fmla="val 16667" name="adj"/>
            </a:avLst>
          </a:prstGeom>
          <a:solidFill>
            <a:srgbClr val="974806"/>
          </a:solidFill>
          <a:ln cap="flat" cmpd="sng" w="19050">
            <a:solidFill>
              <a:srgbClr val="E5D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051092" y="6146714"/>
            <a:ext cx="1071495" cy="401810"/>
          </a:xfrm>
          <a:prstGeom prst="roundRect">
            <a:avLst>
              <a:gd fmla="val 16667" name="adj"/>
            </a:avLst>
          </a:prstGeom>
          <a:solidFill>
            <a:srgbClr val="974806"/>
          </a:solidFill>
          <a:ln cap="flat" cmpd="sng" w="19050">
            <a:solidFill>
              <a:srgbClr val="E5D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896151" y="6123278"/>
            <a:ext cx="1078726" cy="235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업그레이드</a:t>
            </a:r>
          </a:p>
        </p:txBody>
      </p:sp>
      <p:sp>
        <p:nvSpPr>
          <p:cNvPr id="370" name="Shape 370"/>
          <p:cNvSpPr/>
          <p:nvPr/>
        </p:nvSpPr>
        <p:spPr>
          <a:xfrm>
            <a:off x="5131351" y="6215080"/>
            <a:ext cx="913052" cy="2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</p:txBody>
      </p:sp>
      <p:sp>
        <p:nvSpPr>
          <p:cNvPr id="371" name="Shape 371"/>
          <p:cNvSpPr/>
          <p:nvPr/>
        </p:nvSpPr>
        <p:spPr>
          <a:xfrm>
            <a:off x="4063860" y="6348542"/>
            <a:ext cx="855653" cy="158358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99999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88894" y="6285421"/>
            <a:ext cx="253935" cy="24272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5267785" y="5924812"/>
            <a:ext cx="81624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HH:DD:MM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195832">
            <a:off x="5216501" y="5938188"/>
            <a:ext cx="128282" cy="1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56076" y="3543287"/>
            <a:ext cx="242955" cy="24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45635" y="3543287"/>
            <a:ext cx="242955" cy="249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>
            <a:endCxn id="367" idx="1"/>
          </p:cNvCxnSpPr>
          <p:nvPr/>
        </p:nvCxnSpPr>
        <p:spPr>
          <a:xfrm>
            <a:off x="2516510" y="5975849"/>
            <a:ext cx="1369500" cy="38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572204" y="5805264"/>
            <a:ext cx="1944216" cy="341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 버튼 터치</a:t>
            </a:r>
          </a:p>
        </p:txBody>
      </p:sp>
      <p:cxnSp>
        <p:nvCxnSpPr>
          <p:cNvPr id="379" name="Shape 379"/>
          <p:cNvCxnSpPr/>
          <p:nvPr/>
        </p:nvCxnSpPr>
        <p:spPr>
          <a:xfrm flipH="1">
            <a:off x="4805478" y="5869512"/>
            <a:ext cx="1494713" cy="55820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0" name="Shape 380"/>
          <p:cNvSpPr/>
          <p:nvPr/>
        </p:nvSpPr>
        <p:spPr>
          <a:xfrm>
            <a:off x="6300192" y="5140646"/>
            <a:ext cx="2739337" cy="14577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자원이 충분할 경우 : 해당 작업에 걸리는 시간에 대한 크라운 표시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지원이 부족할 경우 : 부족한 자원에 대한 크라운과 해당 작업에 걸리는 시간에 대한 크라운을 합산한 값을 표시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477079" y="365760"/>
            <a:ext cx="149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 UI</a:t>
            </a:r>
          </a:p>
        </p:txBody>
      </p:sp>
      <p:sp>
        <p:nvSpPr>
          <p:cNvPr id="387" name="Shape 387"/>
          <p:cNvSpPr/>
          <p:nvPr/>
        </p:nvSpPr>
        <p:spPr>
          <a:xfrm>
            <a:off x="6732239" y="4117723"/>
            <a:ext cx="2198312" cy="3510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작업 즉시 완료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11558" y="735091"/>
            <a:ext cx="8460941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sp>
        <p:nvSpPr>
          <p:cNvPr id="389" name="Shape 389"/>
          <p:cNvSpPr/>
          <p:nvPr/>
        </p:nvSpPr>
        <p:spPr>
          <a:xfrm>
            <a:off x="6732239" y="4825196"/>
            <a:ext cx="2198312" cy="3510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완료에 필요한 크라운 표시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2013171" y="792909"/>
            <a:ext cx="3274988" cy="5799175"/>
            <a:chOff x="576570" y="1479230"/>
            <a:chExt cx="3274988" cy="5799175"/>
          </a:xfrm>
        </p:grpSpPr>
        <p:sp>
          <p:nvSpPr>
            <p:cNvPr id="391" name="Shape 391"/>
            <p:cNvSpPr/>
            <p:nvPr/>
          </p:nvSpPr>
          <p:spPr>
            <a:xfrm>
              <a:off x="611558" y="1489041"/>
              <a:ext cx="3240000" cy="5759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 Clipping" id="392" name="Shape 3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5799" y="2276207"/>
              <a:ext cx="2352708" cy="1889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Shape 393"/>
            <p:cNvSpPr/>
            <p:nvPr/>
          </p:nvSpPr>
          <p:spPr>
            <a:xfrm>
              <a:off x="1417248" y="2573675"/>
              <a:ext cx="768932" cy="222914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chemeClr val="dk1"/>
                </a:gs>
                <a:gs pos="100000">
                  <a:srgbClr val="000000">
                    <a:alpha val="4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Lv1</a:t>
              </a:r>
              <a:b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병영</a:t>
              </a:r>
            </a:p>
          </p:txBody>
        </p:sp>
        <p:pic>
          <p:nvPicPr>
            <p:cNvPr id="394" name="Shape 394"/>
            <p:cNvPicPr preferRelativeResize="0"/>
            <p:nvPr/>
          </p:nvPicPr>
          <p:blipFill rotWithShape="1">
            <a:blip r:embed="rId4">
              <a:alphaModFix/>
            </a:blip>
            <a:srcRect b="96271" l="0" r="0" t="0"/>
            <a:stretch/>
          </p:blipFill>
          <p:spPr>
            <a:xfrm>
              <a:off x="611560" y="1479230"/>
              <a:ext cx="3235456" cy="214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Shape 395"/>
            <p:cNvSpPr/>
            <p:nvPr/>
          </p:nvSpPr>
          <p:spPr>
            <a:xfrm>
              <a:off x="1675376" y="3897737"/>
              <a:ext cx="1118761" cy="214060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chemeClr val="dk1"/>
                </a:gs>
                <a:gs pos="100000">
                  <a:srgbClr val="000000">
                    <a:alpha val="4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필요조건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737281" y="4111798"/>
              <a:ext cx="2994952" cy="1679510"/>
            </a:xfrm>
            <a:prstGeom prst="roundRect">
              <a:avLst>
                <a:gd fmla="val 7223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265323" y="4135146"/>
              <a:ext cx="1439999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660213" y="4189085"/>
              <a:ext cx="111096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999,999,999</a:t>
              </a:r>
            </a:p>
          </p:txBody>
        </p:sp>
        <p:pic>
          <p:nvPicPr>
            <p:cNvPr id="399" name="Shape 3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60438" y="4183826"/>
              <a:ext cx="264371" cy="217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Shape 400"/>
            <p:cNvSpPr/>
            <p:nvPr/>
          </p:nvSpPr>
          <p:spPr>
            <a:xfrm>
              <a:off x="2330777" y="4445980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401" name="Shape 401"/>
            <p:cNvCxnSpPr/>
            <p:nvPr/>
          </p:nvCxnSpPr>
          <p:spPr>
            <a:xfrm>
              <a:off x="2338938" y="4432142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Shape 402"/>
            <p:cNvCxnSpPr/>
            <p:nvPr/>
          </p:nvCxnSpPr>
          <p:spPr>
            <a:xfrm>
              <a:off x="2332716" y="4612535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2343416" y="4622551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Shape 404"/>
            <p:cNvSpPr/>
            <p:nvPr/>
          </p:nvSpPr>
          <p:spPr>
            <a:xfrm>
              <a:off x="795908" y="4155573"/>
              <a:ext cx="1439999" cy="51934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190798" y="4189085"/>
              <a:ext cx="85281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999,999,999</a:t>
              </a:r>
            </a:p>
          </p:txBody>
        </p:sp>
        <p:pic>
          <p:nvPicPr>
            <p:cNvPr id="406" name="Shape 4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023" y="4185821"/>
              <a:ext cx="264371" cy="254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Shape 407"/>
            <p:cNvSpPr/>
            <p:nvPr/>
          </p:nvSpPr>
          <p:spPr>
            <a:xfrm>
              <a:off x="861362" y="4466405"/>
              <a:ext cx="1309091" cy="16547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보충</a:t>
              </a:r>
            </a:p>
          </p:txBody>
        </p:sp>
        <p:cxnSp>
          <p:nvCxnSpPr>
            <p:cNvPr id="408" name="Shape 408"/>
            <p:cNvCxnSpPr/>
            <p:nvPr/>
          </p:nvCxnSpPr>
          <p:spPr>
            <a:xfrm>
              <a:off x="869523" y="4452567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Shape 409"/>
            <p:cNvCxnSpPr/>
            <p:nvPr/>
          </p:nvCxnSpPr>
          <p:spPr>
            <a:xfrm>
              <a:off x="863300" y="4632960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874000" y="4642976"/>
              <a:ext cx="1270153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2737643" y="2573675"/>
              <a:ext cx="938095" cy="222914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다음레벨       </a:t>
              </a: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2737643" y="2827106"/>
              <a:ext cx="938095" cy="948035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718591" y="2865133"/>
              <a:ext cx="1128423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다음 레벨 오픈 가능</a:t>
              </a:r>
            </a:p>
          </p:txBody>
        </p:sp>
        <p:pic>
          <p:nvPicPr>
            <p:cNvPr id="414" name="Shape 4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86574" y="3065188"/>
              <a:ext cx="662769" cy="666652"/>
            </a:xfrm>
            <a:prstGeom prst="ellipse">
              <a:avLst/>
            </a:prstGeom>
            <a:noFill/>
            <a:ln cap="rnd" cmpd="sng" w="63500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415" name="Shape 4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6570" y="6537878"/>
              <a:ext cx="802740" cy="740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/>
            <p:nvPr/>
          </p:nvSpPr>
          <p:spPr>
            <a:xfrm>
              <a:off x="1573158" y="6806307"/>
              <a:ext cx="1071495" cy="401810"/>
            </a:xfrm>
            <a:prstGeom prst="roundRect">
              <a:avLst>
                <a:gd fmla="val 16667" name="adj"/>
              </a:avLst>
            </a:prstGeom>
            <a:solidFill>
              <a:srgbClr val="974806"/>
            </a:solidFill>
            <a:ln cap="flat" cmpd="sng" w="19050">
              <a:solidFill>
                <a:srgbClr val="E5DFE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738241" y="6797378"/>
              <a:ext cx="1071495" cy="401810"/>
            </a:xfrm>
            <a:prstGeom prst="roundRect">
              <a:avLst>
                <a:gd fmla="val 16667" name="adj"/>
              </a:avLst>
            </a:prstGeom>
            <a:solidFill>
              <a:srgbClr val="974806"/>
            </a:solidFill>
            <a:ln cap="flat" cmpd="sng" w="19050">
              <a:solidFill>
                <a:srgbClr val="E5DFE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583300" y="6773942"/>
              <a:ext cx="1078726" cy="235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업그레이드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818499" y="6865742"/>
              <a:ext cx="913052" cy="26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업그레이드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751008" y="6999204"/>
              <a:ext cx="855653" cy="15835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99999</a:t>
              </a:r>
            </a:p>
          </p:txBody>
        </p:sp>
        <p:pic>
          <p:nvPicPr>
            <p:cNvPr id="421" name="Shape 4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76042" y="6936085"/>
              <a:ext cx="253935" cy="2427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Shape 422"/>
            <p:cNvSpPr/>
            <p:nvPr/>
          </p:nvSpPr>
          <p:spPr>
            <a:xfrm>
              <a:off x="2954933" y="6575475"/>
              <a:ext cx="81624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HH:DD:MM</a:t>
              </a:r>
            </a:p>
          </p:txBody>
        </p:sp>
        <p:pic>
          <p:nvPicPr>
            <p:cNvPr id="423" name="Shape 4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1195832">
              <a:off x="2903650" y="6588851"/>
              <a:ext cx="128282" cy="192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Shape 4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43225" y="4193951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32782" y="4193951"/>
              <a:ext cx="242955" cy="249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Shape 426"/>
          <p:cNvSpPr/>
          <p:nvPr/>
        </p:nvSpPr>
        <p:spPr>
          <a:xfrm>
            <a:off x="2043615" y="802216"/>
            <a:ext cx="3240000" cy="576050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2042400" y="2642655"/>
            <a:ext cx="3240000" cy="2190456"/>
            <a:chOff x="8852057" y="1497641"/>
            <a:chExt cx="3240000" cy="2190456"/>
          </a:xfrm>
        </p:grpSpPr>
        <p:sp>
          <p:nvSpPr>
            <p:cNvPr id="428" name="Shape 428"/>
            <p:cNvSpPr/>
            <p:nvPr/>
          </p:nvSpPr>
          <p:spPr>
            <a:xfrm>
              <a:off x="8852057" y="1497641"/>
              <a:ext cx="3240000" cy="219045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49000">
                  <a:schemeClr val="dk1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2540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크라운을 소비하여 바로 병영을(를)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업그레이드 할 수 있습니다.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pic>
          <p:nvPicPr>
            <p:cNvPr id="429" name="Shape 4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634425" y="3206291"/>
              <a:ext cx="1773854" cy="41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Shape 430"/>
            <p:cNvSpPr/>
            <p:nvPr/>
          </p:nvSpPr>
          <p:spPr>
            <a:xfrm>
              <a:off x="9926832" y="3206291"/>
              <a:ext cx="112723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업그레이드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0049325" y="3411401"/>
              <a:ext cx="882238" cy="18342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</a:t>
              </a:r>
            </a:p>
          </p:txBody>
        </p:sp>
        <p:pic>
          <p:nvPicPr>
            <p:cNvPr id="432" name="Shape 4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045334" y="3335355"/>
              <a:ext cx="261824" cy="28115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3" name="Shape 433"/>
          <p:cNvCxnSpPr>
            <a:stCxn id="389" idx="1"/>
          </p:cNvCxnSpPr>
          <p:nvPr/>
        </p:nvCxnSpPr>
        <p:spPr>
          <a:xfrm rot="10800000">
            <a:off x="3856139" y="4650000"/>
            <a:ext cx="2876100" cy="350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34" name="Shape 434"/>
          <p:cNvCxnSpPr>
            <a:stCxn id="387" idx="1"/>
          </p:cNvCxnSpPr>
          <p:nvPr/>
        </p:nvCxnSpPr>
        <p:spPr>
          <a:xfrm flipH="1">
            <a:off x="4344239" y="4293226"/>
            <a:ext cx="2388000" cy="18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738312"/>
            <a:ext cx="51816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52406" y="379836"/>
            <a:ext cx="82800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V1.0 – 2016.04.01. 초안작성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2016.04.14. 환산 공식에 대한 설명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77079" y="180591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89817" y="2276872"/>
            <a:ext cx="793065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시간이나 자원이 소비되는 컨텐츠를 크라운을 대신 사용하여 즉시 완료되도록 하는 기능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시작한 작업의 남은 시간을 그에 상응하는 크라운으로 대체해 작업을 즉시 완료시킨다.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적용되는 컨텐츠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철거 / 건물 업그레이드 / 유닛 훈련 / 부상병 치료 / 기술 연구 / 장비 제작(유물 복원)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완료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작업을 시작하기 전에 작업에 걸리는 시간과 (자원이 부족할 경우) 부족한 자원(필요한 자원 – 보유 중인 자원)을 그에 상응하는 크라운으로 대체해 작업을 즉시 완료시킨다.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시간에 대한 크라운 값과 부족한 자원에 대한 크라운 값을 합산한 값이 즉시 완료에 필요한 크라운이 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적용되는 컨텐츠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/ 건물 업그레이드 / 유닛 훈련 / 부상병 치료 / 기술 연구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컨텐츠에 따라 즉시 건설 / 즉시 업그레이드 / 즉시 훈련 / 즉시 치료 / 즉시 연구와 같이 다른 명칭으로 부르나 이를 전부 포괄해 ‘즉시 완료’라고 명명한다.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89816" y="735091"/>
            <a:ext cx="84609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가속(완료)하는 데 필요한 시간(자원)이 크면 클수록 소모되는 크라운에 더 높은 할인율을 적용해서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유저들이 더 큰 단위의 시간(자원)을 즉시 가속(완료) 할수록 크라운이 절약된다는 느낌을 주게 하고,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크라운을 소비하도록 유도하기 위함.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477079" y="116631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282703" y="5971726"/>
            <a:ext cx="3852427" cy="8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계산에 필요한 구간값은 테이블로 정의한다.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구간값은 추가되거나 값이 변경될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(현재 적용된 수치는 임의값임)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11558" y="520418"/>
            <a:ext cx="8460941" cy="320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구간값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필요한 크라운을 계산하기 위해서는 시간, 자원, 크라운에 대한 구간값이 필요하다.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구간값이란 할인율이 바뀌는 시점의 값이다.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데이터테이블에 오름차순으로 정의한다.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TimeRange[i] : 시간 구간값 배열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CrownRange[i] : 크라운 구간값 배열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FoodRange[i] : 식량 구간값 배열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WoodRange[i] : 목재 구간값 배열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StoneRange[i] : 석재 구간값 배열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IronRange[i] : 철광 구간값 배열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i는 즉시 가속(완료)에 필요한 시간(자원)이 어느 구간에 속하는지 파악하기 위한 변수이다.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0~n까지 존재하며, 0부터 시작해서 1씩 커지면서 해당 구간값과 소모되는 시간(자원)의 크기를 비교한다.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00" y="3856973"/>
            <a:ext cx="4400425" cy="28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 정의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11550" y="836698"/>
            <a:ext cx="8460900" cy="6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 : 크라운 환산 공식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필요한 시간을 초로 환산한다.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값과 TimeRange[i]의 값의 크기를 비교한다. (i는 </a:t>
            </a:r>
            <a:r>
              <a:rPr lang="en-US" sz="1200">
                <a:solidFill>
                  <a:schemeClr val="dk1"/>
                </a:solidFill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부터 시작한다.)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값이 TimeRange[i]의 값보다 클 경우, i에 1을 더한 값이 i가 되어서 B를 다시 수행한다.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≤ TimeRange[i] 가 될 때까지 반복해서 i값을 정한다.)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</a:rPr>
              <a:t>※ 구간값을 찾았을 경우 : n = i - 1, 구간값을 못 찾았을 경우: n = 마지막 구간 i 값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TimeRange[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값만큼 뺀다. (A – TimeRange[n])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TimeRange[i]의 값에서 TimeRange[i-1]의 값만큼 뺀다. (TimeRange[i] – TimeRange[i-1])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CrownRange[i]의 값에서 CrownRange[i-1]의 값만큼 뺀다. (CrownRange[i] – CrownRange[i-1])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E의 값을 F의 값으로 나눈다. (E ÷ F)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D의 값을 G의 값으로 나눈다. (D ÷ G)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H의 값에 CrownRange[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값을 더한다. (H + CrownRange[</a:t>
            </a:r>
            <a:r>
              <a:rPr lang="en-US" sz="1200">
                <a:solidFill>
                  <a:schemeClr val="dk1"/>
                </a:solidFill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값의 소수점 이하를 버린다.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J가 A초를 즉시 가속(완료)하는 데 소모되는 크라운의 최종값이다.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예외 사항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A가 0일 경우 필요한 크라운은 0이다.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A가 TimeRange[0]보다 작거나 같을 경우 필요한 크라운은 1이다.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77079" y="365760"/>
            <a:ext cx="906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1.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11558" y="836712"/>
            <a:ext cx="8460941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들어가는 시간이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1시간 30분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때 시간 : 크라운 환산 공식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필요한 시간을 초로 환산한다.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 5400초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값이 TimeRange[i]의 값보다 작은 지 비교한다. (i는 0부터 시작한다.)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값이 TimeRange[i]의 값보다 클 경우, i에 1을 더한 값이 i가 되어서 B를 다시 수행한다.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≤ TimeRange[i] 가 될 때까지 반복)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 i = 2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TimeRange[1]의 값만큼 뺀다. (5400 – 3600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TimeRange[2]의 값에서 TimeRange[1]의 값만큼 뺀다. (86400 – 3600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82,800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CrownRange[2]의 값에서 CrownRange[1]의 값만큼 뺀다. (260 – 20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E의 값을 F의 값으로 나눈다. (82,800 ÷ 240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D의 값을 G의 값으로 나눈다. (1800 ÷ 345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5.21…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H의 값에 CrownRange[</a:t>
            </a:r>
            <a:r>
              <a:rPr lang="en-US" sz="1200">
                <a:solidFill>
                  <a:schemeClr val="dk1"/>
                </a:solidFill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]의 값을 더한다. (5.214… + 20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25.21…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값의 소수점 이하를 버린다. (25.21… ≒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J가 A초를 즉시 가속(완료)하는 데 소모되는 크라운의 최종값이다.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1780908" y="54434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864100"/>
                <a:gridCol w="864100"/>
                <a:gridCol w="864100"/>
                <a:gridCol w="864100"/>
                <a:gridCol w="864100"/>
              </a:tblGrid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i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</a:t>
                      </a:r>
                    </a:p>
                  </a:txBody>
                  <a:tcPr marT="32400" marB="32400" marR="64800" marL="64800"/>
                </a:tc>
              </a:tr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TimeRange[i]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60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3,600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86,400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604,800</a:t>
                      </a:r>
                    </a:p>
                  </a:txBody>
                  <a:tcPr marT="32400" marB="32400" marR="64800" marL="64800"/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1780908" y="6141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864100"/>
                <a:gridCol w="864100"/>
                <a:gridCol w="864100"/>
                <a:gridCol w="864100"/>
                <a:gridCol w="864100"/>
              </a:tblGrid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i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</a:t>
                      </a:r>
                    </a:p>
                  </a:txBody>
                  <a:tcPr marT="32400" marB="32400" marR="64800" marL="64800"/>
                </a:tc>
              </a:tr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CrownRange[i]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260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1,000</a:t>
                      </a:r>
                    </a:p>
                  </a:txBody>
                  <a:tcPr marT="32400" marB="32400" marR="64800" marL="64800"/>
                </a:tc>
              </a:tr>
            </a:tbl>
          </a:graphicData>
        </a:graphic>
      </p:graphicFrame>
      <p:sp>
        <p:nvSpPr>
          <p:cNvPr id="125" name="Shape 125"/>
          <p:cNvSpPr txBox="1"/>
          <p:nvPr/>
        </p:nvSpPr>
        <p:spPr>
          <a:xfrm>
            <a:off x="6228183" y="5445223"/>
            <a:ext cx="3852427" cy="8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계산에 필요한 구간값은 테이블로 정의한다.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구간값은 추가되거나 값이 변경될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(현재 적용된 수치는 임의값임)</a:t>
            </a:r>
          </a:p>
        </p:txBody>
      </p:sp>
      <p:sp>
        <p:nvSpPr>
          <p:cNvPr id="126" name="Shape 126"/>
          <p:cNvSpPr/>
          <p:nvPr/>
        </p:nvSpPr>
        <p:spPr>
          <a:xfrm>
            <a:off x="393453" y="5445223"/>
            <a:ext cx="1356999" cy="3240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구간값</a:t>
            </a:r>
          </a:p>
        </p:txBody>
      </p:sp>
      <p:sp>
        <p:nvSpPr>
          <p:cNvPr id="127" name="Shape 127"/>
          <p:cNvSpPr/>
          <p:nvPr/>
        </p:nvSpPr>
        <p:spPr>
          <a:xfrm>
            <a:off x="393453" y="6150371"/>
            <a:ext cx="1356999" cy="3240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구간값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77079" y="365760"/>
            <a:ext cx="906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2.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11558" y="836712"/>
            <a:ext cx="8460941" cy="290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들어가는 시간이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20일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때(최대 구간값 초과 시) 시간 : 크라운 환산 공식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가속(완료)에 필요한 시간을 초로 환산한다.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☞ 1,728,000초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A의 값에서 TimeRange[3]의 값만큼 뺀다. (1,728,000 – 604,800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1,123,200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TimeRange[3]의 값에서 TimeRange[2]의 값만큼 뺀다. (604,800 – 86,400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518,400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CrownRange[3]의 값에서 CrownRange[2]의 값만큼 뺀다. (1,000 – 260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740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C의 값을 D의 값으로 나눈다. (518,400 ÷ 740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700.5…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B의 값을 E의 값으로 나눈다. (1,123,200 ÷ 700.5…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1603.3…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F의 값에 CrownRange[3]의 값을 더한다. (1603.3… + 1000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2603.3…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U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G값의 소수점 이하를 버린다. (2603.3… ≒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2603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H가 A초를 즉시 가속(완료)하는 데 소모되는 크라운의 최종값이다.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1780908" y="54434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864100"/>
                <a:gridCol w="864100"/>
                <a:gridCol w="864100"/>
                <a:gridCol w="864100"/>
                <a:gridCol w="864100"/>
              </a:tblGrid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i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</a:t>
                      </a:r>
                    </a:p>
                  </a:txBody>
                  <a:tcPr marT="32400" marB="32400" marR="64800" marL="64800"/>
                </a:tc>
              </a:tr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TimeRange[i]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60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3,600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86,400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604,800</a:t>
                      </a:r>
                    </a:p>
                  </a:txBody>
                  <a:tcPr marT="32400" marB="32400" marR="64800" marL="64800"/>
                </a:tc>
              </a:tr>
            </a:tbl>
          </a:graphicData>
        </a:graphic>
      </p:graphicFrame>
      <p:graphicFrame>
        <p:nvGraphicFramePr>
          <p:cNvPr id="135" name="Shape 135"/>
          <p:cNvGraphicFramePr/>
          <p:nvPr/>
        </p:nvGraphicFramePr>
        <p:xfrm>
          <a:off x="1780908" y="6141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{9142FBE8-F81E-458F-B3D6-B2717D9D01F9}</a:tableStyleId>
              </a:tblPr>
              <a:tblGrid>
                <a:gridCol w="864100"/>
                <a:gridCol w="864100"/>
                <a:gridCol w="864100"/>
                <a:gridCol w="864100"/>
                <a:gridCol w="864100"/>
              </a:tblGrid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i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3</a:t>
                      </a:r>
                    </a:p>
                  </a:txBody>
                  <a:tcPr marT="32400" marB="32400" marR="64800" marL="64800"/>
                </a:tc>
              </a:tr>
              <a:tr h="262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900" u="none" cap="none" strike="noStrike"/>
                        <a:t>CrownRange[i]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260</a:t>
                      </a:r>
                    </a:p>
                  </a:txBody>
                  <a:tcPr marT="32400" marB="32400" marR="64800" marL="648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1,000</a:t>
                      </a:r>
                    </a:p>
                  </a:txBody>
                  <a:tcPr marT="32400" marB="32400" marR="64800" marL="64800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6228183" y="5445223"/>
            <a:ext cx="3852427" cy="8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계산에 필요한 구간값은 테이블로 정의한다.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구간값은 추가되거나 값이 변경될 수 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(현재 적용된 수치는 임의값임)</a:t>
            </a:r>
          </a:p>
        </p:txBody>
      </p:sp>
      <p:sp>
        <p:nvSpPr>
          <p:cNvPr id="137" name="Shape 137"/>
          <p:cNvSpPr/>
          <p:nvPr/>
        </p:nvSpPr>
        <p:spPr>
          <a:xfrm>
            <a:off x="393453" y="5445223"/>
            <a:ext cx="1356999" cy="3240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구간값</a:t>
            </a:r>
          </a:p>
        </p:txBody>
      </p:sp>
      <p:sp>
        <p:nvSpPr>
          <p:cNvPr id="138" name="Shape 138"/>
          <p:cNvSpPr/>
          <p:nvPr/>
        </p:nvSpPr>
        <p:spPr>
          <a:xfrm>
            <a:off x="393453" y="6150371"/>
            <a:ext cx="1356999" cy="3240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구간값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77079" y="365760"/>
            <a:ext cx="149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 UI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11558" y="735091"/>
            <a:ext cx="846094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: 즉시 가속이 가능한 모든 건물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 : 즉시 가속이 가능한 상태 (업그레이드 중 / 유닛 훈련 중 / 기술 연구 중 / 부상병 치료 중 / 장비 제작 중(유물 복원 중)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983" y="1521933"/>
            <a:ext cx="3240000" cy="519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2762584" y="1521933"/>
            <a:ext cx="3246399" cy="5196356"/>
          </a:xfrm>
          <a:prstGeom prst="rect">
            <a:avLst/>
          </a:prstGeom>
          <a:solidFill>
            <a:schemeClr val="dk1">
              <a:alpha val="6156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3374011" y="2932048"/>
            <a:ext cx="2122136" cy="1590264"/>
            <a:chOff x="4784173" y="2593036"/>
            <a:chExt cx="2122136" cy="1590264"/>
          </a:xfrm>
        </p:grpSpPr>
        <p:pic>
          <p:nvPicPr>
            <p:cNvPr id="148" name="Shape 1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4173" y="2685323"/>
              <a:ext cx="2122136" cy="149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/>
            <p:nvPr/>
          </p:nvSpPr>
          <p:spPr>
            <a:xfrm>
              <a:off x="5452917" y="2593036"/>
              <a:ext cx="924595" cy="284914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chemeClr val="dk1"/>
                </a:gs>
                <a:gs pos="100000">
                  <a:srgbClr val="000000">
                    <a:alpha val="4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병영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3840843" y="4175507"/>
            <a:ext cx="1228063" cy="320470"/>
            <a:chOff x="1571916" y="3184185"/>
            <a:chExt cx="1787779" cy="466531"/>
          </a:xfrm>
        </p:grpSpPr>
        <p:sp>
          <p:nvSpPr>
            <p:cNvPr id="151" name="Shape 151"/>
            <p:cNvSpPr/>
            <p:nvPr/>
          </p:nvSpPr>
          <p:spPr>
            <a:xfrm>
              <a:off x="1847527" y="3198690"/>
              <a:ext cx="1512167" cy="24481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dd일 hh:mm:ss</a:t>
              </a:r>
            </a:p>
          </p:txBody>
        </p:sp>
        <p:sp>
          <p:nvSpPr>
            <p:cNvPr id="152" name="Shape 152"/>
            <p:cNvSpPr/>
            <p:nvPr/>
          </p:nvSpPr>
          <p:spPr>
            <a:xfrm flipH="1">
              <a:off x="1847528" y="3443503"/>
              <a:ext cx="1512167" cy="18729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rgbClr val="3F3F3F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843857" y="3443503"/>
              <a:ext cx="723751" cy="1872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571916" y="31841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4928605" y="4314512"/>
            <a:ext cx="549042" cy="549042"/>
            <a:chOff x="9447461" y="2649647"/>
            <a:chExt cx="549042" cy="549042"/>
          </a:xfrm>
        </p:grpSpPr>
        <p:sp>
          <p:nvSpPr>
            <p:cNvPr id="156" name="Shape 156"/>
            <p:cNvSpPr/>
            <p:nvPr/>
          </p:nvSpPr>
          <p:spPr>
            <a:xfrm>
              <a:off x="9451786" y="2687958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Shape 1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47461" y="2649647"/>
              <a:ext cx="549042" cy="549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Shape 158"/>
            <p:cNvSpPr/>
            <p:nvPr/>
          </p:nvSpPr>
          <p:spPr>
            <a:xfrm>
              <a:off x="9492564" y="2913656"/>
              <a:ext cx="41229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4103728" y="4685083"/>
            <a:ext cx="595035" cy="466531"/>
            <a:chOff x="8466614" y="4776401"/>
            <a:chExt cx="595035" cy="466531"/>
          </a:xfrm>
        </p:grpSpPr>
        <p:sp>
          <p:nvSpPr>
            <p:cNvPr id="160" name="Shape 160"/>
            <p:cNvSpPr/>
            <p:nvPr/>
          </p:nvSpPr>
          <p:spPr>
            <a:xfrm>
              <a:off x="8516478" y="4776401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Shape 1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25907" y="4791582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/>
            <p:nvPr/>
          </p:nvSpPr>
          <p:spPr>
            <a:xfrm>
              <a:off x="8534989" y="4787560"/>
              <a:ext cx="479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9999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8466614" y="5010969"/>
              <a:ext cx="595035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즉시가속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3308683" y="4365652"/>
            <a:ext cx="606924" cy="541226"/>
            <a:chOff x="8333643" y="4363535"/>
            <a:chExt cx="606924" cy="541226"/>
          </a:xfrm>
        </p:grpSpPr>
        <p:sp>
          <p:nvSpPr>
            <p:cNvPr id="165" name="Shape 165"/>
            <p:cNvSpPr/>
            <p:nvPr/>
          </p:nvSpPr>
          <p:spPr>
            <a:xfrm>
              <a:off x="8387720" y="43837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>
              <a:off x="8333643" y="4363535"/>
              <a:ext cx="606924" cy="541226"/>
              <a:chOff x="8333643" y="4363535"/>
              <a:chExt cx="606924" cy="541226"/>
            </a:xfrm>
          </p:grpSpPr>
          <p:pic>
            <p:nvPicPr>
              <p:cNvPr id="167" name="Shape 16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333643" y="4363535"/>
                <a:ext cx="606924" cy="5412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/>
              <p:nvPr/>
            </p:nvSpPr>
            <p:spPr>
              <a:xfrm>
                <a:off x="8340328" y="4586917"/>
                <a:ext cx="588623" cy="215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세부정보</a:t>
                </a:r>
              </a:p>
            </p:txBody>
          </p:sp>
        </p:grpSp>
      </p:grpSp>
      <p:sp>
        <p:nvSpPr>
          <p:cNvPr id="169" name="Shape 169"/>
          <p:cNvSpPr/>
          <p:nvPr/>
        </p:nvSpPr>
        <p:spPr>
          <a:xfrm rot="-5400000">
            <a:off x="3875667" y="4200951"/>
            <a:ext cx="269588" cy="269588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6"/>
              </a:gs>
              <a:gs pos="35000">
                <a:srgbClr val="974806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9748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Shape 170"/>
          <p:cNvCxnSpPr/>
          <p:nvPr/>
        </p:nvCxnSpPr>
        <p:spPr>
          <a:xfrm flipH="1">
            <a:off x="4651720" y="4385903"/>
            <a:ext cx="2065271" cy="533748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1" name="Shape 171"/>
          <p:cNvSpPr/>
          <p:nvPr/>
        </p:nvSpPr>
        <p:spPr>
          <a:xfrm>
            <a:off x="6660232" y="4001816"/>
            <a:ext cx="1944216" cy="7020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</a:t>
            </a:r>
            <a:b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시간에 비례해 </a:t>
            </a:r>
            <a:b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소모량 감소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628" y="836880"/>
            <a:ext cx="3240000" cy="519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3074230" y="836880"/>
            <a:ext cx="3246399" cy="5196356"/>
          </a:xfrm>
          <a:prstGeom prst="rect">
            <a:avLst/>
          </a:prstGeom>
          <a:solidFill>
            <a:schemeClr val="dk1">
              <a:alpha val="6156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3685656" y="2246996"/>
            <a:ext cx="2122136" cy="1590264"/>
            <a:chOff x="4784173" y="2593036"/>
            <a:chExt cx="2122136" cy="1590264"/>
          </a:xfrm>
        </p:grpSpPr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4173" y="2685323"/>
              <a:ext cx="2122136" cy="1497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5452917" y="2593036"/>
              <a:ext cx="924595" cy="284914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chemeClr val="dk1"/>
                </a:gs>
                <a:gs pos="100000">
                  <a:srgbClr val="000000">
                    <a:alpha val="4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병영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4152487" y="3490454"/>
            <a:ext cx="1228063" cy="320470"/>
            <a:chOff x="1571916" y="3184185"/>
            <a:chExt cx="1787779" cy="466531"/>
          </a:xfrm>
        </p:grpSpPr>
        <p:sp>
          <p:nvSpPr>
            <p:cNvPr id="182" name="Shape 182"/>
            <p:cNvSpPr/>
            <p:nvPr/>
          </p:nvSpPr>
          <p:spPr>
            <a:xfrm>
              <a:off x="1847527" y="3198690"/>
              <a:ext cx="1512167" cy="24481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dd일 hh:mm:ss</a:t>
              </a:r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1847528" y="3443503"/>
              <a:ext cx="1512167" cy="18729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5000">
                  <a:srgbClr val="3F3F3F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843857" y="3443503"/>
              <a:ext cx="723751" cy="1872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71916" y="31841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5240250" y="3629460"/>
            <a:ext cx="549042" cy="549042"/>
            <a:chOff x="9447461" y="2649647"/>
            <a:chExt cx="549042" cy="549042"/>
          </a:xfrm>
        </p:grpSpPr>
        <p:sp>
          <p:nvSpPr>
            <p:cNvPr id="187" name="Shape 187"/>
            <p:cNvSpPr/>
            <p:nvPr/>
          </p:nvSpPr>
          <p:spPr>
            <a:xfrm>
              <a:off x="9451786" y="2687958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Shape 1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47461" y="2649647"/>
              <a:ext cx="549042" cy="549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Shape 189"/>
            <p:cNvSpPr/>
            <p:nvPr/>
          </p:nvSpPr>
          <p:spPr>
            <a:xfrm>
              <a:off x="9492564" y="2913656"/>
              <a:ext cx="41229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4406316" y="3977090"/>
            <a:ext cx="595035" cy="489472"/>
            <a:chOff x="8457557" y="4753460"/>
            <a:chExt cx="595035" cy="489472"/>
          </a:xfrm>
        </p:grpSpPr>
        <p:sp>
          <p:nvSpPr>
            <p:cNvPr id="191" name="Shape 191"/>
            <p:cNvSpPr/>
            <p:nvPr/>
          </p:nvSpPr>
          <p:spPr>
            <a:xfrm>
              <a:off x="8516478" y="4776401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Shape 1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25907" y="4791582"/>
              <a:ext cx="265352" cy="2536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Shape 193"/>
            <p:cNvSpPr/>
            <p:nvPr/>
          </p:nvSpPr>
          <p:spPr>
            <a:xfrm>
              <a:off x="8545318" y="4753460"/>
              <a:ext cx="47961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5000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8457557" y="5010969"/>
              <a:ext cx="595035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즉시가속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3620328" y="3680600"/>
            <a:ext cx="606924" cy="541226"/>
            <a:chOff x="8333643" y="4363535"/>
            <a:chExt cx="606924" cy="541226"/>
          </a:xfrm>
        </p:grpSpPr>
        <p:sp>
          <p:nvSpPr>
            <p:cNvPr id="196" name="Shape 196"/>
            <p:cNvSpPr/>
            <p:nvPr/>
          </p:nvSpPr>
          <p:spPr>
            <a:xfrm>
              <a:off x="8387720" y="4383785"/>
              <a:ext cx="493846" cy="466531"/>
            </a:xfrm>
            <a:prstGeom prst="ellipse">
              <a:avLst/>
            </a:prstGeom>
            <a:solidFill>
              <a:srgbClr val="3F3F3F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8333643" y="4363535"/>
              <a:ext cx="606924" cy="541226"/>
              <a:chOff x="8333643" y="4363535"/>
              <a:chExt cx="606924" cy="541226"/>
            </a:xfrm>
          </p:grpSpPr>
          <p:pic>
            <p:nvPicPr>
              <p:cNvPr id="198" name="Shape 19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333643" y="4363535"/>
                <a:ext cx="606924" cy="5412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Shape 199"/>
              <p:cNvSpPr/>
              <p:nvPr/>
            </p:nvSpPr>
            <p:spPr>
              <a:xfrm>
                <a:off x="8340328" y="4586917"/>
                <a:ext cx="588623" cy="215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세부정보</a:t>
                </a:r>
              </a:p>
            </p:txBody>
          </p:sp>
        </p:grpSp>
      </p:grpSp>
      <p:sp>
        <p:nvSpPr>
          <p:cNvPr id="200" name="Shape 200"/>
          <p:cNvSpPr/>
          <p:nvPr/>
        </p:nvSpPr>
        <p:spPr>
          <a:xfrm rot="-5400000">
            <a:off x="4187312" y="3515899"/>
            <a:ext cx="269588" cy="269588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6"/>
              </a:gs>
              <a:gs pos="35000">
                <a:srgbClr val="974806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9748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083833" y="836712"/>
            <a:ext cx="3240000" cy="519652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3077428" y="2229219"/>
            <a:ext cx="3240000" cy="2190456"/>
            <a:chOff x="8852057" y="1497641"/>
            <a:chExt cx="3240000" cy="2190456"/>
          </a:xfrm>
        </p:grpSpPr>
        <p:sp>
          <p:nvSpPr>
            <p:cNvPr id="203" name="Shape 203"/>
            <p:cNvSpPr/>
            <p:nvPr/>
          </p:nvSpPr>
          <p:spPr>
            <a:xfrm>
              <a:off x="8852057" y="1497641"/>
              <a:ext cx="3240000" cy="2190456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49000">
                  <a:schemeClr val="dk1"/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2540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영주님, 일정량의 크라운을 사용하면</a:t>
              </a: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건물 업그레이드를 즉시 완료할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남은 시간 : 02:30:30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pic>
          <p:nvPicPr>
            <p:cNvPr id="204" name="Shape 20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982136" y="2909467"/>
              <a:ext cx="979839" cy="41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/>
            <p:nvPr/>
          </p:nvSpPr>
          <p:spPr>
            <a:xfrm>
              <a:off x="10119190" y="2909467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즉시 가속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049325" y="3114577"/>
              <a:ext cx="882238" cy="183428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45334" y="3038532"/>
              <a:ext cx="261824" cy="281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Shape 208"/>
          <p:cNvSpPr txBox="1"/>
          <p:nvPr/>
        </p:nvSpPr>
        <p:spPr>
          <a:xfrm>
            <a:off x="477079" y="365760"/>
            <a:ext cx="149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가속 UI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5380550" y="3316921"/>
            <a:ext cx="1662545" cy="118137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6986335" y="2932834"/>
            <a:ext cx="1944216" cy="7020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 표시</a:t>
            </a:r>
            <a:b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매 초 갱신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11558" y="735091"/>
            <a:ext cx="8460941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212" name="Shape 212"/>
          <p:cNvCxnSpPr>
            <a:endCxn id="204" idx="3"/>
          </p:cNvCxnSpPr>
          <p:nvPr/>
        </p:nvCxnSpPr>
        <p:spPr>
          <a:xfrm rot="10800000">
            <a:off x="5187347" y="3846155"/>
            <a:ext cx="1855800" cy="52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6986335" y="3991314"/>
            <a:ext cx="1944216" cy="7020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가속 버튼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시간에 비례해 크라운 소모량 감소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가속 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