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5700775-B6CF-441C-A794-C9E97E3491B0}">
  <a:tblStyle styleId="{C5700775-B6CF-441C-A794-C9E97E3491B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08.png"/><Relationship Id="rId10" Type="http://schemas.openxmlformats.org/officeDocument/2006/relationships/image" Target="../media/image10.png"/><Relationship Id="rId13" Type="http://schemas.openxmlformats.org/officeDocument/2006/relationships/image" Target="../media/image07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9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Relationship Id="rId7" Type="http://schemas.openxmlformats.org/officeDocument/2006/relationships/image" Target="../media/image00.png"/><Relationship Id="rId8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0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03.png"/><Relationship Id="rId9" Type="http://schemas.openxmlformats.org/officeDocument/2006/relationships/image" Target="../media/image15.png"/><Relationship Id="rId5" Type="http://schemas.openxmlformats.org/officeDocument/2006/relationships/image" Target="../media/image04.png"/><Relationship Id="rId6" Type="http://schemas.openxmlformats.org/officeDocument/2006/relationships/image" Target="../media/image10.png"/><Relationship Id="rId7" Type="http://schemas.openxmlformats.org/officeDocument/2006/relationships/image" Target="../media/image08.png"/><Relationship Id="rId8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5.png"/><Relationship Id="rId10" Type="http://schemas.openxmlformats.org/officeDocument/2006/relationships/image" Target="../media/image02.png"/><Relationship Id="rId13" Type="http://schemas.openxmlformats.org/officeDocument/2006/relationships/image" Target="../media/image15.png"/><Relationship Id="rId12" Type="http://schemas.openxmlformats.org/officeDocument/2006/relationships/image" Target="../media/image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9" Type="http://schemas.openxmlformats.org/officeDocument/2006/relationships/image" Target="../media/image09.png"/><Relationship Id="rId14" Type="http://schemas.openxmlformats.org/officeDocument/2006/relationships/image" Target="../media/image14.png"/><Relationship Id="rId5" Type="http://schemas.openxmlformats.org/officeDocument/2006/relationships/image" Target="../media/image04.png"/><Relationship Id="rId6" Type="http://schemas.openxmlformats.org/officeDocument/2006/relationships/image" Target="../media/image10.png"/><Relationship Id="rId7" Type="http://schemas.openxmlformats.org/officeDocument/2006/relationships/image" Target="../media/image08.png"/><Relationship Id="rId8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https://docs.google.com/presentation/d/1FJET6GVOKgjLP0KfBBICrRbGh8T4aUdqDeH_ym1KKi8/edit#slide=id.p21" TargetMode="External"/><Relationship Id="rId13" Type="http://schemas.openxmlformats.org/officeDocument/2006/relationships/image" Target="../media/image09.png"/><Relationship Id="rId12" Type="http://schemas.openxmlformats.org/officeDocument/2006/relationships/image" Target="../media/image0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9" Type="http://schemas.openxmlformats.org/officeDocument/2006/relationships/image" Target="../media/image00.png"/><Relationship Id="rId14" Type="http://schemas.openxmlformats.org/officeDocument/2006/relationships/image" Target="../media/image07.png"/><Relationship Id="rId5" Type="http://schemas.openxmlformats.org/officeDocument/2006/relationships/image" Target="../media/image04.png"/><Relationship Id="rId6" Type="http://schemas.openxmlformats.org/officeDocument/2006/relationships/image" Target="../media/image01.png"/><Relationship Id="rId7" Type="http://schemas.openxmlformats.org/officeDocument/2006/relationships/image" Target="../media/image02.png"/><Relationship Id="rId8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08.png"/><Relationship Id="rId10" Type="http://schemas.openxmlformats.org/officeDocument/2006/relationships/image" Target="../media/image10.png"/><Relationship Id="rId13" Type="http://schemas.openxmlformats.org/officeDocument/2006/relationships/image" Target="../media/image07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9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Relationship Id="rId7" Type="http://schemas.openxmlformats.org/officeDocument/2006/relationships/hyperlink" Target="https://docs.google.com/presentation/d/1FJET6GVOKgjLP0KfBBICrRbGh8T4aUdqDeH_ym1KKi8/edit#slide=id.p21" TargetMode="External"/><Relationship Id="rId8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0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03.png"/><Relationship Id="rId9" Type="http://schemas.openxmlformats.org/officeDocument/2006/relationships/image" Target="../media/image09.png"/><Relationship Id="rId5" Type="http://schemas.openxmlformats.org/officeDocument/2006/relationships/image" Target="../media/image13.png"/><Relationship Id="rId6" Type="http://schemas.openxmlformats.org/officeDocument/2006/relationships/image" Target="../media/image04.png"/><Relationship Id="rId7" Type="http://schemas.openxmlformats.org/officeDocument/2006/relationships/image" Target="../media/image10.png"/><Relationship Id="rId8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05.png"/><Relationship Id="rId10" Type="http://schemas.openxmlformats.org/officeDocument/2006/relationships/image" Target="../media/image02.png"/><Relationship Id="rId13" Type="http://schemas.openxmlformats.org/officeDocument/2006/relationships/image" Target="../media/image13.png"/><Relationship Id="rId12" Type="http://schemas.openxmlformats.org/officeDocument/2006/relationships/image" Target="../media/image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03.png"/><Relationship Id="rId9" Type="http://schemas.openxmlformats.org/officeDocument/2006/relationships/image" Target="../media/image09.png"/><Relationship Id="rId14" Type="http://schemas.openxmlformats.org/officeDocument/2006/relationships/image" Target="../media/image11.png"/><Relationship Id="rId5" Type="http://schemas.openxmlformats.org/officeDocument/2006/relationships/image" Target="../media/image04.png"/><Relationship Id="rId6" Type="http://schemas.openxmlformats.org/officeDocument/2006/relationships/image" Target="../media/image10.png"/><Relationship Id="rId7" Type="http://schemas.openxmlformats.org/officeDocument/2006/relationships/image" Target="../media/image08.png"/><Relationship Id="rId8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36133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필드 오브젝트 검색 1.2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2016.08.10.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6528019" y="524785"/>
            <a:ext cx="5454594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‘이동’ 터치 시 해당 오브젝트의 좌표로 화면을 이동한다.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오브젝트가 화면의 중앙에 놓인다.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오브젝트가 선택되어 액션버튼이 출력된 상태가 된다. (몬스터는 예외)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797483" y="3449121"/>
            <a:ext cx="2318880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오브젝트가 자동으로 선택되어 액션버튼이 출력된다.</a:t>
            </a:r>
          </a:p>
        </p:txBody>
      </p:sp>
      <p:pic>
        <p:nvPicPr>
          <p:cNvPr descr="화면 캡처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2022243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7742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Shape 314"/>
          <p:cNvCxnSpPr/>
          <p:nvPr/>
        </p:nvCxnSpPr>
        <p:spPr>
          <a:xfrm>
            <a:off x="4267501" y="3797912"/>
            <a:ext cx="1529982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5" name="Shape 3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5656082" y="524785"/>
            <a:ext cx="653591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‘찾기’ 터치 시 검색 영역 내에 조건에 맞는 오브젝트가 하나도 없을 경우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326" name="Shape 3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1563" y="5200557"/>
            <a:ext cx="2776362" cy="41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2013708" y="5628782"/>
            <a:ext cx="1041963" cy="264481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VIP2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2034509" y="5201460"/>
            <a:ext cx="125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</p:txBody>
      </p:sp>
      <p:sp>
        <p:nvSpPr>
          <p:cNvPr id="329" name="Shape 329"/>
          <p:cNvSpPr/>
          <p:nvPr/>
        </p:nvSpPr>
        <p:spPr>
          <a:xfrm>
            <a:off x="4451350" y="5772646"/>
            <a:ext cx="1046739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찾기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52875" y="5761242"/>
            <a:ext cx="468081" cy="46808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2034510" y="5926785"/>
            <a:ext cx="12581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VIP 활성화 중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158224" y="5821951"/>
            <a:ext cx="1258109" cy="261609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23:59:59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253451">
            <a:off x="3120759" y="5793008"/>
            <a:ext cx="319494" cy="319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/>
          <p:nvPr/>
        </p:nvSpPr>
        <p:spPr>
          <a:xfrm>
            <a:off x="1948623" y="1987825"/>
            <a:ext cx="3600000" cy="114498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주변에 해당 오브젝트가 없습니다.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나중에 다시 시도해 보세요.</a:t>
            </a:r>
          </a:p>
        </p:txBody>
      </p:sp>
      <p:sp>
        <p:nvSpPr>
          <p:cNvPr id="335" name="Shape 335"/>
          <p:cNvSpPr/>
          <p:nvPr/>
        </p:nvSpPr>
        <p:spPr>
          <a:xfrm>
            <a:off x="202058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2631783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23620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382645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9629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99778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x="4974719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1716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96757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/>
          <p:nvPr/>
        </p:nvSpPr>
        <p:spPr>
          <a:xfrm>
            <a:off x="441633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Shape 3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1633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6382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636104" y="36576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검색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590261" y="882595"/>
            <a:ext cx="959722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공격할 수 없는 레벨의 몬스터를 터치할 경우, 해당 몬스터를 기준으로 40,000타일 이내에 유저가 공격할 수 있는 가장 높은 레벨의 몬스터의 위치 정보 리스트를 제공한다.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예시)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내가 5레벨 소형 몬스터까지 토벌에 성공하고 아직 6레벨 소형 몬스터를 토벌한 적이 없는 상태에서 7레벨 이상의 소형 몬스터를 터치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몬스터 정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 팝업에 ‘Lv 6 몬스터를 먼저 토벌해야 합니다.’ 라는 내용의 버튼 출력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버튼 터치 시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해당 몬스터를 기준으로 40,000타일 이내의 6레벨 소형 몬스터의 위치 정보를 내 타운에서 가까운 순으로 정렬해 10개를 출력한다.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조건에 맞는 몬스터가 10개 미만일 경우 그만큼만 보여준다.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조건에 맞는 몬스터가 하나도 없을 경우 팝업 출력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5656082" y="524785"/>
            <a:ext cx="6535918" cy="373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공격할 수 없는 레벨의 몬스터를 터치했을 경우 출력되는 팝업</a:t>
            </a:r>
          </a:p>
        </p:txBody>
      </p:sp>
      <p:pic>
        <p:nvPicPr>
          <p:cNvPr descr="화면 캡처" id="359" name="Shape 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/>
          <p:nvPr/>
        </p:nvSpPr>
        <p:spPr>
          <a:xfrm>
            <a:off x="2481148" y="4170089"/>
            <a:ext cx="2562191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 6 소형 몬스터를 먼저 토벌해야 합니다.</a:t>
            </a:r>
          </a:p>
        </p:txBody>
      </p:sp>
      <p:sp>
        <p:nvSpPr>
          <p:cNvPr id="361" name="Shape 361"/>
          <p:cNvSpPr/>
          <p:nvPr/>
        </p:nvSpPr>
        <p:spPr>
          <a:xfrm>
            <a:off x="2481148" y="4146110"/>
            <a:ext cx="2562191" cy="4692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5908637" y="4025244"/>
            <a:ext cx="2318880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몬스터 검색 팝업 출력</a:t>
            </a:r>
          </a:p>
        </p:txBody>
      </p:sp>
      <p:cxnSp>
        <p:nvCxnSpPr>
          <p:cNvPr id="363" name="Shape 363"/>
          <p:cNvCxnSpPr>
            <a:stCxn id="361" idx="3"/>
          </p:cNvCxnSpPr>
          <p:nvPr/>
        </p:nvCxnSpPr>
        <p:spPr>
          <a:xfrm flipH="1" rot="10800000">
            <a:off x="5043340" y="4374136"/>
            <a:ext cx="865200" cy="6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5656082" y="524785"/>
            <a:ext cx="628767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비활성화 상태일 경우</a:t>
            </a:r>
          </a:p>
        </p:txBody>
      </p:sp>
      <p:pic>
        <p:nvPicPr>
          <p:cNvPr descr="화면 캡처"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2481148" y="4170089"/>
            <a:ext cx="2562191" cy="445272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 6 소형 몬스터를 먼저 토벌해야 합니다.</a:t>
            </a:r>
          </a:p>
        </p:txBody>
      </p:sp>
      <p:sp>
        <p:nvSpPr>
          <p:cNvPr id="372" name="Shape 372"/>
          <p:cNvSpPr/>
          <p:nvPr/>
        </p:nvSpPr>
        <p:spPr>
          <a:xfrm>
            <a:off x="2481148" y="4146110"/>
            <a:ext cx="2562191" cy="4692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6050039" y="3294989"/>
            <a:ext cx="1830768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터치 시 팝업 출력</a:t>
            </a:r>
          </a:p>
        </p:txBody>
      </p:sp>
      <p:cxnSp>
        <p:nvCxnSpPr>
          <p:cNvPr id="374" name="Shape 374"/>
          <p:cNvCxnSpPr/>
          <p:nvPr/>
        </p:nvCxnSpPr>
        <p:spPr>
          <a:xfrm flipH="1" rot="10800000">
            <a:off x="3748621" y="3132814"/>
            <a:ext cx="0" cy="102193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5" name="Shape 375"/>
          <p:cNvSpPr/>
          <p:nvPr/>
        </p:nvSpPr>
        <p:spPr>
          <a:xfrm>
            <a:off x="1948623" y="1987825"/>
            <a:ext cx="3600000" cy="114498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VIP가 활성화 되어야 사용할 수 있습니다.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3128967" y="2626203"/>
            <a:ext cx="1239309" cy="366088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활성화</a:t>
            </a:r>
          </a:p>
        </p:txBody>
      </p:sp>
      <p:cxnSp>
        <p:nvCxnSpPr>
          <p:cNvPr id="377" name="Shape 377"/>
          <p:cNvCxnSpPr>
            <a:endCxn id="373" idx="1"/>
          </p:cNvCxnSpPr>
          <p:nvPr/>
        </p:nvCxnSpPr>
        <p:spPr>
          <a:xfrm>
            <a:off x="3762239" y="3633581"/>
            <a:ext cx="2287800" cy="102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8" name="Shape 378"/>
          <p:cNvSpPr/>
          <p:nvPr/>
        </p:nvSpPr>
        <p:spPr>
          <a:xfrm>
            <a:off x="3087181" y="2574622"/>
            <a:ext cx="1281095" cy="4692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Shape 379"/>
          <p:cNvCxnSpPr/>
          <p:nvPr/>
        </p:nvCxnSpPr>
        <p:spPr>
          <a:xfrm>
            <a:off x="4368276" y="2809247"/>
            <a:ext cx="2287795" cy="1030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0" name="Shape 380"/>
          <p:cNvSpPr/>
          <p:nvPr/>
        </p:nvSpPr>
        <p:spPr>
          <a:xfrm>
            <a:off x="6050039" y="2433567"/>
            <a:ext cx="1830768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VIP 활성시간 아이템 사용 UI로 이동</a:t>
            </a:r>
          </a:p>
        </p:txBody>
      </p:sp>
      <p:sp>
        <p:nvSpPr>
          <p:cNvPr id="381" name="Shape 381"/>
          <p:cNvSpPr/>
          <p:nvPr/>
        </p:nvSpPr>
        <p:spPr>
          <a:xfrm>
            <a:off x="5924835" y="5175512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공간 터치 시 팝업 닫음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3855562" y="5399016"/>
            <a:ext cx="207389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6528019" y="524785"/>
            <a:ext cx="54545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‘이동’ 터치 시 해당 몬스터의 좌표로 화면을 이동한다.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몬스터가 화면의 중앙에 놓인다.</a:t>
            </a:r>
          </a:p>
        </p:txBody>
      </p:sp>
      <p:sp>
        <p:nvSpPr>
          <p:cNvPr id="389" name="Shape 389"/>
          <p:cNvSpPr/>
          <p:nvPr/>
        </p:nvSpPr>
        <p:spPr>
          <a:xfrm>
            <a:off x="5797483" y="2958926"/>
            <a:ext cx="2318880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몬스터가 화면 중앙에 오도록 화면을 이동한다.</a:t>
            </a:r>
          </a:p>
        </p:txBody>
      </p:sp>
      <p:pic>
        <p:nvPicPr>
          <p:cNvPr descr="화면 캡처" id="390" name="Shape 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Shape 391"/>
          <p:cNvCxnSpPr/>
          <p:nvPr/>
        </p:nvCxnSpPr>
        <p:spPr>
          <a:xfrm>
            <a:off x="4267501" y="3307719"/>
            <a:ext cx="1529982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2" name="Shape 392"/>
          <p:cNvSpPr/>
          <p:nvPr/>
        </p:nvSpPr>
        <p:spPr>
          <a:xfrm>
            <a:off x="2064468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967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3771669" y="5196366"/>
            <a:ext cx="145103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: 1,199 Y : 1,199</a:t>
            </a:r>
          </a:p>
        </p:txBody>
      </p:sp>
      <p:sp>
        <p:nvSpPr>
          <p:cNvPr id="398" name="Shape 398"/>
          <p:cNvSpPr/>
          <p:nvPr/>
        </p:nvSpPr>
        <p:spPr>
          <a:xfrm>
            <a:off x="5206319" y="5282157"/>
            <a:ext cx="310751" cy="418339"/>
          </a:xfrm>
          <a:prstGeom prst="chevron">
            <a:avLst>
              <a:gd fmla="val 50000" name="adj"/>
            </a:avLst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/>
          <p:nvPr/>
        </p:nvSpPr>
        <p:spPr>
          <a:xfrm rot="10800000">
            <a:off x="1994976" y="5276813"/>
            <a:ext cx="310751" cy="418339"/>
          </a:xfrm>
          <a:prstGeom prst="chevron">
            <a:avLst>
              <a:gd fmla="val 50000" name="adj"/>
            </a:avLst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3801621" y="5449978"/>
            <a:ext cx="78418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9,999Km</a:t>
            </a:r>
          </a:p>
        </p:txBody>
      </p:sp>
      <p:sp>
        <p:nvSpPr>
          <p:cNvPr id="401" name="Shape 401"/>
          <p:cNvSpPr/>
          <p:nvPr/>
        </p:nvSpPr>
        <p:spPr>
          <a:xfrm>
            <a:off x="2716723" y="4432614"/>
            <a:ext cx="648828" cy="648828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3424207" y="4432614"/>
            <a:ext cx="648828" cy="648828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130082" y="4432614"/>
            <a:ext cx="648828" cy="648828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0282" y="4440573"/>
            <a:ext cx="721275" cy="7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93842" y="4402503"/>
            <a:ext cx="721275" cy="7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14471" y="4440448"/>
            <a:ext cx="721275" cy="7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/>
          <p:nvPr/>
        </p:nvSpPr>
        <p:spPr>
          <a:xfrm>
            <a:off x="4845389" y="4432614"/>
            <a:ext cx="648828" cy="648828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2018247" y="4432614"/>
            <a:ext cx="648828" cy="648828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09167" y="4424964"/>
            <a:ext cx="721275" cy="72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0" name="Shape 410"/>
          <p:cNvCxnSpPr/>
          <p:nvPr/>
        </p:nvCxnSpPr>
        <p:spPr>
          <a:xfrm>
            <a:off x="1965033" y="5146239"/>
            <a:ext cx="3580398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1" name="Shape 411"/>
          <p:cNvCxnSpPr/>
          <p:nvPr/>
        </p:nvCxnSpPr>
        <p:spPr>
          <a:xfrm>
            <a:off x="1965033" y="5810117"/>
            <a:ext cx="3580398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2" name="Shape 412"/>
          <p:cNvSpPr/>
          <p:nvPr/>
        </p:nvSpPr>
        <p:spPr>
          <a:xfrm>
            <a:off x="3236274" y="5210996"/>
            <a:ext cx="496383" cy="23661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95959"/>
          </a:solidFill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3263892" y="5189939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EEE2C7"/>
                </a:solidFill>
                <a:latin typeface="Arial"/>
                <a:ea typeface="Arial"/>
                <a:cs typeface="Arial"/>
                <a:sym typeface="Arial"/>
              </a:rPr>
              <a:t>좌표</a:t>
            </a:r>
          </a:p>
        </p:txBody>
      </p:sp>
      <p:sp>
        <p:nvSpPr>
          <p:cNvPr id="414" name="Shape 414"/>
          <p:cNvSpPr/>
          <p:nvPr/>
        </p:nvSpPr>
        <p:spPr>
          <a:xfrm>
            <a:off x="3236274" y="5493092"/>
            <a:ext cx="496383" cy="23661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95959"/>
          </a:solidFill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3263891" y="5480757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EEE2C7"/>
                </a:solidFill>
                <a:latin typeface="Arial"/>
                <a:ea typeface="Arial"/>
                <a:cs typeface="Arial"/>
                <a:sym typeface="Arial"/>
              </a:rPr>
              <a:t>거리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994975" y="5868587"/>
            <a:ext cx="3500500" cy="369332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보고 있는 화면 주변에서 찾고자 하는 필드 오브젝트를</a:t>
            </a:r>
            <a:b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영주님의 타운과 가장 가까운 순으로 검색합니다.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9">
            <a:alphaModFix/>
          </a:blip>
          <a:srcRect b="4191" l="50278" r="8491" t="31616"/>
          <a:stretch/>
        </p:blipFill>
        <p:spPr>
          <a:xfrm>
            <a:off x="2414315" y="5118607"/>
            <a:ext cx="515752" cy="8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Shape 4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99777" y="4403410"/>
            <a:ext cx="721275" cy="7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5658101" y="524785"/>
            <a:ext cx="6533899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‘찾기’ 버튼 터치 시 선택한 조건의 오브젝트를 내 타운에서 가장 가까운 순서로 출력한다.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화면을 위로 슬라이드 할 때마다 하단에 5개의 정보를 추가로 로드 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425" name="Shape 4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/>
          <p:nvPr/>
        </p:nvSpPr>
        <p:spPr>
          <a:xfrm>
            <a:off x="5924835" y="3498271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좌표로 화면 이동</a:t>
            </a:r>
          </a:p>
        </p:txBody>
      </p:sp>
      <p:sp>
        <p:nvSpPr>
          <p:cNvPr id="429" name="Shape 429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034510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2748930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3455646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4135382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4862398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3440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8278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8014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Shape 4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13708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25030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면 캡처" id="440" name="Shape 4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11563" y="5200557"/>
            <a:ext cx="2776362" cy="41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/>
          <p:nvPr/>
        </p:nvSpPr>
        <p:spPr>
          <a:xfrm>
            <a:off x="2013708" y="5628782"/>
            <a:ext cx="1041963" cy="264481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VIP2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2034509" y="5201460"/>
            <a:ext cx="125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</p:txBody>
      </p:sp>
      <p:sp>
        <p:nvSpPr>
          <p:cNvPr id="443" name="Shape 443"/>
          <p:cNvSpPr/>
          <p:nvPr/>
        </p:nvSpPr>
        <p:spPr>
          <a:xfrm>
            <a:off x="4451350" y="5772646"/>
            <a:ext cx="1046739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찾기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52875" y="5761242"/>
            <a:ext cx="468081" cy="468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/>
        </p:nvSpPr>
        <p:spPr>
          <a:xfrm>
            <a:off x="2034510" y="5926785"/>
            <a:ext cx="12581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VIP 활성화 중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158224" y="5821951"/>
            <a:ext cx="1258109" cy="261609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23:59:59</a:t>
            </a: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253451">
            <a:off x="3120759" y="5793008"/>
            <a:ext cx="319494" cy="319494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/>
          <p:nvPr/>
        </p:nvSpPr>
        <p:spPr>
          <a:xfrm>
            <a:off x="1957083" y="524785"/>
            <a:ext cx="3583077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2055672" y="857838"/>
            <a:ext cx="3385901" cy="4867724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Shape 450"/>
          <p:cNvGraphicFramePr/>
          <p:nvPr/>
        </p:nvGraphicFramePr>
        <p:xfrm>
          <a:off x="2126919" y="1451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{C5700775-B6CF-441C-A794-C9E97E3491B0}</a:tableStyleId>
              </a:tblPr>
              <a:tblGrid>
                <a:gridCol w="3246350"/>
              </a:tblGrid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5555 Y : 5555 (1Km)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6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6666 Y : 6666 (10Km)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</a:t>
                      </a:r>
                      <a:r>
                        <a:rPr lang="en-US" sz="1600" u="none" cap="none" strike="noStrike"/>
                        <a:t>Lv : 6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7777 Y : 7777 (100Km)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6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8888 Y : 8888 (500Km)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6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9999 Y : 9999 (1000Km)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6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51" name="Shape 451"/>
          <p:cNvSpPr txBox="1"/>
          <p:nvPr/>
        </p:nvSpPr>
        <p:spPr>
          <a:xfrm>
            <a:off x="3153748" y="95657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필드 검색</a:t>
            </a:r>
          </a:p>
        </p:txBody>
      </p:sp>
      <p:sp>
        <p:nvSpPr>
          <p:cNvPr id="452" name="Shape 452"/>
          <p:cNvSpPr/>
          <p:nvPr/>
        </p:nvSpPr>
        <p:spPr>
          <a:xfrm>
            <a:off x="4343496" y="1855868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453" name="Shape 453"/>
          <p:cNvSpPr/>
          <p:nvPr/>
        </p:nvSpPr>
        <p:spPr>
          <a:xfrm>
            <a:off x="4343496" y="2702135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454" name="Shape 454"/>
          <p:cNvSpPr/>
          <p:nvPr/>
        </p:nvSpPr>
        <p:spPr>
          <a:xfrm>
            <a:off x="4343496" y="3537064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455" name="Shape 455"/>
          <p:cNvSpPr/>
          <p:nvPr/>
        </p:nvSpPr>
        <p:spPr>
          <a:xfrm>
            <a:off x="4343496" y="4381117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456" name="Shape 456"/>
          <p:cNvSpPr/>
          <p:nvPr/>
        </p:nvSpPr>
        <p:spPr>
          <a:xfrm>
            <a:off x="4343496" y="5216401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457" name="Shape 457"/>
          <p:cNvCxnSpPr/>
          <p:nvPr/>
        </p:nvCxnSpPr>
        <p:spPr>
          <a:xfrm rot="10800000">
            <a:off x="1588609" y="3515814"/>
            <a:ext cx="76374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8" name="Shape 458"/>
          <p:cNvSpPr/>
          <p:nvPr/>
        </p:nvSpPr>
        <p:spPr>
          <a:xfrm>
            <a:off x="113121" y="3319178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몬스터 이미지</a:t>
            </a:r>
          </a:p>
        </p:txBody>
      </p:sp>
      <p:cxnSp>
        <p:nvCxnSpPr>
          <p:cNvPr id="459" name="Shape 459"/>
          <p:cNvCxnSpPr/>
          <p:nvPr/>
        </p:nvCxnSpPr>
        <p:spPr>
          <a:xfrm flipH="1">
            <a:off x="1588648" y="3879669"/>
            <a:ext cx="1763400" cy="589500"/>
          </a:xfrm>
          <a:prstGeom prst="bentConnector3">
            <a:avLst>
              <a:gd fmla="val -78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0" name="Shape 460"/>
          <p:cNvSpPr/>
          <p:nvPr/>
        </p:nvSpPr>
        <p:spPr>
          <a:xfrm>
            <a:off x="113121" y="4254675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몬스터 레벨</a:t>
            </a:r>
          </a:p>
        </p:txBody>
      </p:sp>
      <p:sp>
        <p:nvSpPr>
          <p:cNvPr id="461" name="Shape 461"/>
          <p:cNvSpPr/>
          <p:nvPr/>
        </p:nvSpPr>
        <p:spPr>
          <a:xfrm>
            <a:off x="113121" y="2405638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몬스터 좌표</a:t>
            </a:r>
          </a:p>
        </p:txBody>
      </p:sp>
      <p:sp>
        <p:nvSpPr>
          <p:cNvPr id="462" name="Shape 462"/>
          <p:cNvSpPr/>
          <p:nvPr/>
        </p:nvSpPr>
        <p:spPr>
          <a:xfrm>
            <a:off x="3040460" y="3235800"/>
            <a:ext cx="1467929" cy="23934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040460" y="3591732"/>
            <a:ext cx="588859" cy="2800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4343496" y="3515816"/>
            <a:ext cx="984557" cy="3938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/>
          <p:nvPr/>
        </p:nvSpPr>
        <p:spPr>
          <a:xfrm rot="10800000">
            <a:off x="4881189" y="4355819"/>
            <a:ext cx="446863" cy="116414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5924835" y="4868708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슬라이드 시 정보 추가 로드</a:t>
            </a:r>
          </a:p>
        </p:txBody>
      </p:sp>
      <p:sp>
        <p:nvSpPr>
          <p:cNvPr id="467" name="Shape 467"/>
          <p:cNvSpPr/>
          <p:nvPr/>
        </p:nvSpPr>
        <p:spPr>
          <a:xfrm>
            <a:off x="5924835" y="5802539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공간 터치 시 팝업 닫음</a:t>
            </a:r>
          </a:p>
        </p:txBody>
      </p:sp>
      <p:cxnSp>
        <p:nvCxnSpPr>
          <p:cNvPr id="468" name="Shape 468"/>
          <p:cNvCxnSpPr/>
          <p:nvPr/>
        </p:nvCxnSpPr>
        <p:spPr>
          <a:xfrm>
            <a:off x="3855562" y="6026042"/>
            <a:ext cx="207389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9" name="Shape 469"/>
          <p:cNvSpPr/>
          <p:nvPr/>
        </p:nvSpPr>
        <p:spPr>
          <a:xfrm>
            <a:off x="5383053" y="1451726"/>
            <a:ext cx="439522" cy="4177055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Shape 470"/>
          <p:cNvCxnSpPr/>
          <p:nvPr/>
        </p:nvCxnSpPr>
        <p:spPr>
          <a:xfrm>
            <a:off x="5328055" y="3721776"/>
            <a:ext cx="601404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71" name="Shape 471"/>
          <p:cNvCxnSpPr/>
          <p:nvPr/>
        </p:nvCxnSpPr>
        <p:spPr>
          <a:xfrm>
            <a:off x="5222448" y="5092212"/>
            <a:ext cx="70701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72" name="Shape 472"/>
          <p:cNvSpPr/>
          <p:nvPr/>
        </p:nvSpPr>
        <p:spPr>
          <a:xfrm>
            <a:off x="6409717" y="4196578"/>
            <a:ext cx="183873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슬라이드 영역</a:t>
            </a:r>
          </a:p>
        </p:txBody>
      </p:sp>
      <p:cxnSp>
        <p:nvCxnSpPr>
          <p:cNvPr id="473" name="Shape 473"/>
          <p:cNvCxnSpPr/>
          <p:nvPr/>
        </p:nvCxnSpPr>
        <p:spPr>
          <a:xfrm>
            <a:off x="5832351" y="4420082"/>
            <a:ext cx="581989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74" name="Shape 474"/>
          <p:cNvSpPr/>
          <p:nvPr/>
        </p:nvSpPr>
        <p:spPr>
          <a:xfrm>
            <a:off x="4541344" y="3233524"/>
            <a:ext cx="681104" cy="2466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Shape 475"/>
          <p:cNvCxnSpPr/>
          <p:nvPr/>
        </p:nvCxnSpPr>
        <p:spPr>
          <a:xfrm rot="10800000">
            <a:off x="1588578" y="2553599"/>
            <a:ext cx="1829699" cy="682200"/>
          </a:xfrm>
          <a:prstGeom prst="bentConnector3">
            <a:avLst>
              <a:gd fmla="val 2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76" name="Shape 476"/>
          <p:cNvCxnSpPr/>
          <p:nvPr/>
        </p:nvCxnSpPr>
        <p:spPr>
          <a:xfrm rot="10800000">
            <a:off x="1630423" y="1820267"/>
            <a:ext cx="3246300" cy="1401299"/>
          </a:xfrm>
          <a:prstGeom prst="bentConnector3">
            <a:avLst>
              <a:gd fmla="val 276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77" name="Shape 477"/>
          <p:cNvSpPr/>
          <p:nvPr/>
        </p:nvSpPr>
        <p:spPr>
          <a:xfrm>
            <a:off x="113121" y="1617955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타운과의 거리</a:t>
            </a:r>
          </a:p>
        </p:txBody>
      </p:sp>
      <p:pic>
        <p:nvPicPr>
          <p:cNvPr id="478" name="Shape 478"/>
          <p:cNvPicPr preferRelativeResize="0"/>
          <p:nvPr/>
        </p:nvPicPr>
        <p:blipFill rotWithShape="1">
          <a:blip r:embed="rId13">
            <a:alphaModFix/>
          </a:blip>
          <a:srcRect b="4191" l="50278" r="8491" t="31616"/>
          <a:stretch/>
        </p:blipFill>
        <p:spPr>
          <a:xfrm>
            <a:off x="2276814" y="1447692"/>
            <a:ext cx="515752" cy="8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 rotWithShape="1">
          <a:blip r:embed="rId14">
            <a:alphaModFix/>
          </a:blip>
          <a:srcRect b="4191" l="50278" r="8491" t="31616"/>
          <a:stretch/>
        </p:blipFill>
        <p:spPr>
          <a:xfrm>
            <a:off x="2279338" y="2323282"/>
            <a:ext cx="515752" cy="8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 rotWithShape="1">
          <a:blip r:embed="rId14">
            <a:alphaModFix/>
          </a:blip>
          <a:srcRect b="4191" l="50278" r="8491" t="31616"/>
          <a:stretch/>
        </p:blipFill>
        <p:spPr>
          <a:xfrm>
            <a:off x="2277823" y="3152784"/>
            <a:ext cx="515752" cy="8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 rotWithShape="1">
          <a:blip r:embed="rId14">
            <a:alphaModFix/>
          </a:blip>
          <a:srcRect b="4191" l="50278" r="8491" t="31616"/>
          <a:stretch/>
        </p:blipFill>
        <p:spPr>
          <a:xfrm>
            <a:off x="2279336" y="3993314"/>
            <a:ext cx="515752" cy="8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Shape 482"/>
          <p:cNvPicPr preferRelativeResize="0"/>
          <p:nvPr/>
        </p:nvPicPr>
        <p:blipFill rotWithShape="1">
          <a:blip r:embed="rId14">
            <a:alphaModFix/>
          </a:blip>
          <a:srcRect b="4191" l="50278" r="8491" t="31616"/>
          <a:stretch/>
        </p:blipFill>
        <p:spPr>
          <a:xfrm>
            <a:off x="2279335" y="4812785"/>
            <a:ext cx="515752" cy="82158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5656082" y="524785"/>
            <a:ext cx="653591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영역에 조건에 맞는 몬스터가 하나도 없을 경우</a:t>
            </a:r>
          </a:p>
        </p:txBody>
      </p:sp>
      <p:pic>
        <p:nvPicPr>
          <p:cNvPr descr="화면 캡처" id="490" name="Shape 4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Shape 491"/>
          <p:cNvSpPr/>
          <p:nvPr/>
        </p:nvSpPr>
        <p:spPr>
          <a:xfrm>
            <a:off x="2481148" y="4170089"/>
            <a:ext cx="2562191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Lv 6 소형 몬스터를 먼저 토벌해야 합니다.</a:t>
            </a:r>
          </a:p>
        </p:txBody>
      </p:sp>
      <p:sp>
        <p:nvSpPr>
          <p:cNvPr id="492" name="Shape 492"/>
          <p:cNvSpPr/>
          <p:nvPr/>
        </p:nvSpPr>
        <p:spPr>
          <a:xfrm>
            <a:off x="1957083" y="524785"/>
            <a:ext cx="3583077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1948623" y="1987825"/>
            <a:ext cx="3600000" cy="114498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주변에 조건에 맞는 몬스터가 없습니다.</a:t>
            </a: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나중에 다시 시도해 보세요.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6528019" y="524785"/>
            <a:ext cx="54545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‘이동’ 터치 시 해당 몬스터의 좌표로 화면을 이동한다.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몬스터가 화면의 중앙에 놓인다.</a:t>
            </a:r>
          </a:p>
        </p:txBody>
      </p:sp>
      <p:sp>
        <p:nvSpPr>
          <p:cNvPr id="500" name="Shape 500"/>
          <p:cNvSpPr/>
          <p:nvPr/>
        </p:nvSpPr>
        <p:spPr>
          <a:xfrm>
            <a:off x="5797483" y="2958926"/>
            <a:ext cx="2318880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몬스터가 화면 중앙에 오도록 화면을 이동한다.</a:t>
            </a:r>
          </a:p>
        </p:txBody>
      </p:sp>
      <p:pic>
        <p:nvPicPr>
          <p:cNvPr descr="화면 캡처" id="501" name="Shape 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Shape 502"/>
          <p:cNvCxnSpPr/>
          <p:nvPr/>
        </p:nvCxnSpPr>
        <p:spPr>
          <a:xfrm>
            <a:off x="4267501" y="3307719"/>
            <a:ext cx="1529982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03" name="Shape 503"/>
          <p:cNvSpPr/>
          <p:nvPr/>
        </p:nvSpPr>
        <p:spPr>
          <a:xfrm>
            <a:off x="2064468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967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36104" y="36576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82433" y="1033667"/>
            <a:ext cx="9319174" cy="869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 의도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필드에서 원하는 오브젝트를 빠르게 찾을 수 있도록 하기 위함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282434" y="2814759"/>
            <a:ext cx="10041347" cy="235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컨셉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UI에서 원하는 오브젝트 종류 및 레벨을 선택하면 내가 보고있는 뷰포트의 중심 타일을 기준으로 가장 가까운 해당 오브젝트 목록을 보여준다.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내가 공격할 수 없는 레벨의 몬스터를 터치 시 해당 몬스터 주변의 내가 공격 가능한 최고 레벨의 몬스터의 좌표 목록을 제공한다.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기능은 VIP가 활성화 되어있을 때에만 사용할 수 있다. (VIP레벨은 관계 없음)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636104" y="365760"/>
            <a:ext cx="16514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590259" y="735091"/>
            <a:ext cx="10209475" cy="5401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UI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아이콘은 필드 화면에서만 볼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아이콘은 필드 화면 좌측 하단에 존재한다.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아이콘을 터치 시 오브젝트 검색 UI가 화면 하단에 팝업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유저는 검색하고자 하는 필드 오브젝트를 리스트의 아이콘을 통해 선택한다.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검색할 수 있는 필드 오브젝트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벌목장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(디폴트로 선택되어 있음)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짐승(식량)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채석장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철광산</a:t>
            </a:r>
          </a:p>
          <a:p>
            <a:pPr indent="-342900" lvl="3" marL="17145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(대형, 소형을 전부 포함한다.)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선택 후 검색하고자 하는 오브젝트의 레벨을 선택한다.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레벨 : 1 ~ 5 (디폴트 5)</a:t>
            </a:r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레벨 : 1 ~ 50 (디폴트 : 내가 처치한 적 있는 가장 높은 몬스터 레벨)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‘찾기’ 버튼을 터치하면 조건에 맞는 오브젝트 중 내가 보고있는 뷰포트의 중심 타일과 가장 가까운 오브젝트가 위치한 좌표를 중심으로 뷰포트를 이동한다. 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오브젝트가 자동으로 선택되어 액션버튼이 출력되고 (몬스터 제외) 화면 하단에 오브젝트 관련 정보가 출력된다.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좌우 슬라이드로 검색한 다른 오브젝트로 이동할 수 있다.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화면의 다른 영역을 터치하면 UI가 닫힌다.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636104" y="365760"/>
            <a:ext cx="3482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90261" y="1081378"/>
            <a:ext cx="9462052" cy="523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검색 내부 플로우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뷰포트 중심 타일을 기준으로 가까운 타일 40,000개에 유저가 선택한 종류와 레벨의 오브젝트를 전부 검색한다.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기본적으로 검색 영역은 원형을 이루게 된다.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영역이 필드의 끝에 다다를 경우 다른 곳에서 부족분만큼 추가 검색한다.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좌표 (1:1)에서 검색할 경우 ¼원형으로 40,000타일을 검색하게 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검색한 오브젝트들을 타운과의 거리가 가까운 순으로 정렬한다. (거리가 같은 오브젝트들 간의 정렬 순서는 랜덤)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가까운 오브젝트가 위치한 뷰포트로 화면을 이동하며 자동으로 오브젝트를 선택해 액션버튼을 출력한다.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 하단에 해당 오브젝트 정보 UI를 출력한다.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좌우 슬라이드를 통해 다음 오브젝트로 넘어가거나 이전 오브젝트로 돌아갈 수 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검색에서 제외되는 조건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내가 채집 중인 자원지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연맹원이 채집 중인 자원지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내가 행군 중인 자원지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리스트에 제공되어야 할 정보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이미지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레벨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오브젝트 좌표</a:t>
            </a: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 타운과의 거리 (km)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528019" y="524785"/>
            <a:ext cx="545459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오브젝트 검색 아이콘은 필드 화면에서만 노출된다.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 시 필드 오브젝트 검색 UI가 팝업 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>
            <a:stCxn id="112" idx="6"/>
          </p:cNvCxnSpPr>
          <p:nvPr/>
        </p:nvCxnSpPr>
        <p:spPr>
          <a:xfrm flipH="1" rot="10800000">
            <a:off x="2696064" y="3704709"/>
            <a:ext cx="3101400" cy="1503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5" name="Shape 115"/>
          <p:cNvSpPr/>
          <p:nvPr/>
        </p:nvSpPr>
        <p:spPr>
          <a:xfrm>
            <a:off x="5797485" y="3370082"/>
            <a:ext cx="1719783" cy="6975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오브젝트 검색 아이콘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UI 팝업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656082" y="524785"/>
            <a:ext cx="6535918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오브젝트 검색 UI에 진입하면 디폴트로 벌목장 아이콘이 선택되어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자원지 오브젝트의 레벨은 디폴트로 최대레벨(5)로 맞춰져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몬스터의 레벨은 유저가 토벌 성공한 최대 레벨로 맞춰져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VIP의 활성화 여부와 남은 활성시간을 확인할 수 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 버튼 터치 시 선택한 오브젝트의 선택한 레벨을 검색해 화면에 띄운다.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 flipH="1" rot="10800000">
            <a:off x="4721428" y="3584485"/>
            <a:ext cx="1076100" cy="781500"/>
          </a:xfrm>
          <a:prstGeom prst="bentConnector3">
            <a:avLst>
              <a:gd fmla="val -750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6" name="Shape 126"/>
          <p:cNvSpPr/>
          <p:nvPr/>
        </p:nvSpPr>
        <p:spPr>
          <a:xfrm>
            <a:off x="5797483" y="3370082"/>
            <a:ext cx="254523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선택된 아이콘 하이라이트 처리</a:t>
            </a:r>
          </a:p>
        </p:txBody>
      </p:sp>
      <p:sp>
        <p:nvSpPr>
          <p:cNvPr id="127" name="Shape 127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202058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2631783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23620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82645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629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9778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면 캡처" id="134" name="Shape 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1563" y="5200557"/>
            <a:ext cx="2776362" cy="4168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2013708" y="5628782"/>
            <a:ext cx="1041963" cy="264481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VIP2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034509" y="5201460"/>
            <a:ext cx="125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</p:txBody>
      </p:sp>
      <p:sp>
        <p:nvSpPr>
          <p:cNvPr id="137" name="Shape 137"/>
          <p:cNvSpPr/>
          <p:nvPr/>
        </p:nvSpPr>
        <p:spPr>
          <a:xfrm>
            <a:off x="4451350" y="5772646"/>
            <a:ext cx="1046739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찾기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52875" y="5761242"/>
            <a:ext cx="468081" cy="46808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2034510" y="5926785"/>
            <a:ext cx="12581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VIP 활성화 중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158224" y="5821951"/>
            <a:ext cx="1258109" cy="261609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23:59:59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253451">
            <a:off x="3120759" y="5793008"/>
            <a:ext cx="319494" cy="319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2534691" y="5830396"/>
            <a:ext cx="3262799" cy="668700"/>
          </a:xfrm>
          <a:prstGeom prst="bentConnector3">
            <a:avLst>
              <a:gd fmla="val -689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>
            <a:off x="3662753" y="6083560"/>
            <a:ext cx="0" cy="41568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4" name="Shape 144"/>
          <p:cNvSpPr/>
          <p:nvPr/>
        </p:nvSpPr>
        <p:spPr>
          <a:xfrm>
            <a:off x="5797482" y="6284785"/>
            <a:ext cx="254523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VIP 활성시간 아이템 사용 UI로 이동</a:t>
            </a:r>
          </a:p>
        </p:txBody>
      </p:sp>
      <p:sp>
        <p:nvSpPr>
          <p:cNvPr id="145" name="Shape 145"/>
          <p:cNvSpPr/>
          <p:nvPr/>
        </p:nvSpPr>
        <p:spPr>
          <a:xfrm>
            <a:off x="8342720" y="6405926"/>
            <a:ext cx="16936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※ VIP 기획서 참조</a:t>
            </a:r>
          </a:p>
        </p:txBody>
      </p:sp>
      <p:sp>
        <p:nvSpPr>
          <p:cNvPr id="146" name="Shape 146"/>
          <p:cNvSpPr/>
          <p:nvPr/>
        </p:nvSpPr>
        <p:spPr>
          <a:xfrm>
            <a:off x="4974719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1716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796757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441633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1633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6382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656082" y="524785"/>
            <a:ext cx="6535918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비활성화 상태에서 UI 진입 시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이미지와 찾기 버튼이 비활성화 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찾기 버튼 터치 시 팝업 출력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5656082" y="5628783"/>
            <a:ext cx="2545237" cy="5613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VIP가 비활성화 상태일 경우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이미지 및 찾기 버튼 비활성화</a:t>
            </a:r>
          </a:p>
        </p:txBody>
      </p:sp>
      <p:sp>
        <p:nvSpPr>
          <p:cNvPr id="162" name="Shape 162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163" name="Shape 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1563" y="5200557"/>
            <a:ext cx="2776362" cy="41682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2013708" y="5628782"/>
            <a:ext cx="1041963" cy="264481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7F7F7F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VIP2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034509" y="5201460"/>
            <a:ext cx="125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</p:txBody>
      </p:sp>
      <p:sp>
        <p:nvSpPr>
          <p:cNvPr id="166" name="Shape 166"/>
          <p:cNvSpPr/>
          <p:nvPr/>
        </p:nvSpPr>
        <p:spPr>
          <a:xfrm>
            <a:off x="4451350" y="5772646"/>
            <a:ext cx="1046739" cy="445272"/>
          </a:xfrm>
          <a:prstGeom prst="roundRect">
            <a:avLst>
              <a:gd fmla="val 16667" name="adj"/>
            </a:avLst>
          </a:prstGeom>
          <a:solidFill>
            <a:srgbClr val="7F7F7F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찾기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52875" y="5761242"/>
            <a:ext cx="468081" cy="46808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042261" y="5937392"/>
            <a:ext cx="2374072" cy="230832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VIP가 활성화 되어야 사용할 수 있습니다.</a:t>
            </a:r>
          </a:p>
        </p:txBody>
      </p:sp>
      <p:cxnSp>
        <p:nvCxnSpPr>
          <p:cNvPr id="169" name="Shape 169"/>
          <p:cNvCxnSpPr>
            <a:endCxn id="161" idx="2"/>
          </p:cNvCxnSpPr>
          <p:nvPr/>
        </p:nvCxnSpPr>
        <p:spPr>
          <a:xfrm>
            <a:off x="2534600" y="5880261"/>
            <a:ext cx="4394100" cy="309900"/>
          </a:xfrm>
          <a:prstGeom prst="bentConnector4">
            <a:avLst>
              <a:gd fmla="val 337" name="adj1"/>
              <a:gd fmla="val 222435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0" name="Shape 170"/>
          <p:cNvCxnSpPr>
            <a:stCxn id="166" idx="2"/>
          </p:cNvCxnSpPr>
          <p:nvPr/>
        </p:nvCxnSpPr>
        <p:spPr>
          <a:xfrm>
            <a:off x="4974719" y="6217919"/>
            <a:ext cx="0" cy="359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1" name="Shape 171"/>
          <p:cNvSpPr/>
          <p:nvPr/>
        </p:nvSpPr>
        <p:spPr>
          <a:xfrm>
            <a:off x="1948623" y="1987825"/>
            <a:ext cx="3600000" cy="1144988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VIP가 활성화 되어야 사용할 수 있습니다.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3128967" y="2626203"/>
            <a:ext cx="1239309" cy="366088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 활성화</a:t>
            </a:r>
          </a:p>
        </p:txBody>
      </p:sp>
      <p:sp>
        <p:nvSpPr>
          <p:cNvPr id="173" name="Shape 173"/>
          <p:cNvSpPr/>
          <p:nvPr/>
        </p:nvSpPr>
        <p:spPr>
          <a:xfrm>
            <a:off x="5924835" y="2663909"/>
            <a:ext cx="2974066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VIP 활성시간 아이템 사용 UI로 이동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4213780" y="2887414"/>
            <a:ext cx="1715678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5" name="Shape 175"/>
          <p:cNvSpPr/>
          <p:nvPr/>
        </p:nvSpPr>
        <p:spPr>
          <a:xfrm>
            <a:off x="7308914" y="3110918"/>
            <a:ext cx="16936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※ VIP 기획서 참조</a:t>
            </a:r>
          </a:p>
        </p:txBody>
      </p:sp>
      <p:cxnSp>
        <p:nvCxnSpPr>
          <p:cNvPr id="176" name="Shape 176"/>
          <p:cNvCxnSpPr>
            <a:endCxn id="171" idx="2"/>
          </p:cNvCxnSpPr>
          <p:nvPr/>
        </p:nvCxnSpPr>
        <p:spPr>
          <a:xfrm flipH="1" rot="5400000">
            <a:off x="3035673" y="3845763"/>
            <a:ext cx="2649600" cy="1223700"/>
          </a:xfrm>
          <a:prstGeom prst="bentConnector3">
            <a:avLst>
              <a:gd fmla="val 69212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7" name="Shape 177"/>
          <p:cNvSpPr/>
          <p:nvPr/>
        </p:nvSpPr>
        <p:spPr>
          <a:xfrm>
            <a:off x="3798267" y="3476205"/>
            <a:ext cx="2043332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찾기 버튼 터치 시 팝업 출력</a:t>
            </a:r>
          </a:p>
        </p:txBody>
      </p:sp>
      <p:sp>
        <p:nvSpPr>
          <p:cNvPr id="178" name="Shape 178"/>
          <p:cNvSpPr/>
          <p:nvPr/>
        </p:nvSpPr>
        <p:spPr>
          <a:xfrm>
            <a:off x="6101278" y="4076958"/>
            <a:ext cx="2974066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VIP 활성시간 아이템 사용 UI로 이동</a:t>
            </a:r>
          </a:p>
        </p:txBody>
      </p:sp>
      <p:cxnSp>
        <p:nvCxnSpPr>
          <p:cNvPr id="179" name="Shape 179"/>
          <p:cNvCxnSpPr>
            <a:stCxn id="164" idx="0"/>
          </p:cNvCxnSpPr>
          <p:nvPr/>
        </p:nvCxnSpPr>
        <p:spPr>
          <a:xfrm rot="-5400000">
            <a:off x="2378240" y="3034832"/>
            <a:ext cx="2750400" cy="2437499"/>
          </a:xfrm>
          <a:prstGeom prst="bentConnector3">
            <a:avLst>
              <a:gd fmla="val 84691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0" name="Shape 180"/>
          <p:cNvSpPr/>
          <p:nvPr/>
        </p:nvSpPr>
        <p:spPr>
          <a:xfrm>
            <a:off x="202058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631783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323620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3826451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9629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99778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4974719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1716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96757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4416332" y="4456523"/>
            <a:ext cx="531871" cy="531871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16332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63826" y="4419155"/>
            <a:ext cx="591258" cy="591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화면 캡처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5042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658101" y="524785"/>
            <a:ext cx="6308612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‘찾기’ 버튼 터치 시 선택한 조건의 오브젝트 중 내 타운에서 가장 가까운 오브젝트가 위치한 뷰포트로 화면이 이동되며 해당 오브젝트가 선택되어 액션버튼이 출력된다. (몬스터는 예외)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하단 UI에는 해당 오브젝트의 정보를 출력한다.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하단 영역을 좌우로 슬라이드 하면 다음으로 가까운 오브젝트로 이동한다.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7119" y="5182832"/>
            <a:ext cx="760443" cy="56017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3771669" y="5196366"/>
            <a:ext cx="145103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: 1,199 Y : 1,199</a:t>
            </a:r>
          </a:p>
        </p:txBody>
      </p:sp>
      <p:sp>
        <p:nvSpPr>
          <p:cNvPr id="204" name="Shape 204"/>
          <p:cNvSpPr/>
          <p:nvPr/>
        </p:nvSpPr>
        <p:spPr>
          <a:xfrm>
            <a:off x="5206319" y="5282157"/>
            <a:ext cx="310751" cy="418339"/>
          </a:xfrm>
          <a:prstGeom prst="chevron">
            <a:avLst>
              <a:gd fmla="val 50000" name="adj"/>
            </a:avLst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 rot="10800000">
            <a:off x="1994976" y="5276813"/>
            <a:ext cx="310751" cy="418339"/>
          </a:xfrm>
          <a:prstGeom prst="chevron">
            <a:avLst>
              <a:gd fmla="val 50000" name="adj"/>
            </a:avLst>
          </a:prstGeom>
          <a:solidFill>
            <a:srgbClr val="833C0B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3801621" y="5449978"/>
            <a:ext cx="78418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9,999Km</a:t>
            </a:r>
          </a:p>
        </p:txBody>
      </p:sp>
      <p:sp>
        <p:nvSpPr>
          <p:cNvPr id="207" name="Shape 207"/>
          <p:cNvSpPr/>
          <p:nvPr/>
        </p:nvSpPr>
        <p:spPr>
          <a:xfrm>
            <a:off x="2716723" y="4432614"/>
            <a:ext cx="648828" cy="648828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424207" y="4432614"/>
            <a:ext cx="648828" cy="648828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130082" y="4432614"/>
            <a:ext cx="648828" cy="648828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80282" y="4440573"/>
            <a:ext cx="721275" cy="7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3842" y="4402503"/>
            <a:ext cx="721275" cy="7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14471" y="4440448"/>
            <a:ext cx="721275" cy="7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1984682" y="4432614"/>
            <a:ext cx="648828" cy="648828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846648" y="4432614"/>
            <a:ext cx="648828" cy="648828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24157" y="4424964"/>
            <a:ext cx="721275" cy="7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99777" y="4403410"/>
            <a:ext cx="721275" cy="72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Shape 217"/>
          <p:cNvCxnSpPr/>
          <p:nvPr/>
        </p:nvCxnSpPr>
        <p:spPr>
          <a:xfrm>
            <a:off x="1965033" y="5146239"/>
            <a:ext cx="3580398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1965033" y="5810117"/>
            <a:ext cx="3580398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9" name="Shape 219"/>
          <p:cNvSpPr/>
          <p:nvPr/>
        </p:nvSpPr>
        <p:spPr>
          <a:xfrm>
            <a:off x="3236274" y="5210996"/>
            <a:ext cx="496383" cy="23661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95959"/>
          </a:solidFill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3263892" y="5189939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EEE2C7"/>
                </a:solidFill>
                <a:latin typeface="Arial"/>
                <a:ea typeface="Arial"/>
                <a:cs typeface="Arial"/>
                <a:sym typeface="Arial"/>
              </a:rPr>
              <a:t>좌표</a:t>
            </a:r>
          </a:p>
        </p:txBody>
      </p:sp>
      <p:sp>
        <p:nvSpPr>
          <p:cNvPr id="221" name="Shape 221"/>
          <p:cNvSpPr/>
          <p:nvPr/>
        </p:nvSpPr>
        <p:spPr>
          <a:xfrm>
            <a:off x="3236274" y="5493092"/>
            <a:ext cx="496383" cy="236619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95959"/>
          </a:solidFill>
          <a:ln cap="flat" cmpd="sng" w="12700">
            <a:solidFill>
              <a:srgbClr val="AEABA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3263891" y="5480757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EEE2C7"/>
                </a:solidFill>
                <a:latin typeface="Arial"/>
                <a:ea typeface="Arial"/>
                <a:cs typeface="Arial"/>
                <a:sym typeface="Arial"/>
              </a:rPr>
              <a:t>거리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1994975" y="5868587"/>
            <a:ext cx="3500500" cy="369332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보고 있는 화면 주변에서 찾고자 하는 필드 오브젝트를</a:t>
            </a:r>
            <a:b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영주님의 타운과 가장 가까운 순으로 검색합니다.</a:t>
            </a:r>
          </a:p>
        </p:txBody>
      </p:sp>
      <p:sp>
        <p:nvSpPr>
          <p:cNvPr id="224" name="Shape 224"/>
          <p:cNvSpPr/>
          <p:nvPr/>
        </p:nvSpPr>
        <p:spPr>
          <a:xfrm>
            <a:off x="5572637" y="5146239"/>
            <a:ext cx="439522" cy="663877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378058" y="5187312"/>
            <a:ext cx="3417947" cy="5512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좌우 슬라이드 가능 영역.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우측으로 넘길 때마다 현재 보고 있는 오브젝트 다음으로 내 타운과 가까운 오브젝트의 정보를 출력한다.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5781278" y="5482408"/>
            <a:ext cx="601404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" name="Shape 227"/>
          <p:cNvSpPr/>
          <p:nvPr/>
        </p:nvSpPr>
        <p:spPr>
          <a:xfrm>
            <a:off x="6378058" y="4415453"/>
            <a:ext cx="3513364" cy="5512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선택 중이지 않은 오브젝트 아이콘을 터치할 경우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오브젝트의 레벨을 선택하는 UI로 이동한다. (6페이지)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5456351" y="4710550"/>
            <a:ext cx="926331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" name="Shape 229"/>
          <p:cNvSpPr/>
          <p:nvPr/>
        </p:nvSpPr>
        <p:spPr>
          <a:xfrm>
            <a:off x="6378058" y="3781151"/>
            <a:ext cx="3417947" cy="4569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화면의 다른 영역을 터치 시 UI가 닫힌다.</a:t>
            </a:r>
          </a:p>
        </p:txBody>
      </p:sp>
      <p:cxnSp>
        <p:nvCxnSpPr>
          <p:cNvPr id="230" name="Shape 230"/>
          <p:cNvCxnSpPr>
            <a:endCxn id="229" idx="1"/>
          </p:cNvCxnSpPr>
          <p:nvPr/>
        </p:nvCxnSpPr>
        <p:spPr>
          <a:xfrm flipH="1" rot="10800000">
            <a:off x="5456458" y="4009635"/>
            <a:ext cx="921600" cy="189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1" name="Shape 231"/>
          <p:cNvCxnSpPr/>
          <p:nvPr/>
        </p:nvCxnSpPr>
        <p:spPr>
          <a:xfrm rot="10800000">
            <a:off x="1781205" y="5525137"/>
            <a:ext cx="76374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2" name="Shape 232"/>
          <p:cNvSpPr/>
          <p:nvPr/>
        </p:nvSpPr>
        <p:spPr>
          <a:xfrm>
            <a:off x="305718" y="5328501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오브젝트 이미지</a:t>
            </a:r>
          </a:p>
        </p:txBody>
      </p:sp>
      <p:sp>
        <p:nvSpPr>
          <p:cNvPr id="233" name="Shape 233"/>
          <p:cNvSpPr/>
          <p:nvPr/>
        </p:nvSpPr>
        <p:spPr>
          <a:xfrm>
            <a:off x="304893" y="4801085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오브젝트 좌표</a:t>
            </a:r>
          </a:p>
        </p:txBody>
      </p:sp>
      <p:sp>
        <p:nvSpPr>
          <p:cNvPr id="234" name="Shape 234"/>
          <p:cNvSpPr/>
          <p:nvPr/>
        </p:nvSpPr>
        <p:spPr>
          <a:xfrm>
            <a:off x="3821935" y="5212246"/>
            <a:ext cx="1397931" cy="22793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Shape 235"/>
          <p:cNvCxnSpPr>
            <a:stCxn id="203" idx="0"/>
          </p:cNvCxnSpPr>
          <p:nvPr/>
        </p:nvCxnSpPr>
        <p:spPr>
          <a:xfrm flipH="1" rot="5400000">
            <a:off x="3059888" y="3759066"/>
            <a:ext cx="157800" cy="2716800"/>
          </a:xfrm>
          <a:prstGeom prst="bentConnector2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6" name="Shape 236"/>
          <p:cNvSpPr/>
          <p:nvPr/>
        </p:nvSpPr>
        <p:spPr>
          <a:xfrm>
            <a:off x="3847978" y="5481378"/>
            <a:ext cx="681104" cy="2466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Shape 237"/>
          <p:cNvCxnSpPr>
            <a:stCxn id="236" idx="0"/>
          </p:cNvCxnSpPr>
          <p:nvPr/>
        </p:nvCxnSpPr>
        <p:spPr>
          <a:xfrm flipH="1" rot="5400000">
            <a:off x="2484680" y="3777528"/>
            <a:ext cx="987900" cy="2419800"/>
          </a:xfrm>
          <a:prstGeom prst="bentConnector2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8" name="Shape 238"/>
          <p:cNvSpPr/>
          <p:nvPr/>
        </p:nvSpPr>
        <p:spPr>
          <a:xfrm>
            <a:off x="293129" y="4278971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타운과의 거리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636104" y="365760"/>
            <a:ext cx="952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구성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658101" y="524785"/>
            <a:ext cx="6533899" cy="1138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‘찾기’ 버튼 터치 시 선택한 조건의 오브젝트를 내 타운에서 가장 가까운 순서로 출력한다.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화면을 위로 슬라이드 할 때마다 하단에 5개의 정보를 추가로 로드 한다.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화면 캡처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623" y="524785"/>
            <a:ext cx="3600000" cy="57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2026761" y="4873657"/>
            <a:ext cx="669303" cy="669303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2260" y="4873657"/>
            <a:ext cx="653803" cy="65380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5924835" y="3498271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터치 시 해당 좌표로 화면 이동</a:t>
            </a:r>
          </a:p>
        </p:txBody>
      </p:sp>
      <p:sp>
        <p:nvSpPr>
          <p:cNvPr id="249" name="Shape 249"/>
          <p:cNvSpPr/>
          <p:nvPr/>
        </p:nvSpPr>
        <p:spPr>
          <a:xfrm>
            <a:off x="1948623" y="4365985"/>
            <a:ext cx="3600000" cy="1918799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034510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2748930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3455646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135382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862398" y="4456523"/>
            <a:ext cx="635690" cy="635690"/>
          </a:xfrm>
          <a:prstGeom prst="ellipse">
            <a:avLst/>
          </a:prstGeom>
          <a:solidFill>
            <a:srgbClr val="BF9000"/>
          </a:solidFill>
          <a:ln cap="flat" cmpd="sng" w="5080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3440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8278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98014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13708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25030" y="4419155"/>
            <a:ext cx="706669" cy="706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면 캡처" id="260" name="Shape 26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11563" y="5200557"/>
            <a:ext cx="2776362" cy="41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2013708" y="5628782"/>
            <a:ext cx="1041963" cy="264481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VIP2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034509" y="5201460"/>
            <a:ext cx="12581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레벨</a:t>
            </a:r>
          </a:p>
        </p:txBody>
      </p:sp>
      <p:sp>
        <p:nvSpPr>
          <p:cNvPr id="263" name="Shape 263"/>
          <p:cNvSpPr/>
          <p:nvPr/>
        </p:nvSpPr>
        <p:spPr>
          <a:xfrm>
            <a:off x="4451350" y="5772646"/>
            <a:ext cx="1046739" cy="445272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찾기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52875" y="5761242"/>
            <a:ext cx="468081" cy="46808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2034510" y="5926785"/>
            <a:ext cx="1258109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VIP 활성화 중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158224" y="5821951"/>
            <a:ext cx="1258109" cy="261609"/>
          </a:xfrm>
          <a:prstGeom prst="rect">
            <a:avLst/>
          </a:prstGeom>
          <a:gradFill>
            <a:gsLst>
              <a:gs pos="0">
                <a:srgbClr val="FFE699"/>
              </a:gs>
              <a:gs pos="74000">
                <a:srgbClr val="833C0B">
                  <a:alpha val="49803"/>
                </a:srgbClr>
              </a:gs>
              <a:gs pos="83000">
                <a:srgbClr val="833C0B">
                  <a:alpha val="49803"/>
                </a:srgbClr>
              </a:gs>
              <a:gs pos="100000">
                <a:srgbClr val="833C0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23:59:59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253451">
            <a:off x="3120759" y="5793008"/>
            <a:ext cx="319494" cy="319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1957083" y="524785"/>
            <a:ext cx="3583077" cy="5759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2055672" y="857838"/>
            <a:ext cx="3385901" cy="4867724"/>
          </a:xfrm>
          <a:prstGeom prst="rect">
            <a:avLst/>
          </a:prstGeom>
          <a:solidFill>
            <a:srgbClr val="FEE599"/>
          </a:solidFill>
          <a:ln cap="flat" cmpd="sng" w="25400">
            <a:solidFill>
              <a:srgbClr val="3F3F3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Shape 270"/>
          <p:cNvGraphicFramePr/>
          <p:nvPr/>
        </p:nvGraphicFramePr>
        <p:xfrm>
          <a:off x="2126919" y="1451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{C5700775-B6CF-441C-A794-C9E97E3491B0}</a:tableStyleId>
              </a:tblPr>
              <a:tblGrid>
                <a:gridCol w="3246350"/>
              </a:tblGrid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5555 Y : 5555 (1Km)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6666 Y : 6666 (10Km)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</a:t>
                      </a:r>
                      <a:r>
                        <a:rPr lang="en-US" sz="1600" u="none" cap="none" strike="noStrike"/>
                        <a:t>Lv : 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7777 Y : 7777 (100Km)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8888 Y : 8888 (500Km)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              X : 9999 Y : 9999 (1000Km)</a:t>
                      </a: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cap="none" strike="noStrike"/>
                        <a:t>            Lv : 5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71" name="Shape 271"/>
          <p:cNvSpPr txBox="1"/>
          <p:nvPr/>
        </p:nvSpPr>
        <p:spPr>
          <a:xfrm>
            <a:off x="3153748" y="956575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필드 검색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75018" y="1551204"/>
            <a:ext cx="853873" cy="62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75018" y="3207025"/>
            <a:ext cx="853873" cy="62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75018" y="4037246"/>
            <a:ext cx="853873" cy="62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75018" y="4895176"/>
            <a:ext cx="853873" cy="62899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4343496" y="1855868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277" name="Shape 277"/>
          <p:cNvSpPr/>
          <p:nvPr/>
        </p:nvSpPr>
        <p:spPr>
          <a:xfrm>
            <a:off x="4343496" y="2702135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278" name="Shape 278"/>
          <p:cNvSpPr/>
          <p:nvPr/>
        </p:nvSpPr>
        <p:spPr>
          <a:xfrm>
            <a:off x="4343496" y="3537064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279" name="Shape 279"/>
          <p:cNvSpPr/>
          <p:nvPr/>
        </p:nvSpPr>
        <p:spPr>
          <a:xfrm>
            <a:off x="4343496" y="4381117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sp>
        <p:nvSpPr>
          <p:cNvPr id="280" name="Shape 280"/>
          <p:cNvSpPr/>
          <p:nvPr/>
        </p:nvSpPr>
        <p:spPr>
          <a:xfrm>
            <a:off x="4343496" y="5216401"/>
            <a:ext cx="984557" cy="366879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</a:p>
        </p:txBody>
      </p:sp>
      <p:cxnSp>
        <p:nvCxnSpPr>
          <p:cNvPr id="281" name="Shape 281"/>
          <p:cNvCxnSpPr/>
          <p:nvPr/>
        </p:nvCxnSpPr>
        <p:spPr>
          <a:xfrm rot="10800000">
            <a:off x="1588609" y="3515814"/>
            <a:ext cx="76374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2" name="Shape 282"/>
          <p:cNvSpPr/>
          <p:nvPr/>
        </p:nvSpPr>
        <p:spPr>
          <a:xfrm>
            <a:off x="113121" y="3319178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오브젝트 이미지</a:t>
            </a:r>
          </a:p>
        </p:txBody>
      </p:sp>
      <p:cxnSp>
        <p:nvCxnSpPr>
          <p:cNvPr id="283" name="Shape 283"/>
          <p:cNvCxnSpPr/>
          <p:nvPr/>
        </p:nvCxnSpPr>
        <p:spPr>
          <a:xfrm flipH="1">
            <a:off x="1588648" y="3879669"/>
            <a:ext cx="1763400" cy="589500"/>
          </a:xfrm>
          <a:prstGeom prst="bentConnector3">
            <a:avLst>
              <a:gd fmla="val -78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4" name="Shape 284"/>
          <p:cNvSpPr/>
          <p:nvPr/>
        </p:nvSpPr>
        <p:spPr>
          <a:xfrm>
            <a:off x="113121" y="4254675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오브젝트 레벨</a:t>
            </a:r>
          </a:p>
        </p:txBody>
      </p:sp>
      <p:sp>
        <p:nvSpPr>
          <p:cNvPr id="285" name="Shape 285"/>
          <p:cNvSpPr/>
          <p:nvPr/>
        </p:nvSpPr>
        <p:spPr>
          <a:xfrm>
            <a:off x="113121" y="2405638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오브젝트 좌표</a:t>
            </a:r>
          </a:p>
        </p:txBody>
      </p:sp>
      <p:sp>
        <p:nvSpPr>
          <p:cNvPr id="286" name="Shape 286"/>
          <p:cNvSpPr/>
          <p:nvPr/>
        </p:nvSpPr>
        <p:spPr>
          <a:xfrm>
            <a:off x="3040460" y="3235800"/>
            <a:ext cx="1467929" cy="23934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040460" y="3591732"/>
            <a:ext cx="588859" cy="2800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343496" y="3515816"/>
            <a:ext cx="984557" cy="39383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 rot="10800000">
            <a:off x="4881189" y="4355819"/>
            <a:ext cx="446863" cy="116414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5924835" y="4868708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슬라이드 시 정보 추가 로드</a:t>
            </a:r>
          </a:p>
        </p:txBody>
      </p:sp>
      <p:sp>
        <p:nvSpPr>
          <p:cNvPr id="291" name="Shape 291"/>
          <p:cNvSpPr/>
          <p:nvPr/>
        </p:nvSpPr>
        <p:spPr>
          <a:xfrm>
            <a:off x="5924835" y="5802539"/>
            <a:ext cx="2323618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다른 공간 터치 시 팝업 닫음</a:t>
            </a:r>
          </a:p>
        </p:txBody>
      </p:sp>
      <p:cxnSp>
        <p:nvCxnSpPr>
          <p:cNvPr id="292" name="Shape 292"/>
          <p:cNvCxnSpPr/>
          <p:nvPr/>
        </p:nvCxnSpPr>
        <p:spPr>
          <a:xfrm>
            <a:off x="3855562" y="6026042"/>
            <a:ext cx="207389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3" name="Shape 293"/>
          <p:cNvSpPr/>
          <p:nvPr/>
        </p:nvSpPr>
        <p:spPr>
          <a:xfrm>
            <a:off x="5383053" y="1451726"/>
            <a:ext cx="439522" cy="4177055"/>
          </a:xfrm>
          <a:prstGeom prst="rect">
            <a:avLst/>
          </a:prstGeom>
          <a:solidFill>
            <a:srgbClr val="FFC000">
              <a:alpha val="4980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Shape 294"/>
          <p:cNvCxnSpPr/>
          <p:nvPr/>
        </p:nvCxnSpPr>
        <p:spPr>
          <a:xfrm>
            <a:off x="5328055" y="3721776"/>
            <a:ext cx="601404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5" name="Shape 295"/>
          <p:cNvCxnSpPr/>
          <p:nvPr/>
        </p:nvCxnSpPr>
        <p:spPr>
          <a:xfrm>
            <a:off x="5222448" y="5092212"/>
            <a:ext cx="70701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6" name="Shape 296"/>
          <p:cNvSpPr/>
          <p:nvPr/>
        </p:nvSpPr>
        <p:spPr>
          <a:xfrm>
            <a:off x="6409717" y="4196578"/>
            <a:ext cx="183873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슬라이드 영역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5832351" y="4420082"/>
            <a:ext cx="581989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98" name="Shape 2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75018" y="2407089"/>
            <a:ext cx="853873" cy="62899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4541344" y="3233524"/>
            <a:ext cx="681104" cy="24661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Shape 300"/>
          <p:cNvCxnSpPr/>
          <p:nvPr/>
        </p:nvCxnSpPr>
        <p:spPr>
          <a:xfrm rot="10800000">
            <a:off x="1588578" y="2553599"/>
            <a:ext cx="1829699" cy="682200"/>
          </a:xfrm>
          <a:prstGeom prst="bentConnector3">
            <a:avLst>
              <a:gd fmla="val 2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1" name="Shape 301"/>
          <p:cNvCxnSpPr/>
          <p:nvPr/>
        </p:nvCxnSpPr>
        <p:spPr>
          <a:xfrm rot="10800000">
            <a:off x="1630423" y="1820267"/>
            <a:ext cx="3246300" cy="1401299"/>
          </a:xfrm>
          <a:prstGeom prst="bentConnector3">
            <a:avLst>
              <a:gd fmla="val 276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2" name="Shape 302"/>
          <p:cNvSpPr/>
          <p:nvPr/>
        </p:nvSpPr>
        <p:spPr>
          <a:xfrm>
            <a:off x="113121" y="1617955"/>
            <a:ext cx="1475487" cy="4289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타운과의 거리</a:t>
            </a:r>
          </a:p>
        </p:txBody>
      </p:sp>
      <p:sp>
        <p:nvSpPr>
          <p:cNvPr id="303" name="Shape 30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