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4054126" y="2461693"/>
            <a:ext cx="365676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아카데미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-연구 적용 효과-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2126728" y="-5443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Ancient Ages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Bronze Ages</a:t>
            </a:r>
          </a:p>
        </p:txBody>
      </p:sp>
      <p:sp>
        <p:nvSpPr>
          <p:cNvPr id="91" name="Shape 91"/>
          <p:cNvSpPr/>
          <p:nvPr/>
        </p:nvSpPr>
        <p:spPr>
          <a:xfrm>
            <a:off x="8169" y="4684662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Renaissance</a:t>
            </a:r>
          </a:p>
        </p:txBody>
      </p:sp>
      <p:sp>
        <p:nvSpPr>
          <p:cNvPr id="92" name="Shape 92"/>
          <p:cNvSpPr/>
          <p:nvPr/>
        </p:nvSpPr>
        <p:spPr>
          <a:xfrm>
            <a:off x="8169" y="2616735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Ages</a:t>
            </a:r>
          </a:p>
        </p:txBody>
      </p:sp>
      <p:sp>
        <p:nvSpPr>
          <p:cNvPr id="93" name="Shape 93"/>
          <p:cNvSpPr/>
          <p:nvPr/>
        </p:nvSpPr>
        <p:spPr>
          <a:xfrm>
            <a:off x="4255701" y="346762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금고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Safe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자원보호량 증가 +2000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642444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(23)</a:t>
            </a:r>
          </a:p>
        </p:txBody>
      </p:sp>
      <p:sp>
        <p:nvSpPr>
          <p:cNvPr id="95" name="Shape 95"/>
          <p:cNvSpPr/>
          <p:nvPr/>
        </p:nvSpPr>
        <p:spPr>
          <a:xfrm>
            <a:off x="2121816" y="290991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강철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 생산량 증가 +4%</a:t>
            </a:r>
          </a:p>
        </p:txBody>
      </p:sp>
      <p:sp>
        <p:nvSpPr>
          <p:cNvPr id="96" name="Shape 96"/>
          <p:cNvSpPr/>
          <p:nvPr/>
        </p:nvSpPr>
        <p:spPr>
          <a:xfrm>
            <a:off x="2668" y="52065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97" name="Shape 97"/>
          <p:cNvSpPr/>
          <p:nvPr/>
        </p:nvSpPr>
        <p:spPr>
          <a:xfrm>
            <a:off x="2668" y="164017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농업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 </a:t>
            </a:r>
          </a:p>
        </p:txBody>
      </p:sp>
      <p:sp>
        <p:nvSpPr>
          <p:cNvPr id="98" name="Shape 98"/>
          <p:cNvSpPr/>
          <p:nvPr/>
        </p:nvSpPr>
        <p:spPr>
          <a:xfrm>
            <a:off x="6396057" y="1086332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도자기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Pottery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자원보호량 증가 +2000</a:t>
            </a:r>
          </a:p>
        </p:txBody>
      </p:sp>
      <p:sp>
        <p:nvSpPr>
          <p:cNvPr id="99" name="Shape 99"/>
          <p:cNvSpPr/>
          <p:nvPr/>
        </p:nvSpPr>
        <p:spPr>
          <a:xfrm>
            <a:off x="8518020" y="51652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도끼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채집 속도 증가 +1% </a:t>
            </a:r>
          </a:p>
        </p:txBody>
      </p:sp>
      <p:sp>
        <p:nvSpPr>
          <p:cNvPr id="100" name="Shape 100"/>
          <p:cNvSpPr/>
          <p:nvPr/>
        </p:nvSpPr>
        <p:spPr>
          <a:xfrm>
            <a:off x="8518020" y="164338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수렵 기술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Trapping Skill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+1%</a:t>
            </a:r>
          </a:p>
        </p:txBody>
      </p:sp>
      <p:sp>
        <p:nvSpPr>
          <p:cNvPr id="101" name="Shape 101"/>
          <p:cNvSpPr/>
          <p:nvPr/>
        </p:nvSpPr>
        <p:spPr>
          <a:xfrm>
            <a:off x="4261376" y="51652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곡괭이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Pickaxe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+4% </a:t>
            </a:r>
          </a:p>
        </p:txBody>
      </p:sp>
      <p:sp>
        <p:nvSpPr>
          <p:cNvPr id="102" name="Shape 102"/>
          <p:cNvSpPr/>
          <p:nvPr/>
        </p:nvSpPr>
        <p:spPr>
          <a:xfrm>
            <a:off x="4261376" y="163607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채석장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Quarry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채집속도 증가 +1% </a:t>
            </a:r>
          </a:p>
        </p:txBody>
      </p:sp>
      <p:sp>
        <p:nvSpPr>
          <p:cNvPr id="103" name="Shape 103"/>
          <p:cNvSpPr/>
          <p:nvPr/>
        </p:nvSpPr>
        <p:spPr>
          <a:xfrm>
            <a:off x="8518020" y="560637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향신료 (0/10)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Spicy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소모 감소 -1%</a:t>
            </a:r>
          </a:p>
        </p:txBody>
      </p:sp>
      <p:sp>
        <p:nvSpPr>
          <p:cNvPr id="104" name="Shape 104"/>
          <p:cNvSpPr/>
          <p:nvPr/>
        </p:nvSpPr>
        <p:spPr>
          <a:xfrm>
            <a:off x="10595256" y="504866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채석 기술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Stone Cutting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채집속도 증가 +1%</a:t>
            </a:r>
          </a:p>
        </p:txBody>
      </p:sp>
      <p:sp>
        <p:nvSpPr>
          <p:cNvPr id="105" name="Shape 105"/>
          <p:cNvSpPr/>
          <p:nvPr/>
        </p:nvSpPr>
        <p:spPr>
          <a:xfrm>
            <a:off x="10595256" y="616408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야금학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Metallurgy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 채집속도 증가 +1% </a:t>
            </a:r>
          </a:p>
        </p:txBody>
      </p:sp>
      <p:sp>
        <p:nvSpPr>
          <p:cNvPr id="106" name="Shape 106"/>
          <p:cNvSpPr/>
          <p:nvPr/>
        </p:nvSpPr>
        <p:spPr>
          <a:xfrm>
            <a:off x="6374851" y="2909911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벌목 캠프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Felling Camp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목재 생산량 증가 +4% </a:t>
            </a:r>
          </a:p>
        </p:txBody>
      </p:sp>
      <p:sp>
        <p:nvSpPr>
          <p:cNvPr id="107" name="Shape 107"/>
          <p:cNvSpPr/>
          <p:nvPr/>
        </p:nvSpPr>
        <p:spPr>
          <a:xfrm>
            <a:off x="6374851" y="4027812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농업 기술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Agricultural Technology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생산량 증가 +4% </a:t>
            </a:r>
          </a:p>
        </p:txBody>
      </p:sp>
      <p:sp>
        <p:nvSpPr>
          <p:cNvPr id="108" name="Shape 108"/>
          <p:cNvSpPr/>
          <p:nvPr/>
        </p:nvSpPr>
        <p:spPr>
          <a:xfrm>
            <a:off x="-145" y="560637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요리 (0/10)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Cooking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소모 감소 -1%</a:t>
            </a:r>
          </a:p>
        </p:txBody>
      </p:sp>
      <p:sp>
        <p:nvSpPr>
          <p:cNvPr id="109" name="Shape 109"/>
          <p:cNvSpPr/>
          <p:nvPr/>
        </p:nvSpPr>
        <p:spPr>
          <a:xfrm>
            <a:off x="2121816" y="5048655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건축술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생산량 증가 +4%</a:t>
            </a:r>
          </a:p>
        </p:txBody>
      </p:sp>
      <p:sp>
        <p:nvSpPr>
          <p:cNvPr id="110" name="Shape 110"/>
          <p:cNvSpPr/>
          <p:nvPr/>
        </p:nvSpPr>
        <p:spPr>
          <a:xfrm>
            <a:off x="6387892" y="504865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임업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Forestry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목재 채집속도 증가 +1%</a:t>
            </a:r>
          </a:p>
        </p:txBody>
      </p:sp>
      <p:sp>
        <p:nvSpPr>
          <p:cNvPr id="111" name="Shape 111"/>
          <p:cNvSpPr/>
          <p:nvPr/>
        </p:nvSpPr>
        <p:spPr>
          <a:xfrm>
            <a:off x="6387892" y="616408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목축업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Animal Husbandry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식량 채집속도 증가 +1%</a:t>
            </a:r>
          </a:p>
        </p:txBody>
      </p:sp>
      <p:sp>
        <p:nvSpPr>
          <p:cNvPr id="112" name="Shape 112"/>
          <p:cNvSpPr/>
          <p:nvPr/>
        </p:nvSpPr>
        <p:spPr>
          <a:xfrm>
            <a:off x="4261376" y="5593392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은행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자원고 증가 +2000</a:t>
            </a:r>
          </a:p>
        </p:txBody>
      </p:sp>
      <p:sp>
        <p:nvSpPr>
          <p:cNvPr id="113" name="Shape 113"/>
          <p:cNvSpPr/>
          <p:nvPr/>
        </p:nvSpPr>
        <p:spPr>
          <a:xfrm>
            <a:off x="2122857" y="1078363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채광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석재 채집 가능</a:t>
            </a:r>
          </a:p>
        </p:txBody>
      </p:sp>
      <p:sp>
        <p:nvSpPr>
          <p:cNvPr id="114" name="Shape 114"/>
          <p:cNvSpPr/>
          <p:nvPr/>
        </p:nvSpPr>
        <p:spPr>
          <a:xfrm>
            <a:off x="2668" y="3467628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철제 기술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Iron Working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 채집 가능</a:t>
            </a:r>
          </a:p>
        </p:txBody>
      </p:sp>
      <p:sp>
        <p:nvSpPr>
          <p:cNvPr id="115" name="Shape 115"/>
          <p:cNvSpPr/>
          <p:nvPr/>
        </p:nvSpPr>
        <p:spPr>
          <a:xfrm>
            <a:off x="2121816" y="4027810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금속 주조술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Metal Casting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 채집속도 증가 +1% </a:t>
            </a:r>
          </a:p>
        </p:txBody>
      </p:sp>
      <p:sp>
        <p:nvSpPr>
          <p:cNvPr id="116" name="Shape 116"/>
          <p:cNvSpPr/>
          <p:nvPr/>
        </p:nvSpPr>
        <p:spPr>
          <a:xfrm>
            <a:off x="2121816" y="616938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제철소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Steel Mill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철 생산량 증가 +4%</a:t>
            </a:r>
          </a:p>
        </p:txBody>
      </p:sp>
      <p:cxnSp>
        <p:nvCxnSpPr>
          <p:cNvPr id="117" name="Shape 117"/>
          <p:cNvCxnSpPr>
            <a:stCxn id="96" idx="3"/>
            <a:endCxn id="113" idx="1"/>
          </p:cNvCxnSpPr>
          <p:nvPr/>
        </p:nvCxnSpPr>
        <p:spPr>
          <a:xfrm>
            <a:off x="1599412" y="799507"/>
            <a:ext cx="5235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" name="Shape 118"/>
          <p:cNvCxnSpPr>
            <a:stCxn id="97" idx="3"/>
            <a:endCxn id="113" idx="1"/>
          </p:cNvCxnSpPr>
          <p:nvPr/>
        </p:nvCxnSpPr>
        <p:spPr>
          <a:xfrm flipH="1" rot="10800000">
            <a:off x="1599412" y="1357131"/>
            <a:ext cx="523500" cy="56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9" name="Shape 119"/>
          <p:cNvCxnSpPr>
            <a:stCxn id="113" idx="3"/>
            <a:endCxn id="101" idx="1"/>
          </p:cNvCxnSpPr>
          <p:nvPr/>
        </p:nvCxnSpPr>
        <p:spPr>
          <a:xfrm flipH="1" rot="10800000">
            <a:off x="3719601" y="795320"/>
            <a:ext cx="541800" cy="56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0" name="Shape 120"/>
          <p:cNvCxnSpPr>
            <a:stCxn id="113" idx="3"/>
            <a:endCxn id="102" idx="1"/>
          </p:cNvCxnSpPr>
          <p:nvPr/>
        </p:nvCxnSpPr>
        <p:spPr>
          <a:xfrm>
            <a:off x="3719601" y="1357220"/>
            <a:ext cx="5418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" name="Shape 121"/>
          <p:cNvCxnSpPr>
            <a:stCxn id="101" idx="3"/>
            <a:endCxn id="98" idx="1"/>
          </p:cNvCxnSpPr>
          <p:nvPr/>
        </p:nvCxnSpPr>
        <p:spPr>
          <a:xfrm>
            <a:off x="5858120" y="795381"/>
            <a:ext cx="537900" cy="56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2" name="Shape 122"/>
          <p:cNvCxnSpPr>
            <a:stCxn id="102" idx="3"/>
            <a:endCxn id="98" idx="1"/>
          </p:cNvCxnSpPr>
          <p:nvPr/>
        </p:nvCxnSpPr>
        <p:spPr>
          <a:xfrm flipH="1" rot="10800000">
            <a:off x="5858120" y="1365335"/>
            <a:ext cx="537900" cy="54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" name="Shape 123"/>
          <p:cNvCxnSpPr>
            <a:stCxn id="98" idx="3"/>
            <a:endCxn id="99" idx="1"/>
          </p:cNvCxnSpPr>
          <p:nvPr/>
        </p:nvCxnSpPr>
        <p:spPr>
          <a:xfrm flipH="1" rot="10800000">
            <a:off x="7992801" y="795489"/>
            <a:ext cx="525300" cy="56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" name="Shape 124"/>
          <p:cNvCxnSpPr>
            <a:stCxn id="98" idx="3"/>
            <a:endCxn id="100" idx="1"/>
          </p:cNvCxnSpPr>
          <p:nvPr/>
        </p:nvCxnSpPr>
        <p:spPr>
          <a:xfrm>
            <a:off x="7992801" y="1365189"/>
            <a:ext cx="525300" cy="55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5" name="Shape 125"/>
          <p:cNvCxnSpPr>
            <a:stCxn id="114" idx="3"/>
            <a:endCxn id="95" idx="1"/>
          </p:cNvCxnSpPr>
          <p:nvPr/>
        </p:nvCxnSpPr>
        <p:spPr>
          <a:xfrm flipH="1" rot="10800000">
            <a:off x="1599412" y="3188786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stCxn id="114" idx="3"/>
            <a:endCxn id="115" idx="1"/>
          </p:cNvCxnSpPr>
          <p:nvPr/>
        </p:nvCxnSpPr>
        <p:spPr>
          <a:xfrm>
            <a:off x="1599412" y="3746486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7" name="Shape 127"/>
          <p:cNvCxnSpPr>
            <a:stCxn id="95" idx="3"/>
            <a:endCxn id="93" idx="1"/>
          </p:cNvCxnSpPr>
          <p:nvPr/>
        </p:nvCxnSpPr>
        <p:spPr>
          <a:xfrm>
            <a:off x="3718561" y="3188769"/>
            <a:ext cx="5370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8" name="Shape 128"/>
          <p:cNvCxnSpPr>
            <a:stCxn id="115" idx="3"/>
            <a:endCxn id="93" idx="1"/>
          </p:cNvCxnSpPr>
          <p:nvPr/>
        </p:nvCxnSpPr>
        <p:spPr>
          <a:xfrm flipH="1" rot="10800000">
            <a:off x="3718561" y="3746568"/>
            <a:ext cx="5370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9" name="Shape 129"/>
          <p:cNvCxnSpPr>
            <a:stCxn id="93" idx="3"/>
            <a:endCxn id="106" idx="1"/>
          </p:cNvCxnSpPr>
          <p:nvPr/>
        </p:nvCxnSpPr>
        <p:spPr>
          <a:xfrm flipH="1" rot="10800000">
            <a:off x="5852446" y="3188785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0" name="Shape 130"/>
          <p:cNvCxnSpPr>
            <a:stCxn id="93" idx="3"/>
            <a:endCxn id="107" idx="1"/>
          </p:cNvCxnSpPr>
          <p:nvPr/>
        </p:nvCxnSpPr>
        <p:spPr>
          <a:xfrm>
            <a:off x="5852446" y="3746485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08" idx="3"/>
            <a:endCxn id="109" idx="1"/>
          </p:cNvCxnSpPr>
          <p:nvPr/>
        </p:nvCxnSpPr>
        <p:spPr>
          <a:xfrm flipH="1" rot="10800000">
            <a:off x="1596599" y="5327529"/>
            <a:ext cx="525299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2" name="Shape 132"/>
          <p:cNvCxnSpPr>
            <a:stCxn id="108" idx="3"/>
            <a:endCxn id="116" idx="1"/>
          </p:cNvCxnSpPr>
          <p:nvPr/>
        </p:nvCxnSpPr>
        <p:spPr>
          <a:xfrm>
            <a:off x="1596599" y="5885229"/>
            <a:ext cx="525299" cy="563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3" name="Shape 133"/>
          <p:cNvCxnSpPr>
            <a:stCxn id="109" idx="3"/>
            <a:endCxn id="112" idx="1"/>
          </p:cNvCxnSpPr>
          <p:nvPr/>
        </p:nvCxnSpPr>
        <p:spPr>
          <a:xfrm>
            <a:off x="3718561" y="5327513"/>
            <a:ext cx="542700" cy="54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4" name="Shape 134"/>
          <p:cNvCxnSpPr>
            <a:stCxn id="116" idx="3"/>
            <a:endCxn id="112" idx="1"/>
          </p:cNvCxnSpPr>
          <p:nvPr/>
        </p:nvCxnSpPr>
        <p:spPr>
          <a:xfrm flipH="1" rot="10800000">
            <a:off x="3718561" y="5872247"/>
            <a:ext cx="542700" cy="576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5" name="Shape 135"/>
          <p:cNvCxnSpPr>
            <a:stCxn id="112" idx="3"/>
            <a:endCxn id="110" idx="1"/>
          </p:cNvCxnSpPr>
          <p:nvPr/>
        </p:nvCxnSpPr>
        <p:spPr>
          <a:xfrm flipH="1" rot="10800000">
            <a:off x="5858120" y="5327450"/>
            <a:ext cx="529800" cy="544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12" idx="3"/>
            <a:endCxn id="111" idx="1"/>
          </p:cNvCxnSpPr>
          <p:nvPr/>
        </p:nvCxnSpPr>
        <p:spPr>
          <a:xfrm>
            <a:off x="5858120" y="5872250"/>
            <a:ext cx="529800" cy="57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7" name="Shape 137"/>
          <p:cNvCxnSpPr>
            <a:stCxn id="110" idx="3"/>
            <a:endCxn id="103" idx="1"/>
          </p:cNvCxnSpPr>
          <p:nvPr/>
        </p:nvCxnSpPr>
        <p:spPr>
          <a:xfrm>
            <a:off x="7984637" y="5327514"/>
            <a:ext cx="5334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8" name="Shape 138"/>
          <p:cNvCxnSpPr>
            <a:stCxn id="111" idx="3"/>
            <a:endCxn id="103" idx="1"/>
          </p:cNvCxnSpPr>
          <p:nvPr/>
        </p:nvCxnSpPr>
        <p:spPr>
          <a:xfrm flipH="1" rot="10800000">
            <a:off x="7984637" y="5885244"/>
            <a:ext cx="5334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9" name="Shape 139"/>
          <p:cNvCxnSpPr>
            <a:stCxn id="103" idx="3"/>
            <a:endCxn id="104" idx="1"/>
          </p:cNvCxnSpPr>
          <p:nvPr/>
        </p:nvCxnSpPr>
        <p:spPr>
          <a:xfrm flipH="1" rot="10800000">
            <a:off x="10114764" y="5327530"/>
            <a:ext cx="4806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" name="Shape 140"/>
          <p:cNvCxnSpPr>
            <a:stCxn id="103" idx="3"/>
            <a:endCxn id="105" idx="1"/>
          </p:cNvCxnSpPr>
          <p:nvPr/>
        </p:nvCxnSpPr>
        <p:spPr>
          <a:xfrm>
            <a:off x="10114764" y="5885230"/>
            <a:ext cx="4806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2126728" y="-5443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Ancient Ages</a:t>
            </a:r>
          </a:p>
        </p:txBody>
      </p:sp>
      <p:sp>
        <p:nvSpPr>
          <p:cNvPr id="146" name="Shape 146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Bronze Ages</a:t>
            </a:r>
          </a:p>
        </p:txBody>
      </p:sp>
      <p:sp>
        <p:nvSpPr>
          <p:cNvPr id="147" name="Shape 147"/>
          <p:cNvSpPr/>
          <p:nvPr/>
        </p:nvSpPr>
        <p:spPr>
          <a:xfrm>
            <a:off x="8169" y="4684662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Renaissance</a:t>
            </a:r>
          </a:p>
        </p:txBody>
      </p:sp>
      <p:sp>
        <p:nvSpPr>
          <p:cNvPr id="148" name="Shape 148"/>
          <p:cNvSpPr/>
          <p:nvPr/>
        </p:nvSpPr>
        <p:spPr>
          <a:xfrm>
            <a:off x="8169" y="2616735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Ages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0" y="642444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기술 (19)</a:t>
            </a:r>
          </a:p>
        </p:txBody>
      </p:sp>
      <p:sp>
        <p:nvSpPr>
          <p:cNvPr id="150" name="Shape 150"/>
          <p:cNvSpPr/>
          <p:nvPr/>
        </p:nvSpPr>
        <p:spPr>
          <a:xfrm>
            <a:off x="2121816" y="290991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함정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Traps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수성시 공격력 증가 +1%</a:t>
            </a:r>
          </a:p>
        </p:txBody>
      </p:sp>
      <p:sp>
        <p:nvSpPr>
          <p:cNvPr id="151" name="Shape 151"/>
          <p:cNvSpPr/>
          <p:nvPr/>
        </p:nvSpPr>
        <p:spPr>
          <a:xfrm>
            <a:off x="2668" y="3467628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의학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Medical Science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사망병을 부상병 전환 +1%</a:t>
            </a:r>
          </a:p>
        </p:txBody>
      </p:sp>
      <p:sp>
        <p:nvSpPr>
          <p:cNvPr id="152" name="Shape 152"/>
          <p:cNvSpPr/>
          <p:nvPr/>
        </p:nvSpPr>
        <p:spPr>
          <a:xfrm>
            <a:off x="6360114" y="290991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지도제작술 (0/10)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 Making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 속도 +10%</a:t>
            </a:r>
          </a:p>
        </p:txBody>
      </p:sp>
      <p:sp>
        <p:nvSpPr>
          <p:cNvPr id="153" name="Shape 153"/>
          <p:cNvSpPr/>
          <p:nvPr/>
        </p:nvSpPr>
        <p:spPr>
          <a:xfrm>
            <a:off x="4240966" y="596312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바퀴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 Wheel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몬스터 행군 속도 +10%</a:t>
            </a:r>
          </a:p>
        </p:txBody>
      </p:sp>
      <p:sp>
        <p:nvSpPr>
          <p:cNvPr id="154" name="Shape 154"/>
          <p:cNvSpPr/>
          <p:nvPr/>
        </p:nvSpPr>
        <p:spPr>
          <a:xfrm>
            <a:off x="2668" y="115402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석조 기술 (0/10)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Marsonry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성벽 내구도 +300</a:t>
            </a:r>
          </a:p>
        </p:txBody>
      </p:sp>
      <p:sp>
        <p:nvSpPr>
          <p:cNvPr id="155" name="Shape 155"/>
          <p:cNvSpPr/>
          <p:nvPr/>
        </p:nvSpPr>
        <p:spPr>
          <a:xfrm>
            <a:off x="8479264" y="596312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약초학 (0/10)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Herbalism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치료 속도 +2%</a:t>
            </a:r>
          </a:p>
        </p:txBody>
      </p:sp>
      <p:sp>
        <p:nvSpPr>
          <p:cNvPr id="156" name="Shape 156"/>
          <p:cNvSpPr/>
          <p:nvPr/>
        </p:nvSpPr>
        <p:spPr>
          <a:xfrm>
            <a:off x="4240966" y="171421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신비주의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Mysticism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스테미나 회복 속도 +1%</a:t>
            </a:r>
          </a:p>
        </p:txBody>
      </p:sp>
      <p:sp>
        <p:nvSpPr>
          <p:cNvPr id="157" name="Shape 157"/>
          <p:cNvSpPr/>
          <p:nvPr/>
        </p:nvSpPr>
        <p:spPr>
          <a:xfrm>
            <a:off x="8479264" y="171421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의술 (0/10)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Medicine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+2000</a:t>
            </a:r>
          </a:p>
        </p:txBody>
      </p:sp>
      <p:sp>
        <p:nvSpPr>
          <p:cNvPr id="158" name="Shape 158"/>
          <p:cNvSpPr/>
          <p:nvPr/>
        </p:nvSpPr>
        <p:spPr>
          <a:xfrm>
            <a:off x="2121816" y="115402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 (0/10)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Construction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</a:t>
            </a:r>
            <a:r>
              <a:rPr lang="ko-KR" sz="900">
                <a:solidFill>
                  <a:schemeClr val="lt1"/>
                </a:solidFill>
              </a:rPr>
              <a:t>축</a:t>
            </a: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>
                <a:solidFill>
                  <a:schemeClr val="lt1"/>
                </a:solidFill>
              </a:rPr>
              <a:t>속도</a:t>
            </a: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>
                <a:solidFill>
                  <a:schemeClr val="lt1"/>
                </a:solidFill>
              </a:rPr>
              <a:t>+</a:t>
            </a: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1%</a:t>
            </a:r>
          </a:p>
        </p:txBody>
      </p:sp>
      <p:sp>
        <p:nvSpPr>
          <p:cNvPr id="159" name="Shape 159"/>
          <p:cNvSpPr/>
          <p:nvPr/>
        </p:nvSpPr>
        <p:spPr>
          <a:xfrm>
            <a:off x="2121816" y="4027810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요새화 (0/5)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Fortification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수성시 방어력 증가 +1%</a:t>
            </a:r>
          </a:p>
        </p:txBody>
      </p:sp>
      <p:sp>
        <p:nvSpPr>
          <p:cNvPr id="160" name="Shape 160"/>
          <p:cNvSpPr/>
          <p:nvPr/>
        </p:nvSpPr>
        <p:spPr>
          <a:xfrm>
            <a:off x="6360114" y="4027810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신학 (0/10)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Theology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스테미나 회복 속도 +1.5%</a:t>
            </a:r>
          </a:p>
        </p:txBody>
      </p:sp>
      <p:sp>
        <p:nvSpPr>
          <p:cNvPr id="161" name="Shape 161"/>
          <p:cNvSpPr/>
          <p:nvPr/>
        </p:nvSpPr>
        <p:spPr>
          <a:xfrm>
            <a:off x="6360114" y="1154029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수레 (0/10)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Wagon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적재량 증가 +1.5%</a:t>
            </a:r>
          </a:p>
        </p:txBody>
      </p:sp>
      <p:sp>
        <p:nvSpPr>
          <p:cNvPr id="162" name="Shape 162"/>
          <p:cNvSpPr/>
          <p:nvPr/>
        </p:nvSpPr>
        <p:spPr>
          <a:xfrm>
            <a:off x="4240966" y="3467628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건축학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</a:rPr>
              <a:t>Buildings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</a:t>
            </a:r>
            <a:r>
              <a:rPr lang="ko-KR" sz="900">
                <a:solidFill>
                  <a:schemeClr val="lt1"/>
                </a:solidFill>
              </a:rPr>
              <a:t>축</a:t>
            </a: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>
                <a:solidFill>
                  <a:schemeClr val="lt1"/>
                </a:solidFill>
              </a:rPr>
              <a:t>속도</a:t>
            </a: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900">
                <a:solidFill>
                  <a:schemeClr val="lt1"/>
                </a:solidFill>
              </a:rPr>
              <a:t>+</a:t>
            </a: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1%</a:t>
            </a:r>
          </a:p>
        </p:txBody>
      </p:sp>
      <p:sp>
        <p:nvSpPr>
          <p:cNvPr id="163" name="Shape 163"/>
          <p:cNvSpPr/>
          <p:nvPr/>
        </p:nvSpPr>
        <p:spPr>
          <a:xfrm>
            <a:off x="2121816" y="494502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약학 (0/15)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Pharmacy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치료 속도 +2%</a:t>
            </a:r>
          </a:p>
        </p:txBody>
      </p:sp>
      <p:sp>
        <p:nvSpPr>
          <p:cNvPr id="164" name="Shape 164"/>
          <p:cNvSpPr/>
          <p:nvPr/>
        </p:nvSpPr>
        <p:spPr>
          <a:xfrm>
            <a:off x="2668" y="550273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마차 (0/15)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 Wagon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적재량 증가 +2%</a:t>
            </a:r>
          </a:p>
        </p:txBody>
      </p:sp>
      <p:sp>
        <p:nvSpPr>
          <p:cNvPr id="165" name="Shape 165"/>
          <p:cNvSpPr/>
          <p:nvPr/>
        </p:nvSpPr>
        <p:spPr>
          <a:xfrm>
            <a:off x="2121816" y="606292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(0/15)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Hospital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병원 수용량 +2000</a:t>
            </a:r>
          </a:p>
        </p:txBody>
      </p:sp>
      <p:sp>
        <p:nvSpPr>
          <p:cNvPr id="166" name="Shape 166"/>
          <p:cNvSpPr/>
          <p:nvPr/>
        </p:nvSpPr>
        <p:spPr>
          <a:xfrm>
            <a:off x="6360114" y="494502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고급 함정 (0/10)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Advanced Traps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수성시 공격력 증가+1%</a:t>
            </a:r>
          </a:p>
        </p:txBody>
      </p:sp>
      <p:sp>
        <p:nvSpPr>
          <p:cNvPr id="167" name="Shape 167"/>
          <p:cNvSpPr/>
          <p:nvPr/>
        </p:nvSpPr>
        <p:spPr>
          <a:xfrm>
            <a:off x="6360114" y="6062921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축성술 (0/10)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Military Architecture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수성시 방어력 증가 +1%</a:t>
            </a:r>
          </a:p>
        </p:txBody>
      </p:sp>
      <p:sp>
        <p:nvSpPr>
          <p:cNvPr id="168" name="Shape 168"/>
          <p:cNvSpPr/>
          <p:nvPr/>
        </p:nvSpPr>
        <p:spPr>
          <a:xfrm>
            <a:off x="4240966" y="5502737"/>
            <a:ext cx="1596744" cy="55771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의무병 (0/5)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사망병을 부상병 전환 +1%</a:t>
            </a:r>
          </a:p>
        </p:txBody>
      </p:sp>
      <p:cxnSp>
        <p:nvCxnSpPr>
          <p:cNvPr id="169" name="Shape 169"/>
          <p:cNvCxnSpPr>
            <a:stCxn id="154" idx="3"/>
            <a:endCxn id="158" idx="1"/>
          </p:cNvCxnSpPr>
          <p:nvPr/>
        </p:nvCxnSpPr>
        <p:spPr>
          <a:xfrm>
            <a:off x="1599412" y="1432887"/>
            <a:ext cx="522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0" name="Shape 170"/>
          <p:cNvCxnSpPr>
            <a:stCxn id="158" idx="3"/>
            <a:endCxn id="153" idx="1"/>
          </p:cNvCxnSpPr>
          <p:nvPr/>
        </p:nvCxnSpPr>
        <p:spPr>
          <a:xfrm flipH="1" rot="10800000">
            <a:off x="3718561" y="875187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1" name="Shape 171"/>
          <p:cNvCxnSpPr>
            <a:stCxn id="158" idx="3"/>
            <a:endCxn id="156" idx="1"/>
          </p:cNvCxnSpPr>
          <p:nvPr/>
        </p:nvCxnSpPr>
        <p:spPr>
          <a:xfrm>
            <a:off x="3718561" y="1432887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2" name="Shape 172"/>
          <p:cNvCxnSpPr>
            <a:stCxn id="153" idx="3"/>
            <a:endCxn id="161" idx="1"/>
          </p:cNvCxnSpPr>
          <p:nvPr/>
        </p:nvCxnSpPr>
        <p:spPr>
          <a:xfrm>
            <a:off x="5837710" y="875170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3" name="Shape 173"/>
          <p:cNvCxnSpPr>
            <a:stCxn id="156" idx="3"/>
            <a:endCxn id="161" idx="1"/>
          </p:cNvCxnSpPr>
          <p:nvPr/>
        </p:nvCxnSpPr>
        <p:spPr>
          <a:xfrm flipH="1" rot="10800000">
            <a:off x="5837710" y="1432969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4" name="Shape 174"/>
          <p:cNvCxnSpPr>
            <a:stCxn id="161" idx="3"/>
            <a:endCxn id="155" idx="1"/>
          </p:cNvCxnSpPr>
          <p:nvPr/>
        </p:nvCxnSpPr>
        <p:spPr>
          <a:xfrm flipH="1" rot="10800000">
            <a:off x="7956858" y="875187"/>
            <a:ext cx="522300" cy="5577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5" name="Shape 175"/>
          <p:cNvCxnSpPr>
            <a:stCxn id="161" idx="3"/>
            <a:endCxn id="157" idx="1"/>
          </p:cNvCxnSpPr>
          <p:nvPr/>
        </p:nvCxnSpPr>
        <p:spPr>
          <a:xfrm>
            <a:off x="7956858" y="1432887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6" name="Shape 176"/>
          <p:cNvCxnSpPr>
            <a:stCxn id="151" idx="3"/>
            <a:endCxn id="150" idx="1"/>
          </p:cNvCxnSpPr>
          <p:nvPr/>
        </p:nvCxnSpPr>
        <p:spPr>
          <a:xfrm flipH="1" rot="10800000">
            <a:off x="1599412" y="3188786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7" name="Shape 177"/>
          <p:cNvCxnSpPr>
            <a:stCxn id="151" idx="3"/>
            <a:endCxn id="159" idx="1"/>
          </p:cNvCxnSpPr>
          <p:nvPr/>
        </p:nvCxnSpPr>
        <p:spPr>
          <a:xfrm>
            <a:off x="1599412" y="3746486"/>
            <a:ext cx="522300" cy="560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8" name="Shape 178"/>
          <p:cNvCxnSpPr>
            <a:stCxn id="150" idx="3"/>
            <a:endCxn id="162" idx="1"/>
          </p:cNvCxnSpPr>
          <p:nvPr/>
        </p:nvCxnSpPr>
        <p:spPr>
          <a:xfrm>
            <a:off x="3718561" y="3188769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9" name="Shape 179"/>
          <p:cNvCxnSpPr>
            <a:stCxn id="159" idx="3"/>
            <a:endCxn id="162" idx="1"/>
          </p:cNvCxnSpPr>
          <p:nvPr/>
        </p:nvCxnSpPr>
        <p:spPr>
          <a:xfrm flipH="1" rot="10800000">
            <a:off x="3718561" y="3746568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0" name="Shape 180"/>
          <p:cNvCxnSpPr>
            <a:stCxn id="162" idx="3"/>
            <a:endCxn id="152" idx="1"/>
          </p:cNvCxnSpPr>
          <p:nvPr/>
        </p:nvCxnSpPr>
        <p:spPr>
          <a:xfrm flipH="1" rot="10800000">
            <a:off x="5837710" y="3188786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1" name="Shape 181"/>
          <p:cNvCxnSpPr>
            <a:stCxn id="162" idx="3"/>
            <a:endCxn id="160" idx="1"/>
          </p:cNvCxnSpPr>
          <p:nvPr/>
        </p:nvCxnSpPr>
        <p:spPr>
          <a:xfrm>
            <a:off x="5837710" y="3746486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2" name="Shape 182"/>
          <p:cNvCxnSpPr>
            <a:stCxn id="164" idx="3"/>
            <a:endCxn id="163" idx="1"/>
          </p:cNvCxnSpPr>
          <p:nvPr/>
        </p:nvCxnSpPr>
        <p:spPr>
          <a:xfrm flipH="1" rot="10800000">
            <a:off x="1599412" y="5223895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3" name="Shape 183"/>
          <p:cNvCxnSpPr>
            <a:stCxn id="164" idx="3"/>
            <a:endCxn id="165" idx="1"/>
          </p:cNvCxnSpPr>
          <p:nvPr/>
        </p:nvCxnSpPr>
        <p:spPr>
          <a:xfrm>
            <a:off x="1599412" y="5781595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4" name="Shape 184"/>
          <p:cNvCxnSpPr>
            <a:stCxn id="163" idx="3"/>
            <a:endCxn id="168" idx="1"/>
          </p:cNvCxnSpPr>
          <p:nvPr/>
        </p:nvCxnSpPr>
        <p:spPr>
          <a:xfrm>
            <a:off x="3718561" y="5223879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5" name="Shape 185"/>
          <p:cNvCxnSpPr>
            <a:stCxn id="165" idx="3"/>
            <a:endCxn id="168" idx="1"/>
          </p:cNvCxnSpPr>
          <p:nvPr/>
        </p:nvCxnSpPr>
        <p:spPr>
          <a:xfrm flipH="1" rot="10800000">
            <a:off x="3718561" y="5781679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68" idx="3"/>
            <a:endCxn id="166" idx="1"/>
          </p:cNvCxnSpPr>
          <p:nvPr/>
        </p:nvCxnSpPr>
        <p:spPr>
          <a:xfrm flipH="1" rot="10800000">
            <a:off x="5837710" y="5223895"/>
            <a:ext cx="522300" cy="5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stCxn id="168" idx="3"/>
            <a:endCxn id="167" idx="1"/>
          </p:cNvCxnSpPr>
          <p:nvPr/>
        </p:nvCxnSpPr>
        <p:spPr>
          <a:xfrm>
            <a:off x="5837710" y="5781595"/>
            <a:ext cx="522300" cy="56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2126728" y="-5443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Ancient Ages</a:t>
            </a:r>
          </a:p>
        </p:txBody>
      </p:sp>
      <p:sp>
        <p:nvSpPr>
          <p:cNvPr id="193" name="Shape 193"/>
          <p:cNvSpPr/>
          <p:nvPr/>
        </p:nvSpPr>
        <p:spPr>
          <a:xfrm>
            <a:off x="0" y="0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Bronze Ages</a:t>
            </a:r>
          </a:p>
        </p:txBody>
      </p:sp>
      <p:sp>
        <p:nvSpPr>
          <p:cNvPr id="194" name="Shape 194"/>
          <p:cNvSpPr/>
          <p:nvPr/>
        </p:nvSpPr>
        <p:spPr>
          <a:xfrm>
            <a:off x="8169" y="4684662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Renaissance</a:t>
            </a:r>
          </a:p>
        </p:txBody>
      </p:sp>
      <p:sp>
        <p:nvSpPr>
          <p:cNvPr id="195" name="Shape 195"/>
          <p:cNvSpPr/>
          <p:nvPr/>
        </p:nvSpPr>
        <p:spPr>
          <a:xfrm>
            <a:off x="8169" y="2387161"/>
            <a:ext cx="1637969" cy="26239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Middle Ages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0" y="642444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(28)</a:t>
            </a:r>
          </a:p>
        </p:txBody>
      </p:sp>
      <p:sp>
        <p:nvSpPr>
          <p:cNvPr id="197" name="Shape 197"/>
          <p:cNvSpPr/>
          <p:nvPr/>
        </p:nvSpPr>
        <p:spPr>
          <a:xfrm>
            <a:off x="2668" y="104592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훈련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훈련속도 증가 +1%</a:t>
            </a:r>
          </a:p>
        </p:txBody>
      </p:sp>
      <p:sp>
        <p:nvSpPr>
          <p:cNvPr id="198" name="Shape 198"/>
          <p:cNvSpPr/>
          <p:nvPr/>
        </p:nvSpPr>
        <p:spPr>
          <a:xfrm>
            <a:off x="0" y="3273464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기사도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Chivalry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수 +1</a:t>
            </a:r>
          </a:p>
        </p:txBody>
      </p:sp>
      <p:sp>
        <p:nvSpPr>
          <p:cNvPr id="199" name="Shape 199"/>
          <p:cNvSpPr/>
          <p:nvPr/>
        </p:nvSpPr>
        <p:spPr>
          <a:xfrm>
            <a:off x="2099011" y="104592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무사도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Warrior’s Code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수 +1</a:t>
            </a:r>
          </a:p>
        </p:txBody>
      </p:sp>
      <p:sp>
        <p:nvSpPr>
          <p:cNvPr id="200" name="Shape 200"/>
          <p:cNvSpPr/>
          <p:nvPr/>
        </p:nvSpPr>
        <p:spPr>
          <a:xfrm>
            <a:off x="0" y="558742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전술 (0/1)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Tactics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부대 수 +1</a:t>
            </a:r>
          </a:p>
        </p:txBody>
      </p:sp>
      <p:cxnSp>
        <p:nvCxnSpPr>
          <p:cNvPr id="201" name="Shape 201"/>
          <p:cNvCxnSpPr>
            <a:stCxn id="197" idx="3"/>
            <a:endCxn id="199" idx="1"/>
          </p:cNvCxnSpPr>
          <p:nvPr/>
        </p:nvCxnSpPr>
        <p:spPr>
          <a:xfrm>
            <a:off x="1599412" y="1324777"/>
            <a:ext cx="499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2" name="Shape 202"/>
          <p:cNvCxnSpPr>
            <a:stCxn id="199" idx="3"/>
          </p:cNvCxnSpPr>
          <p:nvPr/>
        </p:nvCxnSpPr>
        <p:spPr>
          <a:xfrm>
            <a:off x="3695755" y="1324777"/>
            <a:ext cx="527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3" name="Shape 203"/>
          <p:cNvCxnSpPr/>
          <p:nvPr/>
        </p:nvCxnSpPr>
        <p:spPr>
          <a:xfrm>
            <a:off x="5819817" y="1324776"/>
            <a:ext cx="5273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>
            <a:off x="7943878" y="1324776"/>
            <a:ext cx="5273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5" name="Shape 205"/>
          <p:cNvCxnSpPr>
            <a:stCxn id="198" idx="3"/>
          </p:cNvCxnSpPr>
          <p:nvPr/>
        </p:nvCxnSpPr>
        <p:spPr>
          <a:xfrm>
            <a:off x="1596744" y="3552321"/>
            <a:ext cx="502200" cy="1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6" name="Shape 206"/>
          <p:cNvCxnSpPr/>
          <p:nvPr/>
        </p:nvCxnSpPr>
        <p:spPr>
          <a:xfrm>
            <a:off x="3695755" y="3562507"/>
            <a:ext cx="5273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>
            <a:off x="5819817" y="3562507"/>
            <a:ext cx="5273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8" name="Shape 208"/>
          <p:cNvCxnSpPr>
            <a:stCxn id="200" idx="3"/>
          </p:cNvCxnSpPr>
          <p:nvPr/>
        </p:nvCxnSpPr>
        <p:spPr>
          <a:xfrm>
            <a:off x="1596744" y="5866285"/>
            <a:ext cx="5022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 flipH="1" rot="10800000">
            <a:off x="3695755" y="5866285"/>
            <a:ext cx="527317" cy="39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x="5819817" y="5866285"/>
            <a:ext cx="502268" cy="39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1" name="Shape 211"/>
          <p:cNvCxnSpPr>
            <a:stCxn id="199" idx="3"/>
          </p:cNvCxnSpPr>
          <p:nvPr/>
        </p:nvCxnSpPr>
        <p:spPr>
          <a:xfrm flipH="1" rot="10800000">
            <a:off x="3695755" y="628177"/>
            <a:ext cx="527400" cy="69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2" name="Shape 212"/>
          <p:cNvCxnSpPr>
            <a:stCxn id="199" idx="3"/>
          </p:cNvCxnSpPr>
          <p:nvPr/>
        </p:nvCxnSpPr>
        <p:spPr>
          <a:xfrm>
            <a:off x="3695755" y="1324777"/>
            <a:ext cx="527400" cy="6965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3" name="Shape 213"/>
          <p:cNvCxnSpPr/>
          <p:nvPr/>
        </p:nvCxnSpPr>
        <p:spPr>
          <a:xfrm flipH="1" rot="-5400000">
            <a:off x="5735217" y="712858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4" name="Shape 214"/>
          <p:cNvCxnSpPr/>
          <p:nvPr/>
        </p:nvCxnSpPr>
        <p:spPr>
          <a:xfrm rot="-5400000">
            <a:off x="5735217" y="1409294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5" name="Shape 215"/>
          <p:cNvCxnSpPr/>
          <p:nvPr/>
        </p:nvCxnSpPr>
        <p:spPr>
          <a:xfrm rot="-5400000">
            <a:off x="7859278" y="712776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6" name="Shape 216"/>
          <p:cNvCxnSpPr/>
          <p:nvPr/>
        </p:nvCxnSpPr>
        <p:spPr>
          <a:xfrm flipH="1" rot="-5400000">
            <a:off x="7859278" y="1409376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7" name="Shape 217"/>
          <p:cNvCxnSpPr>
            <a:stCxn id="198" idx="3"/>
          </p:cNvCxnSpPr>
          <p:nvPr/>
        </p:nvCxnSpPr>
        <p:spPr>
          <a:xfrm flipH="1" rot="10800000">
            <a:off x="1596744" y="2865921"/>
            <a:ext cx="502200" cy="68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8" name="Shape 218"/>
          <p:cNvCxnSpPr>
            <a:stCxn id="198" idx="3"/>
          </p:cNvCxnSpPr>
          <p:nvPr/>
        </p:nvCxnSpPr>
        <p:spPr>
          <a:xfrm>
            <a:off x="1596744" y="3552321"/>
            <a:ext cx="502200" cy="70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9" name="Shape 219"/>
          <p:cNvCxnSpPr/>
          <p:nvPr/>
        </p:nvCxnSpPr>
        <p:spPr>
          <a:xfrm flipH="1" rot="-5400000">
            <a:off x="3611155" y="2950589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0" name="Shape 220"/>
          <p:cNvCxnSpPr/>
          <p:nvPr/>
        </p:nvCxnSpPr>
        <p:spPr>
          <a:xfrm rot="-5400000">
            <a:off x="3611155" y="3647025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1" name="Shape 221"/>
          <p:cNvCxnSpPr/>
          <p:nvPr/>
        </p:nvCxnSpPr>
        <p:spPr>
          <a:xfrm rot="-5400000">
            <a:off x="5735217" y="2950507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2" name="Shape 222"/>
          <p:cNvCxnSpPr/>
          <p:nvPr/>
        </p:nvCxnSpPr>
        <p:spPr>
          <a:xfrm flipH="1" rot="-5400000">
            <a:off x="5735217" y="3647107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3" name="Shape 223"/>
          <p:cNvCxnSpPr>
            <a:stCxn id="200" idx="3"/>
          </p:cNvCxnSpPr>
          <p:nvPr/>
        </p:nvCxnSpPr>
        <p:spPr>
          <a:xfrm flipH="1" rot="10800000">
            <a:off x="1596744" y="5173885"/>
            <a:ext cx="502200" cy="69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4" name="Shape 224"/>
          <p:cNvCxnSpPr>
            <a:stCxn id="200" idx="3"/>
          </p:cNvCxnSpPr>
          <p:nvPr/>
        </p:nvCxnSpPr>
        <p:spPr>
          <a:xfrm>
            <a:off x="1596744" y="5866285"/>
            <a:ext cx="502200" cy="70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 flipH="1" rot="-5400000">
            <a:off x="3613255" y="5256255"/>
            <a:ext cx="692400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6" name="Shape 226"/>
          <p:cNvCxnSpPr/>
          <p:nvPr/>
        </p:nvCxnSpPr>
        <p:spPr>
          <a:xfrm rot="-5400000">
            <a:off x="3609205" y="5952842"/>
            <a:ext cx="700500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7" name="Shape 227"/>
          <p:cNvCxnSpPr/>
          <p:nvPr/>
        </p:nvCxnSpPr>
        <p:spPr>
          <a:xfrm rot="-5400000">
            <a:off x="5724717" y="5268985"/>
            <a:ext cx="692400" cy="50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 flipH="1" rot="-5400000">
            <a:off x="5720667" y="5965435"/>
            <a:ext cx="700500" cy="502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10067939" y="1324775"/>
            <a:ext cx="5273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0" name="Shape 230"/>
          <p:cNvCxnSpPr/>
          <p:nvPr/>
        </p:nvCxnSpPr>
        <p:spPr>
          <a:xfrm flipH="1" rot="-5400000">
            <a:off x="9983339" y="712858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1" name="Shape 231"/>
          <p:cNvCxnSpPr/>
          <p:nvPr/>
        </p:nvCxnSpPr>
        <p:spPr>
          <a:xfrm rot="-5400000">
            <a:off x="9983339" y="1409294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2" name="Shape 232"/>
          <p:cNvCxnSpPr/>
          <p:nvPr/>
        </p:nvCxnSpPr>
        <p:spPr>
          <a:xfrm>
            <a:off x="7943878" y="3562507"/>
            <a:ext cx="52731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3" name="Shape 233"/>
          <p:cNvCxnSpPr/>
          <p:nvPr/>
        </p:nvCxnSpPr>
        <p:spPr>
          <a:xfrm flipH="1" rot="10800000">
            <a:off x="7918828" y="5866285"/>
            <a:ext cx="552365" cy="39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4" name="Shape 234"/>
          <p:cNvCxnSpPr/>
          <p:nvPr/>
        </p:nvCxnSpPr>
        <p:spPr>
          <a:xfrm flipH="1" rot="-5400000">
            <a:off x="7859278" y="2950589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5" name="Shape 235"/>
          <p:cNvCxnSpPr/>
          <p:nvPr/>
        </p:nvCxnSpPr>
        <p:spPr>
          <a:xfrm rot="-5400000">
            <a:off x="7859278" y="3647025"/>
            <a:ext cx="696599" cy="52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6" name="Shape 236"/>
          <p:cNvCxnSpPr/>
          <p:nvPr/>
        </p:nvCxnSpPr>
        <p:spPr>
          <a:xfrm flipH="1" rot="-5400000">
            <a:off x="7848778" y="5243805"/>
            <a:ext cx="692400" cy="55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7" name="Shape 237"/>
          <p:cNvCxnSpPr/>
          <p:nvPr/>
        </p:nvCxnSpPr>
        <p:spPr>
          <a:xfrm rot="-5400000">
            <a:off x="7844728" y="5940392"/>
            <a:ext cx="700500" cy="552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8" name="Shape 238"/>
          <p:cNvSpPr/>
          <p:nvPr/>
        </p:nvSpPr>
        <p:spPr>
          <a:xfrm>
            <a:off x="10595256" y="10459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병참술 (0/20)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+1%</a:t>
            </a:r>
          </a:p>
        </p:txBody>
      </p:sp>
      <p:sp>
        <p:nvSpPr>
          <p:cNvPr id="239" name="Shape 239"/>
          <p:cNvSpPr/>
          <p:nvPr/>
        </p:nvSpPr>
        <p:spPr>
          <a:xfrm>
            <a:off x="8471195" y="328365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군사 훈련 (0/25)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Military Training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생산속도 증가 +1%</a:t>
            </a:r>
          </a:p>
        </p:txBody>
      </p:sp>
      <p:sp>
        <p:nvSpPr>
          <p:cNvPr id="240" name="Shape 240"/>
          <p:cNvSpPr/>
          <p:nvPr/>
        </p:nvSpPr>
        <p:spPr>
          <a:xfrm>
            <a:off x="8471195" y="558742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군사학 (0/25)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Military Science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속도 +1%</a:t>
            </a:r>
          </a:p>
        </p:txBody>
      </p:sp>
      <p:sp>
        <p:nvSpPr>
          <p:cNvPr id="241" name="Shape 241"/>
          <p:cNvSpPr/>
          <p:nvPr/>
        </p:nvSpPr>
        <p:spPr>
          <a:xfrm>
            <a:off x="4223073" y="10459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Archery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방어 +1%</a:t>
            </a:r>
          </a:p>
        </p:txBody>
      </p:sp>
      <p:sp>
        <p:nvSpPr>
          <p:cNvPr id="242" name="Shape 242"/>
          <p:cNvSpPr/>
          <p:nvPr/>
        </p:nvSpPr>
        <p:spPr>
          <a:xfrm>
            <a:off x="4223073" y="349401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방패 검술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Sword &amp; Shield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보병 방어 +1%</a:t>
            </a:r>
          </a:p>
        </p:txBody>
      </p:sp>
      <p:sp>
        <p:nvSpPr>
          <p:cNvPr id="243" name="Shape 243"/>
          <p:cNvSpPr/>
          <p:nvPr/>
        </p:nvSpPr>
        <p:spPr>
          <a:xfrm>
            <a:off x="4223073" y="174243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기마술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Horseback Riding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방어 +1%</a:t>
            </a:r>
          </a:p>
        </p:txBody>
      </p:sp>
      <p:sp>
        <p:nvSpPr>
          <p:cNvPr id="244" name="Shape 244"/>
          <p:cNvSpPr/>
          <p:nvPr/>
        </p:nvSpPr>
        <p:spPr>
          <a:xfrm>
            <a:off x="8471195" y="10459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발사술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Balistque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석궁병 방어 +1%</a:t>
            </a:r>
          </a:p>
        </p:txBody>
      </p:sp>
      <p:sp>
        <p:nvSpPr>
          <p:cNvPr id="245" name="Shape 245"/>
          <p:cNvSpPr/>
          <p:nvPr/>
        </p:nvSpPr>
        <p:spPr>
          <a:xfrm>
            <a:off x="8471195" y="349401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창술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Spear Skill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창병 방어 +1%</a:t>
            </a:r>
          </a:p>
        </p:txBody>
      </p:sp>
      <p:sp>
        <p:nvSpPr>
          <p:cNvPr id="246" name="Shape 246"/>
          <p:cNvSpPr/>
          <p:nvPr/>
        </p:nvSpPr>
        <p:spPr>
          <a:xfrm>
            <a:off x="8471195" y="1742436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기마 궁술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Riding Bow Skill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궁기병 방어 +1%</a:t>
            </a:r>
          </a:p>
        </p:txBody>
      </p:sp>
      <p:sp>
        <p:nvSpPr>
          <p:cNvPr id="247" name="Shape 247"/>
          <p:cNvSpPr/>
          <p:nvPr/>
        </p:nvSpPr>
        <p:spPr>
          <a:xfrm>
            <a:off x="2099011" y="328763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가죽 갑옷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Leather Armour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궁병 체력 +1%</a:t>
            </a:r>
          </a:p>
        </p:txBody>
      </p:sp>
      <p:sp>
        <p:nvSpPr>
          <p:cNvPr id="248" name="Shape 248"/>
          <p:cNvSpPr/>
          <p:nvPr/>
        </p:nvSpPr>
        <p:spPr>
          <a:xfrm>
            <a:off x="2099011" y="25911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판금 갑옷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Plate Armour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체력 +1%</a:t>
            </a:r>
          </a:p>
        </p:txBody>
      </p:sp>
      <p:sp>
        <p:nvSpPr>
          <p:cNvPr id="249" name="Shape 249"/>
          <p:cNvSpPr/>
          <p:nvPr/>
        </p:nvSpPr>
        <p:spPr>
          <a:xfrm>
            <a:off x="2099011" y="3984155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풀 플레이트 갑옷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Full Plate Armour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체력 +1%</a:t>
            </a:r>
          </a:p>
        </p:txBody>
      </p:sp>
      <p:sp>
        <p:nvSpPr>
          <p:cNvPr id="250" name="Shape 250"/>
          <p:cNvSpPr/>
          <p:nvPr/>
        </p:nvSpPr>
        <p:spPr>
          <a:xfrm>
            <a:off x="6322085" y="328763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사슬 갑옷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Chain Armour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석궁병 체력 +1%</a:t>
            </a:r>
          </a:p>
        </p:txBody>
      </p:sp>
      <p:sp>
        <p:nvSpPr>
          <p:cNvPr id="251" name="Shape 251"/>
          <p:cNvSpPr/>
          <p:nvPr/>
        </p:nvSpPr>
        <p:spPr>
          <a:xfrm>
            <a:off x="6322085" y="25911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비늘 갑옷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Scale Armour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창병 체력 +1%</a:t>
            </a:r>
          </a:p>
        </p:txBody>
      </p:sp>
      <p:sp>
        <p:nvSpPr>
          <p:cNvPr id="252" name="Shape 252"/>
          <p:cNvSpPr/>
          <p:nvPr/>
        </p:nvSpPr>
        <p:spPr>
          <a:xfrm>
            <a:off x="6322085" y="3984155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흉갑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Cuirass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궁기병 체력 +1%</a:t>
            </a:r>
          </a:p>
        </p:txBody>
      </p:sp>
      <p:sp>
        <p:nvSpPr>
          <p:cNvPr id="253" name="Shape 253"/>
          <p:cNvSpPr/>
          <p:nvPr/>
        </p:nvSpPr>
        <p:spPr>
          <a:xfrm>
            <a:off x="6347133" y="1045919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기계장치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공성병기 방어 +1%</a:t>
            </a:r>
          </a:p>
        </p:txBody>
      </p:sp>
      <p:sp>
        <p:nvSpPr>
          <p:cNvPr id="254" name="Shape 254"/>
          <p:cNvSpPr/>
          <p:nvPr/>
        </p:nvSpPr>
        <p:spPr>
          <a:xfrm>
            <a:off x="4223073" y="3283650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발명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Invention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공성병기 체력 +1%</a:t>
            </a:r>
          </a:p>
        </p:txBody>
      </p:sp>
      <p:sp>
        <p:nvSpPr>
          <p:cNvPr id="255" name="Shape 255"/>
          <p:cNvSpPr/>
          <p:nvPr/>
        </p:nvSpPr>
        <p:spPr>
          <a:xfrm>
            <a:off x="2099011" y="559141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화약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Gun Powder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궁병 공격 +1%</a:t>
            </a:r>
          </a:p>
        </p:txBody>
      </p:sp>
      <p:sp>
        <p:nvSpPr>
          <p:cNvPr id="256" name="Shape 256"/>
          <p:cNvSpPr/>
          <p:nvPr/>
        </p:nvSpPr>
        <p:spPr>
          <a:xfrm>
            <a:off x="2099011" y="489489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검술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Sword Mastery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보병 공격 +1%</a:t>
            </a:r>
          </a:p>
        </p:txBody>
      </p:sp>
      <p:sp>
        <p:nvSpPr>
          <p:cNvPr id="257" name="Shape 257"/>
          <p:cNvSpPr/>
          <p:nvPr/>
        </p:nvSpPr>
        <p:spPr>
          <a:xfrm>
            <a:off x="2099011" y="6287935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마갑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Horse Armour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기병 공격 +1%</a:t>
            </a:r>
          </a:p>
        </p:txBody>
      </p:sp>
      <p:sp>
        <p:nvSpPr>
          <p:cNvPr id="258" name="Shape 258"/>
          <p:cNvSpPr/>
          <p:nvPr/>
        </p:nvSpPr>
        <p:spPr>
          <a:xfrm>
            <a:off x="6347133" y="559141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연노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Repeating Crossbow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석궁병 공격 +1%</a:t>
            </a:r>
          </a:p>
        </p:txBody>
      </p:sp>
      <p:sp>
        <p:nvSpPr>
          <p:cNvPr id="259" name="Shape 259"/>
          <p:cNvSpPr/>
          <p:nvPr/>
        </p:nvSpPr>
        <p:spPr>
          <a:xfrm>
            <a:off x="6347133" y="4894898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장창 (0/15)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Pike</a:t>
            </a:r>
          </a:p>
          <a:p>
            <a:pPr indent="0" lvl="0" marL="0" marR="0" rtl="0" algn="ctr">
              <a:spcBef>
                <a:spcPts val="0"/>
              </a:spcBef>
              <a:buClr>
                <a:srgbClr val="FFFF00"/>
              </a:buClr>
              <a:buSzPct val="25000"/>
              <a:buFont typeface="Arial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창병 공격 +1%</a:t>
            </a:r>
          </a:p>
        </p:txBody>
      </p:sp>
      <p:sp>
        <p:nvSpPr>
          <p:cNvPr id="260" name="Shape 260"/>
          <p:cNvSpPr/>
          <p:nvPr/>
        </p:nvSpPr>
        <p:spPr>
          <a:xfrm>
            <a:off x="6347133" y="6287935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기마 총술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Riding Shot Skill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궁기병 공격 +1%</a:t>
            </a:r>
          </a:p>
        </p:txBody>
      </p:sp>
      <p:sp>
        <p:nvSpPr>
          <p:cNvPr id="261" name="Shape 261"/>
          <p:cNvSpPr/>
          <p:nvPr/>
        </p:nvSpPr>
        <p:spPr>
          <a:xfrm>
            <a:off x="4223073" y="5591417"/>
            <a:ext cx="1596744" cy="55771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공학 (0/15)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공성병기</a:t>
            </a:r>
            <a:r>
              <a:rPr lang="ko-KR" sz="9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공격 +1%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