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1" Type="http://schemas.openxmlformats.org/officeDocument/2006/relationships/image" Target="../media/image11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1" Type="http://schemas.openxmlformats.org/officeDocument/2006/relationships/image" Target="../media/image11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1" Type="http://schemas.openxmlformats.org/officeDocument/2006/relationships/image" Target="../media/image09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연맹_창설/가입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400" name="Shape 40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02" name="Shape 402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403" name="Shape 403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6" name="Shape 406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11" name="Shape 4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4" name="Shape 414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18" name="Shape 4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1" name="Shape 421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25" name="Shape 4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8" name="Shape 428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2" name="Shape 4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34" name="Shape 434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5" name="Shape 435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9" name="Shape 4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441" name="Shape 441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43" name="Shape 4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Shape 44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46" name="Shape 4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Shape 44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49" name="Shape 4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2" name="Shape 4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Shape 45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5" name="Shape 4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Shape 4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457" name="Shape 4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458" name="Shape 4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459" name="Shape 4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460" name="Shape 4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Shape 462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463" name="Shape 463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468" name="Shape 468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568741" y="4904356"/>
              <a:ext cx="1102800" cy="435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</p:grpSp>
      <p:pic>
        <p:nvPicPr>
          <p:cNvPr id="471" name="Shape 4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Shape 472"/>
          <p:cNvGrpSpPr/>
          <p:nvPr/>
        </p:nvGrpSpPr>
        <p:grpSpPr>
          <a:xfrm>
            <a:off x="8126245" y="2649612"/>
            <a:ext cx="2433546" cy="289217"/>
            <a:chOff x="9261899" y="4245012"/>
            <a:chExt cx="2433546" cy="289217"/>
          </a:xfrm>
        </p:grpSpPr>
        <p:sp>
          <p:nvSpPr>
            <p:cNvPr id="473" name="Shape 473"/>
            <p:cNvSpPr/>
            <p:nvPr/>
          </p:nvSpPr>
          <p:spPr>
            <a:xfrm>
              <a:off x="9261899" y="4245012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1428278" y="4269360"/>
              <a:ext cx="264868" cy="264868"/>
            </a:xfrm>
            <a:prstGeom prst="mathMultiply">
              <a:avLst>
                <a:gd fmla="val 9135" name="adj1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Shape 475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013629" y="667910"/>
            <a:ext cx="3236812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및 사용 가능 여부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입력이 완료되면 자동으로 사용 가능 여부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선언은 자유롭게 최대 글자수까지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글자 입력은 공통된 단말기 시스템 키보드 및 입력 방식을 활용</a:t>
            </a:r>
          </a:p>
        </p:txBody>
      </p:sp>
      <p:sp>
        <p:nvSpPr>
          <p:cNvPr id="477" name="Shape 477"/>
          <p:cNvSpPr/>
          <p:nvPr/>
        </p:nvSpPr>
        <p:spPr>
          <a:xfrm>
            <a:off x="8126707" y="163709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단어가 사용 가능할 경우 표시</a:t>
            </a:r>
          </a:p>
        </p:txBody>
      </p:sp>
      <p:cxnSp>
        <p:nvCxnSpPr>
          <p:cNvPr id="478" name="Shape 478"/>
          <p:cNvCxnSpPr>
            <a:stCxn id="477" idx="1"/>
          </p:cNvCxnSpPr>
          <p:nvPr/>
        </p:nvCxnSpPr>
        <p:spPr>
          <a:xfrm flipH="1">
            <a:off x="7379407" y="187502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9" name="Shape 479"/>
          <p:cNvSpPr/>
          <p:nvPr/>
        </p:nvSpPr>
        <p:spPr>
          <a:xfrm rot="1279148">
            <a:off x="7432874" y="2347868"/>
            <a:ext cx="649341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721042" y="4864085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가능한 연맹 명칭이 입력되어 있다면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창설 버튼 활성화</a:t>
            </a:r>
          </a:p>
        </p:txBody>
      </p:sp>
      <p:cxnSp>
        <p:nvCxnSpPr>
          <p:cNvPr id="481" name="Shape 481"/>
          <p:cNvCxnSpPr>
            <a:stCxn id="480" idx="0"/>
          </p:cNvCxnSpPr>
          <p:nvPr/>
        </p:nvCxnSpPr>
        <p:spPr>
          <a:xfrm flipH="1" rot="10800000">
            <a:off x="5573796" y="4525685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2" name="Shape 482"/>
          <p:cNvSpPr/>
          <p:nvPr/>
        </p:nvSpPr>
        <p:spPr>
          <a:xfrm>
            <a:off x="8372453" y="3299142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부적절한 단어 포함 or 중복된 명칭일 경우 표시</a:t>
            </a:r>
          </a:p>
        </p:txBody>
      </p:sp>
      <p:cxnSp>
        <p:nvCxnSpPr>
          <p:cNvPr id="483" name="Shape 483"/>
          <p:cNvCxnSpPr>
            <a:stCxn id="482" idx="0"/>
          </p:cNvCxnSpPr>
          <p:nvPr/>
        </p:nvCxnSpPr>
        <p:spPr>
          <a:xfrm flipH="1" rot="10800000">
            <a:off x="9332539" y="2960742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629" y="667910"/>
            <a:ext cx="32368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유료로 연맹을 창설할 경우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부족 및 창설 불가 안내 팝업</a:t>
            </a:r>
          </a:p>
        </p:txBody>
      </p:sp>
      <p:sp>
        <p:nvSpPr>
          <p:cNvPr id="490" name="Shape 49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492" name="Shape 49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94" name="Shape 494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495" name="Shape 495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497" name="Shape 497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8" name="Shape 498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03" name="Shape 5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05" name="Shape 505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6" name="Shape 506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10" name="Shape 5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12" name="Shape 512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17" name="Shape 5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19" name="Shape 519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0" name="Shape 520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24" name="Shape 5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26" name="Shape 526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7" name="Shape 527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31" name="Shape 5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533" name="Shape 533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534" name="Shape 534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35" name="Shape 5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Shape 53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38" name="Shape 5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Shape 53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41" name="Shape 5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Shape 54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44" name="Shape 5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Shape 54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47" name="Shape 5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Shape 54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549" name="Shape 5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550" name="Shape 5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551" name="Shape 5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552" name="Shape 5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골드가 부족하여 연맹을 창설할 수 없습니다.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(영주 Lv 6 이상 무료)</a:t>
            </a:r>
          </a:p>
        </p:txBody>
      </p:sp>
      <p:sp>
        <p:nvSpPr>
          <p:cNvPr id="555" name="Shape 555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부족 및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(무료 조건 표시)</a:t>
            </a:r>
          </a:p>
        </p:txBody>
      </p:sp>
      <p:cxnSp>
        <p:nvCxnSpPr>
          <p:cNvPr id="556" name="Shape 556"/>
          <p:cNvCxnSpPr>
            <a:stCxn id="555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563" name="Shape 56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65" name="Shape 565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566" name="Shape 566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568" name="Shape 568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9" name="Shape 569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70" name="Shape 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74" name="Shape 5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76" name="Shape 576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7" name="Shape 577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81" name="Shape 5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83" name="Shape 583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4" name="Shape 584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88" name="Shape 5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90" name="Shape 590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1" name="Shape 591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95" name="Shape 5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8" name="Shape 598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02" name="Shape 6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604" name="Shape 604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605" name="Shape 605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06" name="Shape 6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Shape 60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09" name="Shape 6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Shape 61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12" name="Shape 6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Shape 61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15" name="Shape 6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Shape 61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18" name="Shape 6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Shape 61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620" name="Shape 6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621" name="Shape 6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622" name="Shape 6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623" name="Shape 6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Shape 625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626" name="Shape 626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28" name="Shape 628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630" name="Shape 630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pic>
        <p:nvPicPr>
          <p:cNvPr id="635" name="Shape 6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축하합니다. Lululu 연맹의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013629" y="667910"/>
            <a:ext cx="32368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완료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완료되어 맹주가 되었음을 알려주는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[확인] 버튼 터치 시 창설된 연맹의 메인 화면으로 이동</a:t>
            </a:r>
          </a:p>
        </p:txBody>
      </p:sp>
      <p:sp>
        <p:nvSpPr>
          <p:cNvPr id="640" name="Shape 640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완료 및 맹주 취임 안내 팝업</a:t>
            </a:r>
          </a:p>
        </p:txBody>
      </p:sp>
      <p:cxnSp>
        <p:nvCxnSpPr>
          <p:cNvPr id="641" name="Shape 641"/>
          <p:cNvCxnSpPr>
            <a:stCxn id="640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2" name="Shape 642"/>
          <p:cNvSpPr/>
          <p:nvPr/>
        </p:nvSpPr>
        <p:spPr>
          <a:xfrm>
            <a:off x="8371014" y="345393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sp>
        <p:nvSpPr>
          <p:cNvPr id="643" name="Shape 643"/>
          <p:cNvSpPr/>
          <p:nvPr/>
        </p:nvSpPr>
        <p:spPr>
          <a:xfrm>
            <a:off x="8247496" y="4278469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소속 연맹 메인 화면으로 이동</a:t>
            </a:r>
          </a:p>
        </p:txBody>
      </p:sp>
      <p:cxnSp>
        <p:nvCxnSpPr>
          <p:cNvPr id="644" name="Shape 644"/>
          <p:cNvCxnSpPr>
            <a:stCxn id="643" idx="0"/>
          </p:cNvCxnSpPr>
          <p:nvPr/>
        </p:nvCxnSpPr>
        <p:spPr>
          <a:xfrm flipH="1" rot="10800000">
            <a:off x="9207582" y="394006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651" name="Shape 65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53" name="Shape 65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openclipart.org/image/2400px/svg_to_png/202776/pawn.png"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656" name="Shape 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657" name="Shape 6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659" name="Shape 659"/>
          <p:cNvSpPr/>
          <p:nvPr/>
        </p:nvSpPr>
        <p:spPr>
          <a:xfrm>
            <a:off x="4401012" y="2705876"/>
            <a:ext cx="3390047" cy="2836507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4380592" y="2721814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661" name="Shape 661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662" name="Shape 662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663" name="Shape 663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013629" y="667910"/>
            <a:ext cx="32368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방문 및 가입 신청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연맹의 정보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[신청] 버튼으로 연맹 가입 신청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메시지]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 메시지 작성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 연락하기]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맹주 플레이어(유저)에게 메일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성원]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연맹원 정보 보기</a:t>
            </a:r>
          </a:p>
        </p:txBody>
      </p:sp>
      <p:pic>
        <p:nvPicPr>
          <p:cNvPr descr="http://hydra-media.cursecdn.com/wow.gamepedia.com/thumb/0/07/OrcCrest.jpg/300px-OrcCrest.jpg?version=b97efb522bf15c850ee04372e0e62424" id="666" name="Shape 6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4805" y="1498096"/>
            <a:ext cx="270590" cy="26878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/>
          <p:nvPr/>
        </p:nvSpPr>
        <p:spPr>
          <a:xfrm>
            <a:off x="8563050" y="356025"/>
            <a:ext cx="1728564" cy="9638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기본 정보]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(약어) 연맹 명칭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전투력 / 연맹원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</p:txBody>
      </p:sp>
      <p:cxnSp>
        <p:nvCxnSpPr>
          <p:cNvPr id="668" name="Shape 668"/>
          <p:cNvCxnSpPr>
            <a:stCxn id="667" idx="1"/>
          </p:cNvCxnSpPr>
          <p:nvPr/>
        </p:nvCxnSpPr>
        <p:spPr>
          <a:xfrm flipH="1">
            <a:off x="7417950" y="837968"/>
            <a:ext cx="1145100" cy="30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9" name="Shape 669"/>
          <p:cNvSpPr/>
          <p:nvPr/>
        </p:nvSpPr>
        <p:spPr>
          <a:xfrm>
            <a:off x="8180492" y="1908674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 메시지 작성 화면으로 이동</a:t>
            </a:r>
          </a:p>
        </p:txBody>
      </p:sp>
      <p:cxnSp>
        <p:nvCxnSpPr>
          <p:cNvPr id="670" name="Shape 670"/>
          <p:cNvCxnSpPr>
            <a:stCxn id="669" idx="1"/>
            <a:endCxn id="661" idx="0"/>
          </p:cNvCxnSpPr>
          <p:nvPr/>
        </p:nvCxnSpPr>
        <p:spPr>
          <a:xfrm flipH="1">
            <a:off x="4941692" y="2155987"/>
            <a:ext cx="3238800" cy="1266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1" name="Shape 671"/>
          <p:cNvSpPr/>
          <p:nvPr/>
        </p:nvSpPr>
        <p:spPr>
          <a:xfrm>
            <a:off x="8180492" y="2861288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맹주에게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전송 화면으로 이동</a:t>
            </a:r>
          </a:p>
        </p:txBody>
      </p:sp>
      <p:sp>
        <p:nvSpPr>
          <p:cNvPr id="672" name="Shape 672"/>
          <p:cNvSpPr/>
          <p:nvPr/>
        </p:nvSpPr>
        <p:spPr>
          <a:xfrm>
            <a:off x="10120371" y="236666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연맹원 정보 화면으로 이동</a:t>
            </a:r>
          </a:p>
        </p:txBody>
      </p:sp>
      <p:cxnSp>
        <p:nvCxnSpPr>
          <p:cNvPr id="673" name="Shape 673"/>
          <p:cNvCxnSpPr>
            <a:stCxn id="672" idx="1"/>
            <a:endCxn id="663" idx="3"/>
          </p:cNvCxnSpPr>
          <p:nvPr/>
        </p:nvCxnSpPr>
        <p:spPr>
          <a:xfrm rot="10800000">
            <a:off x="7804371" y="2474474"/>
            <a:ext cx="2316000" cy="139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4" name="Shape 674"/>
          <p:cNvSpPr/>
          <p:nvPr/>
        </p:nvSpPr>
        <p:spPr>
          <a:xfrm>
            <a:off x="8180492" y="3631032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표기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(연맹 소개글)</a:t>
            </a:r>
          </a:p>
        </p:txBody>
      </p:sp>
      <p:cxnSp>
        <p:nvCxnSpPr>
          <p:cNvPr id="675" name="Shape 675"/>
          <p:cNvCxnSpPr>
            <a:stCxn id="674" idx="1"/>
          </p:cNvCxnSpPr>
          <p:nvPr/>
        </p:nvCxnSpPr>
        <p:spPr>
          <a:xfrm rot="10800000">
            <a:off x="6012992" y="3284345"/>
            <a:ext cx="2167500" cy="59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6" name="Shape 676"/>
          <p:cNvCxnSpPr>
            <a:stCxn id="671" idx="1"/>
            <a:endCxn id="662" idx="2"/>
          </p:cNvCxnSpPr>
          <p:nvPr/>
        </p:nvCxnSpPr>
        <p:spPr>
          <a:xfrm rot="10800000">
            <a:off x="6098492" y="2663401"/>
            <a:ext cx="2082000" cy="44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7" name="Shape 677"/>
          <p:cNvSpPr/>
          <p:nvPr/>
        </p:nvSpPr>
        <p:spPr>
          <a:xfrm>
            <a:off x="8180492" y="5332394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조건 표시</a:t>
            </a:r>
          </a:p>
        </p:txBody>
      </p:sp>
      <p:cxnSp>
        <p:nvCxnSpPr>
          <p:cNvPr id="678" name="Shape 678"/>
          <p:cNvCxnSpPr>
            <a:stCxn id="677" idx="1"/>
          </p:cNvCxnSpPr>
          <p:nvPr/>
        </p:nvCxnSpPr>
        <p:spPr>
          <a:xfrm flipH="1">
            <a:off x="7791092" y="5579707"/>
            <a:ext cx="389400" cy="16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9" name="Shape 679"/>
          <p:cNvSpPr/>
          <p:nvPr/>
        </p:nvSpPr>
        <p:spPr>
          <a:xfrm>
            <a:off x="8180492" y="5965121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신청 버튼</a:t>
            </a:r>
          </a:p>
        </p:txBody>
      </p:sp>
      <p:cxnSp>
        <p:nvCxnSpPr>
          <p:cNvPr id="680" name="Shape 680"/>
          <p:cNvCxnSpPr>
            <a:stCxn id="679" idx="1"/>
            <a:endCxn id="658" idx="3"/>
          </p:cNvCxnSpPr>
          <p:nvPr/>
        </p:nvCxnSpPr>
        <p:spPr>
          <a:xfrm flipH="1">
            <a:off x="6853892" y="6212434"/>
            <a:ext cx="1326600" cy="4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1" name="Shape 681"/>
          <p:cNvSpPr/>
          <p:nvPr/>
        </p:nvSpPr>
        <p:spPr>
          <a:xfrm>
            <a:off x="4401012" y="5579707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  (캐슬) Lv 6 이상   (전투력) 999,999 이상</a:t>
            </a:r>
          </a:p>
        </p:txBody>
      </p:sp>
      <p:sp>
        <p:nvSpPr>
          <p:cNvPr id="682" name="Shape 682"/>
          <p:cNvSpPr/>
          <p:nvPr/>
        </p:nvSpPr>
        <p:spPr>
          <a:xfrm>
            <a:off x="784150" y="6074585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없음</a:t>
            </a:r>
          </a:p>
        </p:txBody>
      </p:sp>
      <p:sp>
        <p:nvSpPr>
          <p:cNvPr id="683" name="Shape 683"/>
          <p:cNvSpPr/>
          <p:nvPr/>
        </p:nvSpPr>
        <p:spPr>
          <a:xfrm>
            <a:off x="1617337" y="529507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 가입 연맹일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 표시</a:t>
            </a:r>
          </a:p>
        </p:txBody>
      </p:sp>
      <p:cxnSp>
        <p:nvCxnSpPr>
          <p:cNvPr id="684" name="Shape 684"/>
          <p:cNvCxnSpPr>
            <a:stCxn id="683" idx="2"/>
            <a:endCxn id="682" idx="0"/>
          </p:cNvCxnSpPr>
          <p:nvPr/>
        </p:nvCxnSpPr>
        <p:spPr>
          <a:xfrm flipH="1">
            <a:off x="2479219" y="5789697"/>
            <a:ext cx="2400" cy="28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5" name="Shape 685"/>
          <p:cNvSpPr/>
          <p:nvPr/>
        </p:nvSpPr>
        <p:spPr>
          <a:xfrm>
            <a:off x="10120371" y="5962517"/>
            <a:ext cx="1364722" cy="49462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못하면 비활성화</a:t>
            </a:r>
          </a:p>
        </p:txBody>
      </p:sp>
      <p:cxnSp>
        <p:nvCxnSpPr>
          <p:cNvPr id="686" name="Shape 686"/>
          <p:cNvCxnSpPr>
            <a:stCxn id="685" idx="1"/>
            <a:endCxn id="679" idx="3"/>
          </p:cNvCxnSpPr>
          <p:nvPr/>
        </p:nvCxnSpPr>
        <p:spPr>
          <a:xfrm flipH="1">
            <a:off x="9545271" y="6209830"/>
            <a:ext cx="5751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가입 신청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가입 신청 취소</a:t>
            </a:r>
          </a:p>
        </p:txBody>
      </p:sp>
      <p:sp>
        <p:nvSpPr>
          <p:cNvPr id="693" name="Shape 69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695" name="Shape 69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97" name="Shape 697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699" name="Shape 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00" name="Shape 7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01" name="Shape 7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02" name="Shape 7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04" name="Shape 704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06" name="Shape 706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07" name="Shape 707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08" name="Shape 708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09" name="Shape 709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Shape 710"/>
          <p:cNvGrpSpPr/>
          <p:nvPr/>
        </p:nvGrpSpPr>
        <p:grpSpPr>
          <a:xfrm>
            <a:off x="4659705" y="2388918"/>
            <a:ext cx="2944591" cy="1343607"/>
            <a:chOff x="4645146" y="3899953"/>
            <a:chExt cx="2944591" cy="1343607"/>
          </a:xfrm>
        </p:grpSpPr>
        <p:sp>
          <p:nvSpPr>
            <p:cNvPr id="711" name="Shape 711"/>
            <p:cNvSpPr/>
            <p:nvPr/>
          </p:nvSpPr>
          <p:spPr>
            <a:xfrm>
              <a:off x="4645146" y="3899953"/>
              <a:ext cx="2944591" cy="1343607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537307" y="4839310"/>
              <a:ext cx="1200000" cy="306000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713" name="Shape 713"/>
          <p:cNvSpPr/>
          <p:nvPr/>
        </p:nvSpPr>
        <p:spPr>
          <a:xfrm>
            <a:off x="8392263" y="1686993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최종 확인 팝업</a:t>
            </a:r>
          </a:p>
        </p:txBody>
      </p:sp>
      <p:cxnSp>
        <p:nvCxnSpPr>
          <p:cNvPr id="714" name="Shape 714"/>
          <p:cNvCxnSpPr>
            <a:stCxn id="713" idx="1"/>
          </p:cNvCxnSpPr>
          <p:nvPr/>
        </p:nvCxnSpPr>
        <p:spPr>
          <a:xfrm flipH="1">
            <a:off x="7604163" y="1934306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21" name="Shape 72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3" name="Shape 72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25" name="Shape 7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26" name="Shape 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27" name="Shape 7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28" name="Shape 7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Shape 729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30" name="Shape 730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32" name="Shape 732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33" name="Shape 733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34" name="Shape 734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35" name="Shape 735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Shape 736"/>
          <p:cNvGrpSpPr/>
          <p:nvPr/>
        </p:nvGrpSpPr>
        <p:grpSpPr>
          <a:xfrm>
            <a:off x="4645146" y="2224070"/>
            <a:ext cx="2944591" cy="2609186"/>
            <a:chOff x="4645146" y="2634375"/>
            <a:chExt cx="2944591" cy="2609186"/>
          </a:xfrm>
        </p:grpSpPr>
        <p:sp>
          <p:nvSpPr>
            <p:cNvPr id="737" name="Shape 737"/>
            <p:cNvSpPr/>
            <p:nvPr/>
          </p:nvSpPr>
          <p:spPr>
            <a:xfrm>
              <a:off x="4645146" y="2634375"/>
              <a:ext cx="2944591" cy="2609186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 성공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597660" y="4826767"/>
              <a:ext cx="1200000" cy="306000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</p:grpSp>
      <p:sp>
        <p:nvSpPr>
          <p:cNvPr id="739" name="Shape 739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완료 및 추가 신청서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연맹에 가입 신청 진행 후 추가적으로 신청서를 작성하는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시 입력한 내용을 맹주가 열람할 수 있음</a:t>
            </a:r>
          </a:p>
        </p:txBody>
      </p:sp>
      <p:sp>
        <p:nvSpPr>
          <p:cNvPr id="741" name="Shape 741"/>
          <p:cNvSpPr/>
          <p:nvPr/>
        </p:nvSpPr>
        <p:spPr>
          <a:xfrm>
            <a:off x="8180492" y="155719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성공 및 추가 신청서 작성 팝업</a:t>
            </a:r>
          </a:p>
        </p:txBody>
      </p:sp>
      <p:cxnSp>
        <p:nvCxnSpPr>
          <p:cNvPr id="742" name="Shape 742"/>
          <p:cNvCxnSpPr>
            <a:stCxn id="741" idx="1"/>
          </p:cNvCxnSpPr>
          <p:nvPr/>
        </p:nvCxnSpPr>
        <p:spPr>
          <a:xfrm flipH="1">
            <a:off x="7392392" y="1804508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3" name="Shape 743"/>
          <p:cNvSpPr/>
          <p:nvPr/>
        </p:nvSpPr>
        <p:spPr>
          <a:xfrm>
            <a:off x="4799569" y="3022315"/>
            <a:ext cx="2674251" cy="1319232"/>
          </a:xfrm>
          <a:prstGeom prst="roundRect">
            <a:avLst>
              <a:gd fmla="val 523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4888680" y="2622206"/>
            <a:ext cx="261802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신청서를 작성하여 보내시면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가입될 확률이 올라갈 수도 있습니다.</a:t>
            </a:r>
          </a:p>
        </p:txBody>
      </p:sp>
      <p:cxnSp>
        <p:nvCxnSpPr>
          <p:cNvPr id="745" name="Shape 745"/>
          <p:cNvCxnSpPr/>
          <p:nvPr/>
        </p:nvCxnSpPr>
        <p:spPr>
          <a:xfrm>
            <a:off x="4702594" y="2595608"/>
            <a:ext cx="282969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6" name="Shape 746"/>
          <p:cNvSpPr/>
          <p:nvPr/>
        </p:nvSpPr>
        <p:spPr>
          <a:xfrm>
            <a:off x="8158160" y="2809114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터치 시 키보드 생성 및 글 작성 가능</a:t>
            </a:r>
          </a:p>
        </p:txBody>
      </p:sp>
      <p:cxnSp>
        <p:nvCxnSpPr>
          <p:cNvPr id="747" name="Shape 747"/>
          <p:cNvCxnSpPr>
            <a:stCxn id="746" idx="1"/>
          </p:cNvCxnSpPr>
          <p:nvPr/>
        </p:nvCxnSpPr>
        <p:spPr>
          <a:xfrm flipH="1">
            <a:off x="7370060" y="3056427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8" name="Shape 748"/>
          <p:cNvSpPr/>
          <p:nvPr/>
        </p:nvSpPr>
        <p:spPr>
          <a:xfrm>
            <a:off x="8165946" y="432980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작성한 신청서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(최소 1자 이상 활성화)</a:t>
            </a:r>
          </a:p>
        </p:txBody>
      </p:sp>
      <p:cxnSp>
        <p:nvCxnSpPr>
          <p:cNvPr id="749" name="Shape 749"/>
          <p:cNvCxnSpPr>
            <a:stCxn id="748" idx="1"/>
            <a:endCxn id="738" idx="3"/>
          </p:cNvCxnSpPr>
          <p:nvPr/>
        </p:nvCxnSpPr>
        <p:spPr>
          <a:xfrm rot="10800000">
            <a:off x="6797646" y="4569318"/>
            <a:ext cx="1368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연맹이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756" name="Shape 75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58" name="Shape 758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759" name="Shape 759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결과 실패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수행 후 입력한 단어가 포함된 연맹이 없을 경우</a:t>
            </a:r>
          </a:p>
        </p:txBody>
      </p:sp>
      <p:sp>
        <p:nvSpPr>
          <p:cNvPr id="763" name="Shape 763"/>
          <p:cNvSpPr/>
          <p:nvPr/>
        </p:nvSpPr>
        <p:spPr>
          <a:xfrm>
            <a:off x="8513710" y="310342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검색(탐색) 결과 없음 화면</a:t>
            </a:r>
          </a:p>
        </p:txBody>
      </p:sp>
      <p:cxnSp>
        <p:nvCxnSpPr>
          <p:cNvPr id="764" name="Shape 764"/>
          <p:cNvCxnSpPr>
            <a:stCxn id="763" idx="1"/>
          </p:cNvCxnSpPr>
          <p:nvPr/>
        </p:nvCxnSpPr>
        <p:spPr>
          <a:xfrm flipH="1">
            <a:off x="7725610" y="557655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소속된 국가(왕국)에 존재하는 연맹들에 가입 or 새로운 연맹을 창설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가입은 자유 가입 / 조건 가입으로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조건 없이 무조건 가입할 수 있는 연맹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연맹에서 제시하는 조건을 충족해야만 가입할 수 있는 연맹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조건을 달성한 플레이어(유저)는 누구든지 새로운 연맹 창설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가능 연맹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있지 않은 상태에서 [연맹] 기능 수행 시 최초로 진입하게 되는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국자(왕국)에 창설되어 있는 연맹의 목록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전투력을 기준으로 내림차순 정렬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10개의 연맹 목록만 로딩 ➔ 이후 10개 단위로 연맹 목록을 추가 로딩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최초 로딩 목록의 수는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 화면에서 다른 화면으로 이동 시 불러왔던 연맹 목록 초기화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목록에는 다음의 정보를 포함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깃발 이미지 및 연맹 명칭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맹주의 닉네임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총 전투력 및 연맹원 수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/ 조건 가입 여부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국가(왕국)에 새로운 연맹을 창설하고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창설을 위해서는 다음의 조건 성립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도시 캐슬의 레벨 N 달성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레벨은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 N 소모 ➔ 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값은 데이터 테이블을 통해 수정 가능하도록 개발 필요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재화는 영주 레벨에 따라 가변적으로 구성 ➔ 영주 레벨 6 이상 달성 시, 무료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영우 레벨에 따른 유료 재화 값 역시 데이터 테이블을 통해 수정 가능하도록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연맹에 소속되어 있지 않은 상태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창설 조건이 성립 후 다음의 단계를 거쳐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및 연맹 선언(소개글)을 입력 후 연맹 창설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조건(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필수 입력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 ~ 최대 10자의 연맹 명칭을 입력가능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띄어쓰기만 허용 ➔ 특수 문자는 입력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목록에 있는 단어 사용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사용된 명칭 사용 불가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입력 조건(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선택 입력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500자까지 입력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글자수 제한 외 추가 제한 요소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선언은 입력하지 않아도 연맹 창설 진행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후, 자동으로 사용 가능여부 체크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가능 ➔ 연맹 창설 버튼 활성화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불가능 ➔ 연맹 창설 버튼 비활성화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버튼 터치로 창설 진행 시 다음 조건을 최종적으로 체크 후 연맹 창설 완료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충족 여부 체크 ➔ 부족할 경우 연맹 창설 불가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레벨 이상의 영주일 경우 연맹 창설 비용은 무료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완료되면 자동적으로 창설된 연맹의 맹주로 임명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가입을 원하는 연맹 방문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및 가입 신청 화면으로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➔ 해당 연맹의 연맹 메시지 화면으로 진입 / 연맹 메시지를 남길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 ➔ 해당 연맹의 맹주에게 메일 발송 화면으로 진입 / 해당 맹주에게 메일을 보낼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보기 ➔ 해당 연맹의 연맹원 목록 열람 화면으로 이동 / 각 영맹원별 상세 정보(영주 정보) 및 개인 메일 발송하기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➔ 해당 연맹에 가입을 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가입 설정에 따라 가입 절차가 다르게 진행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신청 즉시 가입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조건에 충족된 경우에만 가입 신청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못한 플레이어(유저)에게는 가입 신청 버튼이 비활성화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신청 후 연맹의 맹주가 가입 승인을 해줘야만 최종적으로 연맹에 가입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시 가입 신청서 작성 가능 ➔ 최대 500자 입력 가능(필수 아님 / 선택요소)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하면 가입한 연맹의 메인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 승인(➔ 연맹_연맹원 관리 기획에 상세 설명)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상태의 연맹의 경우 연맹의 맹주(or 승인 권한을 지닌 연맹원)의 가입 승인 절차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화면 내 신규 성원 항목에 가입 신청을 한 플레이어(유저)들의 목록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/ 거절 가능 / 신청서 열람 / 영주 정보 열람 / 메일 발송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플레이어(유저)를 연맹에 가입 처리 / 가입 완료 메일 발송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가입 신청을 거절 / 가입 신청 플레이어(유저) 목록에서 제거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121" name="Shape 12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3" name="Shape 123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124" name="Shape 124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" name="Shape 135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" name="Shape 142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" name="Shape 149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62" name="Shape 162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64" name="Shape 1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67" name="Shape 1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0" name="Shape 1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3" name="Shape 1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6" name="Shape 1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78" name="Shape 1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79" name="Shape 1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80" name="Shape 1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81" name="Shape 1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창설]을 통해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 터치 시 해당 연맹 가입 신청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[탐색]을 통해 특정 단어가 포함된 연맹 목록 검색 가능</a:t>
            </a:r>
          </a:p>
        </p:txBody>
      </p:sp>
      <p:sp>
        <p:nvSpPr>
          <p:cNvPr id="184" name="Shape 184"/>
          <p:cNvSpPr/>
          <p:nvPr/>
        </p:nvSpPr>
        <p:spPr>
          <a:xfrm>
            <a:off x="8356617" y="22856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버튼</a:t>
            </a:r>
          </a:p>
        </p:txBody>
      </p:sp>
      <p:cxnSp>
        <p:nvCxnSpPr>
          <p:cNvPr id="185" name="Shape 185"/>
          <p:cNvCxnSpPr>
            <a:stCxn id="184" idx="1"/>
            <a:endCxn id="123" idx="3"/>
          </p:cNvCxnSpPr>
          <p:nvPr/>
        </p:nvCxnSpPr>
        <p:spPr>
          <a:xfrm rot="10800000">
            <a:off x="7725717" y="464099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8356617" y="90107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국가(왕국)에 창설되어 있는 연맹 목록</a:t>
            </a:r>
          </a:p>
        </p:txBody>
      </p:sp>
      <p:cxnSp>
        <p:nvCxnSpPr>
          <p:cNvPr id="187" name="Shape 187"/>
          <p:cNvCxnSpPr>
            <a:stCxn id="186" idx="1"/>
          </p:cNvCxnSpPr>
          <p:nvPr/>
        </p:nvCxnSpPr>
        <p:spPr>
          <a:xfrm rot="10800000">
            <a:off x="7837617" y="1136602"/>
            <a:ext cx="5190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8" name="Shape 188"/>
          <p:cNvSpPr/>
          <p:nvPr/>
        </p:nvSpPr>
        <p:spPr>
          <a:xfrm>
            <a:off x="8359020" y="249037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교류 언어 정보</a:t>
            </a:r>
          </a:p>
        </p:txBody>
      </p:sp>
      <p:cxnSp>
        <p:nvCxnSpPr>
          <p:cNvPr id="189" name="Shape 189"/>
          <p:cNvCxnSpPr>
            <a:stCxn id="188" idx="1"/>
          </p:cNvCxnSpPr>
          <p:nvPr/>
        </p:nvCxnSpPr>
        <p:spPr>
          <a:xfrm rot="10800000">
            <a:off x="7603320" y="2666736"/>
            <a:ext cx="7557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8340621" y="3515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총 전투력 정보</a:t>
            </a:r>
          </a:p>
        </p:txBody>
      </p:sp>
      <p:cxnSp>
        <p:nvCxnSpPr>
          <p:cNvPr id="191" name="Shape 191"/>
          <p:cNvCxnSpPr>
            <a:stCxn id="190" idx="1"/>
          </p:cNvCxnSpPr>
          <p:nvPr/>
        </p:nvCxnSpPr>
        <p:spPr>
          <a:xfrm rot="10800000">
            <a:off x="7502121" y="3175289"/>
            <a:ext cx="838500" cy="51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2212941" y="275026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</p:txBody>
      </p:sp>
      <p:cxnSp>
        <p:nvCxnSpPr>
          <p:cNvPr id="193" name="Shape 193"/>
          <p:cNvCxnSpPr>
            <a:stCxn id="192" idx="3"/>
            <a:endCxn id="180" idx="1"/>
          </p:cNvCxnSpPr>
          <p:nvPr/>
        </p:nvCxnSpPr>
        <p:spPr>
          <a:xfrm flipH="1" rot="10800000">
            <a:off x="3939104" y="2926926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" name="Shape 194"/>
          <p:cNvSpPr/>
          <p:nvPr/>
        </p:nvSpPr>
        <p:spPr>
          <a:xfrm>
            <a:off x="8359020" y="1932672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표시</a:t>
            </a:r>
          </a:p>
        </p:txBody>
      </p:sp>
      <p:cxnSp>
        <p:nvCxnSpPr>
          <p:cNvPr id="195" name="Shape 195"/>
          <p:cNvCxnSpPr>
            <a:stCxn id="194" idx="1"/>
          </p:cNvCxnSpPr>
          <p:nvPr/>
        </p:nvCxnSpPr>
        <p:spPr>
          <a:xfrm flipH="1">
            <a:off x="6651720" y="2111433"/>
            <a:ext cx="1707300" cy="46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8359020" y="2984821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 표시</a:t>
            </a:r>
          </a:p>
        </p:txBody>
      </p:sp>
      <p:cxnSp>
        <p:nvCxnSpPr>
          <p:cNvPr id="197" name="Shape 197"/>
          <p:cNvCxnSpPr>
            <a:stCxn id="196" idx="1"/>
          </p:cNvCxnSpPr>
          <p:nvPr/>
        </p:nvCxnSpPr>
        <p:spPr>
          <a:xfrm rot="10800000">
            <a:off x="6396720" y="2900182"/>
            <a:ext cx="196230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8271356" y="603413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단어의 연맹 검색 버튼</a:t>
            </a:r>
          </a:p>
        </p:txBody>
      </p:sp>
      <p:cxnSp>
        <p:nvCxnSpPr>
          <p:cNvPr id="199" name="Shape 199"/>
          <p:cNvCxnSpPr>
            <a:stCxn id="198" idx="1"/>
            <a:endCxn id="125" idx="3"/>
          </p:cNvCxnSpPr>
          <p:nvPr/>
        </p:nvCxnSpPr>
        <p:spPr>
          <a:xfrm rot="10800000">
            <a:off x="7820456" y="6207796"/>
            <a:ext cx="450900" cy="5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8217543" y="5372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 단어(글) 입력칸</a:t>
            </a:r>
          </a:p>
        </p:txBody>
      </p:sp>
      <p:cxnSp>
        <p:nvCxnSpPr>
          <p:cNvPr id="201" name="Shape 201"/>
          <p:cNvCxnSpPr>
            <a:stCxn id="200" idx="1"/>
          </p:cNvCxnSpPr>
          <p:nvPr/>
        </p:nvCxnSpPr>
        <p:spPr>
          <a:xfrm flipH="1">
            <a:off x="6651843" y="5550989"/>
            <a:ext cx="1565700" cy="56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2187057" y="605103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</p:txBody>
      </p:sp>
      <p:cxnSp>
        <p:nvCxnSpPr>
          <p:cNvPr id="203" name="Shape 203"/>
          <p:cNvCxnSpPr>
            <a:stCxn id="202" idx="3"/>
          </p:cNvCxnSpPr>
          <p:nvPr/>
        </p:nvCxnSpPr>
        <p:spPr>
          <a:xfrm flipH="1" rot="10800000">
            <a:off x="3913219" y="6227691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8217543" y="4828862"/>
            <a:ext cx="1726162" cy="3575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목록이 더 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205" name="Shape 205"/>
          <p:cNvCxnSpPr>
            <a:stCxn id="204" idx="1"/>
          </p:cNvCxnSpPr>
          <p:nvPr/>
        </p:nvCxnSpPr>
        <p:spPr>
          <a:xfrm flipH="1">
            <a:off x="6446343" y="5007623"/>
            <a:ext cx="1771200" cy="738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10562288" y="885855"/>
            <a:ext cx="1296890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N개씩 그룹화하여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보여 줌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574742" y="1361716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559187" y="2260568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63105" y="3152032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47551" y="4050883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1" name="Shape 211"/>
          <p:cNvSpPr/>
          <p:nvPr/>
        </p:nvSpPr>
        <p:spPr>
          <a:xfrm>
            <a:off x="2202572" y="3340566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수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(현재/최대)</a:t>
            </a:r>
          </a:p>
        </p:txBody>
      </p:sp>
      <p:cxnSp>
        <p:nvCxnSpPr>
          <p:cNvPr id="212" name="Shape 212"/>
          <p:cNvCxnSpPr>
            <a:stCxn id="211" idx="3"/>
            <a:endCxn id="144" idx="1"/>
          </p:cNvCxnSpPr>
          <p:nvPr/>
        </p:nvCxnSpPr>
        <p:spPr>
          <a:xfrm flipH="1" rot="10800000">
            <a:off x="3928734" y="3165627"/>
            <a:ext cx="13275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4518107" y="4973655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4" name="Shape 214"/>
          <p:cNvSpPr/>
          <p:nvPr/>
        </p:nvSpPr>
        <p:spPr>
          <a:xfrm>
            <a:off x="2202572" y="391190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설정 표시</a:t>
            </a:r>
          </a:p>
        </p:txBody>
      </p:sp>
      <p:cxnSp>
        <p:nvCxnSpPr>
          <p:cNvPr id="215" name="Shape 215"/>
          <p:cNvCxnSpPr>
            <a:stCxn id="214" idx="3"/>
            <a:endCxn id="210" idx="1"/>
          </p:cNvCxnSpPr>
          <p:nvPr/>
        </p:nvCxnSpPr>
        <p:spPr>
          <a:xfrm>
            <a:off x="3928734" y="4090661"/>
            <a:ext cx="618900" cy="3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6" name="Shape 216"/>
          <p:cNvCxnSpPr>
            <a:stCxn id="206" idx="1"/>
            <a:endCxn id="186" idx="3"/>
          </p:cNvCxnSpPr>
          <p:nvPr/>
        </p:nvCxnSpPr>
        <p:spPr>
          <a:xfrm flipH="1">
            <a:off x="10085288" y="1123786"/>
            <a:ext cx="477000" cy="15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223" name="Shape 22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25" name="Shape 225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226" name="Shape 226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9" name="Shape 229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34" name="Shape 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7" name="Shape 237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8" name="Shape 258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264" name="Shape 264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66" name="Shape 2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Shape 26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69" name="Shape 2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2" name="Shape 2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5" name="Shape 2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8" name="Shape 2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280" name="Shape 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281" name="Shape 2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282" name="Shape 2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283" name="Shape 2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 수행 시, 연맹 창설 조건이 성립되지 않았을 경우 발생</a:t>
            </a:r>
          </a:p>
        </p:txBody>
      </p:sp>
      <p:sp>
        <p:nvSpPr>
          <p:cNvPr id="286" name="Shape 286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창설하기 위해서는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Lv6 캐슬이 필요합니다.</a:t>
            </a:r>
          </a:p>
        </p:txBody>
      </p:sp>
      <p:sp>
        <p:nvSpPr>
          <p:cNvPr id="288" name="Shape 288"/>
          <p:cNvSpPr/>
          <p:nvPr/>
        </p:nvSpPr>
        <p:spPr>
          <a:xfrm>
            <a:off x="8189767" y="285065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(창설 조건 표시)</a:t>
            </a:r>
          </a:p>
        </p:txBody>
      </p:sp>
      <p:cxnSp>
        <p:nvCxnSpPr>
          <p:cNvPr id="289" name="Shape 289"/>
          <p:cNvCxnSpPr>
            <a:stCxn id="288" idx="1"/>
          </p:cNvCxnSpPr>
          <p:nvPr/>
        </p:nvCxnSpPr>
        <p:spPr>
          <a:xfrm rot="10800000">
            <a:off x="7558867" y="3086187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" name="Shape 290"/>
          <p:cNvSpPr/>
          <p:nvPr/>
        </p:nvSpPr>
        <p:spPr>
          <a:xfrm>
            <a:off x="1716255" y="1857650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254795" y="1775816"/>
            <a:ext cx="1521642" cy="484631"/>
            <a:chOff x="254795" y="1775816"/>
            <a:chExt cx="1521642" cy="484631"/>
          </a:xfrm>
        </p:grpSpPr>
        <p:sp>
          <p:nvSpPr>
            <p:cNvPr id="292" name="Shape 292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300" name="Shape 30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2" name="Shape 302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303" name="Shape 303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6" name="Shape 306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18" name="Shape 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0" name="Shape 320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1" name="Shape 321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25" name="Shape 3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32" name="Shape 3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5" name="Shape 335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39" name="Shape 3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341" name="Shape 341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43" name="Shape 3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46" name="Shape 3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Shape 34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49" name="Shape 3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Shape 35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2" name="Shape 3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5" name="Shape 3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357" name="Shape 3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358" name="Shape 3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359" name="Shape 3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360" name="Shape 3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4345676" y="293153"/>
            <a:ext cx="3520799" cy="618810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Shape 362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363" name="Shape 363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연맹이름 입력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704841" y="4871931"/>
              <a:ext cx="1102800" cy="435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창설을 진행할 수 있는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조건에 따라 창설 비용 변동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레벨에 따른 변동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창설 조건이 성립돼야만 연맹 창설 진행 가능</a:t>
            </a:r>
          </a:p>
        </p:txBody>
      </p:sp>
      <p:sp>
        <p:nvSpPr>
          <p:cNvPr id="373" name="Shape 373"/>
          <p:cNvSpPr/>
          <p:nvPr/>
        </p:nvSpPr>
        <p:spPr>
          <a:xfrm>
            <a:off x="1985205" y="239722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523745" y="2315387"/>
            <a:ext cx="1521642" cy="484631"/>
            <a:chOff x="254795" y="1775816"/>
            <a:chExt cx="1521642" cy="484631"/>
          </a:xfrm>
        </p:grpSpPr>
        <p:sp>
          <p:nvSpPr>
            <p:cNvPr id="375" name="Shape 375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8332179" y="1105390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</p:txBody>
      </p:sp>
      <p:cxnSp>
        <p:nvCxnSpPr>
          <p:cNvPr id="378" name="Shape 378"/>
          <p:cNvCxnSpPr>
            <a:stCxn id="377" idx="1"/>
            <a:endCxn id="364" idx="3"/>
          </p:cNvCxnSpPr>
          <p:nvPr/>
        </p:nvCxnSpPr>
        <p:spPr>
          <a:xfrm flipH="1">
            <a:off x="7584879" y="1343320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8332179" y="1907923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칸</a:t>
            </a:r>
          </a:p>
        </p:txBody>
      </p:sp>
      <p:cxnSp>
        <p:nvCxnSpPr>
          <p:cNvPr id="380" name="Shape 380"/>
          <p:cNvCxnSpPr>
            <a:stCxn id="379" idx="1"/>
            <a:endCxn id="366" idx="3"/>
          </p:cNvCxnSpPr>
          <p:nvPr/>
        </p:nvCxnSpPr>
        <p:spPr>
          <a:xfrm flipH="1">
            <a:off x="7322979" y="2145853"/>
            <a:ext cx="1009200" cy="16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8339295" y="254205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부가 설명</a:t>
            </a:r>
          </a:p>
        </p:txBody>
      </p:sp>
      <p:cxnSp>
        <p:nvCxnSpPr>
          <p:cNvPr id="382" name="Shape 382"/>
          <p:cNvCxnSpPr>
            <a:stCxn id="381" idx="1"/>
          </p:cNvCxnSpPr>
          <p:nvPr/>
        </p:nvCxnSpPr>
        <p:spPr>
          <a:xfrm rot="10800000">
            <a:off x="7082895" y="2704689"/>
            <a:ext cx="1256400" cy="7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3" name="Shape 383"/>
          <p:cNvSpPr/>
          <p:nvPr/>
        </p:nvSpPr>
        <p:spPr>
          <a:xfrm>
            <a:off x="8339295" y="322248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선언(소개글) 입력 칸</a:t>
            </a:r>
          </a:p>
        </p:txBody>
      </p:sp>
      <p:cxnSp>
        <p:nvCxnSpPr>
          <p:cNvPr id="384" name="Shape 384"/>
          <p:cNvCxnSpPr>
            <a:stCxn id="383" idx="1"/>
            <a:endCxn id="369" idx="3"/>
          </p:cNvCxnSpPr>
          <p:nvPr/>
        </p:nvCxnSpPr>
        <p:spPr>
          <a:xfrm rot="10800000">
            <a:off x="7336995" y="3389018"/>
            <a:ext cx="1002300" cy="71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5710769" y="5042636"/>
            <a:ext cx="1102800" cy="43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59430" y="5276602"/>
            <a:ext cx="151200" cy="1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6077942" y="4544015"/>
            <a:ext cx="321900" cy="4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2401298" y="4057492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창설하기 버튼</a:t>
            </a:r>
          </a:p>
        </p:txBody>
      </p:sp>
      <p:cxnSp>
        <p:nvCxnSpPr>
          <p:cNvPr id="389" name="Shape 389"/>
          <p:cNvCxnSpPr>
            <a:stCxn id="388" idx="3"/>
            <a:endCxn id="370" idx="1"/>
          </p:cNvCxnSpPr>
          <p:nvPr/>
        </p:nvCxnSpPr>
        <p:spPr>
          <a:xfrm flipH="1" rot="10800000">
            <a:off x="4129863" y="4289422"/>
            <a:ext cx="15750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0" name="Shape 390"/>
          <p:cNvSpPr/>
          <p:nvPr/>
        </p:nvSpPr>
        <p:spPr>
          <a:xfrm>
            <a:off x="2409975" y="4871639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이름 입력 및 사용 가능 판정 후 활성화</a:t>
            </a:r>
          </a:p>
        </p:txBody>
      </p:sp>
      <p:cxnSp>
        <p:nvCxnSpPr>
          <p:cNvPr id="391" name="Shape 391"/>
          <p:cNvCxnSpPr>
            <a:stCxn id="390" idx="0"/>
            <a:endCxn id="388" idx="2"/>
          </p:cNvCxnSpPr>
          <p:nvPr/>
        </p:nvCxnSpPr>
        <p:spPr>
          <a:xfrm flipH="1" rot="10800000">
            <a:off x="3262729" y="453323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4740839" y="5804764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창설에 재화가 소모될 경우 창설 버튼</a:t>
            </a:r>
          </a:p>
        </p:txBody>
      </p:sp>
      <p:cxnSp>
        <p:nvCxnSpPr>
          <p:cNvPr id="393" name="Shape 393"/>
          <p:cNvCxnSpPr>
            <a:stCxn id="392" idx="0"/>
            <a:endCxn id="385" idx="1"/>
          </p:cNvCxnSpPr>
          <p:nvPr/>
        </p:nvCxnSpPr>
        <p:spPr>
          <a:xfrm flipH="1" rot="10800000">
            <a:off x="5593593" y="5260264"/>
            <a:ext cx="117300" cy="54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