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" name="Shape 5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7" name="Shape 5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7" name="Shape 6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9" name="Shape 7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7" name="Shape 7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6" name="Shape 7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Relationship Id="rId11" Type="http://schemas.openxmlformats.org/officeDocument/2006/relationships/image" Target="../media/image08.png"/><Relationship Id="rId10" Type="http://schemas.openxmlformats.org/officeDocument/2006/relationships/image" Target="../media/image06.png"/><Relationship Id="rId9" Type="http://schemas.openxmlformats.org/officeDocument/2006/relationships/image" Target="../media/image07.png"/><Relationship Id="rId5" Type="http://schemas.openxmlformats.org/officeDocument/2006/relationships/image" Target="../media/image01.png"/><Relationship Id="rId6" Type="http://schemas.openxmlformats.org/officeDocument/2006/relationships/image" Target="../media/image02.png"/><Relationship Id="rId7" Type="http://schemas.openxmlformats.org/officeDocument/2006/relationships/image" Target="../media/image05.png"/><Relationship Id="rId8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Relationship Id="rId11" Type="http://schemas.openxmlformats.org/officeDocument/2006/relationships/image" Target="../media/image11.png"/><Relationship Id="rId10" Type="http://schemas.openxmlformats.org/officeDocument/2006/relationships/image" Target="../media/image06.png"/><Relationship Id="rId9" Type="http://schemas.openxmlformats.org/officeDocument/2006/relationships/image" Target="../media/image07.png"/><Relationship Id="rId5" Type="http://schemas.openxmlformats.org/officeDocument/2006/relationships/image" Target="../media/image01.png"/><Relationship Id="rId6" Type="http://schemas.openxmlformats.org/officeDocument/2006/relationships/image" Target="../media/image02.png"/><Relationship Id="rId7" Type="http://schemas.openxmlformats.org/officeDocument/2006/relationships/image" Target="../media/image05.png"/><Relationship Id="rId8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Relationship Id="rId10" Type="http://schemas.openxmlformats.org/officeDocument/2006/relationships/image" Target="../media/image06.png"/><Relationship Id="rId9" Type="http://schemas.openxmlformats.org/officeDocument/2006/relationships/image" Target="../media/image07.png"/><Relationship Id="rId5" Type="http://schemas.openxmlformats.org/officeDocument/2006/relationships/image" Target="../media/image01.png"/><Relationship Id="rId6" Type="http://schemas.openxmlformats.org/officeDocument/2006/relationships/image" Target="../media/image02.png"/><Relationship Id="rId7" Type="http://schemas.openxmlformats.org/officeDocument/2006/relationships/image" Target="../media/image05.png"/><Relationship Id="rId8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Relationship Id="rId11" Type="http://schemas.openxmlformats.org/officeDocument/2006/relationships/image" Target="../media/image11.png"/><Relationship Id="rId10" Type="http://schemas.openxmlformats.org/officeDocument/2006/relationships/image" Target="../media/image06.png"/><Relationship Id="rId9" Type="http://schemas.openxmlformats.org/officeDocument/2006/relationships/image" Target="../media/image07.png"/><Relationship Id="rId5" Type="http://schemas.openxmlformats.org/officeDocument/2006/relationships/image" Target="../media/image01.png"/><Relationship Id="rId6" Type="http://schemas.openxmlformats.org/officeDocument/2006/relationships/image" Target="../media/image02.png"/><Relationship Id="rId7" Type="http://schemas.openxmlformats.org/officeDocument/2006/relationships/image" Target="../media/image05.png"/><Relationship Id="rId8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02.png"/><Relationship Id="rId5" Type="http://schemas.openxmlformats.org/officeDocument/2006/relationships/image" Target="../media/image00.png"/><Relationship Id="rId6" Type="http://schemas.openxmlformats.org/officeDocument/2006/relationships/image" Target="../media/image0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9.png"/><Relationship Id="rId4" Type="http://schemas.openxmlformats.org/officeDocument/2006/relationships/image" Target="../media/image10.png"/><Relationship Id="rId5" Type="http://schemas.openxmlformats.org/officeDocument/2006/relationships/image" Target="../media/image02.png"/><Relationship Id="rId6" Type="http://schemas.openxmlformats.org/officeDocument/2006/relationships/image" Target="../media/image0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9.png"/><Relationship Id="rId4" Type="http://schemas.openxmlformats.org/officeDocument/2006/relationships/image" Target="../media/image10.png"/><Relationship Id="rId5" Type="http://schemas.openxmlformats.org/officeDocument/2006/relationships/image" Target="../media/image02.png"/><Relationship Id="rId6" Type="http://schemas.openxmlformats.org/officeDocument/2006/relationships/image" Target="../media/image0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presentation/d/1tf4fAl556uftfInoTjfrVmJC7nJ9HyPNweIdrgFuwko/edit#slide=id.p43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Relationship Id="rId10" Type="http://schemas.openxmlformats.org/officeDocument/2006/relationships/image" Target="../media/image06.png"/><Relationship Id="rId9" Type="http://schemas.openxmlformats.org/officeDocument/2006/relationships/image" Target="../media/image07.png"/><Relationship Id="rId5" Type="http://schemas.openxmlformats.org/officeDocument/2006/relationships/image" Target="../media/image01.png"/><Relationship Id="rId6" Type="http://schemas.openxmlformats.org/officeDocument/2006/relationships/image" Target="../media/image02.png"/><Relationship Id="rId7" Type="http://schemas.openxmlformats.org/officeDocument/2006/relationships/image" Target="../media/image05.png"/><Relationship Id="rId8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Relationship Id="rId10" Type="http://schemas.openxmlformats.org/officeDocument/2006/relationships/image" Target="../media/image06.png"/><Relationship Id="rId9" Type="http://schemas.openxmlformats.org/officeDocument/2006/relationships/image" Target="../media/image07.png"/><Relationship Id="rId5" Type="http://schemas.openxmlformats.org/officeDocument/2006/relationships/image" Target="../media/image01.png"/><Relationship Id="rId6" Type="http://schemas.openxmlformats.org/officeDocument/2006/relationships/image" Target="../media/image02.png"/><Relationship Id="rId7" Type="http://schemas.openxmlformats.org/officeDocument/2006/relationships/image" Target="../media/image05.png"/><Relationship Id="rId8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연맹_창설/가입 1.1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2016.03.29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</a:t>
            </a:r>
          </a:p>
        </p:txBody>
      </p:sp>
      <p:sp>
        <p:nvSpPr>
          <p:cNvPr id="309" name="Shape 309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311" name="Shape 311"/>
          <p:cNvSpPr/>
          <p:nvPr/>
        </p:nvSpPr>
        <p:spPr>
          <a:xfrm>
            <a:off x="6452116" y="322108"/>
            <a:ext cx="1334278" cy="28399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</a:t>
            </a:r>
          </a:p>
        </p:txBody>
      </p:sp>
      <p:sp>
        <p:nvSpPr>
          <p:cNvPr id="312" name="Shape 312"/>
          <p:cNvSpPr/>
          <p:nvPr/>
        </p:nvSpPr>
        <p:spPr>
          <a:xfrm>
            <a:off x="4886912" y="6063401"/>
            <a:ext cx="2227027" cy="281466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7180481" y="6060489"/>
            <a:ext cx="639954" cy="294424"/>
          </a:xfrm>
          <a:prstGeom prst="roundRect">
            <a:avLst>
              <a:gd fmla="val 23015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</a:t>
            </a:r>
          </a:p>
        </p:txBody>
      </p:sp>
      <p:cxnSp>
        <p:nvCxnSpPr>
          <p:cNvPr id="314" name="Shape 314"/>
          <p:cNvCxnSpPr/>
          <p:nvPr/>
        </p:nvCxnSpPr>
        <p:spPr>
          <a:xfrm>
            <a:off x="4822644" y="1548320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15" name="Shape 315"/>
          <p:cNvSpPr/>
          <p:nvPr/>
        </p:nvSpPr>
        <p:spPr>
          <a:xfrm>
            <a:off x="4383267" y="696137"/>
            <a:ext cx="3454445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abard.gnomeregan.info/result/faction_Alliance_icon_emblem_00_border_border_00_iconcolor_ffffff_bgcolor_000000_bordercolor_ffffff.png" id="316" name="Shape 3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3769" y="684035"/>
            <a:ext cx="872539" cy="921013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Shape 317"/>
          <p:cNvSpPr/>
          <p:nvPr/>
        </p:nvSpPr>
        <p:spPr>
          <a:xfrm>
            <a:off x="5221419" y="732799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318" name="Shape 3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8121" y="1276142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Shape 319"/>
          <p:cNvSpPr/>
          <p:nvPr/>
        </p:nvSpPr>
        <p:spPr>
          <a:xfrm>
            <a:off x="5410946" y="1273887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320" name="Shape 3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2571" y="1285567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/>
          <p:nvPr/>
        </p:nvSpPr>
        <p:spPr>
          <a:xfrm>
            <a:off x="6693825" y="1274858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322" name="Shape 322"/>
          <p:cNvCxnSpPr/>
          <p:nvPr/>
        </p:nvCxnSpPr>
        <p:spPr>
          <a:xfrm>
            <a:off x="4816421" y="2437838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23" name="Shape 323"/>
          <p:cNvSpPr/>
          <p:nvPr/>
        </p:nvSpPr>
        <p:spPr>
          <a:xfrm>
            <a:off x="4383267" y="1585654"/>
            <a:ext cx="3448222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5215196" y="1622316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325" name="Shape 3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1898" y="2165659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Shape 326"/>
          <p:cNvSpPr/>
          <p:nvPr/>
        </p:nvSpPr>
        <p:spPr>
          <a:xfrm>
            <a:off x="5404723" y="2163403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327" name="Shape 3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46348" y="2175084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Shape 328"/>
          <p:cNvSpPr/>
          <p:nvPr/>
        </p:nvSpPr>
        <p:spPr>
          <a:xfrm>
            <a:off x="6687603" y="2164375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329" name="Shape 329"/>
          <p:cNvCxnSpPr/>
          <p:nvPr/>
        </p:nvCxnSpPr>
        <p:spPr>
          <a:xfrm>
            <a:off x="4800867" y="3327355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30" name="Shape 330"/>
          <p:cNvSpPr/>
          <p:nvPr/>
        </p:nvSpPr>
        <p:spPr>
          <a:xfrm>
            <a:off x="4383267" y="2475172"/>
            <a:ext cx="3432668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5199642" y="2511833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332" name="Shape 3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6344" y="3055177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Shape 333"/>
          <p:cNvSpPr/>
          <p:nvPr/>
        </p:nvSpPr>
        <p:spPr>
          <a:xfrm>
            <a:off x="5389169" y="3052922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334" name="Shape 3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0794" y="3064602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Shape 335"/>
          <p:cNvSpPr/>
          <p:nvPr/>
        </p:nvSpPr>
        <p:spPr>
          <a:xfrm>
            <a:off x="6672049" y="3053893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336" name="Shape 336"/>
          <p:cNvCxnSpPr/>
          <p:nvPr/>
        </p:nvCxnSpPr>
        <p:spPr>
          <a:xfrm>
            <a:off x="4803978" y="4216873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37" name="Shape 337"/>
          <p:cNvSpPr/>
          <p:nvPr/>
        </p:nvSpPr>
        <p:spPr>
          <a:xfrm>
            <a:off x="4383267" y="3364689"/>
            <a:ext cx="3435779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5202753" y="3401351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339" name="Shape 3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9455" y="3944694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/>
          <p:nvPr/>
        </p:nvSpPr>
        <p:spPr>
          <a:xfrm>
            <a:off x="5392280" y="3942439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341" name="Shape 3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3905" y="3954119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Shape 342"/>
          <p:cNvSpPr/>
          <p:nvPr/>
        </p:nvSpPr>
        <p:spPr>
          <a:xfrm>
            <a:off x="6675160" y="3943410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343" name="Shape 343"/>
          <p:cNvCxnSpPr/>
          <p:nvPr/>
        </p:nvCxnSpPr>
        <p:spPr>
          <a:xfrm>
            <a:off x="4798207" y="5110230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44" name="Shape 344"/>
          <p:cNvSpPr/>
          <p:nvPr/>
        </p:nvSpPr>
        <p:spPr>
          <a:xfrm>
            <a:off x="4383267" y="4258046"/>
            <a:ext cx="3430008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5196982" y="4294708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346" name="Shape 3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3685" y="4838053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Shape 347"/>
          <p:cNvSpPr/>
          <p:nvPr/>
        </p:nvSpPr>
        <p:spPr>
          <a:xfrm>
            <a:off x="5386508" y="4835796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348" name="Shape 3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8133" y="4847478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Shape 349"/>
          <p:cNvSpPr/>
          <p:nvPr/>
        </p:nvSpPr>
        <p:spPr>
          <a:xfrm>
            <a:off x="6669389" y="4836769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sp>
        <p:nvSpPr>
          <p:cNvPr id="350" name="Shape 350"/>
          <p:cNvSpPr/>
          <p:nvPr/>
        </p:nvSpPr>
        <p:spPr>
          <a:xfrm>
            <a:off x="5158460" y="5663055"/>
            <a:ext cx="194155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위로 스크롤 하여 더 보기</a:t>
            </a:r>
          </a:p>
        </p:txBody>
      </p:sp>
      <p:grpSp>
        <p:nvGrpSpPr>
          <p:cNvPr id="351" name="Shape 351"/>
          <p:cNvGrpSpPr/>
          <p:nvPr/>
        </p:nvGrpSpPr>
        <p:grpSpPr>
          <a:xfrm>
            <a:off x="6894752" y="76095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352" name="Shape 35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Shape 353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354" name="Shape 354"/>
          <p:cNvGrpSpPr/>
          <p:nvPr/>
        </p:nvGrpSpPr>
        <p:grpSpPr>
          <a:xfrm>
            <a:off x="6894752" y="164427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355" name="Shape 35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6" name="Shape 356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357" name="Shape 357"/>
          <p:cNvGrpSpPr/>
          <p:nvPr/>
        </p:nvGrpSpPr>
        <p:grpSpPr>
          <a:xfrm>
            <a:off x="6914113" y="2518067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358" name="Shape 35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9" name="Shape 359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360" name="Shape 360"/>
          <p:cNvGrpSpPr/>
          <p:nvPr/>
        </p:nvGrpSpPr>
        <p:grpSpPr>
          <a:xfrm>
            <a:off x="6923389" y="3395783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361" name="Shape 36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2" name="Shape 362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363" name="Shape 363"/>
          <p:cNvGrpSpPr/>
          <p:nvPr/>
        </p:nvGrpSpPr>
        <p:grpSpPr>
          <a:xfrm>
            <a:off x="6927748" y="430135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364" name="Shape 36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5" name="Shape 365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pic>
        <p:nvPicPr>
          <p:cNvPr descr="http://tabard.gnomeregan.info/tabard.php?icon=emblem_138&amp;border=border_03&amp;iconcolor=dfa55a&amp;bgcolor=232323&amp;bordercolor=f9cc30&amp;faction=Alliance" id="366" name="Shape 36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18683" y="3393437"/>
            <a:ext cx="793217" cy="837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henemeton.net/css/img/index.png" id="367" name="Shape 36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90548" y="1586554"/>
            <a:ext cx="881350" cy="8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iles1.guildlaunch.net/guild/library/230361/Tabard.png" id="368" name="Shape 36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16812" y="2486157"/>
            <a:ext cx="881350" cy="8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tabard.php?icon=emblem_160&amp;border=border_05&amp;iconcolor=101517&amp;bgcolor=04c347&amp;bordercolor=670021&amp;faction=Alliance" id="369" name="Shape 36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16351" y="4273932"/>
            <a:ext cx="793217" cy="837284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Shape 370"/>
          <p:cNvSpPr/>
          <p:nvPr/>
        </p:nvSpPr>
        <p:spPr>
          <a:xfrm>
            <a:off x="4345676" y="293153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1" name="Shape 371"/>
          <p:cNvGrpSpPr/>
          <p:nvPr/>
        </p:nvGrpSpPr>
        <p:grpSpPr>
          <a:xfrm>
            <a:off x="4639871" y="1567167"/>
            <a:ext cx="2947758" cy="3047415"/>
            <a:chOff x="4639871" y="2367267"/>
            <a:chExt cx="2947758" cy="3047415"/>
          </a:xfrm>
        </p:grpSpPr>
        <p:sp>
          <p:nvSpPr>
            <p:cNvPr id="372" name="Shape 372"/>
            <p:cNvSpPr/>
            <p:nvPr/>
          </p:nvSpPr>
          <p:spPr>
            <a:xfrm>
              <a:off x="4643037" y="2385922"/>
              <a:ext cx="2944591" cy="3028761"/>
            </a:xfrm>
            <a:prstGeom prst="roundRect">
              <a:avLst>
                <a:gd fmla="val 0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4639871" y="2367267"/>
              <a:ext cx="2945152" cy="252873"/>
            </a:xfrm>
            <a:prstGeom prst="roundRect">
              <a:avLst>
                <a:gd fmla="val 0" name="adj"/>
              </a:avLst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창설</a:t>
              </a:r>
            </a:p>
          </p:txBody>
        </p:sp>
        <p:sp>
          <p:nvSpPr>
            <p:cNvPr id="374" name="Shape 374"/>
            <p:cNvSpPr txBox="1"/>
            <p:nvPr/>
          </p:nvSpPr>
          <p:spPr>
            <a:xfrm>
              <a:off x="4869232" y="2714725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연맹 창설</a:t>
              </a:r>
            </a:p>
          </p:txBody>
        </p:sp>
        <p:sp>
          <p:nvSpPr>
            <p:cNvPr id="375" name="Shape 375"/>
            <p:cNvSpPr/>
            <p:nvPr/>
          </p:nvSpPr>
          <p:spPr>
            <a:xfrm>
              <a:off x="4889303" y="2968936"/>
              <a:ext cx="2433546" cy="288726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연맹이름 입력</a:t>
              </a:r>
            </a:p>
          </p:txBody>
        </p:sp>
        <p:sp>
          <p:nvSpPr>
            <p:cNvPr id="376" name="Shape 376"/>
            <p:cNvSpPr txBox="1"/>
            <p:nvPr/>
          </p:nvSpPr>
          <p:spPr>
            <a:xfrm>
              <a:off x="4841685" y="3257718"/>
              <a:ext cx="2355132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3~20개의 글자 입력이 가능합니다.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문자, 숫자와 띄어쓰기만 가능합니다.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이름은 중복되지 않습니다.</a:t>
              </a:r>
            </a:p>
          </p:txBody>
        </p:sp>
        <p:sp>
          <p:nvSpPr>
            <p:cNvPr id="377" name="Shape 377"/>
            <p:cNvSpPr txBox="1"/>
            <p:nvPr/>
          </p:nvSpPr>
          <p:spPr>
            <a:xfrm>
              <a:off x="4883312" y="3790460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연맹 선언</a:t>
              </a:r>
            </a:p>
          </p:txBody>
        </p:sp>
        <p:sp>
          <p:nvSpPr>
            <p:cNvPr id="378" name="Shape 378"/>
            <p:cNvSpPr/>
            <p:nvPr/>
          </p:nvSpPr>
          <p:spPr>
            <a:xfrm>
              <a:off x="4903382" y="4044671"/>
              <a:ext cx="2433546" cy="288726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5011141" y="4876569"/>
              <a:ext cx="1102708" cy="43492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창설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무료</a:t>
              </a:r>
            </a:p>
          </p:txBody>
        </p:sp>
        <p:sp>
          <p:nvSpPr>
            <p:cNvPr id="380" name="Shape 380"/>
            <p:cNvSpPr/>
            <p:nvPr/>
          </p:nvSpPr>
          <p:spPr>
            <a:xfrm>
              <a:off x="6185732" y="4884687"/>
              <a:ext cx="1102708" cy="43492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</a:p>
          </p:txBody>
        </p:sp>
      </p:grpSp>
      <p:sp>
        <p:nvSpPr>
          <p:cNvPr id="381" name="Shape 381"/>
          <p:cNvSpPr txBox="1"/>
          <p:nvPr/>
        </p:nvSpPr>
        <p:spPr>
          <a:xfrm>
            <a:off x="690464" y="289248"/>
            <a:ext cx="23679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 및 가입 UI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13629" y="667910"/>
            <a:ext cx="3236812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창설을 진행할 수 있는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특정 조건에 따라 창설 비용 변동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영주 레벨에 따른 변동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창설 조건이 성립돼야만 연맹 창설 진행 가능</a:t>
            </a:r>
          </a:p>
        </p:txBody>
      </p:sp>
      <p:sp>
        <p:nvSpPr>
          <p:cNvPr id="383" name="Shape 383"/>
          <p:cNvSpPr/>
          <p:nvPr/>
        </p:nvSpPr>
        <p:spPr>
          <a:xfrm>
            <a:off x="1985205" y="2397222"/>
            <a:ext cx="1212980" cy="30752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</a:t>
            </a:r>
          </a:p>
        </p:txBody>
      </p:sp>
      <p:grpSp>
        <p:nvGrpSpPr>
          <p:cNvPr id="384" name="Shape 384"/>
          <p:cNvGrpSpPr/>
          <p:nvPr/>
        </p:nvGrpSpPr>
        <p:grpSpPr>
          <a:xfrm>
            <a:off x="523745" y="2315387"/>
            <a:ext cx="1521642" cy="484631"/>
            <a:chOff x="254795" y="1775816"/>
            <a:chExt cx="1521642" cy="484631"/>
          </a:xfrm>
        </p:grpSpPr>
        <p:sp>
          <p:nvSpPr>
            <p:cNvPr id="385" name="Shape 385"/>
            <p:cNvSpPr/>
            <p:nvPr/>
          </p:nvSpPr>
          <p:spPr>
            <a:xfrm>
              <a:off x="1370619" y="1775816"/>
              <a:ext cx="405818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Shape 386"/>
            <p:cNvSpPr txBox="1"/>
            <p:nvPr/>
          </p:nvSpPr>
          <p:spPr>
            <a:xfrm>
              <a:off x="254795" y="1826748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387" name="Shape 387"/>
          <p:cNvSpPr/>
          <p:nvPr/>
        </p:nvSpPr>
        <p:spPr>
          <a:xfrm>
            <a:off x="8332179" y="1105390"/>
            <a:ext cx="1728564" cy="47586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창설 팝업</a:t>
            </a:r>
          </a:p>
        </p:txBody>
      </p:sp>
      <p:cxnSp>
        <p:nvCxnSpPr>
          <p:cNvPr id="388" name="Shape 388"/>
          <p:cNvCxnSpPr>
            <a:stCxn id="387" idx="1"/>
            <a:endCxn id="373" idx="3"/>
          </p:cNvCxnSpPr>
          <p:nvPr/>
        </p:nvCxnSpPr>
        <p:spPr>
          <a:xfrm flipH="1">
            <a:off x="7584879" y="1343320"/>
            <a:ext cx="747300" cy="350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89" name="Shape 389"/>
          <p:cNvSpPr/>
          <p:nvPr/>
        </p:nvSpPr>
        <p:spPr>
          <a:xfrm>
            <a:off x="8332179" y="1907923"/>
            <a:ext cx="1728564" cy="47586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명칭 입력 칸</a:t>
            </a:r>
          </a:p>
        </p:txBody>
      </p:sp>
      <p:cxnSp>
        <p:nvCxnSpPr>
          <p:cNvPr id="390" name="Shape 390"/>
          <p:cNvCxnSpPr>
            <a:stCxn id="389" idx="1"/>
            <a:endCxn id="375" idx="3"/>
          </p:cNvCxnSpPr>
          <p:nvPr/>
        </p:nvCxnSpPr>
        <p:spPr>
          <a:xfrm flipH="1">
            <a:off x="7322979" y="2145853"/>
            <a:ext cx="1009200" cy="167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91" name="Shape 391"/>
          <p:cNvSpPr/>
          <p:nvPr/>
        </p:nvSpPr>
        <p:spPr>
          <a:xfrm>
            <a:off x="8339295" y="2542058"/>
            <a:ext cx="1728564" cy="47586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명칭 입력 부가 설명</a:t>
            </a:r>
          </a:p>
        </p:txBody>
      </p:sp>
      <p:cxnSp>
        <p:nvCxnSpPr>
          <p:cNvPr id="392" name="Shape 392"/>
          <p:cNvCxnSpPr>
            <a:stCxn id="391" idx="1"/>
          </p:cNvCxnSpPr>
          <p:nvPr/>
        </p:nvCxnSpPr>
        <p:spPr>
          <a:xfrm rot="10800000">
            <a:off x="7082895" y="2704689"/>
            <a:ext cx="1256400" cy="75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93" name="Shape 393"/>
          <p:cNvSpPr/>
          <p:nvPr/>
        </p:nvSpPr>
        <p:spPr>
          <a:xfrm>
            <a:off x="8339295" y="3222488"/>
            <a:ext cx="1728564" cy="47586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선언(소개글) 입력 칸</a:t>
            </a:r>
          </a:p>
        </p:txBody>
      </p:sp>
      <p:cxnSp>
        <p:nvCxnSpPr>
          <p:cNvPr id="394" name="Shape 394"/>
          <p:cNvCxnSpPr>
            <a:stCxn id="393" idx="1"/>
            <a:endCxn id="378" idx="3"/>
          </p:cNvCxnSpPr>
          <p:nvPr/>
        </p:nvCxnSpPr>
        <p:spPr>
          <a:xfrm rot="10800000">
            <a:off x="7336995" y="3389018"/>
            <a:ext cx="1002300" cy="71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95" name="Shape 395"/>
          <p:cNvSpPr/>
          <p:nvPr/>
        </p:nvSpPr>
        <p:spPr>
          <a:xfrm>
            <a:off x="5040069" y="5045298"/>
            <a:ext cx="1102708" cy="43492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</a:p>
        </p:txBody>
      </p:sp>
      <p:pic>
        <p:nvPicPr>
          <p:cNvPr id="396" name="Shape 39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288730" y="5279264"/>
            <a:ext cx="151078" cy="151078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/>
          <p:nvPr/>
        </p:nvSpPr>
        <p:spPr>
          <a:xfrm>
            <a:off x="5407242" y="4546678"/>
            <a:ext cx="321753" cy="48928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2401298" y="4057492"/>
            <a:ext cx="1728564" cy="47586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창설하기 버튼</a:t>
            </a:r>
          </a:p>
        </p:txBody>
      </p:sp>
      <p:cxnSp>
        <p:nvCxnSpPr>
          <p:cNvPr id="399" name="Shape 399"/>
          <p:cNvCxnSpPr>
            <a:stCxn id="398" idx="3"/>
            <a:endCxn id="379" idx="1"/>
          </p:cNvCxnSpPr>
          <p:nvPr/>
        </p:nvCxnSpPr>
        <p:spPr>
          <a:xfrm flipH="1" rot="10800000">
            <a:off x="4129863" y="4293922"/>
            <a:ext cx="881400" cy="1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00" name="Shape 400"/>
          <p:cNvSpPr/>
          <p:nvPr/>
        </p:nvSpPr>
        <p:spPr>
          <a:xfrm>
            <a:off x="2409975" y="4871639"/>
            <a:ext cx="1705509" cy="475860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이름 입력 및 사용 가능 판정 후 활성화</a:t>
            </a:r>
          </a:p>
        </p:txBody>
      </p:sp>
      <p:cxnSp>
        <p:nvCxnSpPr>
          <p:cNvPr id="401" name="Shape 401"/>
          <p:cNvCxnSpPr>
            <a:stCxn id="400" idx="0"/>
            <a:endCxn id="398" idx="2"/>
          </p:cNvCxnSpPr>
          <p:nvPr/>
        </p:nvCxnSpPr>
        <p:spPr>
          <a:xfrm flipH="1" rot="10800000">
            <a:off x="3262729" y="4533239"/>
            <a:ext cx="3000" cy="3384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02" name="Shape 402"/>
          <p:cNvSpPr/>
          <p:nvPr/>
        </p:nvSpPr>
        <p:spPr>
          <a:xfrm>
            <a:off x="8333829" y="4084587"/>
            <a:ext cx="1728564" cy="47586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창설 취소 버튼</a:t>
            </a:r>
          </a:p>
        </p:txBody>
      </p:sp>
      <p:cxnSp>
        <p:nvCxnSpPr>
          <p:cNvPr id="403" name="Shape 403"/>
          <p:cNvCxnSpPr>
            <a:stCxn id="402" idx="1"/>
            <a:endCxn id="380" idx="3"/>
          </p:cNvCxnSpPr>
          <p:nvPr/>
        </p:nvCxnSpPr>
        <p:spPr>
          <a:xfrm rot="10800000">
            <a:off x="7288329" y="4302118"/>
            <a:ext cx="1045500" cy="20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04" name="Shape 404"/>
          <p:cNvSpPr/>
          <p:nvPr/>
        </p:nvSpPr>
        <p:spPr>
          <a:xfrm>
            <a:off x="4740839" y="5804764"/>
            <a:ext cx="1705509" cy="475860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창설에 재화가 소모될 경우 창설 버튼</a:t>
            </a:r>
          </a:p>
        </p:txBody>
      </p:sp>
      <p:cxnSp>
        <p:nvCxnSpPr>
          <p:cNvPr id="405" name="Shape 405"/>
          <p:cNvCxnSpPr>
            <a:stCxn id="404" idx="0"/>
          </p:cNvCxnSpPr>
          <p:nvPr/>
        </p:nvCxnSpPr>
        <p:spPr>
          <a:xfrm flipH="1" rot="10800000">
            <a:off x="5593593" y="5466364"/>
            <a:ext cx="3000" cy="3384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Shape 411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</a:t>
            </a:r>
          </a:p>
        </p:txBody>
      </p:sp>
      <p:sp>
        <p:nvSpPr>
          <p:cNvPr id="412" name="Shape 412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414" name="Shape 414"/>
          <p:cNvSpPr/>
          <p:nvPr/>
        </p:nvSpPr>
        <p:spPr>
          <a:xfrm>
            <a:off x="6452116" y="322108"/>
            <a:ext cx="1334278" cy="28399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</a:t>
            </a:r>
          </a:p>
        </p:txBody>
      </p:sp>
      <p:sp>
        <p:nvSpPr>
          <p:cNvPr id="415" name="Shape 415"/>
          <p:cNvSpPr/>
          <p:nvPr/>
        </p:nvSpPr>
        <p:spPr>
          <a:xfrm>
            <a:off x="4886912" y="6063401"/>
            <a:ext cx="2227027" cy="281466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7180481" y="6060489"/>
            <a:ext cx="639954" cy="294424"/>
          </a:xfrm>
          <a:prstGeom prst="roundRect">
            <a:avLst>
              <a:gd fmla="val 23015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</a:t>
            </a:r>
          </a:p>
        </p:txBody>
      </p:sp>
      <p:cxnSp>
        <p:nvCxnSpPr>
          <p:cNvPr id="417" name="Shape 417"/>
          <p:cNvCxnSpPr/>
          <p:nvPr/>
        </p:nvCxnSpPr>
        <p:spPr>
          <a:xfrm>
            <a:off x="4822644" y="1548320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18" name="Shape 418"/>
          <p:cNvSpPr/>
          <p:nvPr/>
        </p:nvSpPr>
        <p:spPr>
          <a:xfrm>
            <a:off x="4383267" y="696137"/>
            <a:ext cx="3454445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abard.gnomeregan.info/result/faction_Alliance_icon_emblem_00_border_border_00_iconcolor_ffffff_bgcolor_000000_bordercolor_ffffff.png" id="419" name="Shape 4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3769" y="684035"/>
            <a:ext cx="872539" cy="921013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Shape 420"/>
          <p:cNvSpPr/>
          <p:nvPr/>
        </p:nvSpPr>
        <p:spPr>
          <a:xfrm>
            <a:off x="5221419" y="732799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421" name="Shape 4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8121" y="1276142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Shape 422"/>
          <p:cNvSpPr/>
          <p:nvPr/>
        </p:nvSpPr>
        <p:spPr>
          <a:xfrm>
            <a:off x="5410946" y="1273887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423" name="Shape 4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2571" y="1285567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Shape 424"/>
          <p:cNvSpPr/>
          <p:nvPr/>
        </p:nvSpPr>
        <p:spPr>
          <a:xfrm>
            <a:off x="6693825" y="1274858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425" name="Shape 425"/>
          <p:cNvCxnSpPr/>
          <p:nvPr/>
        </p:nvCxnSpPr>
        <p:spPr>
          <a:xfrm>
            <a:off x="4816421" y="2437838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26" name="Shape 426"/>
          <p:cNvSpPr/>
          <p:nvPr/>
        </p:nvSpPr>
        <p:spPr>
          <a:xfrm>
            <a:off x="4383267" y="1585654"/>
            <a:ext cx="3448222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5215196" y="1622316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428" name="Shape 4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1898" y="2165659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Shape 429"/>
          <p:cNvSpPr/>
          <p:nvPr/>
        </p:nvSpPr>
        <p:spPr>
          <a:xfrm>
            <a:off x="5404723" y="2163403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430" name="Shape 4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46348" y="2175084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Shape 431"/>
          <p:cNvSpPr/>
          <p:nvPr/>
        </p:nvSpPr>
        <p:spPr>
          <a:xfrm>
            <a:off x="6687603" y="2164375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432" name="Shape 432"/>
          <p:cNvCxnSpPr/>
          <p:nvPr/>
        </p:nvCxnSpPr>
        <p:spPr>
          <a:xfrm>
            <a:off x="4800867" y="3327355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33" name="Shape 433"/>
          <p:cNvSpPr/>
          <p:nvPr/>
        </p:nvSpPr>
        <p:spPr>
          <a:xfrm>
            <a:off x="4383267" y="2475172"/>
            <a:ext cx="3432668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5199642" y="2511833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435" name="Shape 4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6344" y="3055177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Shape 436"/>
          <p:cNvSpPr/>
          <p:nvPr/>
        </p:nvSpPr>
        <p:spPr>
          <a:xfrm>
            <a:off x="5389169" y="3052922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437" name="Shape 4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0794" y="3064602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Shape 438"/>
          <p:cNvSpPr/>
          <p:nvPr/>
        </p:nvSpPr>
        <p:spPr>
          <a:xfrm>
            <a:off x="6672049" y="3053893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439" name="Shape 439"/>
          <p:cNvCxnSpPr/>
          <p:nvPr/>
        </p:nvCxnSpPr>
        <p:spPr>
          <a:xfrm>
            <a:off x="4803978" y="4216873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40" name="Shape 440"/>
          <p:cNvSpPr/>
          <p:nvPr/>
        </p:nvSpPr>
        <p:spPr>
          <a:xfrm>
            <a:off x="4383267" y="3364689"/>
            <a:ext cx="3435779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Shape 441"/>
          <p:cNvSpPr/>
          <p:nvPr/>
        </p:nvSpPr>
        <p:spPr>
          <a:xfrm>
            <a:off x="5202753" y="3401351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442" name="Shape 4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9455" y="3944694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Shape 443"/>
          <p:cNvSpPr/>
          <p:nvPr/>
        </p:nvSpPr>
        <p:spPr>
          <a:xfrm>
            <a:off x="5392280" y="3942439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444" name="Shape 4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3905" y="3954119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Shape 445"/>
          <p:cNvSpPr/>
          <p:nvPr/>
        </p:nvSpPr>
        <p:spPr>
          <a:xfrm>
            <a:off x="6675160" y="3943410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446" name="Shape 446"/>
          <p:cNvCxnSpPr/>
          <p:nvPr/>
        </p:nvCxnSpPr>
        <p:spPr>
          <a:xfrm>
            <a:off x="4798207" y="5110230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47" name="Shape 447"/>
          <p:cNvSpPr/>
          <p:nvPr/>
        </p:nvSpPr>
        <p:spPr>
          <a:xfrm>
            <a:off x="4383267" y="4258046"/>
            <a:ext cx="3430008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5196982" y="4294708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449" name="Shape 4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3685" y="4838053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Shape 450"/>
          <p:cNvSpPr/>
          <p:nvPr/>
        </p:nvSpPr>
        <p:spPr>
          <a:xfrm>
            <a:off x="5386508" y="4835796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451" name="Shape 4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8133" y="4847478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Shape 452"/>
          <p:cNvSpPr/>
          <p:nvPr/>
        </p:nvSpPr>
        <p:spPr>
          <a:xfrm>
            <a:off x="6669389" y="4836769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sp>
        <p:nvSpPr>
          <p:cNvPr id="453" name="Shape 453"/>
          <p:cNvSpPr/>
          <p:nvPr/>
        </p:nvSpPr>
        <p:spPr>
          <a:xfrm>
            <a:off x="5158460" y="5663055"/>
            <a:ext cx="194155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위로 스크롤 하여 더 보기</a:t>
            </a:r>
          </a:p>
        </p:txBody>
      </p:sp>
      <p:grpSp>
        <p:nvGrpSpPr>
          <p:cNvPr id="454" name="Shape 454"/>
          <p:cNvGrpSpPr/>
          <p:nvPr/>
        </p:nvGrpSpPr>
        <p:grpSpPr>
          <a:xfrm>
            <a:off x="6894752" y="76095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455" name="Shape 45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6" name="Shape 456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457" name="Shape 457"/>
          <p:cNvGrpSpPr/>
          <p:nvPr/>
        </p:nvGrpSpPr>
        <p:grpSpPr>
          <a:xfrm>
            <a:off x="6894752" y="164427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458" name="Shape 45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9" name="Shape 459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460" name="Shape 460"/>
          <p:cNvGrpSpPr/>
          <p:nvPr/>
        </p:nvGrpSpPr>
        <p:grpSpPr>
          <a:xfrm>
            <a:off x="6914113" y="2518067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461" name="Shape 46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2" name="Shape 462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463" name="Shape 463"/>
          <p:cNvGrpSpPr/>
          <p:nvPr/>
        </p:nvGrpSpPr>
        <p:grpSpPr>
          <a:xfrm>
            <a:off x="6923389" y="3395783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464" name="Shape 46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5" name="Shape 465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466" name="Shape 466"/>
          <p:cNvGrpSpPr/>
          <p:nvPr/>
        </p:nvGrpSpPr>
        <p:grpSpPr>
          <a:xfrm>
            <a:off x="6927748" y="430135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467" name="Shape 46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8" name="Shape 468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pic>
        <p:nvPicPr>
          <p:cNvPr descr="http://tabard.gnomeregan.info/tabard.php?icon=emblem_138&amp;border=border_03&amp;iconcolor=dfa55a&amp;bgcolor=232323&amp;bordercolor=f9cc30&amp;faction=Alliance" id="469" name="Shape 46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18683" y="3393437"/>
            <a:ext cx="793217" cy="837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henemeton.net/css/img/index.png" id="470" name="Shape 47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90548" y="1586554"/>
            <a:ext cx="881350" cy="8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iles1.guildlaunch.net/guild/library/230361/Tabard.png" id="471" name="Shape 47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16812" y="2486157"/>
            <a:ext cx="881350" cy="8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tabard.php?icon=emblem_160&amp;border=border_05&amp;iconcolor=101517&amp;bgcolor=04c347&amp;bordercolor=670021&amp;faction=Alliance" id="472" name="Shape 47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16351" y="4273932"/>
            <a:ext cx="793217" cy="837284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/>
          <p:nvPr/>
        </p:nvSpPr>
        <p:spPr>
          <a:xfrm>
            <a:off x="4345676" y="293153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4" name="Shape 474"/>
          <p:cNvGrpSpPr/>
          <p:nvPr/>
        </p:nvGrpSpPr>
        <p:grpSpPr>
          <a:xfrm>
            <a:off x="4639871" y="1567167"/>
            <a:ext cx="2947758" cy="3047415"/>
            <a:chOff x="4639871" y="2367267"/>
            <a:chExt cx="2947758" cy="3047415"/>
          </a:xfrm>
        </p:grpSpPr>
        <p:sp>
          <p:nvSpPr>
            <p:cNvPr id="475" name="Shape 475"/>
            <p:cNvSpPr/>
            <p:nvPr/>
          </p:nvSpPr>
          <p:spPr>
            <a:xfrm>
              <a:off x="4643037" y="2385922"/>
              <a:ext cx="2944591" cy="3028761"/>
            </a:xfrm>
            <a:prstGeom prst="roundRect">
              <a:avLst>
                <a:gd fmla="val 0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Shape 476"/>
            <p:cNvSpPr/>
            <p:nvPr/>
          </p:nvSpPr>
          <p:spPr>
            <a:xfrm>
              <a:off x="4639871" y="2367267"/>
              <a:ext cx="2945152" cy="252873"/>
            </a:xfrm>
            <a:prstGeom prst="roundRect">
              <a:avLst>
                <a:gd fmla="val 0" name="adj"/>
              </a:avLst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창설</a:t>
              </a:r>
            </a:p>
          </p:txBody>
        </p:sp>
        <p:sp>
          <p:nvSpPr>
            <p:cNvPr id="477" name="Shape 477"/>
            <p:cNvSpPr txBox="1"/>
            <p:nvPr/>
          </p:nvSpPr>
          <p:spPr>
            <a:xfrm>
              <a:off x="4869232" y="2714725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연맹 창설</a:t>
              </a:r>
            </a:p>
          </p:txBody>
        </p:sp>
        <p:sp>
          <p:nvSpPr>
            <p:cNvPr id="478" name="Shape 478"/>
            <p:cNvSpPr/>
            <p:nvPr/>
          </p:nvSpPr>
          <p:spPr>
            <a:xfrm>
              <a:off x="4889303" y="2968936"/>
              <a:ext cx="2433546" cy="288726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lululu</a:t>
              </a:r>
            </a:p>
          </p:txBody>
        </p:sp>
        <p:sp>
          <p:nvSpPr>
            <p:cNvPr id="479" name="Shape 479"/>
            <p:cNvSpPr txBox="1"/>
            <p:nvPr/>
          </p:nvSpPr>
          <p:spPr>
            <a:xfrm>
              <a:off x="4841685" y="3257718"/>
              <a:ext cx="2355132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3~20개의 글자 입력이 가능합니다.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문자, 숫자와 띄어쓰기만 가능합니다.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이름은 중복되지 않습니다.</a:t>
              </a:r>
            </a:p>
          </p:txBody>
        </p:sp>
        <p:sp>
          <p:nvSpPr>
            <p:cNvPr id="480" name="Shape 480"/>
            <p:cNvSpPr txBox="1"/>
            <p:nvPr/>
          </p:nvSpPr>
          <p:spPr>
            <a:xfrm>
              <a:off x="4883312" y="3790460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연맹 선언</a:t>
              </a:r>
            </a:p>
          </p:txBody>
        </p:sp>
        <p:sp>
          <p:nvSpPr>
            <p:cNvPr id="481" name="Shape 481"/>
            <p:cNvSpPr/>
            <p:nvPr/>
          </p:nvSpPr>
          <p:spPr>
            <a:xfrm>
              <a:off x="4903382" y="4044671"/>
              <a:ext cx="2433546" cy="288726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5011141" y="4876569"/>
              <a:ext cx="1102708" cy="43492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창설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무료</a:t>
              </a:r>
            </a:p>
          </p:txBody>
        </p:sp>
        <p:sp>
          <p:nvSpPr>
            <p:cNvPr id="483" name="Shape 483"/>
            <p:cNvSpPr/>
            <p:nvPr/>
          </p:nvSpPr>
          <p:spPr>
            <a:xfrm>
              <a:off x="6185732" y="4884687"/>
              <a:ext cx="1102708" cy="43492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</a:p>
          </p:txBody>
        </p:sp>
      </p:grpSp>
      <p:pic>
        <p:nvPicPr>
          <p:cNvPr id="484" name="Shape 48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126342" y="2195116"/>
            <a:ext cx="186931" cy="2358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5" name="Shape 485"/>
          <p:cNvGrpSpPr/>
          <p:nvPr/>
        </p:nvGrpSpPr>
        <p:grpSpPr>
          <a:xfrm>
            <a:off x="8126245" y="2649612"/>
            <a:ext cx="2433546" cy="289217"/>
            <a:chOff x="9261899" y="4245012"/>
            <a:chExt cx="2433546" cy="289217"/>
          </a:xfrm>
        </p:grpSpPr>
        <p:sp>
          <p:nvSpPr>
            <p:cNvPr id="486" name="Shape 486"/>
            <p:cNvSpPr/>
            <p:nvPr/>
          </p:nvSpPr>
          <p:spPr>
            <a:xfrm>
              <a:off x="9261899" y="4245012"/>
              <a:ext cx="2433546" cy="288726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lululu</a:t>
              </a:r>
            </a:p>
          </p:txBody>
        </p:sp>
        <p:sp>
          <p:nvSpPr>
            <p:cNvPr id="487" name="Shape 487"/>
            <p:cNvSpPr/>
            <p:nvPr/>
          </p:nvSpPr>
          <p:spPr>
            <a:xfrm>
              <a:off x="11428278" y="4269360"/>
              <a:ext cx="264868" cy="264868"/>
            </a:xfrm>
            <a:prstGeom prst="mathMultiply">
              <a:avLst>
                <a:gd fmla="val 9135" name="adj1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8" name="Shape 488"/>
          <p:cNvSpPr txBox="1"/>
          <p:nvPr/>
        </p:nvSpPr>
        <p:spPr>
          <a:xfrm>
            <a:off x="690464" y="289248"/>
            <a:ext cx="23679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 및 가입 UI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1013629" y="667910"/>
            <a:ext cx="3236812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명칭 입력 및 사용 가능 여부 체크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명칭 입력이 완료되면 자동으로 사용 가능 여부 체크 ➔ </a:t>
            </a: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자판 입력이 종료된 후 중복 체크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선언은 자유롭게 최대 글자수까지 입력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글자 입력은 공통된 단말기 시스템 키보드 및 입력 방식을 활용</a:t>
            </a:r>
          </a:p>
        </p:txBody>
      </p:sp>
      <p:sp>
        <p:nvSpPr>
          <p:cNvPr id="490" name="Shape 490"/>
          <p:cNvSpPr/>
          <p:nvPr/>
        </p:nvSpPr>
        <p:spPr>
          <a:xfrm>
            <a:off x="8126707" y="1637091"/>
            <a:ext cx="1728564" cy="47586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입력한 단어가 사용 가능할 경우 표시</a:t>
            </a:r>
          </a:p>
        </p:txBody>
      </p:sp>
      <p:cxnSp>
        <p:nvCxnSpPr>
          <p:cNvPr id="491" name="Shape 491"/>
          <p:cNvCxnSpPr>
            <a:stCxn id="490" idx="1"/>
          </p:cNvCxnSpPr>
          <p:nvPr/>
        </p:nvCxnSpPr>
        <p:spPr>
          <a:xfrm flipH="1">
            <a:off x="7379407" y="1875022"/>
            <a:ext cx="747300" cy="350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92" name="Shape 492"/>
          <p:cNvSpPr/>
          <p:nvPr/>
        </p:nvSpPr>
        <p:spPr>
          <a:xfrm rot="1279148">
            <a:off x="7432874" y="2347868"/>
            <a:ext cx="649341" cy="4846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4721042" y="4864085"/>
            <a:ext cx="1705509" cy="475860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사용 가능한 연맹 명칭이 입력되어 있다면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창설 버튼 활성화</a:t>
            </a:r>
          </a:p>
        </p:txBody>
      </p:sp>
      <p:cxnSp>
        <p:nvCxnSpPr>
          <p:cNvPr id="494" name="Shape 494"/>
          <p:cNvCxnSpPr>
            <a:stCxn id="493" idx="0"/>
          </p:cNvCxnSpPr>
          <p:nvPr/>
        </p:nvCxnSpPr>
        <p:spPr>
          <a:xfrm flipH="1" rot="10800000">
            <a:off x="5573796" y="4525685"/>
            <a:ext cx="3000" cy="3384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95" name="Shape 495"/>
          <p:cNvSpPr/>
          <p:nvPr/>
        </p:nvSpPr>
        <p:spPr>
          <a:xfrm>
            <a:off x="8372453" y="3299142"/>
            <a:ext cx="1920171" cy="475860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부적절한 단어 포함 or 중복된 명칭일 경우 표시</a:t>
            </a:r>
          </a:p>
        </p:txBody>
      </p:sp>
      <p:cxnSp>
        <p:nvCxnSpPr>
          <p:cNvPr id="496" name="Shape 496"/>
          <p:cNvCxnSpPr>
            <a:stCxn id="495" idx="0"/>
          </p:cNvCxnSpPr>
          <p:nvPr/>
        </p:nvCxnSpPr>
        <p:spPr>
          <a:xfrm flipH="1" rot="10800000">
            <a:off x="9332539" y="2960742"/>
            <a:ext cx="3000" cy="3384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97" name="Shape 497"/>
          <p:cNvSpPr/>
          <p:nvPr/>
        </p:nvSpPr>
        <p:spPr>
          <a:xfrm>
            <a:off x="10115504" y="1633184"/>
            <a:ext cx="1920171" cy="47586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자판 입력이 완료된 후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자동으로 중복 체크 수행 됨</a:t>
            </a:r>
          </a:p>
        </p:txBody>
      </p:sp>
      <p:cxnSp>
        <p:nvCxnSpPr>
          <p:cNvPr id="498" name="Shape 498"/>
          <p:cNvCxnSpPr>
            <a:stCxn id="497" idx="1"/>
            <a:endCxn id="490" idx="3"/>
          </p:cNvCxnSpPr>
          <p:nvPr/>
        </p:nvCxnSpPr>
        <p:spPr>
          <a:xfrm flipH="1">
            <a:off x="9855404" y="1871115"/>
            <a:ext cx="260100" cy="39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/>
        </p:nvSpPr>
        <p:spPr>
          <a:xfrm>
            <a:off x="690464" y="289248"/>
            <a:ext cx="23679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 및 가입 UI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1013629" y="667910"/>
            <a:ext cx="323681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 불가 안내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유료로 연맹을 창설할 경우 발생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필요 재화 부족 및 창설 불가 안내 팝업</a:t>
            </a:r>
          </a:p>
        </p:txBody>
      </p:sp>
      <p:sp>
        <p:nvSpPr>
          <p:cNvPr id="505" name="Shape 505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</a:t>
            </a:r>
          </a:p>
        </p:txBody>
      </p:sp>
      <p:sp>
        <p:nvSpPr>
          <p:cNvPr id="507" name="Shape 507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509" name="Shape 509"/>
          <p:cNvSpPr/>
          <p:nvPr/>
        </p:nvSpPr>
        <p:spPr>
          <a:xfrm>
            <a:off x="6452116" y="310342"/>
            <a:ext cx="1334278" cy="30752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</a:t>
            </a:r>
          </a:p>
        </p:txBody>
      </p:sp>
      <p:sp>
        <p:nvSpPr>
          <p:cNvPr id="510" name="Shape 510"/>
          <p:cNvSpPr/>
          <p:nvPr/>
        </p:nvSpPr>
        <p:spPr>
          <a:xfrm>
            <a:off x="4886912" y="6063401"/>
            <a:ext cx="2227027" cy="281466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7180481" y="6060489"/>
            <a:ext cx="639954" cy="294424"/>
          </a:xfrm>
          <a:prstGeom prst="roundRect">
            <a:avLst>
              <a:gd fmla="val 23015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</a:t>
            </a:r>
          </a:p>
        </p:txBody>
      </p:sp>
      <p:cxnSp>
        <p:nvCxnSpPr>
          <p:cNvPr id="512" name="Shape 512"/>
          <p:cNvCxnSpPr/>
          <p:nvPr/>
        </p:nvCxnSpPr>
        <p:spPr>
          <a:xfrm>
            <a:off x="4822644" y="1548320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13" name="Shape 513"/>
          <p:cNvSpPr/>
          <p:nvPr/>
        </p:nvSpPr>
        <p:spPr>
          <a:xfrm>
            <a:off x="4383267" y="696137"/>
            <a:ext cx="3454445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abard.gnomeregan.info/result/faction_Alliance_icon_emblem_00_border_border_00_iconcolor_ffffff_bgcolor_000000_bordercolor_ffffff.png" id="514" name="Shape 5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3769" y="684035"/>
            <a:ext cx="872539" cy="921013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Shape 515"/>
          <p:cNvSpPr/>
          <p:nvPr/>
        </p:nvSpPr>
        <p:spPr>
          <a:xfrm>
            <a:off x="5221419" y="732799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516" name="Shape 5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8121" y="1276142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Shape 517"/>
          <p:cNvSpPr/>
          <p:nvPr/>
        </p:nvSpPr>
        <p:spPr>
          <a:xfrm>
            <a:off x="5410946" y="1273887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518" name="Shape 5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2571" y="1285567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Shape 519"/>
          <p:cNvSpPr/>
          <p:nvPr/>
        </p:nvSpPr>
        <p:spPr>
          <a:xfrm>
            <a:off x="6693825" y="1274858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520" name="Shape 520"/>
          <p:cNvCxnSpPr/>
          <p:nvPr/>
        </p:nvCxnSpPr>
        <p:spPr>
          <a:xfrm>
            <a:off x="4816421" y="2437838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21" name="Shape 521"/>
          <p:cNvSpPr/>
          <p:nvPr/>
        </p:nvSpPr>
        <p:spPr>
          <a:xfrm>
            <a:off x="4383267" y="1585654"/>
            <a:ext cx="3448222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5215196" y="1622316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523" name="Shape 5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1898" y="2165659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Shape 524"/>
          <p:cNvSpPr/>
          <p:nvPr/>
        </p:nvSpPr>
        <p:spPr>
          <a:xfrm>
            <a:off x="5404723" y="2163403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525" name="Shape 5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46348" y="2175084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Shape 526"/>
          <p:cNvSpPr/>
          <p:nvPr/>
        </p:nvSpPr>
        <p:spPr>
          <a:xfrm>
            <a:off x="6687603" y="2164375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527" name="Shape 527"/>
          <p:cNvCxnSpPr/>
          <p:nvPr/>
        </p:nvCxnSpPr>
        <p:spPr>
          <a:xfrm>
            <a:off x="4800867" y="3327355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28" name="Shape 528"/>
          <p:cNvSpPr/>
          <p:nvPr/>
        </p:nvSpPr>
        <p:spPr>
          <a:xfrm>
            <a:off x="4383267" y="2475172"/>
            <a:ext cx="3432668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Shape 529"/>
          <p:cNvSpPr/>
          <p:nvPr/>
        </p:nvSpPr>
        <p:spPr>
          <a:xfrm>
            <a:off x="5199642" y="2511833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530" name="Shape 5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6344" y="3055177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Shape 531"/>
          <p:cNvSpPr/>
          <p:nvPr/>
        </p:nvSpPr>
        <p:spPr>
          <a:xfrm>
            <a:off x="5389169" y="3052922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532" name="Shape 5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0794" y="3064602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Shape 533"/>
          <p:cNvSpPr/>
          <p:nvPr/>
        </p:nvSpPr>
        <p:spPr>
          <a:xfrm>
            <a:off x="6672049" y="3053893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534" name="Shape 534"/>
          <p:cNvCxnSpPr/>
          <p:nvPr/>
        </p:nvCxnSpPr>
        <p:spPr>
          <a:xfrm>
            <a:off x="4803978" y="4216873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35" name="Shape 535"/>
          <p:cNvSpPr/>
          <p:nvPr/>
        </p:nvSpPr>
        <p:spPr>
          <a:xfrm>
            <a:off x="4383267" y="3364689"/>
            <a:ext cx="3435779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Shape 536"/>
          <p:cNvSpPr/>
          <p:nvPr/>
        </p:nvSpPr>
        <p:spPr>
          <a:xfrm>
            <a:off x="5202753" y="3401351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537" name="Shape 5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9455" y="3944694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Shape 538"/>
          <p:cNvSpPr/>
          <p:nvPr/>
        </p:nvSpPr>
        <p:spPr>
          <a:xfrm>
            <a:off x="5392280" y="3942439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539" name="Shape 5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3905" y="3954119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Shape 540"/>
          <p:cNvSpPr/>
          <p:nvPr/>
        </p:nvSpPr>
        <p:spPr>
          <a:xfrm>
            <a:off x="6675160" y="3943410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541" name="Shape 541"/>
          <p:cNvCxnSpPr/>
          <p:nvPr/>
        </p:nvCxnSpPr>
        <p:spPr>
          <a:xfrm>
            <a:off x="4798207" y="5110230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42" name="Shape 542"/>
          <p:cNvSpPr/>
          <p:nvPr/>
        </p:nvSpPr>
        <p:spPr>
          <a:xfrm>
            <a:off x="4383267" y="4258046"/>
            <a:ext cx="3430008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Shape 543"/>
          <p:cNvSpPr/>
          <p:nvPr/>
        </p:nvSpPr>
        <p:spPr>
          <a:xfrm>
            <a:off x="5196982" y="4294708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544" name="Shape 5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3685" y="4838053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Shape 545"/>
          <p:cNvSpPr/>
          <p:nvPr/>
        </p:nvSpPr>
        <p:spPr>
          <a:xfrm>
            <a:off x="5386508" y="4835796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546" name="Shape 5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8133" y="4847478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Shape 547"/>
          <p:cNvSpPr/>
          <p:nvPr/>
        </p:nvSpPr>
        <p:spPr>
          <a:xfrm>
            <a:off x="6669389" y="4836769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sp>
        <p:nvSpPr>
          <p:cNvPr id="548" name="Shape 548"/>
          <p:cNvSpPr/>
          <p:nvPr/>
        </p:nvSpPr>
        <p:spPr>
          <a:xfrm>
            <a:off x="5158460" y="5663055"/>
            <a:ext cx="194155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위로 스크롤 하여 더 보기</a:t>
            </a:r>
          </a:p>
        </p:txBody>
      </p:sp>
      <p:grpSp>
        <p:nvGrpSpPr>
          <p:cNvPr id="549" name="Shape 549"/>
          <p:cNvGrpSpPr/>
          <p:nvPr/>
        </p:nvGrpSpPr>
        <p:grpSpPr>
          <a:xfrm>
            <a:off x="6894752" y="76095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550" name="Shape 55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1" name="Shape 551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552" name="Shape 552"/>
          <p:cNvGrpSpPr/>
          <p:nvPr/>
        </p:nvGrpSpPr>
        <p:grpSpPr>
          <a:xfrm>
            <a:off x="6894752" y="164427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553" name="Shape 55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4" name="Shape 554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555" name="Shape 555"/>
          <p:cNvGrpSpPr/>
          <p:nvPr/>
        </p:nvGrpSpPr>
        <p:grpSpPr>
          <a:xfrm>
            <a:off x="6914113" y="2518067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556" name="Shape 55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7" name="Shape 557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558" name="Shape 558"/>
          <p:cNvGrpSpPr/>
          <p:nvPr/>
        </p:nvGrpSpPr>
        <p:grpSpPr>
          <a:xfrm>
            <a:off x="6923389" y="3395783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559" name="Shape 55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0" name="Shape 560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561" name="Shape 561"/>
          <p:cNvGrpSpPr/>
          <p:nvPr/>
        </p:nvGrpSpPr>
        <p:grpSpPr>
          <a:xfrm>
            <a:off x="6927748" y="430135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562" name="Shape 56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3" name="Shape 563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pic>
        <p:nvPicPr>
          <p:cNvPr descr="http://tabard.gnomeregan.info/tabard.php?icon=emblem_138&amp;border=border_03&amp;iconcolor=dfa55a&amp;bgcolor=232323&amp;bordercolor=f9cc30&amp;faction=Alliance" id="564" name="Shape 56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18683" y="3393437"/>
            <a:ext cx="793217" cy="837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henemeton.net/css/img/index.png" id="565" name="Shape 56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90548" y="1586554"/>
            <a:ext cx="881350" cy="8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iles1.guildlaunch.net/guild/library/230361/Tabard.png" id="566" name="Shape 56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16812" y="2486157"/>
            <a:ext cx="881350" cy="8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tabard.php?icon=emblem_160&amp;border=border_05&amp;iconcolor=101517&amp;bgcolor=04c347&amp;bordercolor=670021&amp;faction=Alliance" id="567" name="Shape 56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16351" y="4273932"/>
            <a:ext cx="793217" cy="837284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Shape 568"/>
          <p:cNvSpPr/>
          <p:nvPr/>
        </p:nvSpPr>
        <p:spPr>
          <a:xfrm>
            <a:off x="4345676" y="293153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4643037" y="2385923"/>
            <a:ext cx="2944591" cy="1701203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골드가 부족하여 연맹을 창설할 수 없습니다.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(영주 Lv 6 이상 무료)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5580894" y="3585005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</a:p>
        </p:txBody>
      </p:sp>
      <p:sp>
        <p:nvSpPr>
          <p:cNvPr id="571" name="Shape 571"/>
          <p:cNvSpPr/>
          <p:nvPr/>
        </p:nvSpPr>
        <p:spPr>
          <a:xfrm>
            <a:off x="8332179" y="1832361"/>
            <a:ext cx="1728564" cy="47586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재화 부족 및 창설 불가 안내 팝업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(무료 조건 표시)</a:t>
            </a:r>
          </a:p>
        </p:txBody>
      </p:sp>
      <p:cxnSp>
        <p:nvCxnSpPr>
          <p:cNvPr id="572" name="Shape 572"/>
          <p:cNvCxnSpPr>
            <a:stCxn id="571" idx="1"/>
          </p:cNvCxnSpPr>
          <p:nvPr/>
        </p:nvCxnSpPr>
        <p:spPr>
          <a:xfrm flipH="1">
            <a:off x="7584879" y="2070292"/>
            <a:ext cx="747300" cy="350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73" name="Shape 573"/>
          <p:cNvSpPr/>
          <p:nvPr/>
        </p:nvSpPr>
        <p:spPr>
          <a:xfrm>
            <a:off x="8296120" y="3533978"/>
            <a:ext cx="1728564" cy="47586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확인 및 팝업 닫기 버튼</a:t>
            </a:r>
          </a:p>
        </p:txBody>
      </p:sp>
      <p:cxnSp>
        <p:nvCxnSpPr>
          <p:cNvPr id="574" name="Shape 574"/>
          <p:cNvCxnSpPr>
            <a:stCxn id="573" idx="1"/>
            <a:endCxn id="570" idx="3"/>
          </p:cNvCxnSpPr>
          <p:nvPr/>
        </p:nvCxnSpPr>
        <p:spPr>
          <a:xfrm rot="10800000">
            <a:off x="6780820" y="3770109"/>
            <a:ext cx="1515300" cy="1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Shape 580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</a:t>
            </a:r>
          </a:p>
        </p:txBody>
      </p:sp>
      <p:sp>
        <p:nvSpPr>
          <p:cNvPr id="581" name="Shape 581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583" name="Shape 583"/>
          <p:cNvSpPr/>
          <p:nvPr/>
        </p:nvSpPr>
        <p:spPr>
          <a:xfrm>
            <a:off x="6452116" y="322108"/>
            <a:ext cx="1334278" cy="28399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</a:t>
            </a:r>
          </a:p>
        </p:txBody>
      </p:sp>
      <p:sp>
        <p:nvSpPr>
          <p:cNvPr id="584" name="Shape 584"/>
          <p:cNvSpPr/>
          <p:nvPr/>
        </p:nvSpPr>
        <p:spPr>
          <a:xfrm>
            <a:off x="4886912" y="6063401"/>
            <a:ext cx="2227027" cy="281466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Shape 585"/>
          <p:cNvSpPr/>
          <p:nvPr/>
        </p:nvSpPr>
        <p:spPr>
          <a:xfrm>
            <a:off x="7180481" y="6060489"/>
            <a:ext cx="639954" cy="294424"/>
          </a:xfrm>
          <a:prstGeom prst="roundRect">
            <a:avLst>
              <a:gd fmla="val 23015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</a:t>
            </a:r>
          </a:p>
        </p:txBody>
      </p:sp>
      <p:cxnSp>
        <p:nvCxnSpPr>
          <p:cNvPr id="586" name="Shape 586"/>
          <p:cNvCxnSpPr/>
          <p:nvPr/>
        </p:nvCxnSpPr>
        <p:spPr>
          <a:xfrm>
            <a:off x="4822644" y="1548320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87" name="Shape 587"/>
          <p:cNvSpPr/>
          <p:nvPr/>
        </p:nvSpPr>
        <p:spPr>
          <a:xfrm>
            <a:off x="4383267" y="696137"/>
            <a:ext cx="3454445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abard.gnomeregan.info/result/faction_Alliance_icon_emblem_00_border_border_00_iconcolor_ffffff_bgcolor_000000_bordercolor_ffffff.png" id="588" name="Shape 5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3769" y="684035"/>
            <a:ext cx="872539" cy="921013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Shape 589"/>
          <p:cNvSpPr/>
          <p:nvPr/>
        </p:nvSpPr>
        <p:spPr>
          <a:xfrm>
            <a:off x="5221419" y="732799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590" name="Shape 5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8121" y="1276142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Shape 591"/>
          <p:cNvSpPr/>
          <p:nvPr/>
        </p:nvSpPr>
        <p:spPr>
          <a:xfrm>
            <a:off x="5410946" y="1273887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592" name="Shape 5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2571" y="1285567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Shape 593"/>
          <p:cNvSpPr/>
          <p:nvPr/>
        </p:nvSpPr>
        <p:spPr>
          <a:xfrm>
            <a:off x="6693825" y="1274858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594" name="Shape 594"/>
          <p:cNvCxnSpPr/>
          <p:nvPr/>
        </p:nvCxnSpPr>
        <p:spPr>
          <a:xfrm>
            <a:off x="4816421" y="2437838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95" name="Shape 595"/>
          <p:cNvSpPr/>
          <p:nvPr/>
        </p:nvSpPr>
        <p:spPr>
          <a:xfrm>
            <a:off x="4383267" y="1585654"/>
            <a:ext cx="3448222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Shape 596"/>
          <p:cNvSpPr/>
          <p:nvPr/>
        </p:nvSpPr>
        <p:spPr>
          <a:xfrm>
            <a:off x="5215196" y="1622316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597" name="Shape 5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1898" y="2165659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Shape 598"/>
          <p:cNvSpPr/>
          <p:nvPr/>
        </p:nvSpPr>
        <p:spPr>
          <a:xfrm>
            <a:off x="5404723" y="2163403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599" name="Shape 5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46348" y="2175084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Shape 600"/>
          <p:cNvSpPr/>
          <p:nvPr/>
        </p:nvSpPr>
        <p:spPr>
          <a:xfrm>
            <a:off x="6687603" y="2164375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601" name="Shape 601"/>
          <p:cNvCxnSpPr/>
          <p:nvPr/>
        </p:nvCxnSpPr>
        <p:spPr>
          <a:xfrm>
            <a:off x="4800867" y="3327355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02" name="Shape 602"/>
          <p:cNvSpPr/>
          <p:nvPr/>
        </p:nvSpPr>
        <p:spPr>
          <a:xfrm>
            <a:off x="4383267" y="2475172"/>
            <a:ext cx="3432668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Shape 603"/>
          <p:cNvSpPr/>
          <p:nvPr/>
        </p:nvSpPr>
        <p:spPr>
          <a:xfrm>
            <a:off x="5199642" y="2511833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604" name="Shape 6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6344" y="3055177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Shape 605"/>
          <p:cNvSpPr/>
          <p:nvPr/>
        </p:nvSpPr>
        <p:spPr>
          <a:xfrm>
            <a:off x="5389169" y="3052922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606" name="Shape 60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0794" y="3064602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Shape 607"/>
          <p:cNvSpPr/>
          <p:nvPr/>
        </p:nvSpPr>
        <p:spPr>
          <a:xfrm>
            <a:off x="6672049" y="3053893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608" name="Shape 608"/>
          <p:cNvCxnSpPr/>
          <p:nvPr/>
        </p:nvCxnSpPr>
        <p:spPr>
          <a:xfrm>
            <a:off x="4803978" y="4216873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09" name="Shape 609"/>
          <p:cNvSpPr/>
          <p:nvPr/>
        </p:nvSpPr>
        <p:spPr>
          <a:xfrm>
            <a:off x="4383267" y="3364689"/>
            <a:ext cx="3435779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Shape 610"/>
          <p:cNvSpPr/>
          <p:nvPr/>
        </p:nvSpPr>
        <p:spPr>
          <a:xfrm>
            <a:off x="5202753" y="3401351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611" name="Shape 6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9455" y="3944694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Shape 612"/>
          <p:cNvSpPr/>
          <p:nvPr/>
        </p:nvSpPr>
        <p:spPr>
          <a:xfrm>
            <a:off x="5392280" y="3942439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613" name="Shape 6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3905" y="3954119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Shape 614"/>
          <p:cNvSpPr/>
          <p:nvPr/>
        </p:nvSpPr>
        <p:spPr>
          <a:xfrm>
            <a:off x="6675160" y="3943410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615" name="Shape 615"/>
          <p:cNvCxnSpPr/>
          <p:nvPr/>
        </p:nvCxnSpPr>
        <p:spPr>
          <a:xfrm>
            <a:off x="4798207" y="5110230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16" name="Shape 616"/>
          <p:cNvSpPr/>
          <p:nvPr/>
        </p:nvSpPr>
        <p:spPr>
          <a:xfrm>
            <a:off x="4383267" y="4258046"/>
            <a:ext cx="3430008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Shape 617"/>
          <p:cNvSpPr/>
          <p:nvPr/>
        </p:nvSpPr>
        <p:spPr>
          <a:xfrm>
            <a:off x="5196982" y="4294708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618" name="Shape 6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3685" y="4838053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Shape 619"/>
          <p:cNvSpPr/>
          <p:nvPr/>
        </p:nvSpPr>
        <p:spPr>
          <a:xfrm>
            <a:off x="5386508" y="4835796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620" name="Shape 6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8133" y="4847478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Shape 621"/>
          <p:cNvSpPr/>
          <p:nvPr/>
        </p:nvSpPr>
        <p:spPr>
          <a:xfrm>
            <a:off x="6669389" y="4836769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sp>
        <p:nvSpPr>
          <p:cNvPr id="622" name="Shape 622"/>
          <p:cNvSpPr/>
          <p:nvPr/>
        </p:nvSpPr>
        <p:spPr>
          <a:xfrm>
            <a:off x="5158460" y="5663055"/>
            <a:ext cx="194155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위로 스크롤 하여 더 보기</a:t>
            </a:r>
          </a:p>
        </p:txBody>
      </p:sp>
      <p:grpSp>
        <p:nvGrpSpPr>
          <p:cNvPr id="623" name="Shape 623"/>
          <p:cNvGrpSpPr/>
          <p:nvPr/>
        </p:nvGrpSpPr>
        <p:grpSpPr>
          <a:xfrm>
            <a:off x="6894752" y="76095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624" name="Shape 62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5" name="Shape 625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626" name="Shape 626"/>
          <p:cNvGrpSpPr/>
          <p:nvPr/>
        </p:nvGrpSpPr>
        <p:grpSpPr>
          <a:xfrm>
            <a:off x="6894752" y="164427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627" name="Shape 6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8" name="Shape 628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629" name="Shape 629"/>
          <p:cNvGrpSpPr/>
          <p:nvPr/>
        </p:nvGrpSpPr>
        <p:grpSpPr>
          <a:xfrm>
            <a:off x="6914113" y="2518067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630" name="Shape 63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1" name="Shape 631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632" name="Shape 632"/>
          <p:cNvGrpSpPr/>
          <p:nvPr/>
        </p:nvGrpSpPr>
        <p:grpSpPr>
          <a:xfrm>
            <a:off x="6923389" y="3395783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633" name="Shape 63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4" name="Shape 634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635" name="Shape 635"/>
          <p:cNvGrpSpPr/>
          <p:nvPr/>
        </p:nvGrpSpPr>
        <p:grpSpPr>
          <a:xfrm>
            <a:off x="6927748" y="430135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636" name="Shape 63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7" name="Shape 637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pic>
        <p:nvPicPr>
          <p:cNvPr descr="http://tabard.gnomeregan.info/tabard.php?icon=emblem_138&amp;border=border_03&amp;iconcolor=dfa55a&amp;bgcolor=232323&amp;bordercolor=f9cc30&amp;faction=Alliance" id="638" name="Shape 6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18683" y="3393437"/>
            <a:ext cx="793217" cy="837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henemeton.net/css/img/index.png" id="639" name="Shape 63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90548" y="1586554"/>
            <a:ext cx="881350" cy="8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iles1.guildlaunch.net/guild/library/230361/Tabard.png" id="640" name="Shape 64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16812" y="2486157"/>
            <a:ext cx="881350" cy="8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tabard.php?icon=emblem_160&amp;border=border_05&amp;iconcolor=101517&amp;bgcolor=04c347&amp;bordercolor=670021&amp;faction=Alliance" id="641" name="Shape 64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16351" y="4273932"/>
            <a:ext cx="793217" cy="837284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Shape 642"/>
          <p:cNvSpPr/>
          <p:nvPr/>
        </p:nvSpPr>
        <p:spPr>
          <a:xfrm>
            <a:off x="4345676" y="293153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3" name="Shape 643"/>
          <p:cNvGrpSpPr/>
          <p:nvPr/>
        </p:nvGrpSpPr>
        <p:grpSpPr>
          <a:xfrm>
            <a:off x="4639871" y="1567167"/>
            <a:ext cx="2947758" cy="3047415"/>
            <a:chOff x="4639871" y="2367267"/>
            <a:chExt cx="2947758" cy="3047415"/>
          </a:xfrm>
        </p:grpSpPr>
        <p:sp>
          <p:nvSpPr>
            <p:cNvPr id="644" name="Shape 644"/>
            <p:cNvSpPr/>
            <p:nvPr/>
          </p:nvSpPr>
          <p:spPr>
            <a:xfrm>
              <a:off x="4643037" y="2385922"/>
              <a:ext cx="2944591" cy="3028761"/>
            </a:xfrm>
            <a:prstGeom prst="roundRect">
              <a:avLst>
                <a:gd fmla="val 0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4639871" y="2367267"/>
              <a:ext cx="2945152" cy="252873"/>
            </a:xfrm>
            <a:prstGeom prst="roundRect">
              <a:avLst>
                <a:gd fmla="val 0" name="adj"/>
              </a:avLst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창설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4869232" y="2714725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연맹 창설</a:t>
              </a:r>
            </a:p>
          </p:txBody>
        </p:sp>
        <p:sp>
          <p:nvSpPr>
            <p:cNvPr id="647" name="Shape 647"/>
            <p:cNvSpPr/>
            <p:nvPr/>
          </p:nvSpPr>
          <p:spPr>
            <a:xfrm>
              <a:off x="4889303" y="2968936"/>
              <a:ext cx="2433546" cy="288726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lululu</a:t>
              </a:r>
            </a:p>
          </p:txBody>
        </p:sp>
        <p:sp>
          <p:nvSpPr>
            <p:cNvPr id="648" name="Shape 648"/>
            <p:cNvSpPr txBox="1"/>
            <p:nvPr/>
          </p:nvSpPr>
          <p:spPr>
            <a:xfrm>
              <a:off x="4841685" y="3257718"/>
              <a:ext cx="2355132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3~20개의 글자 입력이 가능합니다.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문자, 숫자와 띄어쓰기만 가능합니다.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이름은 중복되지 않습니다.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4883312" y="3790460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연맹 선언</a:t>
              </a:r>
            </a:p>
          </p:txBody>
        </p:sp>
        <p:sp>
          <p:nvSpPr>
            <p:cNvPr id="650" name="Shape 650"/>
            <p:cNvSpPr/>
            <p:nvPr/>
          </p:nvSpPr>
          <p:spPr>
            <a:xfrm>
              <a:off x="4903382" y="4044671"/>
              <a:ext cx="2433546" cy="288726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Shape 651"/>
            <p:cNvSpPr/>
            <p:nvPr/>
          </p:nvSpPr>
          <p:spPr>
            <a:xfrm>
              <a:off x="5011141" y="4876569"/>
              <a:ext cx="1102708" cy="43492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창설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무료</a:t>
              </a:r>
            </a:p>
          </p:txBody>
        </p:sp>
        <p:sp>
          <p:nvSpPr>
            <p:cNvPr id="652" name="Shape 652"/>
            <p:cNvSpPr/>
            <p:nvPr/>
          </p:nvSpPr>
          <p:spPr>
            <a:xfrm>
              <a:off x="6185732" y="4884687"/>
              <a:ext cx="1102708" cy="43492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</a:p>
          </p:txBody>
        </p:sp>
      </p:grpSp>
      <p:pic>
        <p:nvPicPr>
          <p:cNvPr id="653" name="Shape 65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126342" y="2195116"/>
            <a:ext cx="186931" cy="235887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Shape 654"/>
          <p:cNvSpPr/>
          <p:nvPr/>
        </p:nvSpPr>
        <p:spPr>
          <a:xfrm>
            <a:off x="4344312" y="288220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Shape 655"/>
          <p:cNvSpPr/>
          <p:nvPr/>
        </p:nvSpPr>
        <p:spPr>
          <a:xfrm>
            <a:off x="4643037" y="2385923"/>
            <a:ext cx="2944591" cy="1701203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축하합니다. Lululu 연맹의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맹주가 되었습니다.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Shape 656"/>
          <p:cNvSpPr/>
          <p:nvPr/>
        </p:nvSpPr>
        <p:spPr>
          <a:xfrm>
            <a:off x="5580894" y="3585005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</a:p>
        </p:txBody>
      </p:sp>
      <p:sp>
        <p:nvSpPr>
          <p:cNvPr id="657" name="Shape 657"/>
          <p:cNvSpPr txBox="1"/>
          <p:nvPr/>
        </p:nvSpPr>
        <p:spPr>
          <a:xfrm>
            <a:off x="690464" y="289248"/>
            <a:ext cx="23679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 및 가입 UI</a:t>
            </a:r>
          </a:p>
        </p:txBody>
      </p:sp>
      <p:sp>
        <p:nvSpPr>
          <p:cNvPr id="658" name="Shape 658"/>
          <p:cNvSpPr txBox="1"/>
          <p:nvPr/>
        </p:nvSpPr>
        <p:spPr>
          <a:xfrm>
            <a:off x="1013629" y="667910"/>
            <a:ext cx="323681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 완료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창설이 완료되어 맹주가 되었음을 알려주는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[확인] 버튼 터치 시 창설된 연맹의 메인 화면으로 이동</a:t>
            </a:r>
          </a:p>
        </p:txBody>
      </p:sp>
      <p:sp>
        <p:nvSpPr>
          <p:cNvPr id="659" name="Shape 659"/>
          <p:cNvSpPr/>
          <p:nvPr/>
        </p:nvSpPr>
        <p:spPr>
          <a:xfrm>
            <a:off x="8332179" y="1832361"/>
            <a:ext cx="1728564" cy="47586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창설 완료 및 맹주 취임 안내 팝업</a:t>
            </a:r>
          </a:p>
        </p:txBody>
      </p:sp>
      <p:cxnSp>
        <p:nvCxnSpPr>
          <p:cNvPr id="660" name="Shape 660"/>
          <p:cNvCxnSpPr>
            <a:stCxn id="659" idx="1"/>
          </p:cNvCxnSpPr>
          <p:nvPr/>
        </p:nvCxnSpPr>
        <p:spPr>
          <a:xfrm flipH="1">
            <a:off x="7584879" y="2070292"/>
            <a:ext cx="747300" cy="350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61" name="Shape 661"/>
          <p:cNvSpPr/>
          <p:nvPr/>
        </p:nvSpPr>
        <p:spPr>
          <a:xfrm>
            <a:off x="8371014" y="3453937"/>
            <a:ext cx="1728564" cy="47586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확인 및 팝업 닫기 버튼</a:t>
            </a:r>
          </a:p>
        </p:txBody>
      </p:sp>
      <p:cxnSp>
        <p:nvCxnSpPr>
          <p:cNvPr id="662" name="Shape 662"/>
          <p:cNvCxnSpPr>
            <a:stCxn id="661" idx="1"/>
            <a:endCxn id="656" idx="3"/>
          </p:cNvCxnSpPr>
          <p:nvPr/>
        </p:nvCxnSpPr>
        <p:spPr>
          <a:xfrm flipH="1">
            <a:off x="6781014" y="3691868"/>
            <a:ext cx="1590000" cy="78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63" name="Shape 663"/>
          <p:cNvSpPr/>
          <p:nvPr/>
        </p:nvSpPr>
        <p:spPr>
          <a:xfrm>
            <a:off x="8247496" y="4278469"/>
            <a:ext cx="1920171" cy="475860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소속 연맹 메인 화면으로 이동</a:t>
            </a:r>
          </a:p>
        </p:txBody>
      </p:sp>
      <p:cxnSp>
        <p:nvCxnSpPr>
          <p:cNvPr id="664" name="Shape 664"/>
          <p:cNvCxnSpPr>
            <a:stCxn id="663" idx="0"/>
          </p:cNvCxnSpPr>
          <p:nvPr/>
        </p:nvCxnSpPr>
        <p:spPr>
          <a:xfrm flipH="1" rot="10800000">
            <a:off x="9207582" y="3940069"/>
            <a:ext cx="3000" cy="3384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Shape 670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정보 보기</a:t>
            </a:r>
          </a:p>
        </p:txBody>
      </p:sp>
      <p:sp>
        <p:nvSpPr>
          <p:cNvPr id="671" name="Shape 671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Shape 672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673" name="Shape 673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Shape 674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pic>
        <p:nvPicPr>
          <p:cNvPr descr="https://openclipart.org/image/2400px/svg_to_png/202776/pawn.png" id="675" name="Shape 6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676" name="Shape 6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677" name="Shape 6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Shape 678"/>
          <p:cNvSpPr/>
          <p:nvPr/>
        </p:nvSpPr>
        <p:spPr>
          <a:xfrm>
            <a:off x="5449892" y="6027778"/>
            <a:ext cx="1403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신청</a:t>
            </a:r>
          </a:p>
        </p:txBody>
      </p:sp>
      <p:sp>
        <p:nvSpPr>
          <p:cNvPr id="679" name="Shape 679"/>
          <p:cNvSpPr/>
          <p:nvPr/>
        </p:nvSpPr>
        <p:spPr>
          <a:xfrm>
            <a:off x="4401012" y="2705876"/>
            <a:ext cx="3390047" cy="2836507"/>
          </a:xfrm>
          <a:prstGeom prst="roundRect">
            <a:avLst>
              <a:gd fmla="val 2234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Shape 680"/>
          <p:cNvSpPr/>
          <p:nvPr/>
        </p:nvSpPr>
        <p:spPr>
          <a:xfrm>
            <a:off x="4380592" y="2721814"/>
            <a:ext cx="350281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ADASDASSDDDDDDDDDDDDDDDDDDDADAD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ADASDASAAAAAAAAAAAAAAAAAAAAAAAADA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ADASSSSSSSSSSSSS</a:t>
            </a:r>
          </a:p>
        </p:txBody>
      </p:sp>
      <p:sp>
        <p:nvSpPr>
          <p:cNvPr id="681" name="Shape 681"/>
          <p:cNvSpPr/>
          <p:nvPr/>
        </p:nvSpPr>
        <p:spPr>
          <a:xfrm>
            <a:off x="4383580" y="2282580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</a:t>
            </a:r>
          </a:p>
        </p:txBody>
      </p:sp>
      <p:sp>
        <p:nvSpPr>
          <p:cNvPr id="682" name="Shape 682"/>
          <p:cNvSpPr/>
          <p:nvPr/>
        </p:nvSpPr>
        <p:spPr>
          <a:xfrm>
            <a:off x="5540621" y="2285348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연락하기</a:t>
            </a:r>
          </a:p>
        </p:txBody>
      </p:sp>
      <p:sp>
        <p:nvSpPr>
          <p:cNvPr id="683" name="Shape 683"/>
          <p:cNvSpPr/>
          <p:nvPr/>
        </p:nvSpPr>
        <p:spPr>
          <a:xfrm>
            <a:off x="6688329" y="2285348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성원</a:t>
            </a:r>
          </a:p>
        </p:txBody>
      </p:sp>
      <p:sp>
        <p:nvSpPr>
          <p:cNvPr id="684" name="Shape 684"/>
          <p:cNvSpPr txBox="1"/>
          <p:nvPr/>
        </p:nvSpPr>
        <p:spPr>
          <a:xfrm>
            <a:off x="690464" y="289248"/>
            <a:ext cx="23679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 및 가입 UI</a:t>
            </a:r>
          </a:p>
        </p:txBody>
      </p:sp>
      <p:sp>
        <p:nvSpPr>
          <p:cNvPr id="685" name="Shape 685"/>
          <p:cNvSpPr txBox="1"/>
          <p:nvPr/>
        </p:nvSpPr>
        <p:spPr>
          <a:xfrm>
            <a:off x="1013629" y="667910"/>
            <a:ext cx="3236812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방문 및 가입 신청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연맹의 정보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[신청] 버튼으로 연맹 가입 신청 수행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[연맹 메시지]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➔ 해당 연맹의 연맹 메시지 작성 화면으로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[맹주 연락하기]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➔ 해당 연맹의 맹주 플레이어(유저)에게 메일 보내기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[연맹 성원]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➔ 해당 연맹의 연맹원 정보 보기</a:t>
            </a:r>
          </a:p>
        </p:txBody>
      </p:sp>
      <p:pic>
        <p:nvPicPr>
          <p:cNvPr descr="http://hydra-media.cursecdn.com/wow.gamepedia.com/thumb/0/07/OrcCrest.jpg/300px-OrcCrest.jpg?version=b97efb522bf15c850ee04372e0e62424" id="686" name="Shape 68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94805" y="1498096"/>
            <a:ext cx="270590" cy="268785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Shape 687"/>
          <p:cNvSpPr/>
          <p:nvPr/>
        </p:nvSpPr>
        <p:spPr>
          <a:xfrm>
            <a:off x="8563050" y="356025"/>
            <a:ext cx="1728564" cy="96388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[연맹 기본 정보]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깃발 이미지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(약어) 연맹 명칭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맹주 닉네임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전투력 / 연맹원 수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교류 언어 정보</a:t>
            </a:r>
          </a:p>
        </p:txBody>
      </p:sp>
      <p:cxnSp>
        <p:nvCxnSpPr>
          <p:cNvPr id="688" name="Shape 688"/>
          <p:cNvCxnSpPr>
            <a:stCxn id="687" idx="1"/>
          </p:cNvCxnSpPr>
          <p:nvPr/>
        </p:nvCxnSpPr>
        <p:spPr>
          <a:xfrm flipH="1">
            <a:off x="7417950" y="837968"/>
            <a:ext cx="1145100" cy="309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89" name="Shape 689"/>
          <p:cNvSpPr/>
          <p:nvPr/>
        </p:nvSpPr>
        <p:spPr>
          <a:xfrm>
            <a:off x="8180492" y="1908674"/>
            <a:ext cx="1728564" cy="49462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연맹의 연맹 메시지 작성 화면으로 이동</a:t>
            </a:r>
          </a:p>
        </p:txBody>
      </p:sp>
      <p:cxnSp>
        <p:nvCxnSpPr>
          <p:cNvPr id="690" name="Shape 690"/>
          <p:cNvCxnSpPr>
            <a:stCxn id="689" idx="1"/>
            <a:endCxn id="681" idx="0"/>
          </p:cNvCxnSpPr>
          <p:nvPr/>
        </p:nvCxnSpPr>
        <p:spPr>
          <a:xfrm flipH="1">
            <a:off x="4941692" y="2155987"/>
            <a:ext cx="3238800" cy="126600"/>
          </a:xfrm>
          <a:prstGeom prst="bentConnector2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91" name="Shape 691"/>
          <p:cNvSpPr/>
          <p:nvPr/>
        </p:nvSpPr>
        <p:spPr>
          <a:xfrm>
            <a:off x="8180492" y="2861288"/>
            <a:ext cx="1728564" cy="49462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연맹의 맹주에게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메일 전송 화면으로 이동</a:t>
            </a:r>
          </a:p>
        </p:txBody>
      </p:sp>
      <p:sp>
        <p:nvSpPr>
          <p:cNvPr id="692" name="Shape 692"/>
          <p:cNvSpPr/>
          <p:nvPr/>
        </p:nvSpPr>
        <p:spPr>
          <a:xfrm>
            <a:off x="10120371" y="2366661"/>
            <a:ext cx="1728564" cy="49462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연맹의 연맹원 정보 화면으로 이동</a:t>
            </a:r>
          </a:p>
        </p:txBody>
      </p:sp>
      <p:cxnSp>
        <p:nvCxnSpPr>
          <p:cNvPr id="693" name="Shape 693"/>
          <p:cNvCxnSpPr>
            <a:stCxn id="692" idx="1"/>
            <a:endCxn id="683" idx="3"/>
          </p:cNvCxnSpPr>
          <p:nvPr/>
        </p:nvCxnSpPr>
        <p:spPr>
          <a:xfrm rot="10800000">
            <a:off x="7804371" y="2474474"/>
            <a:ext cx="2316000" cy="1395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94" name="Shape 694"/>
          <p:cNvSpPr/>
          <p:nvPr/>
        </p:nvSpPr>
        <p:spPr>
          <a:xfrm>
            <a:off x="8180492" y="3631032"/>
            <a:ext cx="1728564" cy="49462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선언 표기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(연맹 소개글)</a:t>
            </a:r>
          </a:p>
        </p:txBody>
      </p:sp>
      <p:cxnSp>
        <p:nvCxnSpPr>
          <p:cNvPr id="695" name="Shape 695"/>
          <p:cNvCxnSpPr>
            <a:stCxn id="694" idx="1"/>
          </p:cNvCxnSpPr>
          <p:nvPr/>
        </p:nvCxnSpPr>
        <p:spPr>
          <a:xfrm rot="10800000">
            <a:off x="6012992" y="3284345"/>
            <a:ext cx="2167500" cy="594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696" name="Shape 696"/>
          <p:cNvCxnSpPr>
            <a:stCxn id="691" idx="1"/>
            <a:endCxn id="682" idx="2"/>
          </p:cNvCxnSpPr>
          <p:nvPr/>
        </p:nvCxnSpPr>
        <p:spPr>
          <a:xfrm rot="10800000">
            <a:off x="6098492" y="2663401"/>
            <a:ext cx="2082000" cy="445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97" name="Shape 697"/>
          <p:cNvSpPr/>
          <p:nvPr/>
        </p:nvSpPr>
        <p:spPr>
          <a:xfrm>
            <a:off x="8180492" y="5332394"/>
            <a:ext cx="1364722" cy="49462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조건 표시</a:t>
            </a:r>
          </a:p>
        </p:txBody>
      </p:sp>
      <p:cxnSp>
        <p:nvCxnSpPr>
          <p:cNvPr id="698" name="Shape 698"/>
          <p:cNvCxnSpPr>
            <a:stCxn id="697" idx="1"/>
          </p:cNvCxnSpPr>
          <p:nvPr/>
        </p:nvCxnSpPr>
        <p:spPr>
          <a:xfrm flipH="1">
            <a:off x="7791092" y="5579707"/>
            <a:ext cx="389400" cy="165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99" name="Shape 699"/>
          <p:cNvSpPr/>
          <p:nvPr/>
        </p:nvSpPr>
        <p:spPr>
          <a:xfrm>
            <a:off x="8180492" y="5965121"/>
            <a:ext cx="1364722" cy="49462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신청 버튼</a:t>
            </a:r>
          </a:p>
        </p:txBody>
      </p:sp>
      <p:cxnSp>
        <p:nvCxnSpPr>
          <p:cNvPr id="700" name="Shape 700"/>
          <p:cNvCxnSpPr>
            <a:stCxn id="699" idx="1"/>
            <a:endCxn id="678" idx="3"/>
          </p:cNvCxnSpPr>
          <p:nvPr/>
        </p:nvCxnSpPr>
        <p:spPr>
          <a:xfrm flipH="1">
            <a:off x="6853892" y="6212434"/>
            <a:ext cx="1326600" cy="4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01" name="Shape 701"/>
          <p:cNvSpPr/>
          <p:nvPr/>
        </p:nvSpPr>
        <p:spPr>
          <a:xfrm>
            <a:off x="4401012" y="5579707"/>
            <a:ext cx="3390046" cy="33119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조건 :   (캐슬) Lv 6 이상   (전투력) 999,999 이상</a:t>
            </a:r>
          </a:p>
        </p:txBody>
      </p:sp>
      <p:sp>
        <p:nvSpPr>
          <p:cNvPr id="702" name="Shape 702"/>
          <p:cNvSpPr/>
          <p:nvPr/>
        </p:nvSpPr>
        <p:spPr>
          <a:xfrm>
            <a:off x="784150" y="6074585"/>
            <a:ext cx="3390046" cy="33119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조건 : 없음</a:t>
            </a:r>
          </a:p>
        </p:txBody>
      </p:sp>
      <p:sp>
        <p:nvSpPr>
          <p:cNvPr id="703" name="Shape 703"/>
          <p:cNvSpPr/>
          <p:nvPr/>
        </p:nvSpPr>
        <p:spPr>
          <a:xfrm>
            <a:off x="1617337" y="5295071"/>
            <a:ext cx="1728564" cy="49462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자유 가입 연맹일 경우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조건 표시</a:t>
            </a:r>
          </a:p>
        </p:txBody>
      </p:sp>
      <p:cxnSp>
        <p:nvCxnSpPr>
          <p:cNvPr id="704" name="Shape 704"/>
          <p:cNvCxnSpPr>
            <a:stCxn id="703" idx="2"/>
            <a:endCxn id="702" idx="0"/>
          </p:cNvCxnSpPr>
          <p:nvPr/>
        </p:nvCxnSpPr>
        <p:spPr>
          <a:xfrm flipH="1">
            <a:off x="2479219" y="5789697"/>
            <a:ext cx="2400" cy="285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05" name="Shape 705"/>
          <p:cNvSpPr/>
          <p:nvPr/>
        </p:nvSpPr>
        <p:spPr>
          <a:xfrm>
            <a:off x="10120371" y="5962517"/>
            <a:ext cx="1364722" cy="494625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조건을 충족하지 못하면 비활성화</a:t>
            </a:r>
          </a:p>
        </p:txBody>
      </p:sp>
      <p:cxnSp>
        <p:nvCxnSpPr>
          <p:cNvPr id="706" name="Shape 706"/>
          <p:cNvCxnSpPr>
            <a:stCxn id="705" idx="1"/>
            <a:endCxn id="699" idx="3"/>
          </p:cNvCxnSpPr>
          <p:nvPr/>
        </p:nvCxnSpPr>
        <p:spPr>
          <a:xfrm flipH="1">
            <a:off x="9545271" y="6209830"/>
            <a:ext cx="575100" cy="27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 txBox="1"/>
          <p:nvPr/>
        </p:nvSpPr>
        <p:spPr>
          <a:xfrm>
            <a:off x="690464" y="289248"/>
            <a:ext cx="23679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 및 가입 UI</a:t>
            </a:r>
          </a:p>
        </p:txBody>
      </p:sp>
      <p:sp>
        <p:nvSpPr>
          <p:cNvPr id="712" name="Shape 712"/>
          <p:cNvSpPr txBox="1"/>
          <p:nvPr/>
        </p:nvSpPr>
        <p:spPr>
          <a:xfrm>
            <a:off x="1013625" y="667888"/>
            <a:ext cx="3236700" cy="19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</a:rPr>
              <a:t>•</a:t>
            </a:r>
            <a:r>
              <a:rPr b="1" lang="ko-KR" sz="1200">
                <a:solidFill>
                  <a:schemeClr val="dk1"/>
                </a:solidFill>
              </a:rPr>
              <a:t>연맹 가입 신청 최종 확인 및 신청서(자기 소개서) 작성</a:t>
            </a:r>
          </a:p>
          <a:p>
            <a:pPr indent="-171450" lvl="0" marL="1714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</a:rPr>
              <a:t>•[확인] ⇒ 가입 신청 및 작석한 신청서 보내기</a:t>
            </a:r>
          </a:p>
          <a:p>
            <a:pPr indent="-171450" lvl="0" marL="1714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</a:rPr>
              <a:t>•[취소] ⇒  가입 신청 취소</a:t>
            </a:r>
          </a:p>
          <a:p>
            <a:pPr indent="-171450" lvl="0" marL="1714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</a:rPr>
              <a:t>•연맹 가입 승인 시 입력한 내용을 맹주가 열람할 수 있음</a:t>
            </a:r>
          </a:p>
        </p:txBody>
      </p:sp>
      <p:sp>
        <p:nvSpPr>
          <p:cNvPr id="713" name="Shape 713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Shape 714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정보 보기</a:t>
            </a:r>
          </a:p>
        </p:txBody>
      </p:sp>
      <p:sp>
        <p:nvSpPr>
          <p:cNvPr id="715" name="Shape 715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Shape 716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717" name="Shape 717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Shape 718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pic>
        <p:nvPicPr>
          <p:cNvPr descr="https://upload.wikimedia.org/wikipedia/commons/9/92/Battle_for_Wesnoth.png" id="719" name="Shape 7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7907" y="1521679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720" name="Shape 7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721" name="Shape 7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722" name="Shape 7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Shape 723"/>
          <p:cNvSpPr/>
          <p:nvPr/>
        </p:nvSpPr>
        <p:spPr>
          <a:xfrm>
            <a:off x="5449892" y="6027778"/>
            <a:ext cx="1403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신청</a:t>
            </a:r>
          </a:p>
        </p:txBody>
      </p:sp>
      <p:sp>
        <p:nvSpPr>
          <p:cNvPr id="724" name="Shape 724"/>
          <p:cNvSpPr/>
          <p:nvPr/>
        </p:nvSpPr>
        <p:spPr>
          <a:xfrm>
            <a:off x="4401012" y="2705875"/>
            <a:ext cx="3390047" cy="3195692"/>
          </a:xfrm>
          <a:prstGeom prst="roundRect">
            <a:avLst>
              <a:gd fmla="val 2234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Shape 725"/>
          <p:cNvSpPr/>
          <p:nvPr/>
        </p:nvSpPr>
        <p:spPr>
          <a:xfrm>
            <a:off x="4380592" y="2721814"/>
            <a:ext cx="350281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ADASDASSDDDDDDDDDDDDDDDDDDDADAD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ADASDASAAAAAAAAAAAAAAAAAAAAAAAADA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ADASSSSSSSSSSSSS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캐슬 Lv ≥ 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전투력  ≥ 1</a:t>
            </a:r>
          </a:p>
        </p:txBody>
      </p:sp>
      <p:sp>
        <p:nvSpPr>
          <p:cNvPr id="726" name="Shape 726"/>
          <p:cNvSpPr/>
          <p:nvPr/>
        </p:nvSpPr>
        <p:spPr>
          <a:xfrm>
            <a:off x="4383580" y="2282580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</a:t>
            </a:r>
          </a:p>
        </p:txBody>
      </p:sp>
      <p:sp>
        <p:nvSpPr>
          <p:cNvPr id="727" name="Shape 727"/>
          <p:cNvSpPr/>
          <p:nvPr/>
        </p:nvSpPr>
        <p:spPr>
          <a:xfrm>
            <a:off x="5540621" y="2285348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연락하기</a:t>
            </a:r>
          </a:p>
        </p:txBody>
      </p:sp>
      <p:sp>
        <p:nvSpPr>
          <p:cNvPr id="728" name="Shape 728"/>
          <p:cNvSpPr/>
          <p:nvPr/>
        </p:nvSpPr>
        <p:spPr>
          <a:xfrm>
            <a:off x="6688329" y="2285348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성원</a:t>
            </a:r>
          </a:p>
        </p:txBody>
      </p:sp>
      <p:sp>
        <p:nvSpPr>
          <p:cNvPr id="729" name="Shape 729"/>
          <p:cNvSpPr/>
          <p:nvPr/>
        </p:nvSpPr>
        <p:spPr>
          <a:xfrm>
            <a:off x="4344312" y="288220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0" name="Shape 730"/>
          <p:cNvGrpSpPr/>
          <p:nvPr/>
        </p:nvGrpSpPr>
        <p:grpSpPr>
          <a:xfrm>
            <a:off x="4623750" y="1894124"/>
            <a:ext cx="2944500" cy="2454299"/>
            <a:chOff x="4645141" y="2789334"/>
            <a:chExt cx="2944500" cy="2454299"/>
          </a:xfrm>
        </p:grpSpPr>
        <p:sp>
          <p:nvSpPr>
            <p:cNvPr id="731" name="Shape 731"/>
            <p:cNvSpPr/>
            <p:nvPr/>
          </p:nvSpPr>
          <p:spPr>
            <a:xfrm>
              <a:off x="4645141" y="2789334"/>
              <a:ext cx="2944500" cy="2454299"/>
            </a:xfrm>
            <a:prstGeom prst="roundRect">
              <a:avLst>
                <a:gd fmla="val 5368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가입 신청을 하시겠습니까?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</a:rPr>
                <a:t>가입 신청서를 작성한 뒤 가입 신청을 하시면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</a:rPr>
                <a:t>연맹에 가입될 확률이 올라갈 수 있습니다.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Shape 732"/>
            <p:cNvSpPr/>
            <p:nvPr/>
          </p:nvSpPr>
          <p:spPr>
            <a:xfrm>
              <a:off x="4877307" y="4839310"/>
              <a:ext cx="1200066" cy="305976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</a:p>
          </p:txBody>
        </p:sp>
        <p:sp>
          <p:nvSpPr>
            <p:cNvPr id="733" name="Shape 733"/>
            <p:cNvSpPr/>
            <p:nvPr/>
          </p:nvSpPr>
          <p:spPr>
            <a:xfrm>
              <a:off x="6192460" y="4835342"/>
              <a:ext cx="1200066" cy="305976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</a:p>
          </p:txBody>
        </p:sp>
      </p:grpSp>
      <p:sp>
        <p:nvSpPr>
          <p:cNvPr id="734" name="Shape 734"/>
          <p:cNvSpPr/>
          <p:nvPr/>
        </p:nvSpPr>
        <p:spPr>
          <a:xfrm>
            <a:off x="8398913" y="1211118"/>
            <a:ext cx="1952700" cy="49469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</a:rPr>
              <a:t>가입 신청 최종 확인 및 가입 신청서 작성 팝업</a:t>
            </a:r>
          </a:p>
        </p:txBody>
      </p:sp>
      <p:cxnSp>
        <p:nvCxnSpPr>
          <p:cNvPr id="735" name="Shape 735"/>
          <p:cNvCxnSpPr>
            <a:stCxn id="734" idx="1"/>
          </p:cNvCxnSpPr>
          <p:nvPr/>
        </p:nvCxnSpPr>
        <p:spPr>
          <a:xfrm flipH="1">
            <a:off x="7610813" y="1458468"/>
            <a:ext cx="788100" cy="510299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36" name="Shape 736"/>
          <p:cNvSpPr/>
          <p:nvPr/>
        </p:nvSpPr>
        <p:spPr>
          <a:xfrm>
            <a:off x="4716750" y="2172725"/>
            <a:ext cx="2758500" cy="1103700"/>
          </a:xfrm>
          <a:prstGeom prst="roundRect">
            <a:avLst>
              <a:gd fmla="val 5368" name="adj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Shape 737"/>
          <p:cNvSpPr/>
          <p:nvPr/>
        </p:nvSpPr>
        <p:spPr>
          <a:xfrm>
            <a:off x="8165663" y="1968768"/>
            <a:ext cx="1952700" cy="49470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</a:rPr>
              <a:t>가입 신청서 내용 입력 칸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</a:rPr>
              <a:t>※ 터치 시 키보드 생성 및 글 작성 가능</a:t>
            </a:r>
          </a:p>
        </p:txBody>
      </p:sp>
      <p:cxnSp>
        <p:nvCxnSpPr>
          <p:cNvPr id="738" name="Shape 738"/>
          <p:cNvCxnSpPr>
            <a:stCxn id="737" idx="1"/>
          </p:cNvCxnSpPr>
          <p:nvPr/>
        </p:nvCxnSpPr>
        <p:spPr>
          <a:xfrm flipH="1">
            <a:off x="7377563" y="2216118"/>
            <a:ext cx="788100" cy="510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39" name="Shape 739"/>
          <p:cNvSpPr/>
          <p:nvPr/>
        </p:nvSpPr>
        <p:spPr>
          <a:xfrm>
            <a:off x="8165663" y="4497368"/>
            <a:ext cx="1952700" cy="49470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</a:rPr>
              <a:t>가입 신청 취소 버튼</a:t>
            </a:r>
          </a:p>
        </p:txBody>
      </p:sp>
      <p:cxnSp>
        <p:nvCxnSpPr>
          <p:cNvPr id="740" name="Shape 740"/>
          <p:cNvCxnSpPr>
            <a:stCxn id="739" idx="1"/>
            <a:endCxn id="733" idx="2"/>
          </p:cNvCxnSpPr>
          <p:nvPr/>
        </p:nvCxnSpPr>
        <p:spPr>
          <a:xfrm rot="10800000">
            <a:off x="6770963" y="4246118"/>
            <a:ext cx="1394700" cy="498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41" name="Shape 741"/>
          <p:cNvSpPr/>
          <p:nvPr/>
        </p:nvSpPr>
        <p:spPr>
          <a:xfrm>
            <a:off x="2297613" y="4497368"/>
            <a:ext cx="1952700" cy="49470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</a:rPr>
              <a:t>가입 신청 보내기 버튼</a:t>
            </a:r>
          </a:p>
        </p:txBody>
      </p:sp>
      <p:cxnSp>
        <p:nvCxnSpPr>
          <p:cNvPr id="742" name="Shape 742"/>
          <p:cNvCxnSpPr>
            <a:stCxn id="741" idx="3"/>
            <a:endCxn id="732" idx="2"/>
          </p:cNvCxnSpPr>
          <p:nvPr/>
        </p:nvCxnSpPr>
        <p:spPr>
          <a:xfrm flipH="1" rot="10800000">
            <a:off x="4250313" y="4250018"/>
            <a:ext cx="1205700" cy="494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43" name="Shape 743"/>
          <p:cNvSpPr/>
          <p:nvPr/>
        </p:nvSpPr>
        <p:spPr>
          <a:xfrm>
            <a:off x="8181871" y="2801869"/>
            <a:ext cx="1920300" cy="475800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</a:rPr>
              <a:t>글을 입력하지 않을 경우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</a:rPr>
              <a:t>신청서 작성 안됨으로 처리</a:t>
            </a:r>
          </a:p>
        </p:txBody>
      </p:sp>
      <p:cxnSp>
        <p:nvCxnSpPr>
          <p:cNvPr id="744" name="Shape 744"/>
          <p:cNvCxnSpPr>
            <a:stCxn id="743" idx="0"/>
          </p:cNvCxnSpPr>
          <p:nvPr/>
        </p:nvCxnSpPr>
        <p:spPr>
          <a:xfrm flipH="1" rot="10800000">
            <a:off x="9142021" y="2463469"/>
            <a:ext cx="3000" cy="3384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Shape 750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정보 보기</a:t>
            </a:r>
          </a:p>
        </p:txBody>
      </p:sp>
      <p:sp>
        <p:nvSpPr>
          <p:cNvPr id="751" name="Shape 751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Shape 752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753" name="Shape 753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Shape 754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pic>
        <p:nvPicPr>
          <p:cNvPr descr="https://upload.wikimedia.org/wikipedia/commons/9/92/Battle_for_Wesnoth.png" id="755" name="Shape 7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7907" y="1521679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756" name="Shape 7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757" name="Shape 7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758" name="Shape 7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Shape 759"/>
          <p:cNvSpPr/>
          <p:nvPr/>
        </p:nvSpPr>
        <p:spPr>
          <a:xfrm>
            <a:off x="5449892" y="6027778"/>
            <a:ext cx="1403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신청</a:t>
            </a:r>
          </a:p>
        </p:txBody>
      </p:sp>
      <p:sp>
        <p:nvSpPr>
          <p:cNvPr id="760" name="Shape 760"/>
          <p:cNvSpPr/>
          <p:nvPr/>
        </p:nvSpPr>
        <p:spPr>
          <a:xfrm>
            <a:off x="4401012" y="2705875"/>
            <a:ext cx="3390047" cy="3195692"/>
          </a:xfrm>
          <a:prstGeom prst="roundRect">
            <a:avLst>
              <a:gd fmla="val 2234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Shape 761"/>
          <p:cNvSpPr/>
          <p:nvPr/>
        </p:nvSpPr>
        <p:spPr>
          <a:xfrm>
            <a:off x="4380592" y="2721814"/>
            <a:ext cx="350281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ADASDASSDDDDDDDDDDDDDDDDDDDADAD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ADASDASAAAAAAAAAAAAAAAAAAAAAAAADA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ADASSSSSSSSSSSSS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캐슬 Lv ≥ 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전투력  ≥ 1</a:t>
            </a:r>
          </a:p>
        </p:txBody>
      </p:sp>
      <p:sp>
        <p:nvSpPr>
          <p:cNvPr id="762" name="Shape 762"/>
          <p:cNvSpPr/>
          <p:nvPr/>
        </p:nvSpPr>
        <p:spPr>
          <a:xfrm>
            <a:off x="4383580" y="2282580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</a:t>
            </a:r>
          </a:p>
        </p:txBody>
      </p:sp>
      <p:sp>
        <p:nvSpPr>
          <p:cNvPr id="763" name="Shape 763"/>
          <p:cNvSpPr/>
          <p:nvPr/>
        </p:nvSpPr>
        <p:spPr>
          <a:xfrm>
            <a:off x="5540621" y="2285348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연락하기</a:t>
            </a:r>
          </a:p>
        </p:txBody>
      </p:sp>
      <p:sp>
        <p:nvSpPr>
          <p:cNvPr id="764" name="Shape 764"/>
          <p:cNvSpPr/>
          <p:nvPr/>
        </p:nvSpPr>
        <p:spPr>
          <a:xfrm>
            <a:off x="6688329" y="2285348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성원</a:t>
            </a:r>
          </a:p>
        </p:txBody>
      </p:sp>
      <p:sp>
        <p:nvSpPr>
          <p:cNvPr id="765" name="Shape 765"/>
          <p:cNvSpPr/>
          <p:nvPr/>
        </p:nvSpPr>
        <p:spPr>
          <a:xfrm>
            <a:off x="4344312" y="288220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6" name="Shape 766"/>
          <p:cNvGrpSpPr/>
          <p:nvPr/>
        </p:nvGrpSpPr>
        <p:grpSpPr>
          <a:xfrm>
            <a:off x="4645146" y="2224070"/>
            <a:ext cx="2944591" cy="2609186"/>
            <a:chOff x="4645146" y="2634375"/>
            <a:chExt cx="2944591" cy="2609186"/>
          </a:xfrm>
        </p:grpSpPr>
        <p:sp>
          <p:nvSpPr>
            <p:cNvPr id="767" name="Shape 767"/>
            <p:cNvSpPr/>
            <p:nvPr/>
          </p:nvSpPr>
          <p:spPr>
            <a:xfrm>
              <a:off x="4645146" y="2634375"/>
              <a:ext cx="2944591" cy="2609186"/>
            </a:xfrm>
            <a:prstGeom prst="roundRect">
              <a:avLst>
                <a:gd fmla="val 5368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000" strike="sng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가입 신청 성공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b="1" sz="1000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b="1" sz="1000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b="1" sz="1000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b="1" sz="1000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b="1" sz="1000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b="1" sz="1000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b="1" sz="1000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b="1" sz="1000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b="1" sz="500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b="1" sz="1000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4877307" y="4839310"/>
              <a:ext cx="1200066" cy="305976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000" strike="sng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보내지 않음</a:t>
              </a:r>
            </a:p>
          </p:txBody>
        </p:sp>
        <p:sp>
          <p:nvSpPr>
            <p:cNvPr id="769" name="Shape 769"/>
            <p:cNvSpPr/>
            <p:nvPr/>
          </p:nvSpPr>
          <p:spPr>
            <a:xfrm>
              <a:off x="6192460" y="4835342"/>
              <a:ext cx="1200066" cy="305976"/>
            </a:xfrm>
            <a:prstGeom prst="roundRect">
              <a:avLst>
                <a:gd fmla="val 1645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000" strike="sng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보내기</a:t>
              </a:r>
            </a:p>
          </p:txBody>
        </p:sp>
      </p:grpSp>
      <p:sp>
        <p:nvSpPr>
          <p:cNvPr id="770" name="Shape 770"/>
          <p:cNvSpPr txBox="1"/>
          <p:nvPr/>
        </p:nvSpPr>
        <p:spPr>
          <a:xfrm>
            <a:off x="690464" y="289248"/>
            <a:ext cx="23679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 및 가입 UI</a:t>
            </a:r>
          </a:p>
        </p:txBody>
      </p:sp>
      <p:sp>
        <p:nvSpPr>
          <p:cNvPr id="771" name="Shape 771"/>
          <p:cNvSpPr txBox="1"/>
          <p:nvPr/>
        </p:nvSpPr>
        <p:spPr>
          <a:xfrm>
            <a:off x="1013629" y="667910"/>
            <a:ext cx="3236812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신청 완료 및 추가 신청서 작성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조건 가입 연맹에 가입 신청 진행 후 추가적으로 신청서를 작성하는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승인 시 입력한 내용을 맹주가 열람할 수 있음</a:t>
            </a:r>
          </a:p>
        </p:txBody>
      </p:sp>
      <p:sp>
        <p:nvSpPr>
          <p:cNvPr id="772" name="Shape 772"/>
          <p:cNvSpPr/>
          <p:nvPr/>
        </p:nvSpPr>
        <p:spPr>
          <a:xfrm>
            <a:off x="8180492" y="1557195"/>
            <a:ext cx="1952551" cy="49462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신청 성공 및 추가 신청서 작성 팝업</a:t>
            </a:r>
          </a:p>
        </p:txBody>
      </p:sp>
      <p:cxnSp>
        <p:nvCxnSpPr>
          <p:cNvPr id="773" name="Shape 773"/>
          <p:cNvCxnSpPr>
            <a:stCxn id="772" idx="1"/>
          </p:cNvCxnSpPr>
          <p:nvPr/>
        </p:nvCxnSpPr>
        <p:spPr>
          <a:xfrm flipH="1">
            <a:off x="7392392" y="1804508"/>
            <a:ext cx="788100" cy="510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74" name="Shape 774"/>
          <p:cNvSpPr/>
          <p:nvPr/>
        </p:nvSpPr>
        <p:spPr>
          <a:xfrm>
            <a:off x="4799569" y="3022315"/>
            <a:ext cx="2674251" cy="1319232"/>
          </a:xfrm>
          <a:prstGeom prst="roundRect">
            <a:avLst>
              <a:gd fmla="val 5236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Shape 775"/>
          <p:cNvSpPr txBox="1"/>
          <p:nvPr/>
        </p:nvSpPr>
        <p:spPr>
          <a:xfrm>
            <a:off x="4888680" y="2622206"/>
            <a:ext cx="2618023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 신청서를 작성하여 보내시면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가입될 확률이 올라갈 수도 있습니다.</a:t>
            </a:r>
          </a:p>
        </p:txBody>
      </p:sp>
      <p:cxnSp>
        <p:nvCxnSpPr>
          <p:cNvPr id="776" name="Shape 776"/>
          <p:cNvCxnSpPr/>
          <p:nvPr/>
        </p:nvCxnSpPr>
        <p:spPr>
          <a:xfrm>
            <a:off x="4702594" y="2595608"/>
            <a:ext cx="282969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77" name="Shape 777"/>
          <p:cNvSpPr/>
          <p:nvPr/>
        </p:nvSpPr>
        <p:spPr>
          <a:xfrm>
            <a:off x="8158160" y="2809114"/>
            <a:ext cx="1952551" cy="49462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내용 입력칸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터치 시 키보드 생성 및 글 작성 가능</a:t>
            </a:r>
          </a:p>
        </p:txBody>
      </p:sp>
      <p:cxnSp>
        <p:nvCxnSpPr>
          <p:cNvPr id="778" name="Shape 778"/>
          <p:cNvCxnSpPr>
            <a:stCxn id="777" idx="1"/>
          </p:cNvCxnSpPr>
          <p:nvPr/>
        </p:nvCxnSpPr>
        <p:spPr>
          <a:xfrm flipH="1">
            <a:off x="7370060" y="3056427"/>
            <a:ext cx="788100" cy="510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79" name="Shape 779"/>
          <p:cNvSpPr/>
          <p:nvPr/>
        </p:nvSpPr>
        <p:spPr>
          <a:xfrm>
            <a:off x="8165946" y="4329805"/>
            <a:ext cx="1952551" cy="49462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작성한 신청서 보내기 버튼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(최소 1자 이상 활성화)</a:t>
            </a:r>
          </a:p>
        </p:txBody>
      </p:sp>
      <p:cxnSp>
        <p:nvCxnSpPr>
          <p:cNvPr id="780" name="Shape 780"/>
          <p:cNvCxnSpPr>
            <a:stCxn id="779" idx="1"/>
            <a:endCxn id="769" idx="3"/>
          </p:cNvCxnSpPr>
          <p:nvPr/>
        </p:nvCxnSpPr>
        <p:spPr>
          <a:xfrm flipH="1">
            <a:off x="7392546" y="4577118"/>
            <a:ext cx="773400" cy="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81" name="Shape 781"/>
          <p:cNvSpPr/>
          <p:nvPr/>
        </p:nvSpPr>
        <p:spPr>
          <a:xfrm>
            <a:off x="2124669" y="4329805"/>
            <a:ext cx="1952551" cy="49462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신청서 보내기 않기 버튼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(가입 신청에는 영향 없음)</a:t>
            </a:r>
          </a:p>
        </p:txBody>
      </p:sp>
      <p:cxnSp>
        <p:nvCxnSpPr>
          <p:cNvPr id="782" name="Shape 782"/>
          <p:cNvCxnSpPr>
            <a:stCxn id="781" idx="3"/>
            <a:endCxn id="768" idx="1"/>
          </p:cNvCxnSpPr>
          <p:nvPr/>
        </p:nvCxnSpPr>
        <p:spPr>
          <a:xfrm>
            <a:off x="4077221" y="4577118"/>
            <a:ext cx="800100" cy="4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83" name="Shape 783"/>
          <p:cNvSpPr txBox="1"/>
          <p:nvPr/>
        </p:nvSpPr>
        <p:spPr>
          <a:xfrm>
            <a:off x="1642200" y="6008925"/>
            <a:ext cx="26181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ko-KR">
                <a:solidFill>
                  <a:srgbClr val="FF0000"/>
                </a:solidFill>
              </a:rPr>
              <a:t>※ 가입 신청과 동시에 처리</a:t>
            </a:r>
          </a:p>
          <a:p>
            <a:pPr lvl="0">
              <a:spcBef>
                <a:spcPts val="0"/>
              </a:spcBef>
              <a:buNone/>
            </a:pPr>
            <a:r>
              <a:rPr b="1" lang="ko-KR">
                <a:solidFill>
                  <a:srgbClr val="FF0000"/>
                </a:solidFill>
              </a:rPr>
              <a:t>이전 Page만 확인 부탁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조건에 맞는 연맹이 없습니다.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Shape 789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</a:t>
            </a:r>
          </a:p>
        </p:txBody>
      </p:sp>
      <p:sp>
        <p:nvSpPr>
          <p:cNvPr id="790" name="Shape 790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Shape 791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792" name="Shape 792"/>
          <p:cNvSpPr/>
          <p:nvPr/>
        </p:nvSpPr>
        <p:spPr>
          <a:xfrm>
            <a:off x="6512764" y="310342"/>
            <a:ext cx="1212980" cy="30752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</a:t>
            </a:r>
          </a:p>
        </p:txBody>
      </p:sp>
      <p:sp>
        <p:nvSpPr>
          <p:cNvPr id="793" name="Shape 793"/>
          <p:cNvSpPr/>
          <p:nvPr/>
        </p:nvSpPr>
        <p:spPr>
          <a:xfrm>
            <a:off x="4886912" y="6063401"/>
            <a:ext cx="2227027" cy="281466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Shape 794"/>
          <p:cNvSpPr/>
          <p:nvPr/>
        </p:nvSpPr>
        <p:spPr>
          <a:xfrm>
            <a:off x="7180481" y="6060489"/>
            <a:ext cx="639954" cy="294424"/>
          </a:xfrm>
          <a:prstGeom prst="roundRect">
            <a:avLst>
              <a:gd fmla="val 23015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</a:t>
            </a:r>
          </a:p>
        </p:txBody>
      </p:sp>
      <p:sp>
        <p:nvSpPr>
          <p:cNvPr id="795" name="Shape 795"/>
          <p:cNvSpPr txBox="1"/>
          <p:nvPr/>
        </p:nvSpPr>
        <p:spPr>
          <a:xfrm>
            <a:off x="690464" y="289248"/>
            <a:ext cx="23679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 및 가입 UI</a:t>
            </a:r>
          </a:p>
        </p:txBody>
      </p:sp>
      <p:sp>
        <p:nvSpPr>
          <p:cNvPr id="796" name="Shape 796"/>
          <p:cNvSpPr txBox="1"/>
          <p:nvPr/>
        </p:nvSpPr>
        <p:spPr>
          <a:xfrm>
            <a:off x="1013629" y="667910"/>
            <a:ext cx="3236812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검색(탐색) 결과 실패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검색(탐색) 수행 후 입력한 단어가 포함된 연맹이 없을 경우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검색 조건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입력된 단어 포함 모든 연맹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앞부분 일치 검색</a:t>
            </a:r>
          </a:p>
        </p:txBody>
      </p:sp>
      <p:sp>
        <p:nvSpPr>
          <p:cNvPr id="797" name="Shape 797"/>
          <p:cNvSpPr/>
          <p:nvPr/>
        </p:nvSpPr>
        <p:spPr>
          <a:xfrm>
            <a:off x="8513710" y="310342"/>
            <a:ext cx="1952551" cy="49462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검색(탐색) 결과 없음 화면</a:t>
            </a:r>
          </a:p>
        </p:txBody>
      </p:sp>
      <p:cxnSp>
        <p:nvCxnSpPr>
          <p:cNvPr id="798" name="Shape 798"/>
          <p:cNvCxnSpPr>
            <a:stCxn id="797" idx="1"/>
          </p:cNvCxnSpPr>
          <p:nvPr/>
        </p:nvCxnSpPr>
        <p:spPr>
          <a:xfrm flipH="1">
            <a:off x="7725610" y="557655"/>
            <a:ext cx="788100" cy="510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802433" y="391886"/>
            <a:ext cx="113895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2016.03.14 초안 작성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V1.1 – 2016.03.29 중복체크 수정 및 검색 조건 기입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690464" y="289248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013629" y="667910"/>
            <a:ext cx="11178369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정의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자신이 소속된 국가(왕국)에 존재하는 연맹들에 가입 or 새로운 연맹을 창설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가입은 자유 가입 / 조건 가입으로 구성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자유 가입 ➔ 조건 없이 무조건 가입할 수 있는 연맹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조건 가입 ➔ 연맹에서 제시하는 조건을 충족해야만 가입할 수 있는 연맹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일정 조건을 달성한 플레이어(유저)는 누구든지 새로운 연맹 창설 가능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013629" y="667910"/>
            <a:ext cx="11178369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가능 연맹 목록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가입되어 있지 않은 상태에서 [연맹] 기능 수행 시 최초로 진입하게 되는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자신이 소속되어 있는 국자(왕국)에 창설되어 있는 연맹의 목록 제공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전투력을 기준으로 내림차순 정렬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최초 10개의 연맹 목록만 로딩 ➔ 이후 10개 단위로 연맹 목록을 추가 로딩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최초 로딩 목록의 수는 데이터 테이블을 통해 수정 가능하도록 개발 필요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목록 화면에서 다른 화면으로 이동 시 불러왔던 연맹 목록 초기화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목록에는 다음의 정보를 포함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연맹의 깃발 이미지 및 연맹 명칭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맹주의 닉네임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연맹의 총 전투력 및 연맹원 수 정보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교류 언어 정보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자유 가입 / 조건 가입 여부 표시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신규 연맹 창설 – 창설 조건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자신이 소속되어 있는 국가(왕국)에 새로운 연맹을 창설하고 맹주가 되는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신규 연맹 창설을 위해서는 다음의 조건 성립 필요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자신의 도시 캐슬의 레벨 N 달성 ➔ </a:t>
            </a: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캐슬 레벨은 데이터 테이블을 통해 수정 가능하도록 개발 필요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유료 재화 N 소모 ➔  </a:t>
            </a: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필요 재화 값은 데이터 테이블을 통해 수정 가능하도록 개발 필요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유료 재화는 영주 레벨에 따라 가변적으로 구성 ➔ 영주 레벨 6 이상 달성 시, 무료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영우 레벨에 따른 유료 재화 값 역시 데이터 테이블을 통해 수정 가능하도록 개발 필요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연맹에 소속되어 있지 않은 상태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013625" y="667899"/>
            <a:ext cx="11178300" cy="61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신규 연맹 창설 – 창설하기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창설 조건이 성립 후 다음의 단계를 거쳐 연맹 창설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명칭 및 연맹 선언(소개글)을 입력 후 연맹 창설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명칭 입력 조건(</a:t>
            </a: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필수 입력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최소 3 ~ 최대 10자의 연맹 명칭을 입력가능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글자, 숫자, 띄어쓰기만 허용 ➔ 특수 문자는 입력 불가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금칙어 목록에 있는 단어 사용 불가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 사용된 명칭 사용 불가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선언 입력 조건(</a:t>
            </a: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선택 입력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 500자까지 입력 가능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 글자수 제한 외 추가 제한 요소 없음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연맹 선언은 입력하지 않아도 연맹 창설 진행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명칭 입력 후, 자동으로 사용 가능여부 체크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 명칭 사용 가능 ➔ 연맹 창설 버튼 활성화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 명칭 사용 불가능 ➔ 연맹 창설 버튼 비활성화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 버튼 터치로 창설 진행 시 다음 조건을 최종적으로 체크 후 연맹 창설 완료 수행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필요 재화 충족 여부 체크 ➔ 부족할 경우 연맹 창설 불가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일정 레벨 이상의 영주일 경우 연맹 창설 비용은 무료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창설이 완료되면 자동적으로 창설된 연맹의 맹주로 임명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깃발 ➔ idx 1번 깃발로 자동 지정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교류 언어 ➔ 맹주의 게임 언어와 동일한 언어로 자동 지정</a:t>
            </a:r>
          </a:p>
          <a:p>
            <a:pPr indent="-171450" lvl="1" marL="6286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</a:rPr>
              <a:t>연맹 교류 언어 ➔ 최초 생성 시, UI상 모든 언어 선택(실제 적용은 모든 언어로 적용) 후 유저가 1개를 다시 선택해서 설정하면 이후 1개만 설정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1013629" y="667910"/>
            <a:ext cx="11178369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– 가입을 원하는 연맹 방문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정보 및 가입 신청 화면으로 다음의 기능들로 구성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메시지 ➔ 해당 연맹의 연맹 메시지 화면으로 진입 / 연맹 메시지를 남길 수 있는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연락하기 ➔ 해당 연맹의 맹주에게 메일 발송 화면으로 진입 / 해당 맹주에게 메일을 보낼 수 있는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정보 보기 ➔ 해당 연맹의 연맹원 목록 열람 화면으로 이동 / 각 영맹원별 상세 정보(영주 정보) 및 개인 메일 발송하기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신청 ➔ 해당 연맹에 가입을 할 수 있는 기능(</a:t>
            </a: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다수의 연맹에 동시 신청 가능 &gt;&gt; 신청 수 제한은 논의 필요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 신청한 연맹에는 다시 신청 불가능(➔ 단, 해당 연맹에 신청이 취소된 상태라면 다시 신청 가능)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– 가입하기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연맹의 가입 설정에 따라 가입 절차가 다르게 진행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자유 가입 ➔ 신청 즉시 가입 처리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조건 가입 ➔ 조건에 충족된 경우에만 가입 신청 가능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가입 조건을 충족하지 못한 플레이어(유저)에게는 가입 신청 버튼이 비활성화 처리 됨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가입 신청 후 연맹의 맹주가 가입 승인을 해줘야만 최종적으로 연맹에 가입 처리 됨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신청 시 가입 신청서 작성 가능 ➔ 최대 500자 입력 가능(필수 아님 / 선택요소)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가입을 하면 가입한 연맹의 메인 화면으로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– 가입 승인(➔ 연맹_연맹원 관리 기획에 상세 설명)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조건 가입 상태의 연맹의 경우 연맹의 맹주(or 승인 권한을 지닌 연맹원)의 가입 승인 절차 필요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정보 화면 내 신규 성원 항목에 가입 신청을 한 플레이어(유저)들의 목록 표시  ➔ </a:t>
            </a: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가입 신청 후 다른 연맹에 가입되면 목록에서 삭제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동의 / 거절 가능 / 신청서 열람 / 영주 정보 열람 / 메일 발송 가능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동의 ➔ 해당 플레이어(유저)를 연맹에 가입 처리 / 가입 완료 메일 발송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거절 ➔ 해당 플레이어(유저)의 가입 신청을 거절 / 가입 신청 플레이어(유저) 목록에서 제거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690464" y="289249"/>
            <a:ext cx="118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013629" y="667910"/>
            <a:ext cx="11178300" cy="6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– </a:t>
            </a:r>
            <a:r>
              <a:rPr b="1" lang="ko-KR" sz="1200">
                <a:solidFill>
                  <a:schemeClr val="dk1"/>
                </a:solidFill>
              </a:rPr>
              <a:t>최초 가입 보너스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  <a:r>
              <a:rPr lang="ko-KR" sz="1200">
                <a:solidFill>
                  <a:schemeClr val="dk1"/>
                </a:solidFill>
              </a:rPr>
              <a:t> 가입이 처음인 유저에게는 ‘연맹 가입 보너스’ 메일이 발송된다.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</a:rPr>
              <a:t>연맹에 최초로 가입할 경우에만 발송되고 이후 다른 연맹에 가입해도 재발송되지는 않는다.</a:t>
            </a: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ko-KR" sz="1200">
                <a:solidFill>
                  <a:srgbClr val="FF0000"/>
                </a:solidFill>
              </a:rPr>
              <a:t>※ 연맹 창설은 연맹 가입에 해당되지 않는다. (연맹을 창설한 유저가 해당 연맹을 탈퇴(또는 해산) 후 다른 연맹에 최초로 가입하게 되면, 메일이 발송된다.)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</a:rPr>
              <a:t>연맹 가입 보너스 메일에는 연맹 최초 가입 보너스(크라운)와 ‘연맹 이동 아이템’이 첨부된다.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</a:rPr>
              <a:t>관련 UI는 </a:t>
            </a:r>
            <a:r>
              <a:rPr lang="ko-KR" sz="1200" u="sng">
                <a:solidFill>
                  <a:schemeClr val="hlink"/>
                </a:solidFill>
                <a:hlinkClick r:id="rId3"/>
              </a:rPr>
              <a:t>연맹_시스템메일 기획서</a:t>
            </a:r>
            <a:r>
              <a:rPr lang="ko-KR" sz="1200">
                <a:solidFill>
                  <a:schemeClr val="dk1"/>
                </a:solidFill>
              </a:rPr>
              <a:t> 참조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</a:t>
            </a:r>
          </a:p>
        </p:txBody>
      </p:sp>
      <p:sp>
        <p:nvSpPr>
          <p:cNvPr id="127" name="Shape 127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29" name="Shape 129"/>
          <p:cNvSpPr/>
          <p:nvPr/>
        </p:nvSpPr>
        <p:spPr>
          <a:xfrm>
            <a:off x="6512764" y="310342"/>
            <a:ext cx="1212980" cy="30752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</a:t>
            </a:r>
          </a:p>
        </p:txBody>
      </p:sp>
      <p:sp>
        <p:nvSpPr>
          <p:cNvPr id="130" name="Shape 130"/>
          <p:cNvSpPr/>
          <p:nvPr/>
        </p:nvSpPr>
        <p:spPr>
          <a:xfrm>
            <a:off x="4886912" y="6063401"/>
            <a:ext cx="2227027" cy="281466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7180481" y="6060489"/>
            <a:ext cx="639954" cy="294424"/>
          </a:xfrm>
          <a:prstGeom prst="roundRect">
            <a:avLst>
              <a:gd fmla="val 23015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</a:t>
            </a:r>
          </a:p>
        </p:txBody>
      </p:sp>
      <p:cxnSp>
        <p:nvCxnSpPr>
          <p:cNvPr id="132" name="Shape 132"/>
          <p:cNvCxnSpPr/>
          <p:nvPr/>
        </p:nvCxnSpPr>
        <p:spPr>
          <a:xfrm>
            <a:off x="4822644" y="1548320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3" name="Shape 133"/>
          <p:cNvSpPr/>
          <p:nvPr/>
        </p:nvSpPr>
        <p:spPr>
          <a:xfrm>
            <a:off x="4383267" y="696137"/>
            <a:ext cx="3454445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abard.gnomeregan.info/result/faction_Alliance_icon_emblem_00_border_border_00_iconcolor_ffffff_bgcolor_000000_bordercolor_ffffff.png" id="134" name="Shape 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3769" y="684035"/>
            <a:ext cx="872539" cy="92101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/>
          <p:nvPr/>
        </p:nvSpPr>
        <p:spPr>
          <a:xfrm>
            <a:off x="5221419" y="732799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8121" y="1276142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5410946" y="1273887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138" name="Shape 1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2571" y="1285567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/>
          <p:nvPr/>
        </p:nvSpPr>
        <p:spPr>
          <a:xfrm>
            <a:off x="6693825" y="1274858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140" name="Shape 140"/>
          <p:cNvCxnSpPr/>
          <p:nvPr/>
        </p:nvCxnSpPr>
        <p:spPr>
          <a:xfrm>
            <a:off x="4816421" y="2437838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41" name="Shape 141"/>
          <p:cNvSpPr/>
          <p:nvPr/>
        </p:nvSpPr>
        <p:spPr>
          <a:xfrm>
            <a:off x="4383267" y="1585654"/>
            <a:ext cx="3448222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5215196" y="1622316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1898" y="2165659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>
            <a:off x="5404723" y="2163403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145" name="Shape 1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46348" y="2175084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/>
          <p:nvPr/>
        </p:nvSpPr>
        <p:spPr>
          <a:xfrm>
            <a:off x="6687603" y="2164375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147" name="Shape 147"/>
          <p:cNvCxnSpPr/>
          <p:nvPr/>
        </p:nvCxnSpPr>
        <p:spPr>
          <a:xfrm>
            <a:off x="4800867" y="3327355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48" name="Shape 148"/>
          <p:cNvSpPr/>
          <p:nvPr/>
        </p:nvSpPr>
        <p:spPr>
          <a:xfrm>
            <a:off x="4383267" y="2475172"/>
            <a:ext cx="3432668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5199642" y="2511833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6344" y="3055177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/>
          <p:nvPr/>
        </p:nvSpPr>
        <p:spPr>
          <a:xfrm>
            <a:off x="5389169" y="3052922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152" name="Shape 1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0794" y="3064602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/>
          <p:nvPr/>
        </p:nvSpPr>
        <p:spPr>
          <a:xfrm>
            <a:off x="6672049" y="3053893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154" name="Shape 154"/>
          <p:cNvCxnSpPr/>
          <p:nvPr/>
        </p:nvCxnSpPr>
        <p:spPr>
          <a:xfrm>
            <a:off x="4803978" y="4216873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55" name="Shape 155"/>
          <p:cNvSpPr/>
          <p:nvPr/>
        </p:nvSpPr>
        <p:spPr>
          <a:xfrm>
            <a:off x="4383267" y="3364689"/>
            <a:ext cx="3435779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5202753" y="3401351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9455" y="3944694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/>
          <p:nvPr/>
        </p:nvSpPr>
        <p:spPr>
          <a:xfrm>
            <a:off x="5392280" y="3942439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159" name="Shape 1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3905" y="3954119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/>
          <p:nvPr/>
        </p:nvSpPr>
        <p:spPr>
          <a:xfrm>
            <a:off x="6675160" y="3943410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161" name="Shape 161"/>
          <p:cNvCxnSpPr/>
          <p:nvPr/>
        </p:nvCxnSpPr>
        <p:spPr>
          <a:xfrm>
            <a:off x="4798207" y="5110230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62" name="Shape 162"/>
          <p:cNvSpPr/>
          <p:nvPr/>
        </p:nvSpPr>
        <p:spPr>
          <a:xfrm>
            <a:off x="4383267" y="4258046"/>
            <a:ext cx="3430008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5196982" y="4294708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3685" y="4838053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/>
          <p:nvPr/>
        </p:nvSpPr>
        <p:spPr>
          <a:xfrm>
            <a:off x="5386508" y="4835796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166" name="Shape 1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8133" y="4847478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/>
          <p:nvPr/>
        </p:nvSpPr>
        <p:spPr>
          <a:xfrm>
            <a:off x="6669389" y="4836769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sp>
        <p:nvSpPr>
          <p:cNvPr id="168" name="Shape 168"/>
          <p:cNvSpPr/>
          <p:nvPr/>
        </p:nvSpPr>
        <p:spPr>
          <a:xfrm>
            <a:off x="5158460" y="5663055"/>
            <a:ext cx="194155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위로 스크롤 하여 더 보기</a:t>
            </a:r>
          </a:p>
        </p:txBody>
      </p:sp>
      <p:grpSp>
        <p:nvGrpSpPr>
          <p:cNvPr id="169" name="Shape 169"/>
          <p:cNvGrpSpPr/>
          <p:nvPr/>
        </p:nvGrpSpPr>
        <p:grpSpPr>
          <a:xfrm>
            <a:off x="6894752" y="76095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170" name="Shape 17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Shape 171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172" name="Shape 172"/>
          <p:cNvGrpSpPr/>
          <p:nvPr/>
        </p:nvGrpSpPr>
        <p:grpSpPr>
          <a:xfrm>
            <a:off x="6894752" y="164427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173" name="Shape 17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Shape 174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175" name="Shape 175"/>
          <p:cNvGrpSpPr/>
          <p:nvPr/>
        </p:nvGrpSpPr>
        <p:grpSpPr>
          <a:xfrm>
            <a:off x="6914113" y="2518067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176" name="Shape 17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Shape 177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178" name="Shape 178"/>
          <p:cNvGrpSpPr/>
          <p:nvPr/>
        </p:nvGrpSpPr>
        <p:grpSpPr>
          <a:xfrm>
            <a:off x="6923389" y="3395783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179" name="Shape 17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Shape 180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181" name="Shape 181"/>
          <p:cNvGrpSpPr/>
          <p:nvPr/>
        </p:nvGrpSpPr>
        <p:grpSpPr>
          <a:xfrm>
            <a:off x="6927748" y="430135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182" name="Shape 18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Shape 183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pic>
        <p:nvPicPr>
          <p:cNvPr descr="http://tabard.gnomeregan.info/tabard.php?icon=emblem_138&amp;border=border_03&amp;iconcolor=dfa55a&amp;bgcolor=232323&amp;bordercolor=f9cc30&amp;faction=Alliance" id="184" name="Shape 18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18683" y="3393437"/>
            <a:ext cx="793217" cy="837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henemeton.net/css/img/index.png" id="185" name="Shape 18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90548" y="1586554"/>
            <a:ext cx="881350" cy="8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iles1.guildlaunch.net/guild/library/230361/Tabard.png" id="186" name="Shape 18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16812" y="2486157"/>
            <a:ext cx="881350" cy="8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tabard.php?icon=emblem_160&amp;border=border_05&amp;iconcolor=101517&amp;bgcolor=04c347&amp;bordercolor=670021&amp;faction=Alliance" id="187" name="Shape 18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16351" y="4273932"/>
            <a:ext cx="793217" cy="83728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690464" y="289248"/>
            <a:ext cx="23679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 및 가입 UI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1013629" y="667910"/>
            <a:ext cx="3236812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리스트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[연맹 창설]을 통해 연맹 창설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원하는 연맹 터치 시 해당 연맹 가입 신청 화면으로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[탐색]을 통해 특정 단어가 포함된 연맹 목록 검색 가능</a:t>
            </a:r>
          </a:p>
        </p:txBody>
      </p:sp>
      <p:sp>
        <p:nvSpPr>
          <p:cNvPr id="190" name="Shape 190"/>
          <p:cNvSpPr/>
          <p:nvPr/>
        </p:nvSpPr>
        <p:spPr>
          <a:xfrm>
            <a:off x="8356617" y="228568"/>
            <a:ext cx="1728564" cy="47586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창설 버튼</a:t>
            </a:r>
          </a:p>
        </p:txBody>
      </p:sp>
      <p:cxnSp>
        <p:nvCxnSpPr>
          <p:cNvPr id="191" name="Shape 191"/>
          <p:cNvCxnSpPr>
            <a:stCxn id="190" idx="1"/>
            <a:endCxn id="129" idx="3"/>
          </p:cNvCxnSpPr>
          <p:nvPr/>
        </p:nvCxnSpPr>
        <p:spPr>
          <a:xfrm rot="10800000">
            <a:off x="7725717" y="464099"/>
            <a:ext cx="630900" cy="2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2" name="Shape 192"/>
          <p:cNvSpPr/>
          <p:nvPr/>
        </p:nvSpPr>
        <p:spPr>
          <a:xfrm>
            <a:off x="8356617" y="901071"/>
            <a:ext cx="1728564" cy="47586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자신의 국가(왕국)에 창설되어 있는 연맹 목록</a:t>
            </a:r>
          </a:p>
        </p:txBody>
      </p:sp>
      <p:cxnSp>
        <p:nvCxnSpPr>
          <p:cNvPr id="193" name="Shape 193"/>
          <p:cNvCxnSpPr>
            <a:stCxn id="192" idx="1"/>
          </p:cNvCxnSpPr>
          <p:nvPr/>
        </p:nvCxnSpPr>
        <p:spPr>
          <a:xfrm rot="10800000">
            <a:off x="7837617" y="1136602"/>
            <a:ext cx="519000" cy="2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4" name="Shape 194"/>
          <p:cNvSpPr/>
          <p:nvPr/>
        </p:nvSpPr>
        <p:spPr>
          <a:xfrm>
            <a:off x="8359020" y="2490375"/>
            <a:ext cx="1726162" cy="35752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연맹의 교류 언어 정보</a:t>
            </a:r>
          </a:p>
        </p:txBody>
      </p:sp>
      <p:cxnSp>
        <p:nvCxnSpPr>
          <p:cNvPr id="195" name="Shape 195"/>
          <p:cNvCxnSpPr>
            <a:stCxn id="194" idx="1"/>
          </p:cNvCxnSpPr>
          <p:nvPr/>
        </p:nvCxnSpPr>
        <p:spPr>
          <a:xfrm rot="10800000">
            <a:off x="7603320" y="2666736"/>
            <a:ext cx="755700" cy="2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6" name="Shape 196"/>
          <p:cNvSpPr/>
          <p:nvPr/>
        </p:nvSpPr>
        <p:spPr>
          <a:xfrm>
            <a:off x="8340621" y="3515228"/>
            <a:ext cx="1726162" cy="35752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연맹의 총 전투력 정보</a:t>
            </a:r>
          </a:p>
        </p:txBody>
      </p:sp>
      <p:cxnSp>
        <p:nvCxnSpPr>
          <p:cNvPr id="197" name="Shape 197"/>
          <p:cNvCxnSpPr>
            <a:stCxn id="196" idx="1"/>
          </p:cNvCxnSpPr>
          <p:nvPr/>
        </p:nvCxnSpPr>
        <p:spPr>
          <a:xfrm rot="10800000">
            <a:off x="7502121" y="3175289"/>
            <a:ext cx="838500" cy="518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8" name="Shape 198"/>
          <p:cNvSpPr/>
          <p:nvPr/>
        </p:nvSpPr>
        <p:spPr>
          <a:xfrm>
            <a:off x="2212941" y="2750265"/>
            <a:ext cx="1726162" cy="35752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깃발 이미지</a:t>
            </a:r>
          </a:p>
        </p:txBody>
      </p:sp>
      <p:cxnSp>
        <p:nvCxnSpPr>
          <p:cNvPr id="199" name="Shape 199"/>
          <p:cNvCxnSpPr>
            <a:stCxn id="198" idx="3"/>
            <a:endCxn id="186" idx="1"/>
          </p:cNvCxnSpPr>
          <p:nvPr/>
        </p:nvCxnSpPr>
        <p:spPr>
          <a:xfrm flipH="1" rot="10800000">
            <a:off x="3939104" y="2926926"/>
            <a:ext cx="477600" cy="2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0" name="Shape 200"/>
          <p:cNvSpPr/>
          <p:nvPr/>
        </p:nvSpPr>
        <p:spPr>
          <a:xfrm>
            <a:off x="8359020" y="1932672"/>
            <a:ext cx="1726162" cy="35752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명칭 표시</a:t>
            </a:r>
          </a:p>
        </p:txBody>
      </p:sp>
      <p:cxnSp>
        <p:nvCxnSpPr>
          <p:cNvPr id="201" name="Shape 201"/>
          <p:cNvCxnSpPr>
            <a:stCxn id="200" idx="1"/>
          </p:cNvCxnSpPr>
          <p:nvPr/>
        </p:nvCxnSpPr>
        <p:spPr>
          <a:xfrm flipH="1">
            <a:off x="6651720" y="2111433"/>
            <a:ext cx="1707300" cy="469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2" name="Shape 202"/>
          <p:cNvSpPr/>
          <p:nvPr/>
        </p:nvSpPr>
        <p:spPr>
          <a:xfrm>
            <a:off x="8359020" y="2984821"/>
            <a:ext cx="1726162" cy="35752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맹주 닉네임 표시</a:t>
            </a:r>
          </a:p>
        </p:txBody>
      </p:sp>
      <p:cxnSp>
        <p:nvCxnSpPr>
          <p:cNvPr id="203" name="Shape 203"/>
          <p:cNvCxnSpPr>
            <a:stCxn id="202" idx="1"/>
          </p:cNvCxnSpPr>
          <p:nvPr/>
        </p:nvCxnSpPr>
        <p:spPr>
          <a:xfrm rot="10800000">
            <a:off x="6396720" y="2900182"/>
            <a:ext cx="1962300" cy="263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4" name="Shape 204"/>
          <p:cNvSpPr/>
          <p:nvPr/>
        </p:nvSpPr>
        <p:spPr>
          <a:xfrm>
            <a:off x="8271356" y="6034135"/>
            <a:ext cx="1726162" cy="35752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입력한 단어의 연맹 검색 버튼</a:t>
            </a:r>
          </a:p>
        </p:txBody>
      </p:sp>
      <p:cxnSp>
        <p:nvCxnSpPr>
          <p:cNvPr id="205" name="Shape 205"/>
          <p:cNvCxnSpPr>
            <a:stCxn id="204" idx="1"/>
            <a:endCxn id="131" idx="3"/>
          </p:cNvCxnSpPr>
          <p:nvPr/>
        </p:nvCxnSpPr>
        <p:spPr>
          <a:xfrm rot="10800000">
            <a:off x="7820456" y="6207796"/>
            <a:ext cx="450900" cy="5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6" name="Shape 206"/>
          <p:cNvSpPr/>
          <p:nvPr/>
        </p:nvSpPr>
        <p:spPr>
          <a:xfrm>
            <a:off x="8217543" y="5372228"/>
            <a:ext cx="1726162" cy="35752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검색 단어(글) 입력칸</a:t>
            </a:r>
          </a:p>
        </p:txBody>
      </p:sp>
      <p:cxnSp>
        <p:nvCxnSpPr>
          <p:cNvPr id="207" name="Shape 207"/>
          <p:cNvCxnSpPr>
            <a:stCxn id="206" idx="1"/>
          </p:cNvCxnSpPr>
          <p:nvPr/>
        </p:nvCxnSpPr>
        <p:spPr>
          <a:xfrm flipH="1">
            <a:off x="6651843" y="5550989"/>
            <a:ext cx="1565700" cy="567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8" name="Shape 208"/>
          <p:cNvSpPr/>
          <p:nvPr/>
        </p:nvSpPr>
        <p:spPr>
          <a:xfrm>
            <a:off x="2187057" y="6051030"/>
            <a:ext cx="1726162" cy="35752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뒤로 가기 버튼</a:t>
            </a:r>
          </a:p>
        </p:txBody>
      </p:sp>
      <p:cxnSp>
        <p:nvCxnSpPr>
          <p:cNvPr id="209" name="Shape 209"/>
          <p:cNvCxnSpPr>
            <a:stCxn id="208" idx="3"/>
          </p:cNvCxnSpPr>
          <p:nvPr/>
        </p:nvCxnSpPr>
        <p:spPr>
          <a:xfrm flipH="1" rot="10800000">
            <a:off x="3913219" y="6227691"/>
            <a:ext cx="477600" cy="2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0" name="Shape 210"/>
          <p:cNvSpPr/>
          <p:nvPr/>
        </p:nvSpPr>
        <p:spPr>
          <a:xfrm>
            <a:off x="8217543" y="4828862"/>
            <a:ext cx="1726162" cy="357522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목록이 더 있을 경우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표시</a:t>
            </a:r>
          </a:p>
        </p:txBody>
      </p:sp>
      <p:cxnSp>
        <p:nvCxnSpPr>
          <p:cNvPr id="211" name="Shape 211"/>
          <p:cNvCxnSpPr>
            <a:stCxn id="210" idx="1"/>
          </p:cNvCxnSpPr>
          <p:nvPr/>
        </p:nvCxnSpPr>
        <p:spPr>
          <a:xfrm flipH="1">
            <a:off x="6446343" y="5007623"/>
            <a:ext cx="1771200" cy="7380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2" name="Shape 212"/>
          <p:cNvSpPr/>
          <p:nvPr/>
        </p:nvSpPr>
        <p:spPr>
          <a:xfrm>
            <a:off x="10562288" y="885855"/>
            <a:ext cx="1296890" cy="475860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N개씩 그룹화하여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보여 줌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4574742" y="1361716"/>
            <a:ext cx="512960" cy="153887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자유가입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4559187" y="2260568"/>
            <a:ext cx="512960" cy="153887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조건가입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4563105" y="3152032"/>
            <a:ext cx="512960" cy="153887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자유가입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4547551" y="4050883"/>
            <a:ext cx="512960" cy="153887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조건가입</a:t>
            </a:r>
          </a:p>
        </p:txBody>
      </p:sp>
      <p:sp>
        <p:nvSpPr>
          <p:cNvPr id="217" name="Shape 217"/>
          <p:cNvSpPr/>
          <p:nvPr/>
        </p:nvSpPr>
        <p:spPr>
          <a:xfrm>
            <a:off x="2202572" y="3340566"/>
            <a:ext cx="1726162" cy="35752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수 정보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(현재/최대)</a:t>
            </a:r>
          </a:p>
        </p:txBody>
      </p:sp>
      <p:cxnSp>
        <p:nvCxnSpPr>
          <p:cNvPr id="218" name="Shape 218"/>
          <p:cNvCxnSpPr>
            <a:stCxn id="217" idx="3"/>
            <a:endCxn id="150" idx="1"/>
          </p:cNvCxnSpPr>
          <p:nvPr/>
        </p:nvCxnSpPr>
        <p:spPr>
          <a:xfrm flipH="1" rot="10800000">
            <a:off x="3928734" y="3165627"/>
            <a:ext cx="1327500" cy="353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9" name="Shape 219"/>
          <p:cNvSpPr txBox="1"/>
          <p:nvPr/>
        </p:nvSpPr>
        <p:spPr>
          <a:xfrm>
            <a:off x="4518107" y="4973655"/>
            <a:ext cx="512960" cy="153887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조건가입</a:t>
            </a:r>
          </a:p>
        </p:txBody>
      </p:sp>
      <p:sp>
        <p:nvSpPr>
          <p:cNvPr id="220" name="Shape 220"/>
          <p:cNvSpPr/>
          <p:nvPr/>
        </p:nvSpPr>
        <p:spPr>
          <a:xfrm>
            <a:off x="2202572" y="3911900"/>
            <a:ext cx="1726162" cy="35752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승인 설정 표시</a:t>
            </a:r>
          </a:p>
        </p:txBody>
      </p:sp>
      <p:cxnSp>
        <p:nvCxnSpPr>
          <p:cNvPr id="221" name="Shape 221"/>
          <p:cNvCxnSpPr>
            <a:stCxn id="220" idx="3"/>
            <a:endCxn id="216" idx="1"/>
          </p:cNvCxnSpPr>
          <p:nvPr/>
        </p:nvCxnSpPr>
        <p:spPr>
          <a:xfrm>
            <a:off x="3928734" y="4090661"/>
            <a:ext cx="618900" cy="37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22" name="Shape 222"/>
          <p:cNvCxnSpPr>
            <a:stCxn id="212" idx="1"/>
            <a:endCxn id="192" idx="3"/>
          </p:cNvCxnSpPr>
          <p:nvPr/>
        </p:nvCxnSpPr>
        <p:spPr>
          <a:xfrm flipH="1">
            <a:off x="10085288" y="1123786"/>
            <a:ext cx="477000" cy="153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</a:t>
            </a:r>
          </a:p>
        </p:txBody>
      </p:sp>
      <p:sp>
        <p:nvSpPr>
          <p:cNvPr id="229" name="Shape 229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31" name="Shape 231"/>
          <p:cNvSpPr/>
          <p:nvPr/>
        </p:nvSpPr>
        <p:spPr>
          <a:xfrm>
            <a:off x="6452116" y="310342"/>
            <a:ext cx="1334278" cy="30752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</a:t>
            </a:r>
          </a:p>
        </p:txBody>
      </p:sp>
      <p:sp>
        <p:nvSpPr>
          <p:cNvPr id="232" name="Shape 232"/>
          <p:cNvSpPr/>
          <p:nvPr/>
        </p:nvSpPr>
        <p:spPr>
          <a:xfrm>
            <a:off x="4886912" y="6063401"/>
            <a:ext cx="2227027" cy="281466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7180481" y="6060489"/>
            <a:ext cx="639954" cy="294424"/>
          </a:xfrm>
          <a:prstGeom prst="roundRect">
            <a:avLst>
              <a:gd fmla="val 23015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</a:t>
            </a:r>
          </a:p>
        </p:txBody>
      </p:sp>
      <p:cxnSp>
        <p:nvCxnSpPr>
          <p:cNvPr id="234" name="Shape 234"/>
          <p:cNvCxnSpPr/>
          <p:nvPr/>
        </p:nvCxnSpPr>
        <p:spPr>
          <a:xfrm>
            <a:off x="4822644" y="1548320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35" name="Shape 235"/>
          <p:cNvSpPr/>
          <p:nvPr/>
        </p:nvSpPr>
        <p:spPr>
          <a:xfrm>
            <a:off x="4383267" y="696137"/>
            <a:ext cx="3454445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abard.gnomeregan.info/result/faction_Alliance_icon_emblem_00_border_border_00_iconcolor_ffffff_bgcolor_000000_bordercolor_ffffff.png" id="236" name="Shape 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3769" y="684035"/>
            <a:ext cx="872539" cy="921013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/>
          <p:nvPr/>
        </p:nvSpPr>
        <p:spPr>
          <a:xfrm>
            <a:off x="5221419" y="732799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238" name="Shape 2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8121" y="1276142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/>
          <p:nvPr/>
        </p:nvSpPr>
        <p:spPr>
          <a:xfrm>
            <a:off x="5410946" y="1273887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240" name="Shape 2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2571" y="1285567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/>
          <p:nvPr/>
        </p:nvSpPr>
        <p:spPr>
          <a:xfrm>
            <a:off x="6693825" y="1274858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242" name="Shape 242"/>
          <p:cNvCxnSpPr/>
          <p:nvPr/>
        </p:nvCxnSpPr>
        <p:spPr>
          <a:xfrm>
            <a:off x="4816421" y="2437838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43" name="Shape 243"/>
          <p:cNvSpPr/>
          <p:nvPr/>
        </p:nvSpPr>
        <p:spPr>
          <a:xfrm>
            <a:off x="4383267" y="1585654"/>
            <a:ext cx="3448222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5215196" y="1622316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1898" y="2165659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/>
          <p:nvPr/>
        </p:nvSpPr>
        <p:spPr>
          <a:xfrm>
            <a:off x="5404723" y="2163403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247" name="Shape 2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46348" y="2175084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/>
          <p:nvPr/>
        </p:nvSpPr>
        <p:spPr>
          <a:xfrm>
            <a:off x="6687603" y="2164375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249" name="Shape 249"/>
          <p:cNvCxnSpPr/>
          <p:nvPr/>
        </p:nvCxnSpPr>
        <p:spPr>
          <a:xfrm>
            <a:off x="4800867" y="3327355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50" name="Shape 250"/>
          <p:cNvSpPr/>
          <p:nvPr/>
        </p:nvSpPr>
        <p:spPr>
          <a:xfrm>
            <a:off x="4383267" y="2475172"/>
            <a:ext cx="3432668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5199642" y="2511833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252" name="Shape 2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6344" y="3055177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/>
          <p:nvPr/>
        </p:nvSpPr>
        <p:spPr>
          <a:xfrm>
            <a:off x="5389169" y="3052922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254" name="Shape 2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0794" y="3064602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/>
          <p:nvPr/>
        </p:nvSpPr>
        <p:spPr>
          <a:xfrm>
            <a:off x="6672049" y="3053893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256" name="Shape 256"/>
          <p:cNvCxnSpPr/>
          <p:nvPr/>
        </p:nvCxnSpPr>
        <p:spPr>
          <a:xfrm>
            <a:off x="4803978" y="4216873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57" name="Shape 257"/>
          <p:cNvSpPr/>
          <p:nvPr/>
        </p:nvSpPr>
        <p:spPr>
          <a:xfrm>
            <a:off x="4383267" y="3364689"/>
            <a:ext cx="3435779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5202753" y="3401351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259" name="Shape 2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9455" y="3944694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/>
          <p:nvPr/>
        </p:nvSpPr>
        <p:spPr>
          <a:xfrm>
            <a:off x="5392280" y="3942439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261" name="Shape 2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3905" y="3954119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/>
          <p:nvPr/>
        </p:nvSpPr>
        <p:spPr>
          <a:xfrm>
            <a:off x="6675160" y="3943410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263" name="Shape 263"/>
          <p:cNvCxnSpPr/>
          <p:nvPr/>
        </p:nvCxnSpPr>
        <p:spPr>
          <a:xfrm>
            <a:off x="4798207" y="5110230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64" name="Shape 264"/>
          <p:cNvSpPr/>
          <p:nvPr/>
        </p:nvSpPr>
        <p:spPr>
          <a:xfrm>
            <a:off x="4383267" y="4258046"/>
            <a:ext cx="3430008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5196982" y="4294708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266" name="Shape 2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3685" y="4838053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/>
          <p:nvPr/>
        </p:nvSpPr>
        <p:spPr>
          <a:xfrm>
            <a:off x="5386508" y="4835796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268" name="Shape 2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8133" y="4847478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/>
          <p:nvPr/>
        </p:nvSpPr>
        <p:spPr>
          <a:xfrm>
            <a:off x="6669389" y="4836769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sp>
        <p:nvSpPr>
          <p:cNvPr id="270" name="Shape 270"/>
          <p:cNvSpPr/>
          <p:nvPr/>
        </p:nvSpPr>
        <p:spPr>
          <a:xfrm>
            <a:off x="5158460" y="5663055"/>
            <a:ext cx="194155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위로 스크롤 하여 더 보기</a:t>
            </a:r>
          </a:p>
        </p:txBody>
      </p:sp>
      <p:grpSp>
        <p:nvGrpSpPr>
          <p:cNvPr id="271" name="Shape 271"/>
          <p:cNvGrpSpPr/>
          <p:nvPr/>
        </p:nvGrpSpPr>
        <p:grpSpPr>
          <a:xfrm>
            <a:off x="6894752" y="76095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272" name="Shape 27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Shape 273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274" name="Shape 274"/>
          <p:cNvGrpSpPr/>
          <p:nvPr/>
        </p:nvGrpSpPr>
        <p:grpSpPr>
          <a:xfrm>
            <a:off x="6894752" y="164427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275" name="Shape 27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Shape 276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277" name="Shape 277"/>
          <p:cNvGrpSpPr/>
          <p:nvPr/>
        </p:nvGrpSpPr>
        <p:grpSpPr>
          <a:xfrm>
            <a:off x="6914113" y="2518067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278" name="Shape 27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Shape 279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280" name="Shape 280"/>
          <p:cNvGrpSpPr/>
          <p:nvPr/>
        </p:nvGrpSpPr>
        <p:grpSpPr>
          <a:xfrm>
            <a:off x="6923389" y="3395783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281" name="Shape 28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2" name="Shape 282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283" name="Shape 283"/>
          <p:cNvGrpSpPr/>
          <p:nvPr/>
        </p:nvGrpSpPr>
        <p:grpSpPr>
          <a:xfrm>
            <a:off x="6927748" y="430135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284" name="Shape 28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5" name="Shape 285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pic>
        <p:nvPicPr>
          <p:cNvPr descr="http://tabard.gnomeregan.info/tabard.php?icon=emblem_138&amp;border=border_03&amp;iconcolor=dfa55a&amp;bgcolor=232323&amp;bordercolor=f9cc30&amp;faction=Alliance" id="286" name="Shape 28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18683" y="3393437"/>
            <a:ext cx="793217" cy="837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henemeton.net/css/img/index.png" id="287" name="Shape 28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90548" y="1586554"/>
            <a:ext cx="881350" cy="8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iles1.guildlaunch.net/guild/library/230361/Tabard.png" id="288" name="Shape 28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16812" y="2486157"/>
            <a:ext cx="881350" cy="8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tabard.php?icon=emblem_160&amp;border=border_05&amp;iconcolor=101517&amp;bgcolor=04c347&amp;bordercolor=670021&amp;faction=Alliance" id="289" name="Shape 28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16351" y="4273932"/>
            <a:ext cx="793217" cy="837284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Shape 290"/>
          <p:cNvSpPr txBox="1"/>
          <p:nvPr/>
        </p:nvSpPr>
        <p:spPr>
          <a:xfrm>
            <a:off x="690464" y="289248"/>
            <a:ext cx="23679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 및 가입 UI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013629" y="667910"/>
            <a:ext cx="3236812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 불가 안내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[연맹 창설] 수행 시, 연맹 창설 조건이 성립되지 않았을 경우 발생</a:t>
            </a:r>
          </a:p>
        </p:txBody>
      </p:sp>
      <p:sp>
        <p:nvSpPr>
          <p:cNvPr id="292" name="Shape 292"/>
          <p:cNvSpPr/>
          <p:nvPr/>
        </p:nvSpPr>
        <p:spPr>
          <a:xfrm>
            <a:off x="4345676" y="293153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4643037" y="2385923"/>
            <a:ext cx="2944591" cy="1701203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연맹을 창설하기 위해서는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Lv6 캐슬이 필요합니다.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8189767" y="2850657"/>
            <a:ext cx="1728564" cy="47586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창설 불가 안내 팝업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(창설 조건 표시)</a:t>
            </a:r>
          </a:p>
        </p:txBody>
      </p:sp>
      <p:cxnSp>
        <p:nvCxnSpPr>
          <p:cNvPr id="295" name="Shape 295"/>
          <p:cNvCxnSpPr>
            <a:stCxn id="294" idx="1"/>
          </p:cNvCxnSpPr>
          <p:nvPr/>
        </p:nvCxnSpPr>
        <p:spPr>
          <a:xfrm rot="10800000">
            <a:off x="7558867" y="3086187"/>
            <a:ext cx="630900" cy="2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96" name="Shape 296"/>
          <p:cNvSpPr/>
          <p:nvPr/>
        </p:nvSpPr>
        <p:spPr>
          <a:xfrm>
            <a:off x="1716255" y="1857650"/>
            <a:ext cx="1212980" cy="30752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</a:t>
            </a:r>
          </a:p>
        </p:txBody>
      </p:sp>
      <p:grpSp>
        <p:nvGrpSpPr>
          <p:cNvPr id="297" name="Shape 297"/>
          <p:cNvGrpSpPr/>
          <p:nvPr/>
        </p:nvGrpSpPr>
        <p:grpSpPr>
          <a:xfrm>
            <a:off x="254795" y="1775816"/>
            <a:ext cx="1521642" cy="484631"/>
            <a:chOff x="254795" y="1775816"/>
            <a:chExt cx="1521642" cy="484631"/>
          </a:xfrm>
        </p:grpSpPr>
        <p:sp>
          <p:nvSpPr>
            <p:cNvPr id="298" name="Shape 298"/>
            <p:cNvSpPr/>
            <p:nvPr/>
          </p:nvSpPr>
          <p:spPr>
            <a:xfrm>
              <a:off x="1370619" y="1775816"/>
              <a:ext cx="405818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Shape 299"/>
            <p:cNvSpPr txBox="1"/>
            <p:nvPr/>
          </p:nvSpPr>
          <p:spPr>
            <a:xfrm>
              <a:off x="254795" y="1826748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300" name="Shape 300"/>
          <p:cNvSpPr/>
          <p:nvPr/>
        </p:nvSpPr>
        <p:spPr>
          <a:xfrm>
            <a:off x="8123520" y="4258678"/>
            <a:ext cx="1728564" cy="47586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확인 및 팝업 닫기 버튼</a:t>
            </a:r>
          </a:p>
        </p:txBody>
      </p:sp>
      <p:cxnSp>
        <p:nvCxnSpPr>
          <p:cNvPr id="301" name="Shape 301"/>
          <p:cNvCxnSpPr>
            <a:stCxn id="300" idx="1"/>
            <a:endCxn id="302" idx="3"/>
          </p:cNvCxnSpPr>
          <p:nvPr/>
        </p:nvCxnSpPr>
        <p:spPr>
          <a:xfrm rot="10800000">
            <a:off x="6781020" y="3770008"/>
            <a:ext cx="1342500" cy="726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02" name="Shape 302"/>
          <p:cNvSpPr/>
          <p:nvPr/>
        </p:nvSpPr>
        <p:spPr>
          <a:xfrm>
            <a:off x="5580894" y="3585005"/>
            <a:ext cx="1199999" cy="370200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