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Relationship Id="rId4" Type="http://schemas.openxmlformats.org/officeDocument/2006/relationships/image" Target="../media/image31.jpg"/><Relationship Id="rId5" Type="http://schemas.openxmlformats.org/officeDocument/2006/relationships/image" Target="../media/image23.jp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05.png"/><Relationship Id="rId5" Type="http://schemas.openxmlformats.org/officeDocument/2006/relationships/image" Target="../media/image28.png"/><Relationship Id="rId6" Type="http://schemas.openxmlformats.org/officeDocument/2006/relationships/image" Target="../media/image01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05.png"/><Relationship Id="rId5" Type="http://schemas.openxmlformats.org/officeDocument/2006/relationships/image" Target="../media/image28.png"/><Relationship Id="rId6" Type="http://schemas.openxmlformats.org/officeDocument/2006/relationships/image" Target="../media/image01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2.png"/><Relationship Id="rId10" Type="http://schemas.openxmlformats.org/officeDocument/2006/relationships/image" Target="../media/image04.jpg"/><Relationship Id="rId13" Type="http://schemas.openxmlformats.org/officeDocument/2006/relationships/image" Target="../media/image1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Relationship Id="rId9" Type="http://schemas.openxmlformats.org/officeDocument/2006/relationships/image" Target="../media/image13.png"/><Relationship Id="rId15" Type="http://schemas.openxmlformats.org/officeDocument/2006/relationships/image" Target="../media/image11.png"/><Relationship Id="rId14" Type="http://schemas.openxmlformats.org/officeDocument/2006/relationships/image" Target="../media/image07.png"/><Relationship Id="rId17" Type="http://schemas.openxmlformats.org/officeDocument/2006/relationships/image" Target="../media/image12.png"/><Relationship Id="rId16" Type="http://schemas.openxmlformats.org/officeDocument/2006/relationships/image" Target="../media/image16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연맹_초대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성공 알림(툴팁)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 발송이 정상적으로 발송 되었을 경우 알림</a:t>
            </a:r>
          </a:p>
        </p:txBody>
      </p:sp>
      <p:sp>
        <p:nvSpPr>
          <p:cNvPr id="411" name="Shape 411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413" name="Shape 413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415" name="Shape 41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16" name="Shape 416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417" name="Shape 417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Shape 418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419" name="Shape 419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420" name="Shape 420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423" name="Shape 4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Shape 424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426" name="Shape 426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Shape 4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Shape 428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432" name="Shape 432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" name="Shape 4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Shape 434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35" name="Shape 435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438" name="Shape 438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9" name="Shape 439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Shape 440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444" name="Shape 444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447" name="Shape 4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Shape 448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450" name="Shape 450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1" name="Shape 4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Shape 452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456" name="Shape 456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7" name="Shape 4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Shape 458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59" name="Shape 459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462" name="Shape 462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3" name="Shape 463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Shape 464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4336028" y="2926564"/>
            <a:ext cx="3520799" cy="838107"/>
            <a:chOff x="4336028" y="2749281"/>
            <a:chExt cx="3520799" cy="838107"/>
          </a:xfrm>
        </p:grpSpPr>
        <p:sp>
          <p:nvSpPr>
            <p:cNvPr id="468" name="Shape 468"/>
            <p:cNvSpPr/>
            <p:nvPr/>
          </p:nvSpPr>
          <p:spPr>
            <a:xfrm>
              <a:off x="4336028" y="2750931"/>
              <a:ext cx="3520799" cy="83645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초대에 성공하였습니다.</a:t>
              </a:r>
            </a:p>
          </p:txBody>
        </p:sp>
        <p:cxnSp>
          <p:nvCxnSpPr>
            <p:cNvPr id="469" name="Shape 469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70" name="Shape 470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71" name="Shape 471"/>
          <p:cNvSpPr/>
          <p:nvPr/>
        </p:nvSpPr>
        <p:spPr>
          <a:xfrm>
            <a:off x="8516940" y="2384558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성공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뒤 자동 소멸</a:t>
            </a:r>
          </a:p>
        </p:txBody>
      </p:sp>
      <p:cxnSp>
        <p:nvCxnSpPr>
          <p:cNvPr id="472" name="Shape 472"/>
          <p:cNvCxnSpPr>
            <a:stCxn id="471" idx="1"/>
          </p:cNvCxnSpPr>
          <p:nvPr/>
        </p:nvCxnSpPr>
        <p:spPr>
          <a:xfrm flipH="1">
            <a:off x="7723440" y="2568929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479" name="Shape 479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481" name="Shape 48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82" name="Shape 482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483" name="Shape 483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Shape 484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485" name="Shape 485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486" name="Shape 486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489" name="Shape 4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Shape 490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492" name="Shape 492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3" name="Shape 4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Shape 494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498" name="Shape 498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9" name="Shape 4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Shape 500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01" name="Shape 501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504" name="Shape 504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5" name="Shape 505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Shape 506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510" name="Shape 510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516" name="Shape 516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7" name="Shape 5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Shape 518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522" name="Shape 522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3" name="Shape 5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Shape 524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25" name="Shape 525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528" name="Shape 528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9" name="Shape 529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Shape 530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533" name="Shape 53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공지를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내보내시겠습니까?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5515294" y="3519737"/>
            <a:ext cx="1199999" cy="370200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공지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기능을 수행하기 전 최종 확인 팝업</a:t>
            </a:r>
          </a:p>
        </p:txBody>
      </p:sp>
      <p:sp>
        <p:nvSpPr>
          <p:cNvPr id="538" name="Shape 538"/>
          <p:cNvSpPr/>
          <p:nvPr/>
        </p:nvSpPr>
        <p:spPr>
          <a:xfrm>
            <a:off x="1790921" y="1890377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97034" y="2089167"/>
            <a:ext cx="151078" cy="15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5353" y="3712998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/>
          <p:nvPr/>
        </p:nvSpPr>
        <p:spPr>
          <a:xfrm>
            <a:off x="8283322" y="1862673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공지 확인 팝업</a:t>
            </a:r>
          </a:p>
        </p:txBody>
      </p:sp>
      <p:cxnSp>
        <p:nvCxnSpPr>
          <p:cNvPr id="542" name="Shape 542"/>
          <p:cNvCxnSpPr>
            <a:stCxn id="541" idx="1"/>
          </p:cNvCxnSpPr>
          <p:nvPr/>
        </p:nvCxnSpPr>
        <p:spPr>
          <a:xfrm flipH="1">
            <a:off x="7489822" y="2047044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3" name="Shape 543"/>
          <p:cNvSpPr/>
          <p:nvPr/>
        </p:nvSpPr>
        <p:spPr>
          <a:xfrm>
            <a:off x="4571887" y="4418575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공지 보내기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544" name="Shape 544"/>
          <p:cNvCxnSpPr>
            <a:stCxn id="543" idx="0"/>
            <a:endCxn id="535" idx="2"/>
          </p:cNvCxnSpPr>
          <p:nvPr/>
        </p:nvCxnSpPr>
        <p:spPr>
          <a:xfrm flipH="1" rot="10800000">
            <a:off x="5242765" y="3889975"/>
            <a:ext cx="872400" cy="52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5" name="Shape 545"/>
          <p:cNvSpPr/>
          <p:nvPr/>
        </p:nvSpPr>
        <p:spPr>
          <a:xfrm>
            <a:off x="4568348" y="5044951"/>
            <a:ext cx="1341756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재화가 부족할 경우 버튼 비활성화</a:t>
            </a:r>
          </a:p>
        </p:txBody>
      </p:sp>
      <p:cxnSp>
        <p:nvCxnSpPr>
          <p:cNvPr id="546" name="Shape 546"/>
          <p:cNvCxnSpPr>
            <a:stCxn id="545" idx="0"/>
            <a:endCxn id="543" idx="2"/>
          </p:cNvCxnSpPr>
          <p:nvPr/>
        </p:nvCxnSpPr>
        <p:spPr>
          <a:xfrm flipH="1" rot="10800000">
            <a:off x="5239226" y="4787251"/>
            <a:ext cx="3600" cy="257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547" name="Shape 547"/>
          <p:cNvGrpSpPr/>
          <p:nvPr/>
        </p:nvGrpSpPr>
        <p:grpSpPr>
          <a:xfrm>
            <a:off x="170121" y="1900166"/>
            <a:ext cx="1622298" cy="391230"/>
            <a:chOff x="170121" y="1900166"/>
            <a:chExt cx="1622298" cy="391230"/>
          </a:xfrm>
        </p:grpSpPr>
        <p:sp>
          <p:nvSpPr>
            <p:cNvPr id="548" name="Shape 548"/>
            <p:cNvSpPr txBox="1"/>
            <p:nvPr/>
          </p:nvSpPr>
          <p:spPr>
            <a:xfrm>
              <a:off x="170121" y="1922065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2928" y="1900166"/>
              <a:ext cx="429491" cy="378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 완료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정상적으로 초대 공지 보내기 완료</a:t>
            </a:r>
          </a:p>
        </p:txBody>
      </p:sp>
      <p:sp>
        <p:nvSpPr>
          <p:cNvPr id="556" name="Shape 556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558" name="Shape 558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560" name="Shape 56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61" name="Shape 561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562" name="Shape 562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Shape 563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564" name="Shape 564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565" name="Shape 565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568" name="Shape 5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Shape 569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571" name="Shape 571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2" name="Shape 5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Shape 573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577" name="Shape 577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8" name="Shape 5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Shape 579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80" name="Shape 580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583" name="Shape 583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4" name="Shape 584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Shape 585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587" name="Shape 587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589" name="Shape 589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592" name="Shape 5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Shape 593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595" name="Shape 595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6" name="Shape 5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Shape 597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601" name="Shape 601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2" name="Shape 6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Shape 603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04" name="Shape 604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607" name="Shape 607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8" name="Shape 608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9" name="Shape 609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4336028" y="2926564"/>
            <a:ext cx="3520799" cy="838107"/>
            <a:chOff x="4336028" y="2749281"/>
            <a:chExt cx="3520799" cy="838107"/>
          </a:xfrm>
        </p:grpSpPr>
        <p:sp>
          <p:nvSpPr>
            <p:cNvPr id="613" name="Shape 613"/>
            <p:cNvSpPr/>
            <p:nvPr/>
          </p:nvSpPr>
          <p:spPr>
            <a:xfrm>
              <a:off x="4336028" y="2750931"/>
              <a:ext cx="3520799" cy="83645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가입 초대 공지를 수행하였습니다.</a:t>
              </a:r>
            </a:p>
          </p:txBody>
        </p:sp>
        <p:cxnSp>
          <p:nvCxnSpPr>
            <p:cNvPr id="614" name="Shape 614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5" name="Shape 615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16" name="Shape 616"/>
          <p:cNvSpPr/>
          <p:nvPr/>
        </p:nvSpPr>
        <p:spPr>
          <a:xfrm>
            <a:off x="8294879" y="2384558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 공지 수행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뒤 자동 소멸</a:t>
            </a:r>
          </a:p>
        </p:txBody>
      </p:sp>
      <p:cxnSp>
        <p:nvCxnSpPr>
          <p:cNvPr id="617" name="Shape 617"/>
          <p:cNvCxnSpPr>
            <a:stCxn id="616" idx="1"/>
          </p:cNvCxnSpPr>
          <p:nvPr/>
        </p:nvCxnSpPr>
        <p:spPr>
          <a:xfrm flipH="1">
            <a:off x="7723379" y="2568929"/>
            <a:ext cx="571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공지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상단에 1줄 공지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같은 국가(왕국) 채팅 채널에 속해 있는 모든 플레이어(유저)들의 화면에 표시</a:t>
            </a:r>
          </a:p>
        </p:txBody>
      </p:sp>
      <p:sp>
        <p:nvSpPr>
          <p:cNvPr id="624" name="Shape 624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626" name="Shape 626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628" name="Shape 62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29" name="Shape 629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630" name="Shape 630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Shape 631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32" name="Shape 632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633" name="Shape 633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636" name="Shape 6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Shape 637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639" name="Shape 639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0" name="Shape 6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Shape 641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645" name="Shape 645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6" name="Shape 6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Shape 647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48" name="Shape 648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651" name="Shape 651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2" name="Shape 652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56" name="Shape 656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657" name="Shape 657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660" name="Shape 6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Shape 661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663" name="Shape 663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4" name="Shape 6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Shape 665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67" name="Shape 667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669" name="Shape 669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0" name="Shape 6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Shape 671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72" name="Shape 672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675" name="Shape 675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6" name="Shape 676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Shape 677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4496065" y="1311462"/>
            <a:ext cx="3200726" cy="355439"/>
            <a:chOff x="4336028" y="2749281"/>
            <a:chExt cx="3520799" cy="838107"/>
          </a:xfrm>
        </p:grpSpPr>
        <p:sp>
          <p:nvSpPr>
            <p:cNvPr id="681" name="Shape 681"/>
            <p:cNvSpPr/>
            <p:nvPr/>
          </p:nvSpPr>
          <p:spPr>
            <a:xfrm>
              <a:off x="4336028" y="2750932"/>
              <a:ext cx="3520799" cy="83645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Lululu 연맹에서 새로운 인재를 모집하고 있</a:t>
              </a:r>
            </a:p>
          </p:txBody>
        </p:sp>
        <p:cxnSp>
          <p:nvCxnSpPr>
            <p:cNvPr id="682" name="Shape 682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83" name="Shape 683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84" name="Shape 684"/>
          <p:cNvSpPr/>
          <p:nvPr/>
        </p:nvSpPr>
        <p:spPr>
          <a:xfrm>
            <a:off x="8260196" y="743347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공지 표시</a:t>
            </a:r>
          </a:p>
        </p:txBody>
      </p:sp>
      <p:cxnSp>
        <p:nvCxnSpPr>
          <p:cNvPr id="685" name="Shape 685"/>
          <p:cNvCxnSpPr>
            <a:stCxn id="684" idx="1"/>
          </p:cNvCxnSpPr>
          <p:nvPr/>
        </p:nvCxnSpPr>
        <p:spPr>
          <a:xfrm flipH="1">
            <a:off x="7688696" y="927719"/>
            <a:ext cx="571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채팅</a:t>
            </a:r>
          </a:p>
        </p:txBody>
      </p:sp>
      <p:sp>
        <p:nvSpPr>
          <p:cNvPr id="692" name="Shape 692"/>
          <p:cNvSpPr/>
          <p:nvPr/>
        </p:nvSpPr>
        <p:spPr>
          <a:xfrm>
            <a:off x="4336028" y="1054359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95" name="Shape 695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</a:t>
            </a:r>
          </a:p>
        </p:txBody>
      </p:sp>
      <p:sp>
        <p:nvSpPr>
          <p:cNvPr id="696" name="Shape 696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697" name="Shape 697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698" name="Shape 698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699" name="Shape 699"/>
          <p:cNvSpPr/>
          <p:nvPr/>
        </p:nvSpPr>
        <p:spPr>
          <a:xfrm>
            <a:off x="4795933" y="5883496"/>
            <a:ext cx="2202024" cy="289689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7481074" y="680812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Shape 701"/>
          <p:cNvGrpSpPr/>
          <p:nvPr/>
        </p:nvGrpSpPr>
        <p:grpSpPr>
          <a:xfrm>
            <a:off x="5152078" y="3440674"/>
            <a:ext cx="2632423" cy="828661"/>
            <a:chOff x="5590619" y="3944526"/>
            <a:chExt cx="2632423" cy="828661"/>
          </a:xfrm>
        </p:grpSpPr>
        <p:sp>
          <p:nvSpPr>
            <p:cNvPr id="702" name="Shape 702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04" name="Shape 704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BFBFB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내가 작성한 채팅 대화를 이렇게 표시됩니다. 500자까지 쓸 수 있습니다.</a:t>
              </a: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145855" y="4358185"/>
            <a:ext cx="2632423" cy="828661"/>
            <a:chOff x="5590619" y="3944526"/>
            <a:chExt cx="2632423" cy="828661"/>
          </a:xfrm>
        </p:grpSpPr>
        <p:sp>
          <p:nvSpPr>
            <p:cNvPr id="706" name="Shape 706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708" name="Shape 708"/>
            <p:cNvSpPr/>
            <p:nvPr/>
          </p:nvSpPr>
          <p:spPr>
            <a:xfrm flipH="1">
              <a:off x="5590619" y="4160539"/>
              <a:ext cx="1974205" cy="612648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EE599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lululu 연맹에서 새로운 인재를 영입 중에 있습니다.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4426729" y="1623525"/>
            <a:ext cx="2632662" cy="825309"/>
            <a:chOff x="4426729" y="1623525"/>
            <a:chExt cx="2632662" cy="825309"/>
          </a:xfrm>
        </p:grpSpPr>
        <p:grpSp>
          <p:nvGrpSpPr>
            <p:cNvPr id="710" name="Shape 710"/>
            <p:cNvGrpSpPr/>
            <p:nvPr/>
          </p:nvGrpSpPr>
          <p:grpSpPr>
            <a:xfrm>
              <a:off x="4426729" y="1623525"/>
              <a:ext cx="2632662" cy="825309"/>
              <a:chOff x="4417398" y="1614194"/>
              <a:chExt cx="2632662" cy="825309"/>
            </a:xfrm>
          </p:grpSpPr>
          <p:sp>
            <p:nvSpPr>
              <p:cNvPr id="711" name="Shape 71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Shape 712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13" name="Shape 713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BFBFBF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일반 채팅 대화는 이렇게 표시가 됩니다. 최대 500자 까지는 쓸 수 있습니다.</a:t>
                </a:r>
              </a:p>
            </p:txBody>
          </p:sp>
        </p:grpSp>
        <p:pic>
          <p:nvPicPr>
            <p:cNvPr descr="http://cfile4.uf.tistory.com/image/227D0D4A5655AF851863D4" id="714" name="Shape 7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mg.insight.co.kr/upload/2015/12/01/ART1512010651597400PI08.jpg" id="715" name="Shape 715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Shape 716"/>
          <p:cNvGrpSpPr/>
          <p:nvPr/>
        </p:nvGrpSpPr>
        <p:grpSpPr>
          <a:xfrm>
            <a:off x="4420505" y="2531706"/>
            <a:ext cx="2632662" cy="825309"/>
            <a:chOff x="4420505" y="2531706"/>
            <a:chExt cx="2632662" cy="825309"/>
          </a:xfrm>
        </p:grpSpPr>
        <p:grpSp>
          <p:nvGrpSpPr>
            <p:cNvPr id="717" name="Shape 717"/>
            <p:cNvGrpSpPr/>
            <p:nvPr/>
          </p:nvGrpSpPr>
          <p:grpSpPr>
            <a:xfrm>
              <a:off x="4420505" y="2531706"/>
              <a:ext cx="2632662" cy="825309"/>
              <a:chOff x="4417398" y="1614194"/>
              <a:chExt cx="2632662" cy="825309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Shape 719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5075855" y="1826855"/>
                <a:ext cx="1974205" cy="612648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EE599"/>
              </a:solidFill>
              <a:ln cap="flat" cmpd="sng" w="2857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공지(외치기) 채팅 대화는 이렇게 표시가 됩니다. 역시 최대 500자 까지는 쓸 수 있습니다.</a:t>
                </a:r>
              </a:p>
            </p:txBody>
          </p:sp>
        </p:grpSp>
        <p:pic>
          <p:nvPicPr>
            <p:cNvPr id="721" name="Shape 721"/>
            <p:cNvPicPr preferRelativeResize="0"/>
            <p:nvPr/>
          </p:nvPicPr>
          <p:blipFill rotWithShape="1">
            <a:blip r:embed="rId5">
              <a:alphaModFix/>
            </a:blip>
            <a:srcRect b="65965" l="18722" r="42582" t="4133"/>
            <a:stretch/>
          </p:blipFill>
          <p:spPr>
            <a:xfrm>
              <a:off x="4449728" y="255350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mg.insight.co.kr/upload/2015/12/01/ART1512010651597400PI08.jpg" id="722" name="Shape 722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hilarymarsh.com/wp-content/uploads/2015/06/33951.png" id="723" name="Shape 7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5745" y="736847"/>
            <a:ext cx="204594" cy="204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iconbox.com/icon/256/37420.png" id="724" name="Shape 724"/>
          <p:cNvPicPr preferRelativeResize="0"/>
          <p:nvPr/>
        </p:nvPicPr>
        <p:blipFill rotWithShape="1">
          <a:blip r:embed="rId7">
            <a:alphaModFix/>
          </a:blip>
          <a:srcRect b="19457" l="7039" r="46277" t="20847"/>
          <a:stretch/>
        </p:blipFill>
        <p:spPr>
          <a:xfrm>
            <a:off x="5307480" y="4703914"/>
            <a:ext cx="127126" cy="16255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공지 표시 – 채팅 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국가(왕국) 채팅 채널에 연맹 초대 공지 표시</a:t>
            </a:r>
          </a:p>
        </p:txBody>
      </p:sp>
      <p:grpSp>
        <p:nvGrpSpPr>
          <p:cNvPr id="727" name="Shape 727"/>
          <p:cNvGrpSpPr/>
          <p:nvPr/>
        </p:nvGrpSpPr>
        <p:grpSpPr>
          <a:xfrm>
            <a:off x="4496065" y="1311462"/>
            <a:ext cx="3200726" cy="355439"/>
            <a:chOff x="4336028" y="2749281"/>
            <a:chExt cx="3520799" cy="838107"/>
          </a:xfrm>
        </p:grpSpPr>
        <p:sp>
          <p:nvSpPr>
            <p:cNvPr id="728" name="Shape 728"/>
            <p:cNvSpPr/>
            <p:nvPr/>
          </p:nvSpPr>
          <p:spPr>
            <a:xfrm>
              <a:off x="4336028" y="2750932"/>
              <a:ext cx="3520799" cy="83645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Lululu 연맹에서 새로운 인재를 모집하고 있</a:t>
              </a:r>
            </a:p>
          </p:txBody>
        </p:sp>
        <p:cxnSp>
          <p:nvCxnSpPr>
            <p:cNvPr id="729" name="Shape 729"/>
            <p:cNvCxnSpPr/>
            <p:nvPr/>
          </p:nvCxnSpPr>
          <p:spPr>
            <a:xfrm>
              <a:off x="4336028" y="2749281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30" name="Shape 730"/>
            <p:cNvCxnSpPr/>
            <p:nvPr/>
          </p:nvCxnSpPr>
          <p:spPr>
            <a:xfrm>
              <a:off x="4336028" y="3579712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31" name="Shape 731"/>
          <p:cNvSpPr/>
          <p:nvPr/>
        </p:nvSpPr>
        <p:spPr>
          <a:xfrm>
            <a:off x="2443709" y="4335173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채팅 대화 형식으로 국가(왕국) 채팅 창에 표시</a:t>
            </a:r>
          </a:p>
        </p:txBody>
      </p:sp>
      <p:cxnSp>
        <p:nvCxnSpPr>
          <p:cNvPr id="732" name="Shape 732"/>
          <p:cNvCxnSpPr>
            <a:stCxn id="731" idx="3"/>
            <a:endCxn id="708" idx="3"/>
          </p:cNvCxnSpPr>
          <p:nvPr/>
        </p:nvCxnSpPr>
        <p:spPr>
          <a:xfrm>
            <a:off x="4229588" y="4519544"/>
            <a:ext cx="916200" cy="36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Shape 73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1013629" y="667910"/>
            <a:ext cx="3206275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초대를 받은 플레이어(유저)의 메인 화면에 초대 알림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화면에 머물고 있는 상태에서 초대 메일이 왔을 경우에만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다른 화면에 있을 경우에는 메일만 수신하고 따로 알림을 처리하지 않음</a:t>
            </a:r>
          </a:p>
        </p:txBody>
      </p:sp>
      <p:sp>
        <p:nvSpPr>
          <p:cNvPr id="740" name="Shape 740"/>
          <p:cNvSpPr/>
          <p:nvPr/>
        </p:nvSpPr>
        <p:spPr>
          <a:xfrm rot="10800000">
            <a:off x="6008913" y="5113175"/>
            <a:ext cx="1810140" cy="677095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0" y="120000"/>
                </a:lnTo>
                <a:lnTo>
                  <a:pt x="0" y="24088"/>
                </a:lnTo>
                <a:lnTo>
                  <a:pt x="20871" y="24088"/>
                </a:lnTo>
                <a:lnTo>
                  <a:pt x="26097" y="0"/>
                </a:lnTo>
                <a:lnTo>
                  <a:pt x="31323" y="24088"/>
                </a:lnTo>
                <a:lnTo>
                  <a:pt x="119999" y="24088"/>
                </a:ln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Shape 741"/>
          <p:cNvPicPr preferRelativeResize="0"/>
          <p:nvPr/>
        </p:nvPicPr>
        <p:blipFill rotWithShape="1">
          <a:blip r:embed="rId4">
            <a:alphaModFix/>
          </a:blip>
          <a:srcRect b="63407" l="28414" r="37430" t="868"/>
          <a:stretch/>
        </p:blipFill>
        <p:spPr>
          <a:xfrm>
            <a:off x="6070946" y="5187821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42" name="Shape 742"/>
          <p:cNvSpPr txBox="1"/>
          <p:nvPr/>
        </p:nvSpPr>
        <p:spPr>
          <a:xfrm>
            <a:off x="6452660" y="5131837"/>
            <a:ext cx="1459054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Lululu 연맹에서 함께 적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들을 약탈하고 도시를 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워보세요!</a:t>
            </a:r>
          </a:p>
        </p:txBody>
      </p:sp>
      <p:sp>
        <p:nvSpPr>
          <p:cNvPr id="743" name="Shape 743"/>
          <p:cNvSpPr/>
          <p:nvPr/>
        </p:nvSpPr>
        <p:spPr>
          <a:xfrm>
            <a:off x="8390564" y="4477305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5초 후 자동 소멸</a:t>
            </a:r>
          </a:p>
        </p:txBody>
      </p:sp>
      <p:cxnSp>
        <p:nvCxnSpPr>
          <p:cNvPr id="744" name="Shape 744"/>
          <p:cNvCxnSpPr>
            <a:stCxn id="743" idx="1"/>
          </p:cNvCxnSpPr>
          <p:nvPr/>
        </p:nvCxnSpPr>
        <p:spPr>
          <a:xfrm flipH="1">
            <a:off x="7819064" y="4661676"/>
            <a:ext cx="571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5" name="Shape 745"/>
          <p:cNvSpPr/>
          <p:nvPr/>
        </p:nvSpPr>
        <p:spPr>
          <a:xfrm>
            <a:off x="8390564" y="5204516"/>
            <a:ext cx="1785878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연맹의 정보 화면으로 이동</a:t>
            </a:r>
          </a:p>
        </p:txBody>
      </p:sp>
      <p:cxnSp>
        <p:nvCxnSpPr>
          <p:cNvPr id="746" name="Shape 746"/>
          <p:cNvCxnSpPr>
            <a:stCxn id="745" idx="0"/>
            <a:endCxn id="743" idx="2"/>
          </p:cNvCxnSpPr>
          <p:nvPr/>
        </p:nvCxnSpPr>
        <p:spPr>
          <a:xfrm rot="10800000">
            <a:off x="9283504" y="4846016"/>
            <a:ext cx="0" cy="358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초대함</a:t>
            </a:r>
          </a:p>
        </p:txBody>
      </p:sp>
      <p:sp>
        <p:nvSpPr>
          <p:cNvPr id="753" name="Shape 753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755" name="Shape 755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56" name="Shape 756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57" name="Shape 757"/>
          <p:cNvSpPr/>
          <p:nvPr/>
        </p:nvSpPr>
        <p:spPr>
          <a:xfrm>
            <a:off x="4336028" y="2006082"/>
            <a:ext cx="3520799" cy="2162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‘lululu’의 초대를 받으셨습니다. 연맹정보를 보신 후 연맹 가입여부를 결정해보세요!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5575019" y="1610050"/>
            <a:ext cx="10334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emperorkjb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533862" y="686041"/>
            <a:ext cx="13244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760" name="Shape 760"/>
          <p:cNvSpPr/>
          <p:nvPr/>
        </p:nvSpPr>
        <p:spPr>
          <a:xfrm>
            <a:off x="6711517" y="4291135"/>
            <a:ext cx="1026192" cy="30073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하기</a:t>
            </a:r>
          </a:p>
        </p:txBody>
      </p:sp>
      <p:pic>
        <p:nvPicPr>
          <p:cNvPr descr="http://publicdomainvectors.org/photos/1373715942.png" id="761" name="Shape 7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762" name="Shape 7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 txBox="1"/>
          <p:nvPr/>
        </p:nvSpPr>
        <p:spPr>
          <a:xfrm>
            <a:off x="4345483" y="681339"/>
            <a:ext cx="21771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당신에게 초대장이 왔습니다.</a:t>
            </a:r>
          </a:p>
        </p:txBody>
      </p:sp>
      <p:pic>
        <p:nvPicPr>
          <p:cNvPr descr="http://tabard.gnomeregan.info/result/faction_Alliance_icon_emblem_00_border_border_00_iconcolor_ffffff_bgcolor_000000_bordercolor_ffffff.png" id="764" name="Shape 7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5155" y="2025783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 txBox="1"/>
          <p:nvPr/>
        </p:nvSpPr>
        <p:spPr>
          <a:xfrm>
            <a:off x="5650905" y="2797763"/>
            <a:ext cx="8515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lululu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emperorkjb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4635492" y="3382885"/>
            <a:ext cx="55335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30624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930021" y="3372457"/>
            <a:ext cx="46198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2/50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7107853" y="3372455"/>
            <a:ext cx="56938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한국어</a:t>
            </a:r>
          </a:p>
        </p:txBody>
      </p:sp>
      <p:pic>
        <p:nvPicPr>
          <p:cNvPr descr="https://upload.wikimedia.org/wikipedia/commons/9/92/Battle_for_Wesnoth.png" id="769" name="Shape 7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960" y="3359810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70" name="Shape 7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28628" y="3381662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71" name="Shape 7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51185" y="3403962"/>
            <a:ext cx="137345" cy="17703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Shape 772"/>
          <p:cNvSpPr/>
          <p:nvPr/>
        </p:nvSpPr>
        <p:spPr>
          <a:xfrm>
            <a:off x="5590017" y="4291135"/>
            <a:ext cx="1026192" cy="30073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</a:t>
            </a:r>
          </a:p>
        </p:txBody>
      </p:sp>
      <p:sp>
        <p:nvSpPr>
          <p:cNvPr id="773" name="Shape 773"/>
          <p:cNvSpPr/>
          <p:nvPr/>
        </p:nvSpPr>
        <p:spPr>
          <a:xfrm>
            <a:off x="4468516" y="4291135"/>
            <a:ext cx="1026192" cy="30073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거절 하기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기본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가입 진행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최종 UI 구성은 메일 기획을 우선함</a:t>
            </a:r>
          </a:p>
        </p:txBody>
      </p:sp>
      <p:sp>
        <p:nvSpPr>
          <p:cNvPr id="776" name="Shape 776"/>
          <p:cNvSpPr/>
          <p:nvPr/>
        </p:nvSpPr>
        <p:spPr>
          <a:xfrm>
            <a:off x="8309221" y="1976142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기본 정보 표시</a:t>
            </a:r>
          </a:p>
        </p:txBody>
      </p:sp>
      <p:cxnSp>
        <p:nvCxnSpPr>
          <p:cNvPr id="777" name="Shape 777"/>
          <p:cNvCxnSpPr>
            <a:stCxn id="776" idx="1"/>
          </p:cNvCxnSpPr>
          <p:nvPr/>
        </p:nvCxnSpPr>
        <p:spPr>
          <a:xfrm flipH="1">
            <a:off x="7737721" y="2160513"/>
            <a:ext cx="571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8" name="Shape 778"/>
          <p:cNvSpPr/>
          <p:nvPr/>
        </p:nvSpPr>
        <p:spPr>
          <a:xfrm>
            <a:off x="8309221" y="1133601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초대를 보낸 연맹의 맹주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cxnSp>
        <p:nvCxnSpPr>
          <p:cNvPr id="779" name="Shape 779"/>
          <p:cNvCxnSpPr>
            <a:stCxn id="778" idx="1"/>
            <a:endCxn id="756" idx="6"/>
          </p:cNvCxnSpPr>
          <p:nvPr/>
        </p:nvCxnSpPr>
        <p:spPr>
          <a:xfrm flipH="1">
            <a:off x="6308521" y="1317972"/>
            <a:ext cx="2000700" cy="8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0" name="Shape 780"/>
          <p:cNvSpPr/>
          <p:nvPr/>
        </p:nvSpPr>
        <p:spPr>
          <a:xfrm>
            <a:off x="2384677" y="5201748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 거절</a:t>
            </a:r>
          </a:p>
        </p:txBody>
      </p:sp>
      <p:cxnSp>
        <p:nvCxnSpPr>
          <p:cNvPr id="781" name="Shape 781"/>
          <p:cNvCxnSpPr>
            <a:stCxn id="780" idx="0"/>
            <a:endCxn id="773" idx="1"/>
          </p:cNvCxnSpPr>
          <p:nvPr/>
        </p:nvCxnSpPr>
        <p:spPr>
          <a:xfrm flipH="1" rot="10800000">
            <a:off x="3277617" y="4441548"/>
            <a:ext cx="1191000" cy="760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2" name="Shape 782"/>
          <p:cNvSpPr/>
          <p:nvPr/>
        </p:nvSpPr>
        <p:spPr>
          <a:xfrm>
            <a:off x="8311322" y="5201748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초대한 연맹에 가입하기</a:t>
            </a:r>
          </a:p>
        </p:txBody>
      </p:sp>
      <p:cxnSp>
        <p:nvCxnSpPr>
          <p:cNvPr id="783" name="Shape 783"/>
          <p:cNvCxnSpPr>
            <a:stCxn id="782" idx="0"/>
            <a:endCxn id="760" idx="3"/>
          </p:cNvCxnSpPr>
          <p:nvPr/>
        </p:nvCxnSpPr>
        <p:spPr>
          <a:xfrm rot="10800000">
            <a:off x="7737562" y="4441548"/>
            <a:ext cx="1466700" cy="760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4" name="Shape 784"/>
          <p:cNvSpPr/>
          <p:nvPr/>
        </p:nvSpPr>
        <p:spPr>
          <a:xfrm>
            <a:off x="5208230" y="5102789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초대한 연맹의 맹주에게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 메일 보내기</a:t>
            </a:r>
          </a:p>
        </p:txBody>
      </p:sp>
      <p:cxnSp>
        <p:nvCxnSpPr>
          <p:cNvPr id="785" name="Shape 785"/>
          <p:cNvCxnSpPr>
            <a:stCxn id="784" idx="0"/>
            <a:endCxn id="772" idx="2"/>
          </p:cNvCxnSpPr>
          <p:nvPr/>
        </p:nvCxnSpPr>
        <p:spPr>
          <a:xfrm flipH="1" rot="10800000">
            <a:off x="6101169" y="4591889"/>
            <a:ext cx="1800" cy="51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6" name="Shape 786"/>
          <p:cNvSpPr/>
          <p:nvPr/>
        </p:nvSpPr>
        <p:spPr>
          <a:xfrm>
            <a:off x="8013657" y="5865708"/>
            <a:ext cx="2377004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없이 즉시 가입 처리되며, 연맹 메인 화면으로 이동</a:t>
            </a:r>
          </a:p>
        </p:txBody>
      </p:sp>
      <p:cxnSp>
        <p:nvCxnSpPr>
          <p:cNvPr id="787" name="Shape 787"/>
          <p:cNvCxnSpPr>
            <a:stCxn id="786" idx="0"/>
            <a:endCxn id="782" idx="2"/>
          </p:cNvCxnSpPr>
          <p:nvPr/>
        </p:nvCxnSpPr>
        <p:spPr>
          <a:xfrm flipH="1" rot="10800000">
            <a:off x="9202160" y="5570508"/>
            <a:ext cx="2100" cy="295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초대함</a:t>
            </a:r>
          </a:p>
        </p:txBody>
      </p:sp>
      <p:sp>
        <p:nvSpPr>
          <p:cNvPr id="794" name="Shape 79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796" name="Shape 796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98" name="Shape 798"/>
          <p:cNvSpPr/>
          <p:nvPr/>
        </p:nvSpPr>
        <p:spPr>
          <a:xfrm>
            <a:off x="4336028" y="2006082"/>
            <a:ext cx="3520799" cy="2162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‘lululu’의 초대를 받으셨습니다. 연맹정보를 보신 후 연맹 가입여부를 결정해보세요!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5575019" y="1610050"/>
            <a:ext cx="10334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emperorkjb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6533862" y="686041"/>
            <a:ext cx="13244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pic>
        <p:nvPicPr>
          <p:cNvPr descr="http://publicdomainvectors.org/photos/1373715942.png" id="801" name="Shape 8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802" name="Shape 8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Shape 803"/>
          <p:cNvSpPr txBox="1"/>
          <p:nvPr/>
        </p:nvSpPr>
        <p:spPr>
          <a:xfrm>
            <a:off x="4345483" y="681339"/>
            <a:ext cx="21771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당신에게 초대장이 왔습니다.</a:t>
            </a:r>
          </a:p>
        </p:txBody>
      </p:sp>
      <p:pic>
        <p:nvPicPr>
          <p:cNvPr descr="http://tabard.gnomeregan.info/result/faction_Alliance_icon_emblem_00_border_border_00_iconcolor_ffffff_bgcolor_000000_bordercolor_ffffff.png" id="804" name="Shape 8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5155" y="2025783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Shape 805"/>
          <p:cNvSpPr txBox="1"/>
          <p:nvPr/>
        </p:nvSpPr>
        <p:spPr>
          <a:xfrm>
            <a:off x="5650905" y="2797763"/>
            <a:ext cx="8515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lululu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emperorkjb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4635492" y="3382885"/>
            <a:ext cx="55335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30624</a:t>
            </a:r>
          </a:p>
        </p:txBody>
      </p:sp>
      <p:sp>
        <p:nvSpPr>
          <p:cNvPr id="807" name="Shape 807"/>
          <p:cNvSpPr txBox="1"/>
          <p:nvPr/>
        </p:nvSpPr>
        <p:spPr>
          <a:xfrm>
            <a:off x="5930021" y="3372457"/>
            <a:ext cx="46198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2/50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7107853" y="3372455"/>
            <a:ext cx="56938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한국어</a:t>
            </a:r>
          </a:p>
        </p:txBody>
      </p:sp>
      <p:pic>
        <p:nvPicPr>
          <p:cNvPr descr="https://upload.wikimedia.org/wikipedia/commons/9/92/Battle_for_Wesnoth.png" id="809" name="Shape 8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960" y="3359810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810" name="Shape 8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28628" y="3381662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811" name="Shape 8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51185" y="3403962"/>
            <a:ext cx="137345" cy="17703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Shape 81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 – 거절 처리된 메일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가입을 거절한 연맹 초대 메일</a:t>
            </a:r>
          </a:p>
        </p:txBody>
      </p:sp>
      <p:sp>
        <p:nvSpPr>
          <p:cNvPr id="814" name="Shape 814"/>
          <p:cNvSpPr/>
          <p:nvPr/>
        </p:nvSpPr>
        <p:spPr>
          <a:xfrm>
            <a:off x="8311322" y="5201748"/>
            <a:ext cx="17858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내 시스템 버튼 표시 안됨</a:t>
            </a:r>
          </a:p>
        </p:txBody>
      </p:sp>
      <p:cxnSp>
        <p:nvCxnSpPr>
          <p:cNvPr id="815" name="Shape 815"/>
          <p:cNvCxnSpPr>
            <a:stCxn id="814" idx="1"/>
          </p:cNvCxnSpPr>
          <p:nvPr/>
        </p:nvCxnSpPr>
        <p:spPr>
          <a:xfrm rot="10800000">
            <a:off x="6308522" y="4628019"/>
            <a:ext cx="2002800" cy="7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국가(왕국)에 소속되어 있는 연맹 미가입 플레이어(유저)들에게 자신의 연맹에 가입을 권유하는 메일을 보내는 시스템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플레이어(유저)를 검색 / 선택하여 연맹 초대 기능 수행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연맹 초대 메일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초대를 받게된 플레이어(유저)에게는 연맹 초대 알림 시스템이 동작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초대를 통해 가입을 하게 되는 플레이어(유저)는 따로 가입 승인 절차 없이 즉시 가입 처리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공지를 통해 현재 소속되어 있는 국가(왕국)에 전체 시스템 공지를 보내기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목록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[초대] 화면으로 진입 시 같은 국가(왕국)에 소속되어 있는 플레이어(유저)들 중 연맹에 가입되어 있지 않은 유저들의 목록을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미가입되어 있는 플레이어(유저)들의 전체 목록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진입 시 높은 전투력을 기준으로 8명의 플레이어(유저)들의 목록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상하 스크롤을 통해 8명 단위로 플레이어(유저)들의 정보를 로딩 ➔ 제공받은 목록의 끝 부분에서 화면을 위로 스크롤 하면 로딩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[초대] 화면에 진입할 때 마다 기본적으로 플레이어(유저)들의 목록을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닉네임 / 영주 이미지 / 전투력 정보 / 교류 언어 정보 기본 제공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탐색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자동으로 제공되는 플레이어(유저) 목록 외 특정 단어를 입력하여 플레이어(유저)를 찾는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국가(왕국) 내에 입력한 단어를 포함하는 닉네임을 지닌 모든 플레이어(유저)들을 검색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검색된 플레이어(유저)들의 목록만을 제공 ➔ 따로 추가 로딩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검색된 플레이어(유저)들이 없을 경우에는 플레이어(유저)들의 목록 제공 없음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전체 목록 or 검색 결과 목록 중 연맹 초대를 원하는 플레이어(유저) 선택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초대 기능 메뉴 표시되며, 아래 기능을 사용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선택 플레이어(유저)의 영주 상세 정보 화면으로 이동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선택 플레이어(유저)에게 개인 메일 발송하기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➔ 선택 플레이어(유저)에게 연맹 초대 메일 발송하기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메일을 발송한 플레이어(유저)는 미가입 플레이어(유저) 목록에서 삭제 ➔ 순차적으로 자동 정렬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다른 연맹에 가입되어 있어도 연맹 초대 메일을 발송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초대를 선택한 유저의 메일로 발송되는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받은 연맹 초대를 거절하고, 메일 상태를 거절 메일로 변경 시킴(UI 기획 참조)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보내기 ➔ 초대를 한 연맹의 맹주에게 개인 메일을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하기 ➔ 초대를 받은 연맹에 가입 진행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초대를 통해 연맹에 가입할 경우 가입 승인 절차 없이 즉시 가입처리 됨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메일을 받았음을 알려주는 알림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도시 화면에 머물고 있는 상태에서 메일을 받았을때에만 표시 ➔ 기타 다른 화면에 있을 경우에는 스킵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메뉴 상단에 표시되며, 터치 시 해당 연맹 상제 정보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위치는 형태는 UI 기획 참조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공지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재화를 소모하여 연맹 가입을 권유하는 시스템 공지 채팅 대화를 올리는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국가(왕국) 채팅 채널에만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외치기 공지화는 다른 형태로 공지 표시 ➔ UI 기획 참조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– 플레이어(유저)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기능 버튼 터치</a:t>
            </a:r>
          </a:p>
        </p:txBody>
      </p:sp>
      <p:sp>
        <p:nvSpPr>
          <p:cNvPr id="115" name="Shape 115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18" name="Shape 11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21" name="Shape 121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22" name="Shape 1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26" name="Shape 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29" name="Shape 1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31" name="Shape 1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34" name="Shape 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36" name="Shape 136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37" name="Shape 1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39" name="Shape 1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47" name="Shape 147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48" name="Shape 148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49" name="Shape 149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50" name="Shape 150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51" name="Shape 151"/>
          <p:cNvSpPr/>
          <p:nvPr/>
        </p:nvSpPr>
        <p:spPr>
          <a:xfrm>
            <a:off x="6758542" y="465419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9" name="Shape 159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60" name="Shape 160"/>
          <p:cNvSpPr/>
          <p:nvPr/>
        </p:nvSpPr>
        <p:spPr>
          <a:xfrm rot="10800000">
            <a:off x="5704873" y="5541538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335948" y="517931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플레이어(유저) 목록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국가(왕국)에 소속되어 있으며 연맹에 미가입된 플레이어(유저) 목록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8명의 제공 ➔ 이후 상하 스크롤을 통해 8명씩 추가 로딩</a:t>
            </a:r>
          </a:p>
        </p:txBody>
      </p:sp>
      <p:sp>
        <p:nvSpPr>
          <p:cNvPr id="168" name="Shape 168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170" name="Shape 170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172" name="Shape 17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73" name="Shape 173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174" name="Shape 174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76" name="Shape 176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177" name="Shape 177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183" name="Shape 183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" name="Shape 1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Shape 185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189" name="Shape 189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Shape 1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191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92" name="Shape 192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195" name="Shape 195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Shape 196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201" name="Shape 201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204" name="Shape 2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Shape 205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207" name="Shape 207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Shape 209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213" name="Shape 213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Shape 2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219" name="Shape 219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224" name="Shape 224"/>
          <p:cNvSpPr/>
          <p:nvPr/>
        </p:nvSpPr>
        <p:spPr>
          <a:xfrm>
            <a:off x="7604363" y="103569"/>
            <a:ext cx="12197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 단어 입력칸</a:t>
            </a:r>
          </a:p>
        </p:txBody>
      </p:sp>
      <p:cxnSp>
        <p:nvCxnSpPr>
          <p:cNvPr id="225" name="Shape 225"/>
          <p:cNvCxnSpPr>
            <a:stCxn id="224" idx="1"/>
          </p:cNvCxnSpPr>
          <p:nvPr/>
        </p:nvCxnSpPr>
        <p:spPr>
          <a:xfrm flipH="1">
            <a:off x="6749663" y="287940"/>
            <a:ext cx="8547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6" name="Shape 226"/>
          <p:cNvSpPr/>
          <p:nvPr/>
        </p:nvSpPr>
        <p:spPr>
          <a:xfrm>
            <a:off x="9215700" y="650137"/>
            <a:ext cx="12197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 수행 버튼</a:t>
            </a:r>
          </a:p>
        </p:txBody>
      </p:sp>
      <p:cxnSp>
        <p:nvCxnSpPr>
          <p:cNvPr id="227" name="Shape 227"/>
          <p:cNvCxnSpPr>
            <a:stCxn id="226" idx="1"/>
            <a:endCxn id="173" idx="3"/>
          </p:cNvCxnSpPr>
          <p:nvPr/>
        </p:nvCxnSpPr>
        <p:spPr>
          <a:xfrm rot="10800000">
            <a:off x="7701300" y="834508"/>
            <a:ext cx="15144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8" name="Shape 228"/>
          <p:cNvSpPr/>
          <p:nvPr/>
        </p:nvSpPr>
        <p:spPr>
          <a:xfrm>
            <a:off x="8503954" y="1196704"/>
            <a:ext cx="1475932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미가입 플레이어(유저) 목록</a:t>
            </a:r>
          </a:p>
        </p:txBody>
      </p:sp>
      <p:cxnSp>
        <p:nvCxnSpPr>
          <p:cNvPr id="229" name="Shape 229"/>
          <p:cNvCxnSpPr>
            <a:stCxn id="228" idx="1"/>
          </p:cNvCxnSpPr>
          <p:nvPr/>
        </p:nvCxnSpPr>
        <p:spPr>
          <a:xfrm flipH="1">
            <a:off x="7834954" y="1381075"/>
            <a:ext cx="669000" cy="7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10435479" y="1196704"/>
            <a:ext cx="1475932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 8명 표시되며, 8명씩 추가 로딩</a:t>
            </a:r>
          </a:p>
        </p:txBody>
      </p:sp>
      <p:cxnSp>
        <p:nvCxnSpPr>
          <p:cNvPr id="231" name="Shape 231"/>
          <p:cNvCxnSpPr>
            <a:stCxn id="230" idx="1"/>
            <a:endCxn id="228" idx="3"/>
          </p:cNvCxnSpPr>
          <p:nvPr/>
        </p:nvCxnSpPr>
        <p:spPr>
          <a:xfrm rot="10800000">
            <a:off x="9979779" y="1381075"/>
            <a:ext cx="4557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8513090" y="2230334"/>
            <a:ext cx="1219778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정보</a:t>
            </a:r>
          </a:p>
        </p:txBody>
      </p:sp>
      <p:cxnSp>
        <p:nvCxnSpPr>
          <p:cNvPr id="233" name="Shape 233"/>
          <p:cNvCxnSpPr>
            <a:stCxn id="232" idx="1"/>
          </p:cNvCxnSpPr>
          <p:nvPr/>
        </p:nvCxnSpPr>
        <p:spPr>
          <a:xfrm flipH="1">
            <a:off x="7658390" y="2414705"/>
            <a:ext cx="8547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4" name="Shape 234"/>
          <p:cNvSpPr/>
          <p:nvPr/>
        </p:nvSpPr>
        <p:spPr>
          <a:xfrm>
            <a:off x="8062914" y="3256258"/>
            <a:ext cx="1475932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 영주 이미지 및 닉네임 정보</a:t>
            </a:r>
          </a:p>
        </p:txBody>
      </p:sp>
      <p:cxnSp>
        <p:nvCxnSpPr>
          <p:cNvPr id="235" name="Shape 235"/>
          <p:cNvCxnSpPr>
            <a:stCxn id="234" idx="1"/>
          </p:cNvCxnSpPr>
          <p:nvPr/>
        </p:nvCxnSpPr>
        <p:spPr>
          <a:xfrm rot="10800000">
            <a:off x="6897714" y="2902129"/>
            <a:ext cx="1165200" cy="538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242" name="Shape 242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244" name="Shape 24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45" name="Shape 245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246" name="Shape 246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Shape 247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48" name="Shape 248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249" name="Shape 249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252" name="Shape 2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Shape 253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255" name="Shape 255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6" name="Shape 2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Shape 257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261" name="Shape 261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" name="Shape 2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Shape 263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267" name="Shape 267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" name="Shape 268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Shape 269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273" name="Shape 273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Shape 277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279" name="Shape 279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0" name="Shape 2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285" name="Shape 285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8" name="Shape 288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291" name="Shape 291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Shape 292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296" name="Shape 29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3267" y="2297458"/>
            <a:ext cx="1617899" cy="1585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5592105" y="1971166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큐큐큐큐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6588078" y="2145580"/>
            <a:ext cx="957314" cy="727654"/>
            <a:chOff x="6586984" y="1687522"/>
            <a:chExt cx="957314" cy="727654"/>
          </a:xfrm>
        </p:grpSpPr>
        <p:grpSp>
          <p:nvGrpSpPr>
            <p:cNvPr id="300" name="Shape 300"/>
            <p:cNvGrpSpPr/>
            <p:nvPr/>
          </p:nvGrpSpPr>
          <p:grpSpPr>
            <a:xfrm>
              <a:off x="6586984" y="1687522"/>
              <a:ext cx="957314" cy="727654"/>
              <a:chOff x="6503010" y="1687522"/>
              <a:chExt cx="957314" cy="727654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Shape 302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03" name="Shape 303"/>
            <p:cNvPicPr preferRelativeResize="0"/>
            <p:nvPr/>
          </p:nvPicPr>
          <p:blipFill rotWithShape="1">
            <a:blip r:embed="rId7">
              <a:alphaModFix/>
            </a:blip>
            <a:srcRect b="63205" l="8103" r="67365" t="13381"/>
            <a:stretch/>
          </p:blipFill>
          <p:spPr>
            <a:xfrm>
              <a:off x="6860246" y="1799493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04" name="Shape 304"/>
          <p:cNvGrpSpPr/>
          <p:nvPr/>
        </p:nvGrpSpPr>
        <p:grpSpPr>
          <a:xfrm>
            <a:off x="7181995" y="2962429"/>
            <a:ext cx="516155" cy="727654"/>
            <a:chOff x="7181995" y="2962429"/>
            <a:chExt cx="516155" cy="727654"/>
          </a:xfrm>
        </p:grpSpPr>
        <p:grpSp>
          <p:nvGrpSpPr>
            <p:cNvPr id="305" name="Shape 305"/>
            <p:cNvGrpSpPr/>
            <p:nvPr/>
          </p:nvGrpSpPr>
          <p:grpSpPr>
            <a:xfrm>
              <a:off x="7181995" y="2962429"/>
              <a:ext cx="516155" cy="727654"/>
              <a:chOff x="6721514" y="1687522"/>
              <a:chExt cx="516155" cy="727654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Shape 307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08" name="Shape 30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72818" y="3056452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Shape 309"/>
          <p:cNvGrpSpPr/>
          <p:nvPr/>
        </p:nvGrpSpPr>
        <p:grpSpPr>
          <a:xfrm>
            <a:off x="6827622" y="3742500"/>
            <a:ext cx="686405" cy="727654"/>
            <a:chOff x="6827622" y="3742500"/>
            <a:chExt cx="686405" cy="727654"/>
          </a:xfrm>
        </p:grpSpPr>
        <p:grpSp>
          <p:nvGrpSpPr>
            <p:cNvPr id="310" name="Shape 310"/>
            <p:cNvGrpSpPr/>
            <p:nvPr/>
          </p:nvGrpSpPr>
          <p:grpSpPr>
            <a:xfrm>
              <a:off x="6827622" y="3742500"/>
              <a:ext cx="686405" cy="727654"/>
              <a:chOff x="6638467" y="1687522"/>
              <a:chExt cx="686405" cy="727654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초대 발송</a:t>
                </a:r>
              </a:p>
            </p:txBody>
          </p:sp>
        </p:grpSp>
        <p:pic>
          <p:nvPicPr>
            <p:cNvPr descr="http://www.pd4pic.com/images/scroll-icon-note-paper-open-cartoon-free-letter.png" id="313" name="Shape 3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86665" y="3822760"/>
              <a:ext cx="378284" cy="384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Shape 314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상세 메뉴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영주 상세 정보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해당 플레이어(유저)에게 개인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발송 ➔ 해당 플레이어(유저)에게 연맹 초대 메일 발송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727874" y="2962429"/>
            <a:ext cx="1585225" cy="1156559"/>
            <a:chOff x="4505460" y="2113023"/>
            <a:chExt cx="1585225" cy="1156559"/>
          </a:xfrm>
        </p:grpSpPr>
        <p:sp>
          <p:nvSpPr>
            <p:cNvPr id="317" name="Shape 317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8" name="Shape 3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Shape 319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0" name="Shape 320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sp>
        <p:nvSpPr>
          <p:cNvPr id="322" name="Shape 322"/>
          <p:cNvSpPr/>
          <p:nvPr/>
        </p:nvSpPr>
        <p:spPr>
          <a:xfrm>
            <a:off x="2016025" y="3934064"/>
            <a:ext cx="484631" cy="43709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095405" y="4418630"/>
            <a:ext cx="25106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플레이어(유저)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</a:t>
            </a:r>
          </a:p>
        </p:txBody>
      </p:sp>
      <p:sp>
        <p:nvSpPr>
          <p:cNvPr id="324" name="Shape 324"/>
          <p:cNvSpPr/>
          <p:nvPr/>
        </p:nvSpPr>
        <p:spPr>
          <a:xfrm>
            <a:off x="8062568" y="1607053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상세 정보 화면으로 이동</a:t>
            </a:r>
          </a:p>
        </p:txBody>
      </p:sp>
      <p:cxnSp>
        <p:nvCxnSpPr>
          <p:cNvPr id="325" name="Shape 325"/>
          <p:cNvCxnSpPr>
            <a:stCxn id="324" idx="1"/>
          </p:cNvCxnSpPr>
          <p:nvPr/>
        </p:nvCxnSpPr>
        <p:spPr>
          <a:xfrm flipH="1">
            <a:off x="7269068" y="1791424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" name="Shape 326"/>
          <p:cNvSpPr/>
          <p:nvPr/>
        </p:nvSpPr>
        <p:spPr>
          <a:xfrm>
            <a:off x="8071099" y="2633949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 메일 작성 화면으로 이동</a:t>
            </a:r>
          </a:p>
        </p:txBody>
      </p:sp>
      <p:cxnSp>
        <p:nvCxnSpPr>
          <p:cNvPr id="327" name="Shape 327"/>
          <p:cNvCxnSpPr>
            <a:stCxn id="326" idx="1"/>
          </p:cNvCxnSpPr>
          <p:nvPr/>
        </p:nvCxnSpPr>
        <p:spPr>
          <a:xfrm flipH="1">
            <a:off x="7617799" y="2818320"/>
            <a:ext cx="453300" cy="250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8" name="Shape 328"/>
          <p:cNvSpPr/>
          <p:nvPr/>
        </p:nvSpPr>
        <p:spPr>
          <a:xfrm>
            <a:off x="8090086" y="3810248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기능 수행</a:t>
            </a:r>
          </a:p>
        </p:txBody>
      </p:sp>
      <p:cxnSp>
        <p:nvCxnSpPr>
          <p:cNvPr id="329" name="Shape 329"/>
          <p:cNvCxnSpPr>
            <a:stCxn id="328" idx="1"/>
            <a:endCxn id="311" idx="6"/>
          </p:cNvCxnSpPr>
          <p:nvPr/>
        </p:nvCxnSpPr>
        <p:spPr>
          <a:xfrm flipH="1">
            <a:off x="7426786" y="3994619"/>
            <a:ext cx="6633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0" name="Shape 330"/>
          <p:cNvSpPr/>
          <p:nvPr/>
        </p:nvSpPr>
        <p:spPr>
          <a:xfrm>
            <a:off x="5254248" y="1325662"/>
            <a:ext cx="1475932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 닉네임</a:t>
            </a:r>
          </a:p>
        </p:txBody>
      </p:sp>
      <p:cxnSp>
        <p:nvCxnSpPr>
          <p:cNvPr id="331" name="Shape 331"/>
          <p:cNvCxnSpPr>
            <a:stCxn id="330" idx="2"/>
            <a:endCxn id="298" idx="0"/>
          </p:cNvCxnSpPr>
          <p:nvPr/>
        </p:nvCxnSpPr>
        <p:spPr>
          <a:xfrm>
            <a:off x="5992214" y="1694404"/>
            <a:ext cx="0" cy="27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2" name="Shape 332"/>
          <p:cNvSpPr/>
          <p:nvPr/>
        </p:nvSpPr>
        <p:spPr>
          <a:xfrm>
            <a:off x="5399839" y="4647003"/>
            <a:ext cx="1475932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플레이어(유저)의 영주 이미지</a:t>
            </a:r>
          </a:p>
        </p:txBody>
      </p:sp>
      <p:cxnSp>
        <p:nvCxnSpPr>
          <p:cNvPr id="333" name="Shape 333"/>
          <p:cNvCxnSpPr>
            <a:stCxn id="332" idx="0"/>
            <a:endCxn id="297" idx="2"/>
          </p:cNvCxnSpPr>
          <p:nvPr/>
        </p:nvCxnSpPr>
        <p:spPr>
          <a:xfrm rot="10800000">
            <a:off x="5992306" y="3883503"/>
            <a:ext cx="145500" cy="76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4" name="Shape 334"/>
          <p:cNvSpPr/>
          <p:nvPr/>
        </p:nvSpPr>
        <p:spPr>
          <a:xfrm>
            <a:off x="8161485" y="654510"/>
            <a:ext cx="1341756" cy="36874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</p:txBody>
      </p:sp>
      <p:cxnSp>
        <p:nvCxnSpPr>
          <p:cNvPr id="335" name="Shape 335"/>
          <p:cNvCxnSpPr>
            <a:stCxn id="334" idx="1"/>
          </p:cNvCxnSpPr>
          <p:nvPr/>
        </p:nvCxnSpPr>
        <p:spPr>
          <a:xfrm flipH="1">
            <a:off x="7367985" y="838881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UI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메일 발송 전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[초대] ➔ 해당 유저에게 초대 메일 발송 및 초대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연맹 초대 취소하고 플레이어(유저) 목록 화면으로 이동</a:t>
            </a:r>
          </a:p>
        </p:txBody>
      </p:sp>
      <p:sp>
        <p:nvSpPr>
          <p:cNvPr id="342" name="Shape 342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336028" y="278509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344" name="Shape 344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555023" y="6022512"/>
            <a:ext cx="1082807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공지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</a:p>
        </p:txBody>
      </p:sp>
      <p:sp>
        <p:nvSpPr>
          <p:cNvPr id="346" name="Shape 34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47" name="Shape 347"/>
          <p:cNvSpPr/>
          <p:nvPr/>
        </p:nvSpPr>
        <p:spPr>
          <a:xfrm>
            <a:off x="7029028" y="692510"/>
            <a:ext cx="672339" cy="283997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348" name="Shape 348"/>
          <p:cNvSpPr/>
          <p:nvPr/>
        </p:nvSpPr>
        <p:spPr>
          <a:xfrm>
            <a:off x="4411762" y="698664"/>
            <a:ext cx="2555110" cy="283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Shape 349"/>
          <p:cNvCxnSpPr/>
          <p:nvPr/>
        </p:nvCxnSpPr>
        <p:spPr>
          <a:xfrm>
            <a:off x="4370435" y="1046140"/>
            <a:ext cx="344491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50" name="Shape 350"/>
          <p:cNvGrpSpPr/>
          <p:nvPr/>
        </p:nvGrpSpPr>
        <p:grpSpPr>
          <a:xfrm>
            <a:off x="4373771" y="1106392"/>
            <a:ext cx="1715825" cy="1119150"/>
            <a:chOff x="4373771" y="1106392"/>
            <a:chExt cx="1715825" cy="1119150"/>
          </a:xfrm>
        </p:grpSpPr>
        <p:sp>
          <p:nvSpPr>
            <p:cNvPr id="351" name="Shape 351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354" name="Shape 3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Shape 355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6167535" y="1090966"/>
            <a:ext cx="1587826" cy="1135397"/>
            <a:chOff x="6167535" y="1090966"/>
            <a:chExt cx="1587826" cy="1135397"/>
          </a:xfrm>
        </p:grpSpPr>
        <p:sp>
          <p:nvSpPr>
            <p:cNvPr id="357" name="Shape 357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8" name="Shape 3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Shape 359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05460" y="2234326"/>
            <a:ext cx="1585225" cy="1156559"/>
            <a:chOff x="4505460" y="2113023"/>
            <a:chExt cx="1585225" cy="1156559"/>
          </a:xfrm>
        </p:grpSpPr>
        <p:sp>
          <p:nvSpPr>
            <p:cNvPr id="363" name="Shape 363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4" name="Shape 3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Shape 365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66" name="Shape 366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6167535" y="2183368"/>
            <a:ext cx="1587826" cy="1193999"/>
            <a:chOff x="6167535" y="2071396"/>
            <a:chExt cx="1587826" cy="1193999"/>
          </a:xfrm>
        </p:grpSpPr>
        <p:sp>
          <p:nvSpPr>
            <p:cNvPr id="369" name="Shape 369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0" name="Shape 370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Shape 371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4383768" y="3404700"/>
            <a:ext cx="1715825" cy="1119150"/>
            <a:chOff x="4373771" y="1106392"/>
            <a:chExt cx="1715825" cy="1119150"/>
          </a:xfrm>
        </p:grpSpPr>
        <p:sp>
          <p:nvSpPr>
            <p:cNvPr id="375" name="Shape 375"/>
            <p:cNvSpPr/>
            <p:nvPr/>
          </p:nvSpPr>
          <p:spPr>
            <a:xfrm>
              <a:off x="4504371" y="1349241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 rot="5400000">
              <a:off x="5297169" y="1433116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5453535" y="145775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pic>
          <p:nvPicPr>
            <p:cNvPr id="378" name="Shape 3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3771" y="1106392"/>
              <a:ext cx="1059285" cy="946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Shape 379"/>
            <p:cNvSpPr/>
            <p:nvPr/>
          </p:nvSpPr>
          <p:spPr>
            <a:xfrm>
              <a:off x="4507882" y="186267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6177532" y="3389273"/>
            <a:ext cx="1587826" cy="1135397"/>
            <a:chOff x="6167535" y="1090966"/>
            <a:chExt cx="1587826" cy="1135397"/>
          </a:xfrm>
        </p:grpSpPr>
        <p:sp>
          <p:nvSpPr>
            <p:cNvPr id="381" name="Shape 381"/>
            <p:cNvSpPr/>
            <p:nvPr/>
          </p:nvSpPr>
          <p:spPr>
            <a:xfrm>
              <a:off x="6170137" y="135006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2" name="Shape 3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535" y="1090966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Shape 383"/>
            <p:cNvSpPr/>
            <p:nvPr/>
          </p:nvSpPr>
          <p:spPr>
            <a:xfrm rot="5400000">
              <a:off x="6962934" y="143393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173648" y="186349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7119300" y="1458578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4515457" y="4532633"/>
            <a:ext cx="1585225" cy="1156559"/>
            <a:chOff x="4505460" y="2113023"/>
            <a:chExt cx="1585225" cy="1156559"/>
          </a:xfrm>
        </p:grpSpPr>
        <p:sp>
          <p:nvSpPr>
            <p:cNvPr id="387" name="Shape 387"/>
            <p:cNvSpPr/>
            <p:nvPr/>
          </p:nvSpPr>
          <p:spPr>
            <a:xfrm>
              <a:off x="4505460" y="239328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8" name="Shape 3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85" y="2113023"/>
              <a:ext cx="1004586" cy="9847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Shape 389"/>
            <p:cNvSpPr/>
            <p:nvPr/>
          </p:nvSpPr>
          <p:spPr>
            <a:xfrm>
              <a:off x="4508971" y="2906713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90" name="Shape 390"/>
            <p:cNvSpPr/>
            <p:nvPr/>
          </p:nvSpPr>
          <p:spPr>
            <a:xfrm rot="5400000">
              <a:off x="5298258" y="2477155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5454623" y="2501797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6177532" y="4491006"/>
            <a:ext cx="1587826" cy="1193999"/>
            <a:chOff x="6167535" y="2071396"/>
            <a:chExt cx="1587826" cy="1193999"/>
          </a:xfrm>
        </p:grpSpPr>
        <p:sp>
          <p:nvSpPr>
            <p:cNvPr id="393" name="Shape 393"/>
            <p:cNvSpPr/>
            <p:nvPr/>
          </p:nvSpPr>
          <p:spPr>
            <a:xfrm>
              <a:off x="6170137" y="2389094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4" name="Shape 394"/>
            <p:cNvPicPr preferRelativeResize="0"/>
            <p:nvPr/>
          </p:nvPicPr>
          <p:blipFill rotWithShape="1">
            <a:blip r:embed="rId6">
              <a:alphaModFix/>
            </a:blip>
            <a:srcRect b="0" l="0" r="0" t="5587"/>
            <a:stretch/>
          </p:blipFill>
          <p:spPr>
            <a:xfrm>
              <a:off x="6167535" y="2071396"/>
              <a:ext cx="1239117" cy="100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Shape 395"/>
            <p:cNvSpPr/>
            <p:nvPr/>
          </p:nvSpPr>
          <p:spPr>
            <a:xfrm rot="5400000">
              <a:off x="6962934" y="247296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7119300" y="2497609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6173648" y="290252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</p:grpSp>
      <p:sp>
        <p:nvSpPr>
          <p:cNvPr id="398" name="Shape 39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선택 플레이어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님을 연맹에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5515294" y="3519812"/>
            <a:ext cx="1199999" cy="370200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sp>
        <p:nvSpPr>
          <p:cNvPr id="401" name="Shape 401"/>
          <p:cNvSpPr/>
          <p:nvPr/>
        </p:nvSpPr>
        <p:spPr>
          <a:xfrm>
            <a:off x="8228992" y="1896568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최종 확인 팝업</a:t>
            </a:r>
          </a:p>
        </p:txBody>
      </p:sp>
      <p:cxnSp>
        <p:nvCxnSpPr>
          <p:cNvPr id="402" name="Shape 402"/>
          <p:cNvCxnSpPr>
            <a:stCxn id="401" idx="1"/>
          </p:cNvCxnSpPr>
          <p:nvPr/>
        </p:nvCxnSpPr>
        <p:spPr>
          <a:xfrm flipH="1">
            <a:off x="7435492" y="2080939"/>
            <a:ext cx="7935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3" name="Shape 403"/>
          <p:cNvSpPr/>
          <p:nvPr/>
        </p:nvSpPr>
        <p:spPr>
          <a:xfrm>
            <a:off x="4393467" y="4415655"/>
            <a:ext cx="1341756" cy="36874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 수행</a:t>
            </a:r>
          </a:p>
        </p:txBody>
      </p:sp>
      <p:cxnSp>
        <p:nvCxnSpPr>
          <p:cNvPr id="404" name="Shape 404"/>
          <p:cNvCxnSpPr>
            <a:stCxn id="403" idx="0"/>
            <a:endCxn id="400" idx="2"/>
          </p:cNvCxnSpPr>
          <p:nvPr/>
        </p:nvCxnSpPr>
        <p:spPr>
          <a:xfrm flipH="1" rot="10800000">
            <a:off x="5064345" y="3890055"/>
            <a:ext cx="1050900" cy="52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