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메인 화면에 별 표시도 동일 처리 합니다</a:t>
            </a:r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R4, R5 연맹원만 연맹과학 기술 권한이 있습니다</a:t>
            </a:r>
          </a:p>
        </p:txBody>
      </p:sp>
      <p:sp>
        <p:nvSpPr>
          <p:cNvPr id="701" name="Shape 70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레벨을 상승 시키는 중입니다</a:t>
            </a:r>
          </a:p>
        </p:txBody>
      </p:sp>
      <p:sp>
        <p:nvSpPr>
          <p:cNvPr id="795" name="Shape 79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1" name="Shape 1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4" name="Shape 1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팝업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03.png"/><Relationship Id="rId10" Type="http://schemas.openxmlformats.org/officeDocument/2006/relationships/image" Target="../media/image10.jpg"/><Relationship Id="rId13" Type="http://schemas.openxmlformats.org/officeDocument/2006/relationships/image" Target="../media/image07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9" Type="http://schemas.openxmlformats.org/officeDocument/2006/relationships/image" Target="../media/image00.png"/><Relationship Id="rId15" Type="http://schemas.openxmlformats.org/officeDocument/2006/relationships/image" Target="../media/image16.png"/><Relationship Id="rId14" Type="http://schemas.openxmlformats.org/officeDocument/2006/relationships/image" Target="../media/image09.png"/><Relationship Id="rId17" Type="http://schemas.openxmlformats.org/officeDocument/2006/relationships/image" Target="../media/image15.png"/><Relationship Id="rId16" Type="http://schemas.openxmlformats.org/officeDocument/2006/relationships/image" Target="../media/image13.png"/><Relationship Id="rId5" Type="http://schemas.openxmlformats.org/officeDocument/2006/relationships/image" Target="../media/image08.png"/><Relationship Id="rId6" Type="http://schemas.openxmlformats.org/officeDocument/2006/relationships/image" Target="../media/image02.png"/><Relationship Id="rId18" Type="http://schemas.openxmlformats.org/officeDocument/2006/relationships/image" Target="../media/image17.png"/><Relationship Id="rId7" Type="http://schemas.openxmlformats.org/officeDocument/2006/relationships/image" Target="../media/image06.png"/><Relationship Id="rId8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/>
              <a:t>2</a:t>
            </a: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과학기술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420" name="Shape 420"/>
          <p:cNvGrpSpPr/>
          <p:nvPr/>
        </p:nvGrpSpPr>
        <p:grpSpPr>
          <a:xfrm>
            <a:off x="4391025" y="1076637"/>
            <a:ext cx="3406264" cy="859405"/>
            <a:chOff x="4391025" y="1823181"/>
            <a:chExt cx="3406264" cy="859405"/>
          </a:xfrm>
        </p:grpSpPr>
        <p:sp>
          <p:nvSpPr>
            <p:cNvPr id="421" name="Shape 421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430" name="Shape 430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4391025" y="1952539"/>
            <a:ext cx="3406264" cy="859405"/>
            <a:chOff x="4391025" y="1823181"/>
            <a:chExt cx="3406264" cy="859405"/>
          </a:xfrm>
        </p:grpSpPr>
        <p:sp>
          <p:nvSpPr>
            <p:cNvPr id="433" name="Shape 433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443" name="Shape 443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44" name="Shape 444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445" name="Shape 445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446" name="Shape 446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447" name="Shape 447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452" name="Shape 4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454" name="Shape 454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55" name="Shape 455"/>
          <p:cNvSpPr/>
          <p:nvPr/>
        </p:nvSpPr>
        <p:spPr>
          <a:xfrm>
            <a:off x="4336028" y="24155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623458" y="1141320"/>
            <a:ext cx="3041362" cy="4067402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Shape 457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8" name="Shape 458"/>
          <p:cNvSpPr/>
          <p:nvPr/>
        </p:nvSpPr>
        <p:spPr>
          <a:xfrm>
            <a:off x="5856353" y="11461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3023" y="1585962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5595398" y="1657577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11</a:t>
            </a:r>
          </a:p>
        </p:txBody>
      </p:sp>
      <p:sp>
        <p:nvSpPr>
          <p:cNvPr id="461" name="Shape 461"/>
          <p:cNvSpPr/>
          <p:nvPr/>
        </p:nvSpPr>
        <p:spPr>
          <a:xfrm>
            <a:off x="4770610" y="23904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5402989" y="238477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463" name="Shape 463"/>
          <p:cNvSpPr/>
          <p:nvPr/>
        </p:nvSpPr>
        <p:spPr>
          <a:xfrm>
            <a:off x="4770610" y="306704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039419" y="3283478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5051010" y="3282576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811848" y="3145221"/>
            <a:ext cx="266139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1" y="3171256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x="5696101" y="3035599"/>
            <a:ext cx="83067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0/64,000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5042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6735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8430" y="27249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0126" y="27249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1817" y="2724974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4770610" y="3784226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836846" y="3848205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4" y="3879468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5022610" y="3871862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</a:p>
        </p:txBody>
      </p:sp>
      <p:pic>
        <p:nvPicPr>
          <p:cNvPr descr="http://vignette1.wikia.nocookie.net/the-lost-tower/images/4/44/Icon_honor_icon_ms_coin@2x.png/revision/latest?cb=20140727074215" id="478" name="Shape 4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585" y="3886076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5856325" y="3871862"/>
            <a:ext cx="3385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480" name="Shape 480"/>
          <p:cNvSpPr/>
          <p:nvPr/>
        </p:nvSpPr>
        <p:spPr>
          <a:xfrm>
            <a:off x="6678360" y="3823764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2242" y="3878737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5698544" y="3477957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483" name="Shape 483"/>
          <p:cNvSpPr/>
          <p:nvPr/>
        </p:nvSpPr>
        <p:spPr>
          <a:xfrm>
            <a:off x="4779576" y="4250392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845812" y="4314371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53300" y="4345632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>
            <a:off x="5031576" y="4338028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descr="http://vignette1.wikia.nocookie.net/the-lost-tower/images/4/44/Icon_honor_icon_ms_coin@2x.png/revision/latest?cb=20140727074215" id="487" name="Shape 4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551" y="4352241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/>
          <p:nvPr/>
        </p:nvSpPr>
        <p:spPr>
          <a:xfrm>
            <a:off x="5865291" y="4338026"/>
            <a:ext cx="4924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489" name="Shape 489"/>
          <p:cNvSpPr/>
          <p:nvPr/>
        </p:nvSpPr>
        <p:spPr>
          <a:xfrm>
            <a:off x="6687325" y="4289928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490" name="Shape 490"/>
          <p:cNvSpPr/>
          <p:nvPr/>
        </p:nvSpPr>
        <p:spPr>
          <a:xfrm>
            <a:off x="4788539" y="470758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854773" y="477156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62261" y="4802831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4977783" y="4795226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494" name="Shape 4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514" y="4809439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5874253" y="4795225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496" name="Shape 496"/>
          <p:cNvSpPr/>
          <p:nvPr/>
        </p:nvSpPr>
        <p:spPr>
          <a:xfrm>
            <a:off x="6696288" y="4747126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8414" y="4332541"/>
            <a:ext cx="241242" cy="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584420" y="667910"/>
            <a:ext cx="3325104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연구 시간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연구를 진행 하여 경험치가 상승 시 연구에 대한 쿨타임이 존재 합니다. 연구 할 때 마다 일정량의 시간이 상승 하게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연구는 4시간을 초과 하면 연구가 불가능 해집니다.(4시간에 시간이 모두 지나야 연구가 가능 해집니다)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길드 가입 시 4시간 동안은 연구를 진행 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과학 시간은 연맹 원들하고 연동 되지 않습니다(개별 관리 시간)</a:t>
            </a:r>
          </a:p>
        </p:txBody>
      </p:sp>
      <p:sp>
        <p:nvSpPr>
          <p:cNvPr id="499" name="Shape 499"/>
          <p:cNvSpPr/>
          <p:nvPr/>
        </p:nvSpPr>
        <p:spPr>
          <a:xfrm>
            <a:off x="215538" y="142595"/>
            <a:ext cx="267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연맹과학기술_연구 시간</a:t>
            </a:r>
          </a:p>
        </p:txBody>
      </p:sp>
      <p:sp>
        <p:nvSpPr>
          <p:cNvPr id="500" name="Shape 500"/>
          <p:cNvSpPr/>
          <p:nvPr/>
        </p:nvSpPr>
        <p:spPr>
          <a:xfrm>
            <a:off x="8040721" y="2759871"/>
            <a:ext cx="3971984" cy="204956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 연구를 진행 하지 않았다면 시간은 표기 되지 않습니다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 연구 진행 x : 과학연구를 통해 연맹에 도움을 주세요.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 연구 진행 o : 시간으로 표기 해주도록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 연구 시간이 4시간 이전인 경우 초록색으로 표기 해주고 4시간 이상이 되어지면 빨간색으로 색상을 변경 해줍니다.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4시간이 되어지면 연구가 불가능 해집니다.(4시간이 모두 소비가 되어야 이후 기술 연구가 가능 해집니다)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4시간에 시간을 넘기지 않고 초록색 상태를 유지 하면 계속 연구가 가능 합니다)</a:t>
            </a:r>
          </a:p>
        </p:txBody>
      </p:sp>
      <p:cxnSp>
        <p:nvCxnSpPr>
          <p:cNvPr id="501" name="Shape 501"/>
          <p:cNvCxnSpPr>
            <a:stCxn id="500" idx="1"/>
          </p:cNvCxnSpPr>
          <p:nvPr/>
        </p:nvCxnSpPr>
        <p:spPr>
          <a:xfrm rot="10800000">
            <a:off x="6502021" y="3630754"/>
            <a:ext cx="1538700" cy="153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509" name="Shape 509"/>
          <p:cNvGrpSpPr/>
          <p:nvPr/>
        </p:nvGrpSpPr>
        <p:grpSpPr>
          <a:xfrm>
            <a:off x="4391025" y="1076637"/>
            <a:ext cx="3406264" cy="859405"/>
            <a:chOff x="4391025" y="1823181"/>
            <a:chExt cx="3406264" cy="859405"/>
          </a:xfrm>
        </p:grpSpPr>
        <p:sp>
          <p:nvSpPr>
            <p:cNvPr id="510" name="Shape 510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519" name="Shape 519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4391025" y="1952539"/>
            <a:ext cx="3406264" cy="859405"/>
            <a:chOff x="4391025" y="1823181"/>
            <a:chExt cx="3406264" cy="859405"/>
          </a:xfrm>
        </p:grpSpPr>
        <p:sp>
          <p:nvSpPr>
            <p:cNvPr id="522" name="Shape 522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532" name="Shape 532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33" name="Shape 533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534" name="Shape 534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535" name="Shape 535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536" name="Shape 536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541" name="Shape 5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543" name="Shape 543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44" name="Shape 544"/>
          <p:cNvSpPr/>
          <p:nvPr/>
        </p:nvSpPr>
        <p:spPr>
          <a:xfrm>
            <a:off x="4336028" y="250518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4623458" y="1141320"/>
            <a:ext cx="3041362" cy="4067402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Shape 546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7" name="Shape 547"/>
          <p:cNvSpPr/>
          <p:nvPr/>
        </p:nvSpPr>
        <p:spPr>
          <a:xfrm>
            <a:off x="5856353" y="11461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548" name="Shape 5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3023" y="1585962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Shape 549"/>
          <p:cNvSpPr/>
          <p:nvPr/>
        </p:nvSpPr>
        <p:spPr>
          <a:xfrm>
            <a:off x="5595398" y="1657577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</a:t>
            </a:r>
            <a:r>
              <a:rPr b="1" lang="en-US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550" name="Shape 550"/>
          <p:cNvSpPr/>
          <p:nvPr/>
        </p:nvSpPr>
        <p:spPr>
          <a:xfrm>
            <a:off x="4770610" y="23904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5402989" y="238477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552" name="Shape 552"/>
          <p:cNvSpPr/>
          <p:nvPr/>
        </p:nvSpPr>
        <p:spPr>
          <a:xfrm>
            <a:off x="4770610" y="306704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5039419" y="3283478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5051010" y="3282576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4811848" y="3145221"/>
            <a:ext cx="266139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1" y="3171256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/>
          <p:nvPr/>
        </p:nvSpPr>
        <p:spPr>
          <a:xfrm>
            <a:off x="5552666" y="3035599"/>
            <a:ext cx="122982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22,222/64,000</a:t>
            </a: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5042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6735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8430" y="27249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0126" y="27249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1817" y="2724974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/>
          <p:nvPr/>
        </p:nvSpPr>
        <p:spPr>
          <a:xfrm>
            <a:off x="4770610" y="3784226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836846" y="3848205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4" y="3879468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/>
          <p:nvPr/>
        </p:nvSpPr>
        <p:spPr>
          <a:xfrm>
            <a:off x="5022610" y="3871862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</a:p>
        </p:txBody>
      </p:sp>
      <p:pic>
        <p:nvPicPr>
          <p:cNvPr descr="http://vignette1.wikia.nocookie.net/the-lost-tower/images/4/44/Icon_honor_icon_ms_coin@2x.png/revision/latest?cb=20140727074215" id="567" name="Shape 5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585" y="3886076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/>
          <p:nvPr/>
        </p:nvSpPr>
        <p:spPr>
          <a:xfrm>
            <a:off x="5856325" y="3871862"/>
            <a:ext cx="3385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569" name="Shape 569"/>
          <p:cNvSpPr/>
          <p:nvPr/>
        </p:nvSpPr>
        <p:spPr>
          <a:xfrm>
            <a:off x="6678360" y="3823764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570" name="Shape 5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2242" y="3878737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Shape 571"/>
          <p:cNvSpPr/>
          <p:nvPr/>
        </p:nvSpPr>
        <p:spPr>
          <a:xfrm>
            <a:off x="5698544" y="3477957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572" name="Shape 572"/>
          <p:cNvSpPr/>
          <p:nvPr/>
        </p:nvSpPr>
        <p:spPr>
          <a:xfrm>
            <a:off x="4779576" y="4250392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4845812" y="4314371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53300" y="4345632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x="5031576" y="4338028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descr="http://vignette1.wikia.nocookie.net/the-lost-tower/images/4/44/Icon_honor_icon_ms_coin@2x.png/revision/latest?cb=20140727074215" id="576" name="Shape 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551" y="4352241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5865291" y="4338026"/>
            <a:ext cx="4924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578" name="Shape 578"/>
          <p:cNvSpPr/>
          <p:nvPr/>
        </p:nvSpPr>
        <p:spPr>
          <a:xfrm>
            <a:off x="6687325" y="4289928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579" name="Shape 579"/>
          <p:cNvSpPr/>
          <p:nvPr/>
        </p:nvSpPr>
        <p:spPr>
          <a:xfrm>
            <a:off x="4788539" y="470758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854773" y="477156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62261" y="4802831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/>
          <p:nvPr/>
        </p:nvSpPr>
        <p:spPr>
          <a:xfrm>
            <a:off x="4977783" y="4795226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583" name="Shape 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514" y="4809439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5874253" y="4795225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585" name="Shape 585"/>
          <p:cNvSpPr/>
          <p:nvPr/>
        </p:nvSpPr>
        <p:spPr>
          <a:xfrm>
            <a:off x="6696288" y="4747126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8414" y="4332541"/>
            <a:ext cx="241242" cy="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/>
          <p:nvPr/>
        </p:nvSpPr>
        <p:spPr>
          <a:xfrm>
            <a:off x="584420" y="667910"/>
            <a:ext cx="3325104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레벨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기술은 연구에 따라 레벨이 틀리게 적용 되어지며, 연구에 따라 상승 하는 수치 및 기능도 틀리게 구성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레벨에 따라서 별 표시 개수가 틀려집니다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연구가 완료 되어진 레벨의 경우 별 색상이 노란색으로 보여지고 완료 되어지지 않은 레벨의 경우는 비활성화 처리를 하도록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경험치를 구매 하여 연구 레벨을 상승 시킬 수 있습니다.(일반, 대박, 초대박 구매 시 경험치가 상승 하는 값이 틀립니다) 구매 하는 자원도 틀리게 처리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레벨에 따라 경험치 수치는 틀려지게 되어집니다.(연구마다 수치도 틀리게 적용 되어집니다)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과학 레벨은 연맹 원들하고 연동 되는 레벨입니다.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215538" y="142595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연맹과학기술_레벨(1)</a:t>
            </a:r>
          </a:p>
        </p:txBody>
      </p:sp>
      <p:sp>
        <p:nvSpPr>
          <p:cNvPr id="589" name="Shape 589"/>
          <p:cNvSpPr/>
          <p:nvPr/>
        </p:nvSpPr>
        <p:spPr>
          <a:xfrm>
            <a:off x="8440428" y="1980672"/>
            <a:ext cx="3500558" cy="2868490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일반, 대박, 초대박 상품을 구매 하여 경험치가 상승 하게 되어지면 경험치 게이지를 상승 시켜 주도록 합니다. 경험치가 MAX 까지 달성 시 연구 완료 알림 팝업 창이 나오도록 처리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알림 팝업은 3초간 유지 되어집니다.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(텍스트 문구) 공헌 과학 연구가 완료 되었습니다.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별 마크는 3가지 타입이 존재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완료 시 선명한 노라색 별이 되어지고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진행 중인 경우는 연한 노란색에 이펙트가 나오도록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Shape 590"/>
          <p:cNvCxnSpPr>
            <a:stCxn id="589" idx="1"/>
          </p:cNvCxnSpPr>
          <p:nvPr/>
        </p:nvCxnSpPr>
        <p:spPr>
          <a:xfrm rot="10800000">
            <a:off x="6898128" y="2841617"/>
            <a:ext cx="1542300" cy="573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91" name="Shape 591"/>
          <p:cNvCxnSpPr>
            <a:stCxn id="589" idx="1"/>
            <a:endCxn id="552" idx="3"/>
          </p:cNvCxnSpPr>
          <p:nvPr/>
        </p:nvCxnSpPr>
        <p:spPr>
          <a:xfrm rot="10800000">
            <a:off x="7500228" y="3268217"/>
            <a:ext cx="940200" cy="146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592" name="Shape 5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3495" y="4368550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/>
          <p:nvPr/>
        </p:nvSpPr>
        <p:spPr>
          <a:xfrm>
            <a:off x="8842753" y="4339482"/>
            <a:ext cx="5469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완료 </a:t>
            </a: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58674" y="4369403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/>
          <p:nvPr/>
        </p:nvSpPr>
        <p:spPr>
          <a:xfrm>
            <a:off x="9599482" y="4359585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진행중</a:t>
            </a:r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76920" y="4374882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/>
          <p:nvPr/>
        </p:nvSpPr>
        <p:spPr>
          <a:xfrm>
            <a:off x="10517728" y="4365064"/>
            <a:ext cx="100219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상태 X</a:t>
            </a:r>
          </a:p>
        </p:txBody>
      </p:sp>
      <p:sp>
        <p:nvSpPr>
          <p:cNvPr id="598" name="Shape 598"/>
          <p:cNvSpPr/>
          <p:nvPr/>
        </p:nvSpPr>
        <p:spPr>
          <a:xfrm>
            <a:off x="8422978" y="5196092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8426442" y="5118594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600" name="Shape 600"/>
          <p:cNvSpPr/>
          <p:nvPr/>
        </p:nvSpPr>
        <p:spPr>
          <a:xfrm>
            <a:off x="9408579" y="5592307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9318328" y="5357162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기병의 왕</a:t>
            </a:r>
          </a:p>
        </p:txBody>
      </p:sp>
      <p:sp>
        <p:nvSpPr>
          <p:cNvPr id="602" name="Shape 602"/>
          <p:cNvSpPr/>
          <p:nvPr/>
        </p:nvSpPr>
        <p:spPr>
          <a:xfrm>
            <a:off x="9720663" y="5592307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10041793" y="5592307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10353877" y="5592307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10660961" y="5592307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 rot="5400000">
            <a:off x="9428825" y="5055874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9365953" y="5090462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Lv0</a:t>
            </a:r>
          </a:p>
        </p:txBody>
      </p:sp>
      <p:sp>
        <p:nvSpPr>
          <p:cNvPr id="608" name="Shape 608"/>
          <p:cNvSpPr/>
          <p:nvPr/>
        </p:nvSpPr>
        <p:spPr>
          <a:xfrm>
            <a:off x="9999564" y="4881807"/>
            <a:ext cx="331470" cy="2873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8316847" y="6032357"/>
            <a:ext cx="369844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메인 화면에 별 표시도 동일 처리 합니다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616" name="Shape 616"/>
          <p:cNvGrpSpPr/>
          <p:nvPr/>
        </p:nvGrpSpPr>
        <p:grpSpPr>
          <a:xfrm>
            <a:off x="4391025" y="1076637"/>
            <a:ext cx="3406264" cy="859405"/>
            <a:chOff x="4391025" y="1823181"/>
            <a:chExt cx="3406264" cy="859405"/>
          </a:xfrm>
        </p:grpSpPr>
        <p:sp>
          <p:nvSpPr>
            <p:cNvPr id="617" name="Shape 617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626" name="Shape 626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391025" y="1952539"/>
            <a:ext cx="3406264" cy="859405"/>
            <a:chOff x="4391025" y="1823181"/>
            <a:chExt cx="3406264" cy="859405"/>
          </a:xfrm>
        </p:grpSpPr>
        <p:sp>
          <p:nvSpPr>
            <p:cNvPr id="629" name="Shape 629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639" name="Shape 639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40" name="Shape 640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641" name="Shape 641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642" name="Shape 642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643" name="Shape 643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644" name="Shape 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648" name="Shape 6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650" name="Shape 650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651" name="Shape 651"/>
          <p:cNvSpPr/>
          <p:nvPr/>
        </p:nvSpPr>
        <p:spPr>
          <a:xfrm>
            <a:off x="4336028" y="24155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623458" y="1141320"/>
            <a:ext cx="3041362" cy="4067402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3" name="Shape 653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4" name="Shape 654"/>
          <p:cNvSpPr/>
          <p:nvPr/>
        </p:nvSpPr>
        <p:spPr>
          <a:xfrm>
            <a:off x="5856353" y="11461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3023" y="1585962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5595398" y="1657577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</a:t>
            </a:r>
            <a:r>
              <a:rPr b="1" lang="en-US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657" name="Shape 657"/>
          <p:cNvSpPr/>
          <p:nvPr/>
        </p:nvSpPr>
        <p:spPr>
          <a:xfrm>
            <a:off x="4770610" y="23904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5402989" y="238477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659" name="Shape 659"/>
          <p:cNvSpPr/>
          <p:nvPr/>
        </p:nvSpPr>
        <p:spPr>
          <a:xfrm>
            <a:off x="4770610" y="306704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5039419" y="3283478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5051010" y="3282576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4811848" y="3145221"/>
            <a:ext cx="266139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1" y="3171256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/>
          <p:nvPr/>
        </p:nvSpPr>
        <p:spPr>
          <a:xfrm>
            <a:off x="5552666" y="3035599"/>
            <a:ext cx="122982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22,222/64,000</a:t>
            </a: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5042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Shape 6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6735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Shape 6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8430" y="27249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Shape 6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0126" y="27249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Shape 6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1817" y="2724974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Shape 670"/>
          <p:cNvSpPr/>
          <p:nvPr/>
        </p:nvSpPr>
        <p:spPr>
          <a:xfrm>
            <a:off x="4770610" y="3784226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836846" y="3848205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4" y="3879468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/>
          <p:nvPr/>
        </p:nvSpPr>
        <p:spPr>
          <a:xfrm>
            <a:off x="5022610" y="3871862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</a:p>
        </p:txBody>
      </p:sp>
      <p:pic>
        <p:nvPicPr>
          <p:cNvPr descr="http://vignette1.wikia.nocookie.net/the-lost-tower/images/4/44/Icon_honor_icon_ms_coin@2x.png/revision/latest?cb=20140727074215" id="674" name="Shape 6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585" y="3886076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/>
          <p:nvPr/>
        </p:nvSpPr>
        <p:spPr>
          <a:xfrm>
            <a:off x="5856325" y="3871862"/>
            <a:ext cx="3385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676" name="Shape 676"/>
          <p:cNvSpPr/>
          <p:nvPr/>
        </p:nvSpPr>
        <p:spPr>
          <a:xfrm>
            <a:off x="6678360" y="3823764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677" name="Shape 6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2242" y="3878737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/>
          <p:nvPr/>
        </p:nvSpPr>
        <p:spPr>
          <a:xfrm>
            <a:off x="5698544" y="3477957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679" name="Shape 679"/>
          <p:cNvSpPr/>
          <p:nvPr/>
        </p:nvSpPr>
        <p:spPr>
          <a:xfrm>
            <a:off x="4779576" y="4250392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4845812" y="4314371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53300" y="4345632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/>
          <p:nvPr/>
        </p:nvSpPr>
        <p:spPr>
          <a:xfrm>
            <a:off x="5031576" y="4338028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descr="http://vignette1.wikia.nocookie.net/the-lost-tower/images/4/44/Icon_honor_icon_ms_coin@2x.png/revision/latest?cb=20140727074215" id="683" name="Shape 6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551" y="4352241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/>
          <p:nvPr/>
        </p:nvSpPr>
        <p:spPr>
          <a:xfrm>
            <a:off x="5865291" y="4338026"/>
            <a:ext cx="4924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685" name="Shape 685"/>
          <p:cNvSpPr/>
          <p:nvPr/>
        </p:nvSpPr>
        <p:spPr>
          <a:xfrm>
            <a:off x="6687325" y="4289928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686" name="Shape 686"/>
          <p:cNvSpPr/>
          <p:nvPr/>
        </p:nvSpPr>
        <p:spPr>
          <a:xfrm>
            <a:off x="4788539" y="470758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4854773" y="477156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62261" y="4802831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4977783" y="4795226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690" name="Shape 6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514" y="4809439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874253" y="4795225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692" name="Shape 692"/>
          <p:cNvSpPr/>
          <p:nvPr/>
        </p:nvSpPr>
        <p:spPr>
          <a:xfrm>
            <a:off x="6696288" y="4747126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693" name="Shape 6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8414" y="4332541"/>
            <a:ext cx="241242" cy="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/>
        </p:nvSpPr>
        <p:spPr>
          <a:xfrm>
            <a:off x="584420" y="667910"/>
            <a:ext cx="33251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레벨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레벨이 상승 함에 따라 상승 하는 값이 틀려지게 되어집니다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마다 기능이 틀리기 때문에 각자의 수치를 가지고 있도록 처리 되어야 합니다.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과학 레벨은 연맹 원들하고 연동 되는 레벨입니다.</a:t>
            </a:r>
          </a:p>
        </p:txBody>
      </p:sp>
      <p:sp>
        <p:nvSpPr>
          <p:cNvPr id="695" name="Shape 695"/>
          <p:cNvSpPr/>
          <p:nvPr/>
        </p:nvSpPr>
        <p:spPr>
          <a:xfrm>
            <a:off x="215538" y="142595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연맹과학기술_레벨(2)</a:t>
            </a:r>
          </a:p>
        </p:txBody>
      </p:sp>
      <p:sp>
        <p:nvSpPr>
          <p:cNvPr id="696" name="Shape 696"/>
          <p:cNvSpPr/>
          <p:nvPr/>
        </p:nvSpPr>
        <p:spPr>
          <a:xfrm>
            <a:off x="8440428" y="2384776"/>
            <a:ext cx="3500558" cy="2464385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레벨 : 현재 레벨에서 적용 되어지고 있는 수치를 표현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레벨 상승 하여 다음레벨이 되는 경우 적용 되는 수치를 표현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or % 표시 방식으로 표현 되어지며, N의 경우 숫자만 표현 해주며, %의 경우 %를 표현 해주도록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소수점 자리가 표현 되어야 합니다.   (0.5%)</a:t>
            </a:r>
          </a:p>
        </p:txBody>
      </p:sp>
      <p:cxnSp>
        <p:nvCxnSpPr>
          <p:cNvPr id="697" name="Shape 697"/>
          <p:cNvCxnSpPr/>
          <p:nvPr/>
        </p:nvCxnSpPr>
        <p:spPr>
          <a:xfrm rot="10800000">
            <a:off x="7155837" y="1998821"/>
            <a:ext cx="1311007" cy="1797698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sp>
        <p:nvSpPr>
          <p:cNvPr id="705" name="Shape 705"/>
          <p:cNvSpPr/>
          <p:nvPr/>
        </p:nvSpPr>
        <p:spPr>
          <a:xfrm>
            <a:off x="4391025" y="1182267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4394489" y="1104770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707" name="Shape 707"/>
          <p:cNvSpPr/>
          <p:nvPr/>
        </p:nvSpPr>
        <p:spPr>
          <a:xfrm>
            <a:off x="5376626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5286375" y="1343337"/>
            <a:ext cx="6431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대연맹1</a:t>
            </a:r>
          </a:p>
        </p:txBody>
      </p:sp>
      <p:sp>
        <p:nvSpPr>
          <p:cNvPr id="709" name="Shape 709"/>
          <p:cNvSpPr/>
          <p:nvPr/>
        </p:nvSpPr>
        <p:spPr>
          <a:xfrm>
            <a:off x="5688710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6009841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6321923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6629009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6207744" y="1117470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714" name="Shape 714"/>
          <p:cNvSpPr/>
          <p:nvPr/>
        </p:nvSpPr>
        <p:spPr>
          <a:xfrm rot="5400000">
            <a:off x="5396872" y="1042050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5334000" y="1076637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Lv4</a:t>
            </a:r>
          </a:p>
        </p:txBody>
      </p:sp>
      <p:grpSp>
        <p:nvGrpSpPr>
          <p:cNvPr id="716" name="Shape 716"/>
          <p:cNvGrpSpPr/>
          <p:nvPr/>
        </p:nvGrpSpPr>
        <p:grpSpPr>
          <a:xfrm>
            <a:off x="4391025" y="2140798"/>
            <a:ext cx="3406264" cy="859405"/>
            <a:chOff x="4391025" y="1823181"/>
            <a:chExt cx="3406264" cy="859405"/>
          </a:xfrm>
        </p:grpSpPr>
        <p:sp>
          <p:nvSpPr>
            <p:cNvPr id="717" name="Shape 717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19" name="Shape 719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721" name="Shape 721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727" name="Shape 727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8" name="Shape 728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729" name="Shape 729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730" name="Shape 730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731" name="Shape 731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732" name="Shape 7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734" name="Shape 7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Shape 7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736" name="Shape 7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738" name="Shape 738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584420" y="667910"/>
            <a:ext cx="3325104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연구 진행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경험치를 모두 올리게 되어지면, 레벨이 바로 상승 하는 게 아닌 연구레벨을 상승 할지에 대해서 결정을 하여야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상승 할지에 대한 결정을 하여야 하며, 이에 대한 권한은 RANK4 , RANK5 연맹원만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상승을 결정 시 레벨을 상승 하기 위한 시간이 지나가게 되어집니다(레벨 상승 시간은 연구마다 고유의 값을 가집니다)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상승 시간이 모두 지나게 되어지면 레벨이 상승 하게 되어집니다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상승은 동시에 여러 개를 진행 할 수 없습니다(한 개만 가능 하며, 진행이 완료 후에는 다른 레벨 상승을 할 수 있습니다)</a:t>
            </a:r>
          </a:p>
        </p:txBody>
      </p:sp>
      <p:sp>
        <p:nvSpPr>
          <p:cNvPr id="740" name="Shape 740"/>
          <p:cNvSpPr/>
          <p:nvPr/>
        </p:nvSpPr>
        <p:spPr>
          <a:xfrm>
            <a:off x="215538" y="142595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연맹과학기술_레벨(3)</a:t>
            </a:r>
          </a:p>
        </p:txBody>
      </p:sp>
      <p:sp>
        <p:nvSpPr>
          <p:cNvPr id="741" name="Shape 741"/>
          <p:cNvSpPr/>
          <p:nvPr/>
        </p:nvSpPr>
        <p:spPr>
          <a:xfrm>
            <a:off x="8077832" y="163718"/>
            <a:ext cx="3500558" cy="1377165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경험치를 모두 올리게 되어지면 연구를 진행 할 수 있게 되어집니다.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버튼이 없다가 생기게 되어집니다.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버튼은 RANK4 , RANK5 연맹원만 보여지게 되어지며, 나머지 연맹원은 보여지지 않습니다.</a:t>
            </a:r>
          </a:p>
        </p:txBody>
      </p:sp>
      <p:sp>
        <p:nvSpPr>
          <p:cNvPr id="742" name="Shape 742"/>
          <p:cNvSpPr/>
          <p:nvPr/>
        </p:nvSpPr>
        <p:spPr>
          <a:xfrm>
            <a:off x="4618076" y="1956697"/>
            <a:ext cx="3179214" cy="1610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03:55:50</a:t>
            </a:r>
          </a:p>
        </p:txBody>
      </p:sp>
      <p:sp>
        <p:nvSpPr>
          <p:cNvPr id="743" name="Shape 743"/>
          <p:cNvSpPr/>
          <p:nvPr/>
        </p:nvSpPr>
        <p:spPr>
          <a:xfrm>
            <a:off x="4629667" y="1964759"/>
            <a:ext cx="684000" cy="144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4377198" y="1868325"/>
            <a:ext cx="292753" cy="28310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0560" y="1805208"/>
            <a:ext cx="429658" cy="45536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/>
          <p:nvPr/>
        </p:nvSpPr>
        <p:spPr>
          <a:xfrm>
            <a:off x="8418402" y="1707169"/>
            <a:ext cx="3041362" cy="2326920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Shape 747"/>
          <p:cNvCxnSpPr/>
          <p:nvPr/>
        </p:nvCxnSpPr>
        <p:spPr>
          <a:xfrm>
            <a:off x="8498185" y="203713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8" name="Shape 748"/>
          <p:cNvSpPr/>
          <p:nvPr/>
        </p:nvSpPr>
        <p:spPr>
          <a:xfrm>
            <a:off x="9651296" y="171202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749" name="Shape 7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47965" y="2151810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Shape 750"/>
          <p:cNvSpPr/>
          <p:nvPr/>
        </p:nvSpPr>
        <p:spPr>
          <a:xfrm>
            <a:off x="9390342" y="2214460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20</a:t>
            </a:r>
          </a:p>
        </p:txBody>
      </p:sp>
      <p:sp>
        <p:nvSpPr>
          <p:cNvPr id="751" name="Shape 751"/>
          <p:cNvSpPr/>
          <p:nvPr/>
        </p:nvSpPr>
        <p:spPr>
          <a:xfrm>
            <a:off x="8565553" y="295630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9197932" y="2950625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pic>
        <p:nvPicPr>
          <p:cNvPr id="753" name="Shape 7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39985" y="329082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71678" y="329082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03374" y="3290819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Shape 7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5068" y="329082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66760" y="3290823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 rot="5400000">
            <a:off x="6087156" y="1051011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6024282" y="1085598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Lv5</a:t>
            </a:r>
          </a:p>
        </p:txBody>
      </p:sp>
      <p:sp>
        <p:nvSpPr>
          <p:cNvPr id="760" name="Shape 760"/>
          <p:cNvSpPr/>
          <p:nvPr/>
        </p:nvSpPr>
        <p:spPr>
          <a:xfrm>
            <a:off x="5738742" y="1064133"/>
            <a:ext cx="292228" cy="25773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Shape 761"/>
          <p:cNvGrpSpPr/>
          <p:nvPr/>
        </p:nvGrpSpPr>
        <p:grpSpPr>
          <a:xfrm>
            <a:off x="4393052" y="3029187"/>
            <a:ext cx="3406264" cy="859405"/>
            <a:chOff x="4391025" y="1823181"/>
            <a:chExt cx="3406264" cy="859405"/>
          </a:xfrm>
        </p:grpSpPr>
        <p:sp>
          <p:nvSpPr>
            <p:cNvPr id="762" name="Shape 762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64" name="Shape 764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766" name="Shape 766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pic>
        <p:nvPicPr>
          <p:cNvPr id="772" name="Shape 7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8121" y="3234160"/>
            <a:ext cx="639862" cy="5376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3" name="Shape 773"/>
          <p:cNvCxnSpPr>
            <a:stCxn id="772" idx="0"/>
          </p:cNvCxnSpPr>
          <p:nvPr/>
        </p:nvCxnSpPr>
        <p:spPr>
          <a:xfrm flipH="1" rot="10800000">
            <a:off x="7498052" y="1480360"/>
            <a:ext cx="977400" cy="1753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9220668" y="3704862"/>
            <a:ext cx="1486542" cy="2281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연구하기</a:t>
            </a:r>
          </a:p>
        </p:txBody>
      </p:sp>
      <p:cxnSp>
        <p:nvCxnSpPr>
          <p:cNvPr id="775" name="Shape 775"/>
          <p:cNvCxnSpPr>
            <a:stCxn id="772" idx="3"/>
            <a:endCxn id="746" idx="1"/>
          </p:cNvCxnSpPr>
          <p:nvPr/>
        </p:nvCxnSpPr>
        <p:spPr>
          <a:xfrm flipH="1" rot="10800000">
            <a:off x="7817983" y="2870591"/>
            <a:ext cx="600300" cy="63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6" name="Shape 776"/>
          <p:cNvSpPr/>
          <p:nvPr/>
        </p:nvSpPr>
        <p:spPr>
          <a:xfrm>
            <a:off x="8395664" y="4269189"/>
            <a:ext cx="3041362" cy="2326920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Shape 777"/>
          <p:cNvCxnSpPr/>
          <p:nvPr/>
        </p:nvCxnSpPr>
        <p:spPr>
          <a:xfrm>
            <a:off x="8475449" y="459915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8" name="Shape 778"/>
          <p:cNvSpPr/>
          <p:nvPr/>
        </p:nvSpPr>
        <p:spPr>
          <a:xfrm>
            <a:off x="9628559" y="427404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779" name="Shape 7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25228" y="4713830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/>
          <p:nvPr/>
        </p:nvSpPr>
        <p:spPr>
          <a:xfrm>
            <a:off x="9367604" y="4776480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20</a:t>
            </a:r>
          </a:p>
        </p:txBody>
      </p:sp>
      <p:sp>
        <p:nvSpPr>
          <p:cNvPr id="781" name="Shape 781"/>
          <p:cNvSpPr/>
          <p:nvPr/>
        </p:nvSpPr>
        <p:spPr>
          <a:xfrm>
            <a:off x="8542817" y="551832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9175195" y="551264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17247" y="585284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48942" y="585284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Shape 7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80636" y="5852839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Shape 7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12332" y="585284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Shape 7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44024" y="5852842"/>
            <a:ext cx="262065" cy="251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Shape 788"/>
          <p:cNvCxnSpPr>
            <a:endCxn id="776" idx="1"/>
          </p:cNvCxnSpPr>
          <p:nvPr/>
        </p:nvCxnSpPr>
        <p:spPr>
          <a:xfrm>
            <a:off x="6994364" y="3364149"/>
            <a:ext cx="1401300" cy="2068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9" name="Shape 789"/>
          <p:cNvSpPr/>
          <p:nvPr/>
        </p:nvSpPr>
        <p:spPr>
          <a:xfrm>
            <a:off x="8889100" y="3986457"/>
            <a:ext cx="225734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RANK4 , RANK5 연맹원 팝업</a:t>
            </a:r>
          </a:p>
        </p:txBody>
      </p:sp>
      <p:sp>
        <p:nvSpPr>
          <p:cNvPr id="790" name="Shape 790"/>
          <p:cNvSpPr/>
          <p:nvPr/>
        </p:nvSpPr>
        <p:spPr>
          <a:xfrm>
            <a:off x="8646078" y="6549321"/>
            <a:ext cx="277351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RANK4 , RANK5 제외한 연맹원 팝업</a:t>
            </a:r>
          </a:p>
        </p:txBody>
      </p:sp>
      <p:sp>
        <p:nvSpPr>
          <p:cNvPr id="791" name="Shape 791"/>
          <p:cNvSpPr/>
          <p:nvPr/>
        </p:nvSpPr>
        <p:spPr>
          <a:xfrm>
            <a:off x="8492185" y="6227348"/>
            <a:ext cx="296106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R4, R5 연맹원만 연맹과학 기술 권한이 있습니다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sp>
        <p:nvSpPr>
          <p:cNvPr id="799" name="Shape 799"/>
          <p:cNvSpPr/>
          <p:nvPr/>
        </p:nvSpPr>
        <p:spPr>
          <a:xfrm>
            <a:off x="4391025" y="1182267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4394489" y="1104770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801" name="Shape 801"/>
          <p:cNvSpPr/>
          <p:nvPr/>
        </p:nvSpPr>
        <p:spPr>
          <a:xfrm>
            <a:off x="5376626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5286375" y="1343337"/>
            <a:ext cx="6431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대연맹1</a:t>
            </a:r>
          </a:p>
        </p:txBody>
      </p:sp>
      <p:sp>
        <p:nvSpPr>
          <p:cNvPr id="803" name="Shape 803"/>
          <p:cNvSpPr/>
          <p:nvPr/>
        </p:nvSpPr>
        <p:spPr>
          <a:xfrm>
            <a:off x="5688710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6009841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6321923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6629009" y="1578482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6207744" y="1117470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808" name="Shape 808"/>
          <p:cNvSpPr/>
          <p:nvPr/>
        </p:nvSpPr>
        <p:spPr>
          <a:xfrm rot="5400000">
            <a:off x="5396872" y="1042050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5334000" y="1076637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Lv4</a:t>
            </a:r>
          </a:p>
        </p:txBody>
      </p:sp>
      <p:grpSp>
        <p:nvGrpSpPr>
          <p:cNvPr id="810" name="Shape 810"/>
          <p:cNvGrpSpPr/>
          <p:nvPr/>
        </p:nvGrpSpPr>
        <p:grpSpPr>
          <a:xfrm>
            <a:off x="4391025" y="2140798"/>
            <a:ext cx="3406264" cy="859405"/>
            <a:chOff x="4391025" y="1823181"/>
            <a:chExt cx="3406264" cy="859405"/>
          </a:xfrm>
        </p:grpSpPr>
        <p:sp>
          <p:nvSpPr>
            <p:cNvPr id="811" name="Shape 811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815" name="Shape 815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821" name="Shape 821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22" name="Shape 822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823" name="Shape 823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824" name="Shape 824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825" name="Shape 825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826" name="Shape 8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Shape 827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828" name="Shape 8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Shape 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830" name="Shape 8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Shape 831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832" name="Shape 832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584420" y="667910"/>
            <a:ext cx="3325104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진행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진행 상태가 되어지면 연구 진행 UI 로 변경 되어지게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시간이 완료 되어지면 레벨이 상승 하여 레벨이 상승 하였을 때 수치가 적용 되어지게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진행이 완료 되어지면 채팅 시스템 메시지가 연매원들에게 보여지게 되어집니다.</a:t>
            </a:r>
          </a:p>
        </p:txBody>
      </p:sp>
      <p:sp>
        <p:nvSpPr>
          <p:cNvPr id="834" name="Shape 834"/>
          <p:cNvSpPr/>
          <p:nvPr/>
        </p:nvSpPr>
        <p:spPr>
          <a:xfrm>
            <a:off x="215538" y="142595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연맹과학기술_레벨(4)</a:t>
            </a:r>
          </a:p>
        </p:txBody>
      </p:sp>
      <p:sp>
        <p:nvSpPr>
          <p:cNvPr id="835" name="Shape 835"/>
          <p:cNvSpPr/>
          <p:nvPr/>
        </p:nvSpPr>
        <p:spPr>
          <a:xfrm>
            <a:off x="8489520" y="2735060"/>
            <a:ext cx="3500558" cy="1647323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상승 진행 시 표기 되는 UI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레벨 상승을 진행 하지 않는 경우 UI가 나오지 않습니다.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시간이 흘러가는 부분을 표현 해주면 최대 치에서 지금 까지 진행 한 부분을 게이지로 표현 해주도록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표기 방법 : (일/시간/분 , 시간/분/초 , 분/초) 3가지 방식을 사용 합니다.</a:t>
            </a:r>
          </a:p>
        </p:txBody>
      </p:sp>
      <p:sp>
        <p:nvSpPr>
          <p:cNvPr id="836" name="Shape 836"/>
          <p:cNvSpPr/>
          <p:nvPr/>
        </p:nvSpPr>
        <p:spPr>
          <a:xfrm>
            <a:off x="4618076" y="1956697"/>
            <a:ext cx="3179214" cy="1610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03:55:50</a:t>
            </a:r>
          </a:p>
        </p:txBody>
      </p:sp>
      <p:sp>
        <p:nvSpPr>
          <p:cNvPr id="837" name="Shape 837"/>
          <p:cNvSpPr/>
          <p:nvPr/>
        </p:nvSpPr>
        <p:spPr>
          <a:xfrm>
            <a:off x="4629667" y="1964759"/>
            <a:ext cx="684000" cy="144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4377198" y="1868325"/>
            <a:ext cx="292753" cy="28310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Shape 8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0560" y="1805208"/>
            <a:ext cx="429658" cy="455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0" name="Shape 840"/>
          <p:cNvCxnSpPr>
            <a:stCxn id="836" idx="3"/>
            <a:endCxn id="835" idx="1"/>
          </p:cNvCxnSpPr>
          <p:nvPr/>
        </p:nvCxnSpPr>
        <p:spPr>
          <a:xfrm>
            <a:off x="7797290" y="2037219"/>
            <a:ext cx="692100" cy="152159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1" name="Shape 841"/>
          <p:cNvSpPr/>
          <p:nvPr/>
        </p:nvSpPr>
        <p:spPr>
          <a:xfrm>
            <a:off x="8503290" y="250519"/>
            <a:ext cx="3041362" cy="2326920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2" name="Shape 842"/>
          <p:cNvCxnSpPr/>
          <p:nvPr/>
        </p:nvCxnSpPr>
        <p:spPr>
          <a:xfrm>
            <a:off x="8583075" y="5804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43" name="Shape 843"/>
          <p:cNvSpPr/>
          <p:nvPr/>
        </p:nvSpPr>
        <p:spPr>
          <a:xfrm>
            <a:off x="9736185" y="25537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844" name="Shape 8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32854" y="695160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Shape 845"/>
          <p:cNvSpPr/>
          <p:nvPr/>
        </p:nvSpPr>
        <p:spPr>
          <a:xfrm>
            <a:off x="9475231" y="757810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20</a:t>
            </a:r>
          </a:p>
        </p:txBody>
      </p:sp>
      <p:sp>
        <p:nvSpPr>
          <p:cNvPr id="846" name="Shape 846"/>
          <p:cNvSpPr/>
          <p:nvPr/>
        </p:nvSpPr>
        <p:spPr>
          <a:xfrm>
            <a:off x="8650442" y="14996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9282821" y="1493975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24874" y="18341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56567" y="18341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Shape 8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88263" y="1834169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Shape 8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9957" y="18341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Shape 8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51650" y="1834173"/>
            <a:ext cx="262065" cy="251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3" name="Shape 853"/>
          <p:cNvCxnSpPr>
            <a:endCxn id="841" idx="1"/>
          </p:cNvCxnSpPr>
          <p:nvPr/>
        </p:nvCxnSpPr>
        <p:spPr>
          <a:xfrm flipH="1" rot="10800000">
            <a:off x="7425390" y="1413980"/>
            <a:ext cx="1077900" cy="80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4" name="Shape 854"/>
          <p:cNvSpPr/>
          <p:nvPr/>
        </p:nvSpPr>
        <p:spPr>
          <a:xfrm rot="5400000">
            <a:off x="6087156" y="1051011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 txBox="1"/>
          <p:nvPr/>
        </p:nvSpPr>
        <p:spPr>
          <a:xfrm>
            <a:off x="6024282" y="1085598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Lv5</a:t>
            </a:r>
          </a:p>
        </p:txBody>
      </p:sp>
      <p:sp>
        <p:nvSpPr>
          <p:cNvPr id="856" name="Shape 856"/>
          <p:cNvSpPr/>
          <p:nvPr/>
        </p:nvSpPr>
        <p:spPr>
          <a:xfrm>
            <a:off x="5738742" y="1064133"/>
            <a:ext cx="292228" cy="25773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7" name="Shape 857"/>
          <p:cNvCxnSpPr>
            <a:stCxn id="855" idx="3"/>
            <a:endCxn id="835" idx="1"/>
          </p:cNvCxnSpPr>
          <p:nvPr/>
        </p:nvCxnSpPr>
        <p:spPr>
          <a:xfrm>
            <a:off x="6417338" y="1208708"/>
            <a:ext cx="2072100" cy="2349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8" name="Shape 858"/>
          <p:cNvSpPr/>
          <p:nvPr/>
        </p:nvSpPr>
        <p:spPr>
          <a:xfrm>
            <a:off x="8978500" y="2275413"/>
            <a:ext cx="215956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레벨을 상승 시키는 중입니다</a:t>
            </a:r>
          </a:p>
        </p:txBody>
      </p:sp>
      <p:grpSp>
        <p:nvGrpSpPr>
          <p:cNvPr id="859" name="Shape 859"/>
          <p:cNvGrpSpPr/>
          <p:nvPr/>
        </p:nvGrpSpPr>
        <p:grpSpPr>
          <a:xfrm>
            <a:off x="4393052" y="3029187"/>
            <a:ext cx="3406264" cy="859405"/>
            <a:chOff x="4391025" y="1823181"/>
            <a:chExt cx="3406264" cy="859405"/>
          </a:xfrm>
        </p:grpSpPr>
        <p:sp>
          <p:nvSpPr>
            <p:cNvPr id="860" name="Shape 860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864" name="Shape 864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pic>
        <p:nvPicPr>
          <p:cNvPr id="870" name="Shape 8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8121" y="3234160"/>
            <a:ext cx="639862" cy="53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4391025" y="1180919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4394489" y="1103420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879" name="Shape 879"/>
          <p:cNvSpPr/>
          <p:nvPr/>
        </p:nvSpPr>
        <p:spPr>
          <a:xfrm>
            <a:off x="5376626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5286375" y="134198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보병의 왕</a:t>
            </a:r>
          </a:p>
        </p:txBody>
      </p:sp>
      <p:sp>
        <p:nvSpPr>
          <p:cNvPr id="881" name="Shape 881"/>
          <p:cNvSpPr/>
          <p:nvPr/>
        </p:nvSpPr>
        <p:spPr>
          <a:xfrm>
            <a:off x="5688710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6009841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6321923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6629009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Shape 885"/>
          <p:cNvGrpSpPr/>
          <p:nvPr/>
        </p:nvGrpSpPr>
        <p:grpSpPr>
          <a:xfrm>
            <a:off x="4391025" y="1951190"/>
            <a:ext cx="3406264" cy="859405"/>
            <a:chOff x="4391025" y="1823181"/>
            <a:chExt cx="3406264" cy="859405"/>
          </a:xfrm>
        </p:grpSpPr>
        <p:sp>
          <p:nvSpPr>
            <p:cNvPr id="886" name="Shape 886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888" name="Shape 888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기병의 왕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896" name="Shape 896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sp>
        <p:nvSpPr>
          <p:cNvPr id="897" name="Shape 897"/>
          <p:cNvSpPr/>
          <p:nvPr/>
        </p:nvSpPr>
        <p:spPr>
          <a:xfrm>
            <a:off x="5517458" y="1117475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898" name="Shape 898"/>
          <p:cNvSpPr/>
          <p:nvPr/>
        </p:nvSpPr>
        <p:spPr>
          <a:xfrm rot="5400000">
            <a:off x="5396872" y="1040700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Shape 899"/>
          <p:cNvSpPr txBox="1"/>
          <p:nvPr/>
        </p:nvSpPr>
        <p:spPr>
          <a:xfrm>
            <a:off x="5334000" y="1075287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Lv0</a:t>
            </a:r>
          </a:p>
        </p:txBody>
      </p:sp>
      <p:sp>
        <p:nvSpPr>
          <p:cNvPr id="900" name="Shape 900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01" name="Shape 901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902" name="Shape 902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03" name="Shape 903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904" name="Shape 904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905" name="Shape 905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</a:p>
        </p:txBody>
      </p:sp>
      <p:pic>
        <p:nvPicPr>
          <p:cNvPr id="906" name="Shape 9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908" name="Shape 9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909" name="Shape 9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Shape 910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완료(MASTER)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연구가 완료 되어지면 MASTER 표시를 나오게 처리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단계에서는 더 이상 레벨이 없이 불가능 하기 때문에 연구 진행 하는 UI가 삭제 처리 되어집니다.</a:t>
            </a:r>
          </a:p>
        </p:txBody>
      </p:sp>
      <p:sp>
        <p:nvSpPr>
          <p:cNvPr id="912" name="Shape 912"/>
          <p:cNvSpPr/>
          <p:nvPr/>
        </p:nvSpPr>
        <p:spPr>
          <a:xfrm>
            <a:off x="215538" y="14259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연맹과학기술_완료(MASTER)</a:t>
            </a:r>
          </a:p>
        </p:txBody>
      </p:sp>
      <p:sp>
        <p:nvSpPr>
          <p:cNvPr id="913" name="Shape 913"/>
          <p:cNvSpPr/>
          <p:nvPr/>
        </p:nvSpPr>
        <p:spPr>
          <a:xfrm>
            <a:off x="8291382" y="809235"/>
            <a:ext cx="3500558" cy="589955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개발이 모두 완료 되어진 연구는 MASTER 표시가 나오도록 처리 합니다.</a:t>
            </a:r>
          </a:p>
        </p:txBody>
      </p:sp>
      <p:cxnSp>
        <p:nvCxnSpPr>
          <p:cNvPr id="914" name="Shape 914"/>
          <p:cNvCxnSpPr>
            <a:stCxn id="913" idx="1"/>
          </p:cNvCxnSpPr>
          <p:nvPr/>
        </p:nvCxnSpPr>
        <p:spPr>
          <a:xfrm flipH="1">
            <a:off x="7686582" y="1104213"/>
            <a:ext cx="604800" cy="294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5" name="Shape 915"/>
          <p:cNvSpPr/>
          <p:nvPr/>
        </p:nvSpPr>
        <p:spPr>
          <a:xfrm>
            <a:off x="6840639" y="1236238"/>
            <a:ext cx="902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sp>
        <p:nvSpPr>
          <p:cNvPr id="916" name="Shape 916"/>
          <p:cNvSpPr/>
          <p:nvPr/>
        </p:nvSpPr>
        <p:spPr>
          <a:xfrm>
            <a:off x="8754296" y="2056822"/>
            <a:ext cx="3041362" cy="2326920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Shape 917"/>
          <p:cNvCxnSpPr/>
          <p:nvPr/>
        </p:nvCxnSpPr>
        <p:spPr>
          <a:xfrm>
            <a:off x="8834079" y="2386784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8" name="Shape 918"/>
          <p:cNvSpPr/>
          <p:nvPr/>
        </p:nvSpPr>
        <p:spPr>
          <a:xfrm>
            <a:off x="9987189" y="206167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919" name="Shape 9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3860" y="2501463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Shape 920"/>
          <p:cNvSpPr/>
          <p:nvPr/>
        </p:nvSpPr>
        <p:spPr>
          <a:xfrm>
            <a:off x="9726235" y="2689619"/>
            <a:ext cx="1958621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8901447" y="3305960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9533825" y="3300278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pic>
        <p:nvPicPr>
          <p:cNvPr id="923" name="Shape 9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5878" y="36404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Shape 9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7572" y="36404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Shape 9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39267" y="36404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Shape 9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0963" y="36404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Shape 9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2654" y="3640475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Shape 928"/>
          <p:cNvSpPr/>
          <p:nvPr/>
        </p:nvSpPr>
        <p:spPr>
          <a:xfrm>
            <a:off x="9409343" y="4408403"/>
            <a:ext cx="179087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단계 팝업 창 </a:t>
            </a:r>
          </a:p>
        </p:txBody>
      </p:sp>
      <p:sp>
        <p:nvSpPr>
          <p:cNvPr id="929" name="Shape 929"/>
          <p:cNvSpPr/>
          <p:nvPr/>
        </p:nvSpPr>
        <p:spPr>
          <a:xfrm>
            <a:off x="9807653" y="3979414"/>
            <a:ext cx="902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936" name="Shape 936"/>
          <p:cNvGrpSpPr/>
          <p:nvPr/>
        </p:nvGrpSpPr>
        <p:grpSpPr>
          <a:xfrm>
            <a:off x="4391025" y="1076637"/>
            <a:ext cx="3406264" cy="859405"/>
            <a:chOff x="4391025" y="1823181"/>
            <a:chExt cx="3406264" cy="859405"/>
          </a:xfrm>
        </p:grpSpPr>
        <p:sp>
          <p:nvSpPr>
            <p:cNvPr id="937" name="Shape 937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939" name="Shape 939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941" name="Shape 941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946" name="Shape 946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948" name="Shape 948"/>
          <p:cNvGrpSpPr/>
          <p:nvPr/>
        </p:nvGrpSpPr>
        <p:grpSpPr>
          <a:xfrm>
            <a:off x="4391025" y="1952539"/>
            <a:ext cx="3406264" cy="859405"/>
            <a:chOff x="4391025" y="1823181"/>
            <a:chExt cx="3406264" cy="859405"/>
          </a:xfrm>
        </p:grpSpPr>
        <p:sp>
          <p:nvSpPr>
            <p:cNvPr id="949" name="Shape 949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951" name="Shape 951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953" name="Shape 953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959" name="Shape 959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60" name="Shape 960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961" name="Shape 961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962" name="Shape 962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963" name="Shape 963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964" name="Shape 9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Shape 965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968" name="Shape 9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Shape 969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970" name="Shape 970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971" name="Shape 971"/>
          <p:cNvSpPr/>
          <p:nvPr/>
        </p:nvSpPr>
        <p:spPr>
          <a:xfrm>
            <a:off x="4336028" y="24155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4623458" y="1141320"/>
            <a:ext cx="3041362" cy="4067402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3" name="Shape 973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4" name="Shape 974"/>
          <p:cNvSpPr/>
          <p:nvPr/>
        </p:nvSpPr>
        <p:spPr>
          <a:xfrm>
            <a:off x="5856353" y="11461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975" name="Shape 9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3023" y="1585962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Shape 976"/>
          <p:cNvSpPr/>
          <p:nvPr/>
        </p:nvSpPr>
        <p:spPr>
          <a:xfrm>
            <a:off x="5595398" y="1657577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</a:t>
            </a:r>
            <a:r>
              <a:rPr b="1" lang="en-US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977" name="Shape 977"/>
          <p:cNvSpPr/>
          <p:nvPr/>
        </p:nvSpPr>
        <p:spPr>
          <a:xfrm>
            <a:off x="4770610" y="23904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402989" y="238477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979" name="Shape 979"/>
          <p:cNvSpPr/>
          <p:nvPr/>
        </p:nvSpPr>
        <p:spPr>
          <a:xfrm>
            <a:off x="4770610" y="306704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5039419" y="3283478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5051010" y="3282576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4811848" y="3145221"/>
            <a:ext cx="266139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3" name="Shape 9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1" y="3171256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Shape 984"/>
          <p:cNvSpPr/>
          <p:nvPr/>
        </p:nvSpPr>
        <p:spPr>
          <a:xfrm>
            <a:off x="5552666" y="3035599"/>
            <a:ext cx="122982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22,222/64,000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5042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Shape 9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6735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Shape 9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8430" y="27249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Shape 9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0126" y="27249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Shape 9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1817" y="2724974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Shape 990"/>
          <p:cNvSpPr/>
          <p:nvPr/>
        </p:nvSpPr>
        <p:spPr>
          <a:xfrm>
            <a:off x="4770610" y="3784226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4836846" y="3848205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2" name="Shape 9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4" y="3879468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Shape 993"/>
          <p:cNvSpPr/>
          <p:nvPr/>
        </p:nvSpPr>
        <p:spPr>
          <a:xfrm>
            <a:off x="5022610" y="3871862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</a:p>
        </p:txBody>
      </p:sp>
      <p:pic>
        <p:nvPicPr>
          <p:cNvPr descr="http://vignette1.wikia.nocookie.net/the-lost-tower/images/4/44/Icon_honor_icon_ms_coin@2x.png/revision/latest?cb=20140727074215" id="994" name="Shape 9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585" y="3886076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/>
          <p:nvPr/>
        </p:nvSpPr>
        <p:spPr>
          <a:xfrm>
            <a:off x="5856325" y="3871862"/>
            <a:ext cx="3385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96" name="Shape 996"/>
          <p:cNvSpPr/>
          <p:nvPr/>
        </p:nvSpPr>
        <p:spPr>
          <a:xfrm>
            <a:off x="6678360" y="3823764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997" name="Shape 9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2242" y="3878737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/>
          <p:nvPr/>
        </p:nvSpPr>
        <p:spPr>
          <a:xfrm>
            <a:off x="5698544" y="3477957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999" name="Shape 999"/>
          <p:cNvSpPr/>
          <p:nvPr/>
        </p:nvSpPr>
        <p:spPr>
          <a:xfrm>
            <a:off x="4779576" y="4250392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4845812" y="4314371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1" name="Shape 10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53300" y="4345632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Shape 1002"/>
          <p:cNvSpPr/>
          <p:nvPr/>
        </p:nvSpPr>
        <p:spPr>
          <a:xfrm>
            <a:off x="5031576" y="4338028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descr="http://vignette1.wikia.nocookie.net/the-lost-tower/images/4/44/Icon_honor_icon_ms_coin@2x.png/revision/latest?cb=20140727074215" id="1003" name="Shape 10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551" y="4352241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Shape 1004"/>
          <p:cNvSpPr/>
          <p:nvPr/>
        </p:nvSpPr>
        <p:spPr>
          <a:xfrm>
            <a:off x="5865291" y="4338026"/>
            <a:ext cx="4924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005" name="Shape 1005"/>
          <p:cNvSpPr/>
          <p:nvPr/>
        </p:nvSpPr>
        <p:spPr>
          <a:xfrm>
            <a:off x="6687325" y="4289928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1006" name="Shape 1006"/>
          <p:cNvSpPr/>
          <p:nvPr/>
        </p:nvSpPr>
        <p:spPr>
          <a:xfrm>
            <a:off x="4788539" y="470758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Shape 1007"/>
          <p:cNvSpPr/>
          <p:nvPr/>
        </p:nvSpPr>
        <p:spPr>
          <a:xfrm>
            <a:off x="4854773" y="477156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62261" y="4802831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/>
          <p:nvPr/>
        </p:nvSpPr>
        <p:spPr>
          <a:xfrm>
            <a:off x="4977783" y="4795226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1010" name="Shape 10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514" y="4809439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/>
          <p:nvPr/>
        </p:nvSpPr>
        <p:spPr>
          <a:xfrm>
            <a:off x="5874253" y="4795225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1012" name="Shape 1012"/>
          <p:cNvSpPr/>
          <p:nvPr/>
        </p:nvSpPr>
        <p:spPr>
          <a:xfrm>
            <a:off x="6696288" y="4747126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1013" name="Shape 10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8414" y="4332541"/>
            <a:ext cx="241242" cy="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Shape 1014"/>
          <p:cNvSpPr txBox="1"/>
          <p:nvPr/>
        </p:nvSpPr>
        <p:spPr>
          <a:xfrm>
            <a:off x="584420" y="667910"/>
            <a:ext cx="3325104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연구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연구 시 적용 되어지는 내용을 표시 해주도록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연구는 기본 적으로 연구 마다 고유한 기능을 가지고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대한 과학 기술 내용으로 개인이 한 테 적용 되는 연구. 연맹에 적용 되는 연구로 구성 되어져 있습니다.</a:t>
            </a:r>
          </a:p>
        </p:txBody>
      </p:sp>
      <p:sp>
        <p:nvSpPr>
          <p:cNvPr id="1015" name="Shape 1015"/>
          <p:cNvSpPr/>
          <p:nvPr/>
        </p:nvSpPr>
        <p:spPr>
          <a:xfrm>
            <a:off x="215538" y="142595"/>
            <a:ext cx="267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연맹과학기술_연구 기능</a:t>
            </a:r>
          </a:p>
        </p:txBody>
      </p:sp>
      <p:sp>
        <p:nvSpPr>
          <p:cNvPr id="1016" name="Shape 1016"/>
          <p:cNvSpPr/>
          <p:nvPr/>
        </p:nvSpPr>
        <p:spPr>
          <a:xfrm>
            <a:off x="8440428" y="2984659"/>
            <a:ext cx="3500558" cy="1264619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연구에 대한 정보를 보여주는 기능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연구에 대한 상세 정보는 확인 할 수 없으며, 이 기능으로 어는 부분이 상승 하는지에 대한 설명만 보여주는 기능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마다 틀리게 구성 되어지기 때문에 데이터 테이블에 설명을 기입 할 수 있도록 제작 합니다.</a:t>
            </a:r>
          </a:p>
        </p:txBody>
      </p:sp>
      <p:cxnSp>
        <p:nvCxnSpPr>
          <p:cNvPr id="1017" name="Shape 1017"/>
          <p:cNvCxnSpPr/>
          <p:nvPr/>
        </p:nvCxnSpPr>
        <p:spPr>
          <a:xfrm rot="10800000">
            <a:off x="7388539" y="2465459"/>
            <a:ext cx="1078305" cy="133105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4391025" y="1180919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4394489" y="1103420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025" name="Shape 1025"/>
          <p:cNvSpPr/>
          <p:nvPr/>
        </p:nvSpPr>
        <p:spPr>
          <a:xfrm>
            <a:off x="5376626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Shape 1026"/>
          <p:cNvSpPr txBox="1"/>
          <p:nvPr/>
        </p:nvSpPr>
        <p:spPr>
          <a:xfrm>
            <a:off x="5286375" y="134198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보병의 왕</a:t>
            </a:r>
          </a:p>
        </p:txBody>
      </p:sp>
      <p:sp>
        <p:nvSpPr>
          <p:cNvPr id="1027" name="Shape 1027"/>
          <p:cNvSpPr/>
          <p:nvPr/>
        </p:nvSpPr>
        <p:spPr>
          <a:xfrm>
            <a:off x="5688710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6009841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6321923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6629009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Shape 1031"/>
          <p:cNvGrpSpPr/>
          <p:nvPr/>
        </p:nvGrpSpPr>
        <p:grpSpPr>
          <a:xfrm>
            <a:off x="4391025" y="1951190"/>
            <a:ext cx="3406264" cy="859405"/>
            <a:chOff x="4391025" y="1823181"/>
            <a:chExt cx="3406264" cy="859405"/>
          </a:xfrm>
        </p:grpSpPr>
        <p:sp>
          <p:nvSpPr>
            <p:cNvPr id="1032" name="Shape 1032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기병의 왕</a:t>
              </a: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1042" name="Shape 1042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517458" y="1117475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1044" name="Shape 1044"/>
          <p:cNvSpPr/>
          <p:nvPr/>
        </p:nvSpPr>
        <p:spPr>
          <a:xfrm rot="5400000">
            <a:off x="5396872" y="1040700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 txBox="1"/>
          <p:nvPr/>
        </p:nvSpPr>
        <p:spPr>
          <a:xfrm>
            <a:off x="5334000" y="1075287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Lv0</a:t>
            </a:r>
          </a:p>
        </p:txBody>
      </p:sp>
      <p:sp>
        <p:nvSpPr>
          <p:cNvPr id="1046" name="Shape 1046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47" name="Shape 1047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필요 과학 기술 : 0 / 8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049" name="Shape 1049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1050" name="Shape 1050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1051" name="Shape 1051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</a:p>
        </p:txBody>
      </p:sp>
      <p:pic>
        <p:nvPicPr>
          <p:cNvPr id="1052" name="Shape 10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Shape 1053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1054" name="Shape 10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055" name="Shape 10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584420" y="667910"/>
            <a:ext cx="332510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단계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단계 구성은 4단계로 구성 되어집니다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단계 구성은 필요 과학 기술이 만족 하여야 다음 단계가 오픈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단계에서 상위 단계에 기능 까지 확인이 가능 하며, 그 이상의 단계 내용은 확인이 불가능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 현재 확인 할 수 없는 단계는 잠금 마크가 처리 되어 내용을 확인 할 수 없도록 처리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215538" y="142595"/>
            <a:ext cx="2755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연맹과학기술_단계 기능</a:t>
            </a:r>
          </a:p>
        </p:txBody>
      </p:sp>
      <p:sp>
        <p:nvSpPr>
          <p:cNvPr id="1059" name="Shape 1059"/>
          <p:cNvSpPr/>
          <p:nvPr/>
        </p:nvSpPr>
        <p:spPr>
          <a:xfrm>
            <a:off x="8100621" y="1836082"/>
            <a:ext cx="3500558" cy="1489823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지금 현재 확인 할 수 없는 단계는 잠금 마크 표시를 해주도록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단계를 확인 할 수 없는 버튼을 클릭 시 확인 할 수 없다는 알림 팝업이 나오게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3초간 알림 팝업 내용 : 필요 연구 달성 시 오픈 되어집니다.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0" name="Shape 1060"/>
          <p:cNvCxnSpPr/>
          <p:nvPr/>
        </p:nvCxnSpPr>
        <p:spPr>
          <a:xfrm rot="10800000">
            <a:off x="6851328" y="872532"/>
            <a:ext cx="1234576" cy="1580318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1" name="Shape 1061"/>
          <p:cNvSpPr/>
          <p:nvPr/>
        </p:nvSpPr>
        <p:spPr>
          <a:xfrm>
            <a:off x="8100621" y="3456680"/>
            <a:ext cx="3500558" cy="2433129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단계 오픈을 위해서 필요 한 조건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- 1단계 연구 중 별을 8개를 모두 달성을 하게 되어지면 필요 조건이 만족 하여 다음 단계가 오픈 되어지게 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필요 과학 기술 카운트는 레벨이 상승 하게 되어지면 카운트를 한 개 올려 주도록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필요 과학 기술 단계 모든 조건을 만족 하는 경우 다음단계의 조건을 보여 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단계 까지 달성 하게 되어지면 4단계가 오픈 되어지고 5단계가 존재 하지 않기 때문에 지금 현재 총 달성 과학 기술을 표기 해주도록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차후 단계가 추가 되어지면 총 달성 과학 기술은 보여지지 않고 필요 조건이 오픈 되어지게 처리가 필요 합니다</a:t>
            </a:r>
          </a:p>
        </p:txBody>
      </p:sp>
      <p:cxnSp>
        <p:nvCxnSpPr>
          <p:cNvPr id="1062" name="Shape 1062"/>
          <p:cNvCxnSpPr>
            <a:stCxn id="1061" idx="1"/>
            <a:endCxn id="1047" idx="0"/>
          </p:cNvCxnSpPr>
          <p:nvPr/>
        </p:nvCxnSpPr>
        <p:spPr>
          <a:xfrm flipH="1">
            <a:off x="6097821" y="4673245"/>
            <a:ext cx="2002800" cy="1362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3" name="Shape 1063"/>
          <p:cNvSpPr/>
          <p:nvPr/>
        </p:nvSpPr>
        <p:spPr>
          <a:xfrm>
            <a:off x="8100621" y="6344957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 연구 마스터 기술 : 100 / 120</a:t>
            </a:r>
          </a:p>
        </p:txBody>
      </p:sp>
      <p:sp>
        <p:nvSpPr>
          <p:cNvPr id="1064" name="Shape 1064"/>
          <p:cNvSpPr/>
          <p:nvPr/>
        </p:nvSpPr>
        <p:spPr>
          <a:xfrm>
            <a:off x="9208903" y="5979008"/>
            <a:ext cx="375437" cy="32291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Shape 1065"/>
          <p:cNvCxnSpPr>
            <a:stCxn id="1022" idx="2"/>
            <a:endCxn id="1063" idx="1"/>
          </p:cNvCxnSpPr>
          <p:nvPr/>
        </p:nvCxnSpPr>
        <p:spPr>
          <a:xfrm>
            <a:off x="6096428" y="6475733"/>
            <a:ext cx="2004299" cy="7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Shape 1071"/>
          <p:cNvSpPr/>
          <p:nvPr/>
        </p:nvSpPr>
        <p:spPr>
          <a:xfrm>
            <a:off x="4391025" y="1180919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4394489" y="1103420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073" name="Shape 1073"/>
          <p:cNvSpPr/>
          <p:nvPr/>
        </p:nvSpPr>
        <p:spPr>
          <a:xfrm>
            <a:off x="5376626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Shape 1074"/>
          <p:cNvSpPr txBox="1"/>
          <p:nvPr/>
        </p:nvSpPr>
        <p:spPr>
          <a:xfrm>
            <a:off x="5286375" y="134198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보병의 왕</a:t>
            </a:r>
          </a:p>
        </p:txBody>
      </p:sp>
      <p:sp>
        <p:nvSpPr>
          <p:cNvPr id="1075" name="Shape 1075"/>
          <p:cNvSpPr/>
          <p:nvPr/>
        </p:nvSpPr>
        <p:spPr>
          <a:xfrm>
            <a:off x="5688710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6009841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6321923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6629009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9" name="Shape 1079"/>
          <p:cNvGrpSpPr/>
          <p:nvPr/>
        </p:nvGrpSpPr>
        <p:grpSpPr>
          <a:xfrm>
            <a:off x="4391025" y="1951190"/>
            <a:ext cx="3406264" cy="859405"/>
            <a:chOff x="4391025" y="1823181"/>
            <a:chExt cx="3406264" cy="859405"/>
          </a:xfrm>
        </p:grpSpPr>
        <p:sp>
          <p:nvSpPr>
            <p:cNvPr id="1080" name="Shape 1080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기병의 왕</a:t>
              </a: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1090" name="Shape 1090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sp>
        <p:nvSpPr>
          <p:cNvPr id="1091" name="Shape 1091"/>
          <p:cNvSpPr/>
          <p:nvPr/>
        </p:nvSpPr>
        <p:spPr>
          <a:xfrm>
            <a:off x="5517458" y="1117475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1092" name="Shape 1092"/>
          <p:cNvSpPr/>
          <p:nvPr/>
        </p:nvSpPr>
        <p:spPr>
          <a:xfrm rot="5400000">
            <a:off x="5396872" y="1040700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5334000" y="1075287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Lv0</a:t>
            </a:r>
          </a:p>
        </p:txBody>
      </p:sp>
      <p:sp>
        <p:nvSpPr>
          <p:cNvPr id="1094" name="Shape 1094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95" name="Shape 1095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1096" name="Shape 1096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097" name="Shape 1097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1098" name="Shape 1098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1099" name="Shape 1099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</a:p>
        </p:txBody>
      </p:sp>
      <p:pic>
        <p:nvPicPr>
          <p:cNvPr id="1100" name="Shape 1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Shape 1101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1102" name="Shape 1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103" name="Shape 1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Shape 1104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연맹명예 포인트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연맹명예 포인트는 연구를 통해 획득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연맹명예 포인트는 1포인트 획득 시 일정량의 연맹포인트를 획득 할 수 있습니다(연맹 포인트는 상점에서 사용 하는 포인트 입니다)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연맹명예 포인트는 과학 연구 , 아이템으로 획득 할 수 있습니다.(운영자 선물 등을 통해서 아이템으로 획득 가능)</a:t>
            </a:r>
          </a:p>
        </p:txBody>
      </p:sp>
      <p:sp>
        <p:nvSpPr>
          <p:cNvPr id="1106" name="Shape 1106"/>
          <p:cNvSpPr/>
          <p:nvPr/>
        </p:nvSpPr>
        <p:spPr>
          <a:xfrm>
            <a:off x="215538" y="142595"/>
            <a:ext cx="3365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연맹과학기술_연맹명예 포인트</a:t>
            </a:r>
          </a:p>
        </p:txBody>
      </p:sp>
      <p:sp>
        <p:nvSpPr>
          <p:cNvPr id="1107" name="Shape 1107"/>
          <p:cNvSpPr/>
          <p:nvPr/>
        </p:nvSpPr>
        <p:spPr>
          <a:xfrm>
            <a:off x="8174390" y="774145"/>
            <a:ext cx="3500558" cy="1489823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연맹명예 포인트는 과학 연구를 진행 시 획득 하는 포인트 입니다.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연맹명예 포인트는 과학 연구 부분에서 획득 할 수 있습니다.</a:t>
            </a:r>
          </a:p>
        </p:txBody>
      </p:sp>
      <p:cxnSp>
        <p:nvCxnSpPr>
          <p:cNvPr id="1108" name="Shape 1108"/>
          <p:cNvCxnSpPr>
            <a:stCxn id="1107" idx="1"/>
          </p:cNvCxnSpPr>
          <p:nvPr/>
        </p:nvCxnSpPr>
        <p:spPr>
          <a:xfrm rot="10800000">
            <a:off x="7745390" y="484057"/>
            <a:ext cx="429000" cy="1035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Shape 1114"/>
          <p:cNvSpPr/>
          <p:nvPr/>
        </p:nvSpPr>
        <p:spPr>
          <a:xfrm>
            <a:off x="4391025" y="1180919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Shape 1115"/>
          <p:cNvSpPr/>
          <p:nvPr/>
        </p:nvSpPr>
        <p:spPr>
          <a:xfrm>
            <a:off x="4394489" y="1103420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116" name="Shape 1116"/>
          <p:cNvSpPr/>
          <p:nvPr/>
        </p:nvSpPr>
        <p:spPr>
          <a:xfrm>
            <a:off x="5376626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Shape 1117"/>
          <p:cNvSpPr txBox="1"/>
          <p:nvPr/>
        </p:nvSpPr>
        <p:spPr>
          <a:xfrm>
            <a:off x="5286375" y="134198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보병의 왕</a:t>
            </a:r>
          </a:p>
        </p:txBody>
      </p:sp>
      <p:sp>
        <p:nvSpPr>
          <p:cNvPr id="1118" name="Shape 1118"/>
          <p:cNvSpPr/>
          <p:nvPr/>
        </p:nvSpPr>
        <p:spPr>
          <a:xfrm>
            <a:off x="5688710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>
            <a:off x="6009841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6321923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6629009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4391025" y="1951190"/>
            <a:ext cx="3406264" cy="859405"/>
            <a:chOff x="4391025" y="1823181"/>
            <a:chExt cx="3406264" cy="859405"/>
          </a:xfrm>
        </p:grpSpPr>
        <p:sp>
          <p:nvSpPr>
            <p:cNvPr id="1123" name="Shape 1123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기병의 왕</a:t>
              </a: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1133" name="Shape 1133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sp>
        <p:nvSpPr>
          <p:cNvPr id="1134" name="Shape 1134"/>
          <p:cNvSpPr/>
          <p:nvPr/>
        </p:nvSpPr>
        <p:spPr>
          <a:xfrm>
            <a:off x="5517458" y="1117475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1135" name="Shape 1135"/>
          <p:cNvSpPr/>
          <p:nvPr/>
        </p:nvSpPr>
        <p:spPr>
          <a:xfrm rot="5400000">
            <a:off x="5396872" y="1040700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Shape 1136"/>
          <p:cNvSpPr txBox="1"/>
          <p:nvPr/>
        </p:nvSpPr>
        <p:spPr>
          <a:xfrm>
            <a:off x="5334000" y="1075287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Lv0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38" name="Shape 1138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1139" name="Shape 1139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140" name="Shape 1140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1141" name="Shape 1141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1142" name="Shape 1142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</a:p>
        </p:txBody>
      </p:sp>
      <p:pic>
        <p:nvPicPr>
          <p:cNvPr id="1143" name="Shape 1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Shape 1144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1145" name="Shape 1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146" name="Shape 1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물음표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물음표 버튼을 눌러서 연맹 과학기술에 대한 자세한 내용을 확인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물음표 전체 UI 구성에 대한 부분은 따로 통일 하여 명시 하도록 합니다.</a:t>
            </a:r>
          </a:p>
        </p:txBody>
      </p:sp>
      <p:sp>
        <p:nvSpPr>
          <p:cNvPr id="1149" name="Shape 1149"/>
          <p:cNvSpPr/>
          <p:nvPr/>
        </p:nvSpPr>
        <p:spPr>
          <a:xfrm>
            <a:off x="215538" y="142595"/>
            <a:ext cx="2903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연맹과학기술_물음표 기능</a:t>
            </a:r>
          </a:p>
        </p:txBody>
      </p:sp>
      <p:sp>
        <p:nvSpPr>
          <p:cNvPr id="1150" name="Shape 1150"/>
          <p:cNvSpPr/>
          <p:nvPr/>
        </p:nvSpPr>
        <p:spPr>
          <a:xfrm>
            <a:off x="8521963" y="4755805"/>
            <a:ext cx="3500558" cy="589955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물음표 버튼을 누르면 과학연구에 대한 상세 내용을 확인 할 수 있습니다</a:t>
            </a:r>
          </a:p>
        </p:txBody>
      </p:sp>
      <p:cxnSp>
        <p:nvCxnSpPr>
          <p:cNvPr id="1151" name="Shape 1151"/>
          <p:cNvCxnSpPr>
            <a:stCxn id="1150" idx="1"/>
            <a:endCxn id="1139" idx="0"/>
          </p:cNvCxnSpPr>
          <p:nvPr/>
        </p:nvCxnSpPr>
        <p:spPr>
          <a:xfrm flipH="1">
            <a:off x="7633063" y="5050783"/>
            <a:ext cx="888900" cy="977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4391025" y="1180919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4394489" y="1103420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159" name="Shape 1159"/>
          <p:cNvSpPr/>
          <p:nvPr/>
        </p:nvSpPr>
        <p:spPr>
          <a:xfrm>
            <a:off x="5376626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Shape 1160"/>
          <p:cNvSpPr txBox="1"/>
          <p:nvPr/>
        </p:nvSpPr>
        <p:spPr>
          <a:xfrm>
            <a:off x="5286375" y="134198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보병의 왕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688710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6009841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Shape 1163"/>
          <p:cNvSpPr/>
          <p:nvPr/>
        </p:nvSpPr>
        <p:spPr>
          <a:xfrm>
            <a:off x="6321923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6629009" y="1577133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5" name="Shape 1165"/>
          <p:cNvGrpSpPr/>
          <p:nvPr/>
        </p:nvGrpSpPr>
        <p:grpSpPr>
          <a:xfrm>
            <a:off x="4391025" y="1951190"/>
            <a:ext cx="3406264" cy="859405"/>
            <a:chOff x="4391025" y="1823181"/>
            <a:chExt cx="3406264" cy="859405"/>
          </a:xfrm>
        </p:grpSpPr>
        <p:sp>
          <p:nvSpPr>
            <p:cNvPr id="1166" name="Shape 1166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기병의 왕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1176" name="Shape 1176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517458" y="1117475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1178" name="Shape 1178"/>
          <p:cNvSpPr/>
          <p:nvPr/>
        </p:nvSpPr>
        <p:spPr>
          <a:xfrm rot="5400000">
            <a:off x="5396872" y="1040700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Shape 1179"/>
          <p:cNvSpPr txBox="1"/>
          <p:nvPr/>
        </p:nvSpPr>
        <p:spPr>
          <a:xfrm>
            <a:off x="5334000" y="1075287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Lv0</a:t>
            </a:r>
          </a:p>
        </p:txBody>
      </p:sp>
      <p:sp>
        <p:nvSpPr>
          <p:cNvPr id="1180" name="Shape 1180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81" name="Shape 1181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183" name="Shape 1183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1184" name="Shape 1184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1185" name="Shape 1185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1186" name="Shape 1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Shape 1187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1188" name="Shape 1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Shape 1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190" name="Shape 1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Shape 1191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584420" y="667910"/>
            <a:ext cx="3325104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추천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추천 기능은 권한(RANK4 , RANK5) 유저만 사용 가능한 기능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추천 기능은 연맹 원 모두에게 보여지도록 처리 되어집니다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추천 기능을 통해 권한(RANK4 , RANK5) 유저가 이 과학 기술을 연구 해달라고 요청 하는 기능으로 보면 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기능 사용 부분은 “ 추천기능(2) “에서 확인 해주세요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93" name="Shape 1193"/>
          <p:cNvSpPr/>
          <p:nvPr/>
        </p:nvSpPr>
        <p:spPr>
          <a:xfrm>
            <a:off x="215538" y="142595"/>
            <a:ext cx="3135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 추천 기능(1)</a:t>
            </a:r>
          </a:p>
        </p:txBody>
      </p:sp>
      <p:sp>
        <p:nvSpPr>
          <p:cNvPr id="1194" name="Shape 1194"/>
          <p:cNvSpPr/>
          <p:nvPr/>
        </p:nvSpPr>
        <p:spPr>
          <a:xfrm>
            <a:off x="8145443" y="1934693"/>
            <a:ext cx="3500558" cy="1264619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연구에 대한 정보를 보여주는 기능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연구에 대한 상세 정보는 확인 할 수 없으며, 이 기능으로 어는 부분이 상승 하는지에 대한 설명만 보여주는 기능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마다 틀리게 구성 되어지기 때문에 데이터 테이블에 설명을 기입 할 수 있도록 제작 합니다.</a:t>
            </a:r>
          </a:p>
        </p:txBody>
      </p:sp>
      <p:cxnSp>
        <p:nvCxnSpPr>
          <p:cNvPr id="1195" name="Shape 1195"/>
          <p:cNvCxnSpPr/>
          <p:nvPr/>
        </p:nvCxnSpPr>
        <p:spPr>
          <a:xfrm rot="10800000">
            <a:off x="6330972" y="1221843"/>
            <a:ext cx="1840888" cy="152470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1202" name="Shape 1202"/>
          <p:cNvGrpSpPr/>
          <p:nvPr/>
        </p:nvGrpSpPr>
        <p:grpSpPr>
          <a:xfrm>
            <a:off x="4391025" y="1076637"/>
            <a:ext cx="3406264" cy="859405"/>
            <a:chOff x="4391025" y="1823181"/>
            <a:chExt cx="3406264" cy="859405"/>
          </a:xfrm>
        </p:grpSpPr>
        <p:sp>
          <p:nvSpPr>
            <p:cNvPr id="1203" name="Shape 1203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1212" name="Shape 1212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1214" name="Shape 1214"/>
          <p:cNvGrpSpPr/>
          <p:nvPr/>
        </p:nvGrpSpPr>
        <p:grpSpPr>
          <a:xfrm>
            <a:off x="4391025" y="1952539"/>
            <a:ext cx="3406264" cy="859405"/>
            <a:chOff x="4391025" y="1823181"/>
            <a:chExt cx="3406264" cy="859405"/>
          </a:xfrm>
        </p:grpSpPr>
        <p:sp>
          <p:nvSpPr>
            <p:cNvPr id="1215" name="Shape 1215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1225" name="Shape 1225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26" name="Shape 1226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1227" name="Shape 1227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1228" name="Shape 1228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1229" name="Shape 1229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Shape 1231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1232" name="Shape 1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Shape 1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1234" name="Shape 1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Shape 1235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1236" name="Shape 1236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237" name="Shape 1237"/>
          <p:cNvSpPr/>
          <p:nvPr/>
        </p:nvSpPr>
        <p:spPr>
          <a:xfrm>
            <a:off x="4336028" y="250520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4623458" y="1141320"/>
            <a:ext cx="3041362" cy="4067402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9" name="Shape 1239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0" name="Shape 1240"/>
          <p:cNvSpPr/>
          <p:nvPr/>
        </p:nvSpPr>
        <p:spPr>
          <a:xfrm>
            <a:off x="5856353" y="11461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1241" name="Shape 1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3023" y="1585962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Shape 1242"/>
          <p:cNvSpPr/>
          <p:nvPr/>
        </p:nvSpPr>
        <p:spPr>
          <a:xfrm>
            <a:off x="5595398" y="1657577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</a:t>
            </a:r>
            <a:r>
              <a:rPr b="1" lang="en-US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1243" name="Shape 1243"/>
          <p:cNvSpPr/>
          <p:nvPr/>
        </p:nvSpPr>
        <p:spPr>
          <a:xfrm>
            <a:off x="4770610" y="23904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5402989" y="238477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1245" name="Shape 1245"/>
          <p:cNvSpPr/>
          <p:nvPr/>
        </p:nvSpPr>
        <p:spPr>
          <a:xfrm>
            <a:off x="4770610" y="306704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5039419" y="3283478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5051010" y="3282576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Shape 1248"/>
          <p:cNvSpPr/>
          <p:nvPr/>
        </p:nvSpPr>
        <p:spPr>
          <a:xfrm>
            <a:off x="4811848" y="3145221"/>
            <a:ext cx="266139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9" name="Shape 12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1" y="3171256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Shape 1250"/>
          <p:cNvSpPr/>
          <p:nvPr/>
        </p:nvSpPr>
        <p:spPr>
          <a:xfrm>
            <a:off x="5552666" y="3035599"/>
            <a:ext cx="122982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22,222/64,000</a:t>
            </a:r>
          </a:p>
        </p:txBody>
      </p:sp>
      <p:pic>
        <p:nvPicPr>
          <p:cNvPr id="1251" name="Shape 12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5042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Shape 12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6735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Shape 12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8430" y="27249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Shape 12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0126" y="27249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Shape 12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1817" y="2724974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Shape 1256"/>
          <p:cNvSpPr/>
          <p:nvPr/>
        </p:nvSpPr>
        <p:spPr>
          <a:xfrm>
            <a:off x="4770610" y="3784226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4836846" y="3848205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8" name="Shape 1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4" y="3879468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Shape 1259"/>
          <p:cNvSpPr/>
          <p:nvPr/>
        </p:nvSpPr>
        <p:spPr>
          <a:xfrm>
            <a:off x="5022610" y="3871862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</a:p>
        </p:txBody>
      </p:sp>
      <p:pic>
        <p:nvPicPr>
          <p:cNvPr descr="http://vignette1.wikia.nocookie.net/the-lost-tower/images/4/44/Icon_honor_icon_ms_coin@2x.png/revision/latest?cb=20140727074215" id="1260" name="Shape 1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585" y="3886076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Shape 1261"/>
          <p:cNvSpPr/>
          <p:nvPr/>
        </p:nvSpPr>
        <p:spPr>
          <a:xfrm>
            <a:off x="5856325" y="3871862"/>
            <a:ext cx="3385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62" name="Shape 1262"/>
          <p:cNvSpPr/>
          <p:nvPr/>
        </p:nvSpPr>
        <p:spPr>
          <a:xfrm>
            <a:off x="6678360" y="3823764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1263" name="Shape 12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2242" y="3878737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Shape 1264"/>
          <p:cNvSpPr/>
          <p:nvPr/>
        </p:nvSpPr>
        <p:spPr>
          <a:xfrm>
            <a:off x="5698544" y="3477957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1265" name="Shape 1265"/>
          <p:cNvSpPr/>
          <p:nvPr/>
        </p:nvSpPr>
        <p:spPr>
          <a:xfrm>
            <a:off x="4779576" y="4250392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Shape 1266"/>
          <p:cNvSpPr/>
          <p:nvPr/>
        </p:nvSpPr>
        <p:spPr>
          <a:xfrm>
            <a:off x="4845812" y="4314371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Shape 1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53300" y="4345632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Shape 1268"/>
          <p:cNvSpPr/>
          <p:nvPr/>
        </p:nvSpPr>
        <p:spPr>
          <a:xfrm>
            <a:off x="5031576" y="4338028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descr="http://vignette1.wikia.nocookie.net/the-lost-tower/images/4/44/Icon_honor_icon_ms_coin@2x.png/revision/latest?cb=20140727074215" id="1269" name="Shape 1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551" y="4352241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Shape 1270"/>
          <p:cNvSpPr/>
          <p:nvPr/>
        </p:nvSpPr>
        <p:spPr>
          <a:xfrm>
            <a:off x="5865291" y="4338026"/>
            <a:ext cx="4924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271" name="Shape 1271"/>
          <p:cNvSpPr/>
          <p:nvPr/>
        </p:nvSpPr>
        <p:spPr>
          <a:xfrm>
            <a:off x="6687325" y="4289928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1272" name="Shape 1272"/>
          <p:cNvSpPr/>
          <p:nvPr/>
        </p:nvSpPr>
        <p:spPr>
          <a:xfrm>
            <a:off x="4788539" y="470758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4854773" y="477156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4" name="Shape 12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62261" y="4802831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Shape 1275"/>
          <p:cNvSpPr/>
          <p:nvPr/>
        </p:nvSpPr>
        <p:spPr>
          <a:xfrm>
            <a:off x="4977783" y="4795226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1276" name="Shape 1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514" y="4809439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Shape 1277"/>
          <p:cNvSpPr/>
          <p:nvPr/>
        </p:nvSpPr>
        <p:spPr>
          <a:xfrm>
            <a:off x="5874253" y="4795225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1278" name="Shape 1278"/>
          <p:cNvSpPr/>
          <p:nvPr/>
        </p:nvSpPr>
        <p:spPr>
          <a:xfrm>
            <a:off x="6696288" y="4747126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1279" name="Shape 12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8414" y="4332541"/>
            <a:ext cx="241242" cy="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Shape 1280"/>
          <p:cNvSpPr/>
          <p:nvPr/>
        </p:nvSpPr>
        <p:spPr>
          <a:xfrm>
            <a:off x="8254804" y="1322858"/>
            <a:ext cx="3722043" cy="1842392"/>
          </a:xfrm>
          <a:prstGeom prst="roundRect">
            <a:avLst>
              <a:gd fmla="val 434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추천 하기 버튼으로 권한(RANK4 , RANK5) 유저만 보여지게 되어집니다.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권한에 대한 상세한 설명은 권한 문서를 참고 부탁드립니다.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추천 기능을 누르면 연구를 확인 할 수 있는 화면에서 추천 버튼이 체크가 되어지게 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추천 버튼 클릭 시 지금 현재 2개의 추천 리스트가 있으면 “ 최대 2개 까지만 추천이 가능 합니다 “ 알림 팝업이 나오게 처리 합니다(3초간 유지)</a:t>
            </a:r>
          </a:p>
        </p:txBody>
      </p:sp>
      <p:sp>
        <p:nvSpPr>
          <p:cNvPr id="1281" name="Shape 1281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추천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추천 추천 기능은 추천이 가능한 유저만 버튼이 보이도록 처리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추천 기능은 권한(RANK4 , RANK5) 유저만 사용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권한(RANK4 , RANK5) 유저가 아닌 경우 비활성화 처리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추천은 최대 2개 까지만 설정 할 수 있습니다.(변경은 자유롭게 할 수 있습니다)</a:t>
            </a:r>
          </a:p>
        </p:txBody>
      </p:sp>
      <p:sp>
        <p:nvSpPr>
          <p:cNvPr id="1282" name="Shape 1282"/>
          <p:cNvSpPr/>
          <p:nvPr/>
        </p:nvSpPr>
        <p:spPr>
          <a:xfrm>
            <a:off x="215538" y="142595"/>
            <a:ext cx="3135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 추천 기능(2)</a:t>
            </a:r>
          </a:p>
        </p:txBody>
      </p:sp>
      <p:sp>
        <p:nvSpPr>
          <p:cNvPr id="1283" name="Shape 1283"/>
          <p:cNvSpPr/>
          <p:nvPr/>
        </p:nvSpPr>
        <p:spPr>
          <a:xfrm>
            <a:off x="7073815" y="1199725"/>
            <a:ext cx="542776" cy="4326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</a:t>
            </a:r>
          </a:p>
        </p:txBody>
      </p:sp>
      <p:cxnSp>
        <p:nvCxnSpPr>
          <p:cNvPr id="1284" name="Shape 1284"/>
          <p:cNvCxnSpPr>
            <a:stCxn id="1280" idx="1"/>
            <a:endCxn id="1283" idx="3"/>
          </p:cNvCxnSpPr>
          <p:nvPr/>
        </p:nvCxnSpPr>
        <p:spPr>
          <a:xfrm rot="10800000">
            <a:off x="7616704" y="1416054"/>
            <a:ext cx="638100" cy="828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5" name="Shape 1285"/>
          <p:cNvSpPr/>
          <p:nvPr/>
        </p:nvSpPr>
        <p:spPr>
          <a:xfrm>
            <a:off x="8260546" y="3768626"/>
            <a:ext cx="3406264" cy="690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8264010" y="3691128"/>
            <a:ext cx="831272" cy="831272"/>
          </a:xfrm>
          <a:prstGeom prst="roundRect">
            <a:avLst>
              <a:gd fmla="val 41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287" name="Shape 1287"/>
          <p:cNvSpPr/>
          <p:nvPr/>
        </p:nvSpPr>
        <p:spPr>
          <a:xfrm>
            <a:off x="9246147" y="4164841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 txBox="1"/>
          <p:nvPr/>
        </p:nvSpPr>
        <p:spPr>
          <a:xfrm>
            <a:off x="9155896" y="392969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보병의 왕</a:t>
            </a:r>
          </a:p>
        </p:txBody>
      </p:sp>
      <p:sp>
        <p:nvSpPr>
          <p:cNvPr id="1289" name="Shape 1289"/>
          <p:cNvSpPr/>
          <p:nvPr/>
        </p:nvSpPr>
        <p:spPr>
          <a:xfrm>
            <a:off x="9558231" y="4164841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Shape 1290"/>
          <p:cNvSpPr/>
          <p:nvPr/>
        </p:nvSpPr>
        <p:spPr>
          <a:xfrm>
            <a:off x="9879361" y="4164841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10191445" y="4164841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10498529" y="4164841"/>
            <a:ext cx="240789" cy="240789"/>
          </a:xfrm>
          <a:prstGeom prst="star5">
            <a:avLst>
              <a:gd fmla="val 29462" name="adj"/>
              <a:gd fmla="val 105146" name="hf"/>
              <a:gd fmla="val 110557" name="vf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9386979" y="3705182"/>
            <a:ext cx="772208" cy="14674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추천</a:t>
            </a:r>
          </a:p>
        </p:txBody>
      </p:sp>
      <p:sp>
        <p:nvSpPr>
          <p:cNvPr id="1294" name="Shape 1294"/>
          <p:cNvSpPr/>
          <p:nvPr/>
        </p:nvSpPr>
        <p:spPr>
          <a:xfrm rot="5400000">
            <a:off x="9266394" y="3628409"/>
            <a:ext cx="264781" cy="400523"/>
          </a:xfrm>
          <a:prstGeom prst="homePlate">
            <a:avLst>
              <a:gd fmla="val 39208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Shape 1295"/>
          <p:cNvSpPr txBox="1"/>
          <p:nvPr/>
        </p:nvSpPr>
        <p:spPr>
          <a:xfrm>
            <a:off x="9203521" y="3662996"/>
            <a:ext cx="393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Lv0</a:t>
            </a:r>
          </a:p>
        </p:txBody>
      </p:sp>
      <p:sp>
        <p:nvSpPr>
          <p:cNvPr id="1296" name="Shape 1296"/>
          <p:cNvSpPr/>
          <p:nvPr/>
        </p:nvSpPr>
        <p:spPr>
          <a:xfrm>
            <a:off x="9631435" y="3263906"/>
            <a:ext cx="430500" cy="375134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90464" y="289248"/>
            <a:ext cx="2276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과학연구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13629" y="667910"/>
            <a:ext cx="1041637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연구는 연구를 통해서 이로운 버프를 획득 하여 강력한 연맹을 만들 수 있는 기능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과학연구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연구는 연맹을 가입 이후 부터 사용 가능 한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연구 진행 시 이로운 버프를 획득 하여 강력한 연맹을 만들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가입 시 연맹에서 연구한 과학은 모두 적용을 받게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연구 버프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연구 버프는 3가지 타입이 존재 합니다.(개인 적용 버프, 연맹 상승 버프, 상대편 감소 디버프)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개인 적용 버프는 개인의 병력이 강해지거나 , 식량 생산량이 증가 하는 부분을 의미 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상승 버프는 연맹의 도움이 되는 버프로 연맹 인원이 증가 하거나 , 연맹 집결 속도가 상승 하는 부분을 의미합니다.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상대편 감소 디버프는 상대편 병력의 능력치를 감소 하는 부분을 의미 합니다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버프, 디버프 옵션 내용은 엑셀 테이블로 정의 하도록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013629" y="667910"/>
            <a:ext cx="10228111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등급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과학은 4가지 단계로 구성 되어있습니다.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필요 조건 1단계는 연맹 가입 후 사용이 가능 하며, 2단계 부터는 필요 조건을 달성 하여야 가능 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단계 상승 조건 : 모든 연구에 레벨을 합쳐서 특정 레벨이 도달 하면 오픈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레벨 이상 달성 시 다음 단계가 오픈 되어집니다.(2,3,4 단계 마다 레벨이 틀리게 적용 되어집니다)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연구 경험치 구매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과학은 경험치를 구매 하여 경험치를 상승 시킬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경험치를 구매 하여 모든 경험치를 채우게 되어지면 이후 부터 연구를 진행 할 수 있게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마다 일반, 대박, 초대박 비용 구성이 틀려지게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레벨 마다 일반, 대박 , 초대박 비용 구성이 틀려지게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시간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시간은 2가지 타입이 존재 합니다.(연구 경험치 시간 , 연구 시간)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경험치 시간:  경험치를 구매 할 때 마다 일정량의 시간이 상승 하게 되어지며, 구매를 계속 하여 시간이 4시간을 초과하게 되어지면 이후 부터는 경험치를 구매 할 수 없습니다.(4시간 이하의 시간을 유지 하게 되어지면 경험치 구매가 가능 합니다)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4시간을 초과 하게 되어지면 이후 시간이 0이 되어질 때 까지는 연구 경험치 구매가 불가능 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시간: 연구 경험치를 모두 채우게 되어지면 연구가 가능 하며, 연구를 진행 시 일정량의 시간 동안 연구를 진행 하게 되어집니다. 연구를 모두 마치게 되어지면, 해당 하는 연구가 완료 되어지며, 해당 연구에 레벨이 상승 하게 되어집니다.(연구는 동시 여러 개를 진행 할 수 없습니다)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연구 경험치 시간은 개별 시간으로 연맹원 마다 틀리게 적용 되어지며, 연구 시간 연맹원 공통 시간 입니다)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과학연구 기능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013629" y="667910"/>
            <a:ext cx="10644511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레벨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과학 레벨은 초기에 0레벨로 시작 되어지게 됩니다.(0레벨 단계에서는 적용 되는 수치가 없습니다)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과학 레벨이 상승 하게 되어지면 해당 하는 연구에 기능이 활성화 되어집니다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기능이 활성화 되어지면 모든 연맹원들에게 버프가 적용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연구마다 레벨이 존재 하며, 연구를 모두 마치게 되어지면 MASTER 상태가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과학 연구 권한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기능은 RANK5, RANK4 유저만사용 할 수 있습니다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경험치 구매는 모든 연맹원이 사용 가능 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추천 기능은 RANK5, RANK4 유저가 사용 할 수 있는 기능 입니다(추천 기능은 최대 2개 까지만 사용 가능 합니다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연구 추천 기능은 연맹원들에게 해당 하는 연구를 진행 해달라고 하는 기능 입니다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경험치(일반, 대박, 초대박 기능)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일반 연구 경험치를 구매 하면 확률로 인하여 대박, 초대박이 활성화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, 초대박 연구 경험치 구매는 동시에 나올 수 있습니다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일반 연구, 대박 연구, 초대박 연구 경험치 구매 시 연구 경험치를 즉시 획득 하게 되어지며, 추가로 연맹명예 포인트를 획득 하게 됩니다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, 초대박 기능 규칙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과학연구 기능</a:t>
            </a:r>
          </a:p>
        </p:txBody>
      </p:sp>
      <p:sp>
        <p:nvSpPr>
          <p:cNvPr id="114" name="Shape 114"/>
          <p:cNvSpPr/>
          <p:nvPr/>
        </p:nvSpPr>
        <p:spPr>
          <a:xfrm>
            <a:off x="924662" y="5567080"/>
            <a:ext cx="947665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연구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 구매</a:t>
            </a:r>
          </a:p>
        </p:txBody>
      </p:sp>
      <p:sp>
        <p:nvSpPr>
          <p:cNvPr id="115" name="Shape 115"/>
          <p:cNvSpPr/>
          <p:nvPr/>
        </p:nvSpPr>
        <p:spPr>
          <a:xfrm>
            <a:off x="2186125" y="5567078"/>
            <a:ext cx="1042430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확률 적용</a:t>
            </a:r>
          </a:p>
        </p:txBody>
      </p:sp>
      <p:cxnSp>
        <p:nvCxnSpPr>
          <p:cNvPr id="116" name="Shape 116"/>
          <p:cNvCxnSpPr>
            <a:stCxn id="114" idx="3"/>
            <a:endCxn id="115" idx="1"/>
          </p:cNvCxnSpPr>
          <p:nvPr/>
        </p:nvCxnSpPr>
        <p:spPr>
          <a:xfrm>
            <a:off x="1872328" y="5755338"/>
            <a:ext cx="31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3638560" y="5567078"/>
            <a:ext cx="1103771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꽝 확률 90%</a:t>
            </a:r>
          </a:p>
        </p:txBody>
      </p:sp>
      <p:cxnSp>
        <p:nvCxnSpPr>
          <p:cNvPr id="118" name="Shape 118"/>
          <p:cNvCxnSpPr>
            <a:endCxn id="117" idx="1"/>
          </p:cNvCxnSpPr>
          <p:nvPr/>
        </p:nvCxnSpPr>
        <p:spPr>
          <a:xfrm>
            <a:off x="3237460" y="5755337"/>
            <a:ext cx="40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" name="Shape 119"/>
          <p:cNvSpPr/>
          <p:nvPr/>
        </p:nvSpPr>
        <p:spPr>
          <a:xfrm>
            <a:off x="3625421" y="6041453"/>
            <a:ext cx="1103771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당첨 확률 10%</a:t>
            </a:r>
          </a:p>
        </p:txBody>
      </p:sp>
      <p:cxnSp>
        <p:nvCxnSpPr>
          <p:cNvPr id="120" name="Shape 120"/>
          <p:cNvCxnSpPr>
            <a:endCxn id="119" idx="1"/>
          </p:cNvCxnSpPr>
          <p:nvPr/>
        </p:nvCxnSpPr>
        <p:spPr>
          <a:xfrm>
            <a:off x="3237221" y="5755412"/>
            <a:ext cx="3882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5090966" y="5567078"/>
            <a:ext cx="958132" cy="376517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경험치 구매 가능</a:t>
            </a:r>
          </a:p>
        </p:txBody>
      </p:sp>
      <p:sp>
        <p:nvSpPr>
          <p:cNvPr id="122" name="Shape 122"/>
          <p:cNvSpPr/>
          <p:nvPr/>
        </p:nvSpPr>
        <p:spPr>
          <a:xfrm>
            <a:off x="5080687" y="6041453"/>
            <a:ext cx="965550" cy="376517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경험치 구매 불가</a:t>
            </a:r>
          </a:p>
        </p:txBody>
      </p:sp>
      <p:cxnSp>
        <p:nvCxnSpPr>
          <p:cNvPr id="123" name="Shape 123"/>
          <p:cNvCxnSpPr>
            <a:stCxn id="117" idx="3"/>
            <a:endCxn id="121" idx="1"/>
          </p:cNvCxnSpPr>
          <p:nvPr/>
        </p:nvCxnSpPr>
        <p:spPr>
          <a:xfrm>
            <a:off x="4742331" y="5755337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" name="Shape 124"/>
          <p:cNvCxnSpPr>
            <a:stCxn id="119" idx="3"/>
            <a:endCxn id="122" idx="1"/>
          </p:cNvCxnSpPr>
          <p:nvPr/>
        </p:nvCxnSpPr>
        <p:spPr>
          <a:xfrm>
            <a:off x="4729192" y="6229712"/>
            <a:ext cx="35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5" name="Shape 125"/>
          <p:cNvSpPr/>
          <p:nvPr/>
        </p:nvSpPr>
        <p:spPr>
          <a:xfrm>
            <a:off x="6536567" y="5566321"/>
            <a:ext cx="947665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연구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 구매</a:t>
            </a:r>
          </a:p>
        </p:txBody>
      </p:sp>
      <p:sp>
        <p:nvSpPr>
          <p:cNvPr id="126" name="Shape 126"/>
          <p:cNvSpPr/>
          <p:nvPr/>
        </p:nvSpPr>
        <p:spPr>
          <a:xfrm>
            <a:off x="7798029" y="5566319"/>
            <a:ext cx="1042430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확률 적용</a:t>
            </a:r>
          </a:p>
        </p:txBody>
      </p:sp>
      <p:cxnSp>
        <p:nvCxnSpPr>
          <p:cNvPr id="127" name="Shape 127"/>
          <p:cNvCxnSpPr>
            <a:stCxn id="125" idx="3"/>
            <a:endCxn id="126" idx="1"/>
          </p:cNvCxnSpPr>
          <p:nvPr/>
        </p:nvCxnSpPr>
        <p:spPr>
          <a:xfrm>
            <a:off x="7484232" y="5754579"/>
            <a:ext cx="31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9250464" y="5566319"/>
            <a:ext cx="1103771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꽝 확률 90%</a:t>
            </a:r>
          </a:p>
        </p:txBody>
      </p:sp>
      <p:cxnSp>
        <p:nvCxnSpPr>
          <p:cNvPr id="129" name="Shape 129"/>
          <p:cNvCxnSpPr>
            <a:endCxn id="128" idx="1"/>
          </p:cNvCxnSpPr>
          <p:nvPr/>
        </p:nvCxnSpPr>
        <p:spPr>
          <a:xfrm>
            <a:off x="8849364" y="5754578"/>
            <a:ext cx="40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9237325" y="6040694"/>
            <a:ext cx="1103771" cy="37651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당첨 확률 10%</a:t>
            </a:r>
          </a:p>
        </p:txBody>
      </p:sp>
      <p:cxnSp>
        <p:nvCxnSpPr>
          <p:cNvPr id="131" name="Shape 131"/>
          <p:cNvCxnSpPr>
            <a:endCxn id="130" idx="1"/>
          </p:cNvCxnSpPr>
          <p:nvPr/>
        </p:nvCxnSpPr>
        <p:spPr>
          <a:xfrm>
            <a:off x="8849125" y="5754653"/>
            <a:ext cx="3882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10702870" y="5566319"/>
            <a:ext cx="958132" cy="376517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경험치 구매 가능</a:t>
            </a:r>
          </a:p>
        </p:txBody>
      </p:sp>
      <p:sp>
        <p:nvSpPr>
          <p:cNvPr id="133" name="Shape 133"/>
          <p:cNvSpPr/>
          <p:nvPr/>
        </p:nvSpPr>
        <p:spPr>
          <a:xfrm>
            <a:off x="10692592" y="6040694"/>
            <a:ext cx="965550" cy="376517"/>
          </a:xfrm>
          <a:prstGeom prst="rect">
            <a:avLst/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경험치 구매 불가</a:t>
            </a:r>
          </a:p>
        </p:txBody>
      </p:sp>
      <p:cxnSp>
        <p:nvCxnSpPr>
          <p:cNvPr id="134" name="Shape 134"/>
          <p:cNvCxnSpPr>
            <a:stCxn id="128" idx="3"/>
            <a:endCxn id="132" idx="1"/>
          </p:cNvCxnSpPr>
          <p:nvPr/>
        </p:nvCxnSpPr>
        <p:spPr>
          <a:xfrm>
            <a:off x="10354235" y="5754578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30" idx="3"/>
            <a:endCxn id="133" idx="1"/>
          </p:cNvCxnSpPr>
          <p:nvPr/>
        </p:nvCxnSpPr>
        <p:spPr>
          <a:xfrm>
            <a:off x="10341096" y="6228953"/>
            <a:ext cx="35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21" idx="3"/>
            <a:endCxn id="125" idx="1"/>
          </p:cNvCxnSpPr>
          <p:nvPr/>
        </p:nvCxnSpPr>
        <p:spPr>
          <a:xfrm flipH="1" rot="10800000">
            <a:off x="6049098" y="5754437"/>
            <a:ext cx="4875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22" idx="3"/>
            <a:endCxn id="125" idx="2"/>
          </p:cNvCxnSpPr>
          <p:nvPr/>
        </p:nvCxnSpPr>
        <p:spPr>
          <a:xfrm flipH="1" rot="10800000">
            <a:off x="6046237" y="5942912"/>
            <a:ext cx="964200" cy="2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013629" y="667910"/>
            <a:ext cx="10228111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명예 포인트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명예 포인트는 과학 연구 경험치를 구매 시 획득 할 수 있는 포인트 입니다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마다 일반, 대박, 초대박 경험치 구매로 획득 하는 연맹명예 포인트는 틀리게 구성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레벨 마다 일반, 대박, 초대박으로 획득 하는 연맹명예 포인트는 틀리게 구성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연맹명예 포인트를 구매 시 일정량의 연맹포인트를 획득 할 수 있습니다(연맹포인트는 상점에서 사용 할 수 있는 포인트 입니다)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연맹원이 1포인트의 연맹명예를 획득 시 마다 연맹포인트도 1포인트를 획득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연맹명예 포인트는 개인 포인트로 연맹 탈퇴시도 사라지지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시 예외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창설, 연맹 가입 시 해당 연맹에 연구가 활성화 되어있는 모든 연구를 대박, 초대박 확률 1회 적용 시켜 줍니다.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비용은 발생 하지 않으며, 연구에 대한 시간도 적용 되지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창설 , 연맹 가입 시 4시간 동안은 연맹 과학 기술 경험치를 구매 할 수 없습니다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과학연구 기능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52" name="Shape 152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55" name="Shape 155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56" name="Shape 1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59" name="Shape 1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60" name="Shape 1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63" name="Shape 1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65" name="Shape 1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68" name="Shape 1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70" name="Shape 170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71" name="Shape 1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73" name="Shape 17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81" name="Shape 181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82" name="Shape 182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83" name="Shape 183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84" name="Shape 184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85" name="Shape 185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93" name="Shape 193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길드 창설 이후 확인이 가능 한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과학을 클릭 하여 연맹 과학기술 화면으로 이동 할 수 있습니다.</a:t>
            </a:r>
          </a:p>
        </p:txBody>
      </p:sp>
      <p:sp>
        <p:nvSpPr>
          <p:cNvPr id="195" name="Shape 195"/>
          <p:cNvSpPr/>
          <p:nvPr/>
        </p:nvSpPr>
        <p:spPr>
          <a:xfrm>
            <a:off x="215538" y="142595"/>
            <a:ext cx="2055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</a:t>
            </a:r>
          </a:p>
        </p:txBody>
      </p:sp>
      <p:sp>
        <p:nvSpPr>
          <p:cNvPr id="196" name="Shape 196"/>
          <p:cNvSpPr/>
          <p:nvPr/>
        </p:nvSpPr>
        <p:spPr>
          <a:xfrm rot="3929961">
            <a:off x="7638079" y="2777402"/>
            <a:ext cx="412720" cy="63305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4391025" y="1076637"/>
            <a:ext cx="3406264" cy="859405"/>
            <a:chOff x="4391025" y="1823181"/>
            <a:chExt cx="3406264" cy="859405"/>
          </a:xfrm>
        </p:grpSpPr>
        <p:sp>
          <p:nvSpPr>
            <p:cNvPr id="205" name="Shape 205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214" name="Shape 214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4391025" y="1952539"/>
            <a:ext cx="3406264" cy="859405"/>
            <a:chOff x="4391025" y="1823181"/>
            <a:chExt cx="3406264" cy="859405"/>
          </a:xfrm>
        </p:grpSpPr>
        <p:sp>
          <p:nvSpPr>
            <p:cNvPr id="217" name="Shape 217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227" name="Shape 227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28" name="Shape 228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229" name="Shape 229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230" name="Shape 230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231" name="Shape 231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sp>
        <p:nvSpPr>
          <p:cNvPr id="232" name="Shape 232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descr="http://vignette1.wikia.nocookie.net/the-lost-tower/images/4/44/Icon_honor_icon_ms_coin@2x.png/revision/latest?cb=20140727074215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235" name="Shape 235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84420" y="667910"/>
            <a:ext cx="3325104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가능 여부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기술이 가능 한 경우는 아이콘이 활성화 처리가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기술이 불가능 한 경우는 아이콘이 비활성화 처리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기술이 가능한 상태에서는 기술 팝업 창에서 버튼을 활성화 처리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기술이 불가능 한 상태에서는 기술 팝업 창에 버튼을 비활성화 처리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연구를 진행 하여 4시간을 초과 하는 경우 연맹 과학 기술 팝업 창에 버튼을 비활성화 처리 합니다(버튼 클릭 시 알림 팝업 호출) “ 연구 시간을 초과 하여 진행 연구를 진행 할 수 없습니다.” 알림 팝업이 나오게 처리 합니다.</a:t>
            </a:r>
          </a:p>
        </p:txBody>
      </p:sp>
      <p:sp>
        <p:nvSpPr>
          <p:cNvPr id="237" name="Shape 237"/>
          <p:cNvSpPr/>
          <p:nvPr/>
        </p:nvSpPr>
        <p:spPr>
          <a:xfrm>
            <a:off x="215538" y="142595"/>
            <a:ext cx="2754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과학기술_가능 여부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6021" y="1117041"/>
            <a:ext cx="772180" cy="81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5453" y="1994572"/>
            <a:ext cx="791729" cy="8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8123167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8123167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8178164" y="1076637"/>
            <a:ext cx="3406264" cy="859405"/>
            <a:chOff x="4391025" y="1823181"/>
            <a:chExt cx="3406264" cy="859405"/>
          </a:xfrm>
        </p:grpSpPr>
        <p:sp>
          <p:nvSpPr>
            <p:cNvPr id="246" name="Shape 246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255" name="Shape 255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8178164" y="1952539"/>
            <a:ext cx="3406264" cy="859405"/>
            <a:chOff x="4391025" y="1823181"/>
            <a:chExt cx="3406264" cy="859405"/>
          </a:xfrm>
        </p:grpSpPr>
        <p:sp>
          <p:nvSpPr>
            <p:cNvPr id="258" name="Shape 258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268" name="Shape 268"/>
          <p:cNvSpPr/>
          <p:nvPr/>
        </p:nvSpPr>
        <p:spPr>
          <a:xfrm>
            <a:off x="8152978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69" name="Shape 269"/>
          <p:cNvSpPr/>
          <p:nvPr/>
        </p:nvSpPr>
        <p:spPr>
          <a:xfrm>
            <a:off x="8588918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270" name="Shape 270"/>
          <p:cNvSpPr/>
          <p:nvPr/>
        </p:nvSpPr>
        <p:spPr>
          <a:xfrm>
            <a:off x="8186492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271" name="Shape 271"/>
          <p:cNvSpPr/>
          <p:nvPr/>
        </p:nvSpPr>
        <p:spPr>
          <a:xfrm>
            <a:off x="9915771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272" name="Shape 272"/>
          <p:cNvSpPr/>
          <p:nvPr/>
        </p:nvSpPr>
        <p:spPr>
          <a:xfrm>
            <a:off x="9049853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29272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10776385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89888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59410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5735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0880693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279" name="Shape 279"/>
          <p:cNvSpPr/>
          <p:nvPr/>
        </p:nvSpPr>
        <p:spPr>
          <a:xfrm>
            <a:off x="11212449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80" name="Shape 280"/>
          <p:cNvSpPr/>
          <p:nvPr/>
        </p:nvSpPr>
        <p:spPr>
          <a:xfrm>
            <a:off x="8114075" y="219291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8410597" y="1141320"/>
            <a:ext cx="3041362" cy="4067402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Shape 282"/>
          <p:cNvCxnSpPr/>
          <p:nvPr/>
        </p:nvCxnSpPr>
        <p:spPr>
          <a:xfrm>
            <a:off x="849038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" name="Shape 283"/>
          <p:cNvSpPr/>
          <p:nvPr/>
        </p:nvSpPr>
        <p:spPr>
          <a:xfrm>
            <a:off x="9643492" y="11461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40161" y="1585962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9382538" y="1657577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11</a:t>
            </a:r>
          </a:p>
        </p:txBody>
      </p:sp>
      <p:sp>
        <p:nvSpPr>
          <p:cNvPr id="286" name="Shape 286"/>
          <p:cNvSpPr/>
          <p:nvPr/>
        </p:nvSpPr>
        <p:spPr>
          <a:xfrm>
            <a:off x="8557750" y="23904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190128" y="238477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288" name="Shape 288"/>
          <p:cNvSpPr/>
          <p:nvPr/>
        </p:nvSpPr>
        <p:spPr>
          <a:xfrm>
            <a:off x="8557749" y="306704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8826557" y="3283478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8838149" y="3282576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598988" y="3145221"/>
            <a:ext cx="266139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336921">
            <a:off x="8631471" y="3171256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9483239" y="3035599"/>
            <a:ext cx="83067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0/64,000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32181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63875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95570" y="27249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27264" y="27249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58957" y="2724974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8557750" y="3784226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8623985" y="3848205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336921">
            <a:off x="8631472" y="3879468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8809749" y="3871862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</a:p>
        </p:txBody>
      </p:sp>
      <p:pic>
        <p:nvPicPr>
          <p:cNvPr descr="http://vignette1.wikia.nocookie.net/the-lost-tower/images/4/44/Icon_honor_icon_ms_coin@2x.png/revision/latest?cb=20140727074215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3725" y="3886076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9643464" y="3871862"/>
            <a:ext cx="3385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05" name="Shape 305"/>
          <p:cNvSpPr/>
          <p:nvPr/>
        </p:nvSpPr>
        <p:spPr>
          <a:xfrm>
            <a:off x="10465499" y="3823764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09381" y="3878737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9485684" y="3477957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308" name="Shape 308"/>
          <p:cNvSpPr/>
          <p:nvPr/>
        </p:nvSpPr>
        <p:spPr>
          <a:xfrm>
            <a:off x="8566715" y="4250392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8632950" y="4314371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336921">
            <a:off x="8640439" y="4345632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8818714" y="4338028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descr="http://vignette1.wikia.nocookie.net/the-lost-tower/images/4/44/Icon_honor_icon_ms_coin@2x.png/revision/latest?cb=20140727074215"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2690" y="4352241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/>
          <p:nvPr/>
        </p:nvSpPr>
        <p:spPr>
          <a:xfrm>
            <a:off x="9652429" y="4338026"/>
            <a:ext cx="4924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314" name="Shape 314"/>
          <p:cNvSpPr/>
          <p:nvPr/>
        </p:nvSpPr>
        <p:spPr>
          <a:xfrm>
            <a:off x="10474464" y="4289928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315" name="Shape 315"/>
          <p:cNvSpPr/>
          <p:nvPr/>
        </p:nvSpPr>
        <p:spPr>
          <a:xfrm>
            <a:off x="8575678" y="470758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641913" y="477156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336921">
            <a:off x="8649400" y="4802831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8764922" y="4795226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1653" y="4809439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9661392" y="4795225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321" name="Shape 321"/>
          <p:cNvSpPr/>
          <p:nvPr/>
        </p:nvSpPr>
        <p:spPr>
          <a:xfrm>
            <a:off x="10483427" y="4747126"/>
            <a:ext cx="784408" cy="323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15553" y="4332541"/>
            <a:ext cx="241242" cy="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9054584" y="5413380"/>
            <a:ext cx="18085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연맹 과학 기술 팝업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336028" y="250519"/>
            <a:ext cx="3520799" cy="622521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336028" y="25051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연맹과학기술&amp;공헌</a:t>
            </a:r>
          </a:p>
        </p:txBody>
      </p:sp>
      <p:grpSp>
        <p:nvGrpSpPr>
          <p:cNvPr id="330" name="Shape 330"/>
          <p:cNvGrpSpPr/>
          <p:nvPr/>
        </p:nvGrpSpPr>
        <p:grpSpPr>
          <a:xfrm>
            <a:off x="4391025" y="1076637"/>
            <a:ext cx="3406264" cy="859405"/>
            <a:chOff x="4391025" y="1823181"/>
            <a:chExt cx="3406264" cy="859405"/>
          </a:xfrm>
        </p:grpSpPr>
        <p:sp>
          <p:nvSpPr>
            <p:cNvPr id="331" name="Shape 331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5286375" y="2089881"/>
              <a:ext cx="6431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대연맹1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517460" y="1864014"/>
              <a:ext cx="772208" cy="14674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추천</a:t>
              </a:r>
            </a:p>
          </p:txBody>
        </p:sp>
        <p:sp>
          <p:nvSpPr>
            <p:cNvPr id="340" name="Shape 340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4391025" y="1952539"/>
            <a:ext cx="3406264" cy="859405"/>
            <a:chOff x="4391025" y="1823181"/>
            <a:chExt cx="3406264" cy="859405"/>
          </a:xfrm>
        </p:grpSpPr>
        <p:sp>
          <p:nvSpPr>
            <p:cNvPr id="343" name="Shape 343"/>
            <p:cNvSpPr/>
            <p:nvPr/>
          </p:nvSpPr>
          <p:spPr>
            <a:xfrm>
              <a:off x="4391025" y="1928811"/>
              <a:ext cx="3406264" cy="6905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394489" y="1851314"/>
              <a:ext cx="831272" cy="831272"/>
            </a:xfrm>
            <a:prstGeom prst="roundRect">
              <a:avLst>
                <a:gd fmla="val 41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5376626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5286375" y="2089881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장인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5688710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6009841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6321923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6629009" y="2325025"/>
              <a:ext cx="240789" cy="240789"/>
            </a:xfrm>
            <a:prstGeom prst="star5">
              <a:avLst>
                <a:gd fmla="val 29462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 rot="5400000">
              <a:off x="5396872" y="1788593"/>
              <a:ext cx="264781" cy="400523"/>
            </a:xfrm>
            <a:prstGeom prst="homePlate">
              <a:avLst>
                <a:gd fmla="val 39208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5334000" y="1823181"/>
              <a:ext cx="3930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Lv0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4365839" y="602141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54" name="Shape 354"/>
          <p:cNvSpPr/>
          <p:nvPr/>
        </p:nvSpPr>
        <p:spPr>
          <a:xfrm>
            <a:off x="4801780" y="6035753"/>
            <a:ext cx="2592000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2단계 조건 : 연구 레벨 0 / 8</a:t>
            </a:r>
          </a:p>
        </p:txBody>
      </p:sp>
      <p:sp>
        <p:nvSpPr>
          <p:cNvPr id="355" name="Shape 355"/>
          <p:cNvSpPr/>
          <p:nvPr/>
        </p:nvSpPr>
        <p:spPr>
          <a:xfrm>
            <a:off x="4399353" y="665060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</a:p>
        </p:txBody>
      </p:sp>
      <p:sp>
        <p:nvSpPr>
          <p:cNvPr id="356" name="Shape 356"/>
          <p:cNvSpPr/>
          <p:nvPr/>
        </p:nvSpPr>
        <p:spPr>
          <a:xfrm>
            <a:off x="6128632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3단계</a:t>
            </a:r>
          </a:p>
        </p:txBody>
      </p:sp>
      <p:sp>
        <p:nvSpPr>
          <p:cNvPr id="357" name="Shape 357"/>
          <p:cNvSpPr/>
          <p:nvPr/>
        </p:nvSpPr>
        <p:spPr>
          <a:xfrm>
            <a:off x="5262714" y="668166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2단계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33" y="686025"/>
            <a:ext cx="315636" cy="35509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6989246" y="677129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4단계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749" y="694987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71" y="677874"/>
            <a:ext cx="315636" cy="35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62" name="Shape 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596" y="334348"/>
            <a:ext cx="250822" cy="2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7093554" y="301431"/>
            <a:ext cx="7280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364" name="Shape 364"/>
          <p:cNvSpPr/>
          <p:nvPr/>
        </p:nvSpPr>
        <p:spPr>
          <a:xfrm>
            <a:off x="7425310" y="602814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65" name="Shape 365"/>
          <p:cNvSpPr/>
          <p:nvPr/>
        </p:nvSpPr>
        <p:spPr>
          <a:xfrm>
            <a:off x="4336028" y="20569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623458" y="1141320"/>
            <a:ext cx="3041362" cy="4067402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Shape 367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8" name="Shape 368"/>
          <p:cNvSpPr/>
          <p:nvPr/>
        </p:nvSpPr>
        <p:spPr>
          <a:xfrm>
            <a:off x="5856353" y="11461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3023" y="1585962"/>
            <a:ext cx="724195" cy="7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5595398" y="1657577"/>
            <a:ext cx="1958621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현재레벨 :             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다음레벨 :             11</a:t>
            </a:r>
          </a:p>
        </p:txBody>
      </p:sp>
      <p:sp>
        <p:nvSpPr>
          <p:cNvPr id="371" name="Shape 371"/>
          <p:cNvSpPr/>
          <p:nvPr/>
        </p:nvSpPr>
        <p:spPr>
          <a:xfrm>
            <a:off x="4770610" y="2390458"/>
            <a:ext cx="2729617" cy="256498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402989" y="2384776"/>
            <a:ext cx="142859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연맹인원수 제한 증가</a:t>
            </a:r>
          </a:p>
        </p:txBody>
      </p:sp>
      <p:sp>
        <p:nvSpPr>
          <p:cNvPr id="373" name="Shape 373"/>
          <p:cNvSpPr/>
          <p:nvPr/>
        </p:nvSpPr>
        <p:spPr>
          <a:xfrm>
            <a:off x="4770610" y="306704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5039419" y="3283478"/>
            <a:ext cx="2349119" cy="1142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5051010" y="3282576"/>
            <a:ext cx="905687" cy="1116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811848" y="3145221"/>
            <a:ext cx="266139" cy="2573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1" y="3171256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5696101" y="3035599"/>
            <a:ext cx="83067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0/64,000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5042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6735" y="2724972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8430" y="2724971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0126" y="2724973"/>
            <a:ext cx="262065" cy="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1817" y="2724974"/>
            <a:ext cx="262065" cy="25142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/>
          <p:nvPr/>
        </p:nvSpPr>
        <p:spPr>
          <a:xfrm>
            <a:off x="4770610" y="3784226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836846" y="3848205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44334" y="3879468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5022610" y="3871862"/>
            <a:ext cx="38824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</a:p>
        </p:txBody>
      </p:sp>
      <p:pic>
        <p:nvPicPr>
          <p:cNvPr descr="http://vignette1.wikia.nocookie.net/the-lost-tower/images/4/44/Icon_honor_icon_ms_coin@2x.png/revision/latest?cb=20140727074215" id="388" name="Shape 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585" y="3886076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5856325" y="3871862"/>
            <a:ext cx="3385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90" name="Shape 390"/>
          <p:cNvSpPr/>
          <p:nvPr/>
        </p:nvSpPr>
        <p:spPr>
          <a:xfrm>
            <a:off x="6678360" y="3823764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2242" y="3878737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5698544" y="3477957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04:03:30</a:t>
            </a:r>
          </a:p>
        </p:txBody>
      </p:sp>
      <p:sp>
        <p:nvSpPr>
          <p:cNvPr id="393" name="Shape 393"/>
          <p:cNvSpPr/>
          <p:nvPr/>
        </p:nvSpPr>
        <p:spPr>
          <a:xfrm>
            <a:off x="4779576" y="4250392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845812" y="4314371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53300" y="4345632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5031576" y="4338028"/>
            <a:ext cx="4154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descr="http://vignette1.wikia.nocookie.net/the-lost-tower/images/4/44/Icon_honor_icon_ms_coin@2x.png/revision/latest?cb=20140727074215" id="397" name="Shape 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551" y="4352241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5865291" y="4338026"/>
            <a:ext cx="49244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399" name="Shape 399"/>
          <p:cNvSpPr/>
          <p:nvPr/>
        </p:nvSpPr>
        <p:spPr>
          <a:xfrm>
            <a:off x="6687325" y="4289928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3000</a:t>
            </a:r>
          </a:p>
        </p:txBody>
      </p:sp>
      <p:sp>
        <p:nvSpPr>
          <p:cNvPr id="400" name="Shape 400"/>
          <p:cNvSpPr/>
          <p:nvPr/>
        </p:nvSpPr>
        <p:spPr>
          <a:xfrm>
            <a:off x="4788539" y="4707589"/>
            <a:ext cx="2729619" cy="4022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4854773" y="4771569"/>
            <a:ext cx="2588464" cy="282149"/>
          </a:xfrm>
          <a:prstGeom prst="roundRect">
            <a:avLst>
              <a:gd fmla="val 16667" name="adj"/>
            </a:avLst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36921">
            <a:off x="4862261" y="4802831"/>
            <a:ext cx="216513" cy="228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4977783" y="4795226"/>
            <a:ext cx="59182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1000 </a:t>
            </a:r>
          </a:p>
        </p:txBody>
      </p:sp>
      <p:pic>
        <p:nvPicPr>
          <p:cNvPr descr="http://vignette1.wikia.nocookie.net/the-lost-tower/images/4/44/Icon_honor_icon_ms_coin@2x.png/revision/latest?cb=20140727074215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514" y="4809439"/>
            <a:ext cx="228021" cy="2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5874253" y="4795225"/>
            <a:ext cx="5693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sp>
        <p:nvSpPr>
          <p:cNvPr id="406" name="Shape 406"/>
          <p:cNvSpPr/>
          <p:nvPr/>
        </p:nvSpPr>
        <p:spPr>
          <a:xfrm>
            <a:off x="6696288" y="4747126"/>
            <a:ext cx="784408" cy="323149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8414" y="4332541"/>
            <a:ext cx="241242" cy="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584420" y="667910"/>
            <a:ext cx="3429962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연구 대박, 초대박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일반 연구를 진행 시 랜덤 한 확률로 인하여 대박, 초대박 슬롯을 사용 할 수 있게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연구 진행(일반 연구 진행 시 대박 확률, 초대박 확률을 동시에 돌리게 되어집니다.)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연구를 진행 시 대박 확률 , 초대박 확률은 개별 확률을 사용 하기 때문에 동시에 나올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&gt; 레벨에 따라 일반, 대박, 초대박 비용이 설정 되어지게 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길드 가입 진행 시 해당 길드에 연구가 활성화 되어있는 모든 연구를 대박, 초대박 확률 1회 적용 시켜 줍니다.(비용은 발생 하지 않으며, 연구에 대한 시간은 적용 되지 않습니다)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확률 관련 부분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대박 확률 &gt; 꽝 확률 95% , 대박확률 5%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초대박 확률 &gt; 꽝 확률 99.9%, 초대박 확률 0.1%</a:t>
            </a:r>
          </a:p>
        </p:txBody>
      </p:sp>
      <p:sp>
        <p:nvSpPr>
          <p:cNvPr id="409" name="Shape 409"/>
          <p:cNvSpPr/>
          <p:nvPr/>
        </p:nvSpPr>
        <p:spPr>
          <a:xfrm>
            <a:off x="215538" y="142595"/>
            <a:ext cx="2964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연맹과학기술_대박, 초대박</a:t>
            </a:r>
          </a:p>
        </p:txBody>
      </p:sp>
      <p:cxnSp>
        <p:nvCxnSpPr>
          <p:cNvPr id="410" name="Shape 410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1" name="Shape 411"/>
          <p:cNvSpPr/>
          <p:nvPr/>
        </p:nvSpPr>
        <p:spPr>
          <a:xfrm>
            <a:off x="8040721" y="3898391"/>
            <a:ext cx="3830179" cy="159697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2번째 슬롯 대박 , 3번째 슬롯 초 대박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버튼을 클릭 시 자원 및 재화를 소비 하게 되어집니다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 연구는 4가지 자원 , 크라운 재화를 사용하여 연구를 진행 할 수 있습니다.(4가지 자원 : 고기,목재,철광,미스릴)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2번째 슬롯 , 3번째 슬롯도 마찬가지로 4가지 자원, 크라운 재화가 나올 수 있습니다</a:t>
            </a:r>
          </a:p>
        </p:txBody>
      </p:sp>
      <p:cxnSp>
        <p:nvCxnSpPr>
          <p:cNvPr id="412" name="Shape 412"/>
          <p:cNvCxnSpPr>
            <a:stCxn id="411" idx="1"/>
            <a:endCxn id="393" idx="3"/>
          </p:cNvCxnSpPr>
          <p:nvPr/>
        </p:nvCxnSpPr>
        <p:spPr>
          <a:xfrm rot="10800000">
            <a:off x="7509121" y="4451478"/>
            <a:ext cx="531600" cy="24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13" name="Shape 413"/>
          <p:cNvCxnSpPr>
            <a:stCxn id="411" idx="1"/>
            <a:endCxn id="400" idx="3"/>
          </p:cNvCxnSpPr>
          <p:nvPr/>
        </p:nvCxnSpPr>
        <p:spPr>
          <a:xfrm flipH="1">
            <a:off x="7518121" y="4696878"/>
            <a:ext cx="522600" cy="211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