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CCD4FD2D-E74D-48FD-976F-32F383B7E597}">
  <a:tblStyle styleId="{CCD4FD2D-E74D-48FD-976F-32F383B7E597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Style>
        <a:fill>
          <a:solidFill>
            <a:schemeClr val="dk1">
              <a:alpha val="20000"/>
            </a:schemeClr>
          </a:solidFill>
        </a:fill>
      </a:tcStyle>
    </a:band1H>
    <a:band1V>
      <a:tcStyle>
        <a:fill>
          <a:solidFill>
            <a:schemeClr val="dk1">
              <a:alpha val="20000"/>
            </a:schemeClr>
          </a:solidFill>
        </a:fill>
      </a:tcStyle>
    </a:band1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firstRow>
      <a:tcTxStyle b="on" i="off"/>
      <a:tcStyle>
        <a:tcBdr>
          <a:bottom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</a:tblStyle>
</a:tblStyleLst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Shape 82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" name="Shape 8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" name="Shape 9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" name="Shape 10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제목 및 내용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13" name="Shape 13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270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762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254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b="0" i="0" lang="ko-KR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제목 및 세로 텍스트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 rot="5400000">
            <a:off x="3920330" y="-1256504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270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762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254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b="0" i="0" lang="ko-KR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세로 제목 및 텍스트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 rot="5400000">
            <a:off x="7133430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 rot="5400000">
            <a:off x="1799430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270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762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254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b="0" i="0" lang="ko-KR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제목 슬라이드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19" name="Shape 19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b="0" i="0" lang="ko-KR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구역 머리글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b="0" i="0" lang="ko-KR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콘텐츠 2개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270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762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254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270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762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254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b="0" i="0" lang="ko-KR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비교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270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762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254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3" type="body"/>
          </p:nvPr>
        </p:nvSpPr>
        <p:spPr>
          <a:xfrm>
            <a:off x="6172200" y="1681163"/>
            <a:ext cx="5183186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4" type="body"/>
          </p:nvPr>
        </p:nvSpPr>
        <p:spPr>
          <a:xfrm>
            <a:off x="6172200" y="2505075"/>
            <a:ext cx="5183186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270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762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254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b="0" i="0" lang="ko-KR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제목만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b="0" i="0" lang="ko-KR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빈 화면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b="0" i="0" lang="ko-KR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캡션 있는 콘텐츠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839787" y="457200"/>
            <a:ext cx="3932237" cy="160019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5183187" y="987425"/>
            <a:ext cx="6172199" cy="487362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77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270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762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2540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2540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2540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2540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2540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2540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2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b="0" i="0" lang="ko-KR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캡션 있는 그림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839787" y="457200"/>
            <a:ext cx="3932237" cy="160019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63" name="Shape 63"/>
          <p:cNvSpPr/>
          <p:nvPr>
            <p:ph idx="2" type="pic"/>
          </p:nvPr>
        </p:nvSpPr>
        <p:spPr>
          <a:xfrm>
            <a:off x="5183187" y="987425"/>
            <a:ext cx="6172199" cy="487362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b="0" i="0" lang="ko-KR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270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762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254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b="0" i="0" lang="ko-KR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/>
        </p:nvSpPr>
        <p:spPr>
          <a:xfrm>
            <a:off x="38689" y="2461692"/>
            <a:ext cx="11687644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영주 캐릭터 스킬 / 국보 건물 효과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아이콘 작업 참고 문서 -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/>
        </p:nvSpPr>
        <p:spPr>
          <a:xfrm>
            <a:off x="115410" y="12331"/>
            <a:ext cx="7190910" cy="5824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22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영주 캐릭터 스킬 ( 동그라미 )</a:t>
            </a:r>
          </a:p>
        </p:txBody>
      </p:sp>
      <p:cxnSp>
        <p:nvCxnSpPr>
          <p:cNvPr id="90" name="Shape 90"/>
          <p:cNvCxnSpPr/>
          <p:nvPr/>
        </p:nvCxnSpPr>
        <p:spPr>
          <a:xfrm>
            <a:off x="79902" y="532660"/>
            <a:ext cx="3984097" cy="0"/>
          </a:xfrm>
          <a:prstGeom prst="straightConnector1">
            <a:avLst/>
          </a:prstGeom>
          <a:noFill/>
          <a:ln cap="flat" cmpd="sng" w="19050">
            <a:solidFill>
              <a:srgbClr val="EB792A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1" name="Shape 91"/>
          <p:cNvSpPr txBox="1"/>
          <p:nvPr/>
        </p:nvSpPr>
        <p:spPr>
          <a:xfrm>
            <a:off x="79902" y="693091"/>
            <a:ext cx="8659548" cy="2616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8명의 영주 캐릭터가 하나씩 가지고 있는 액티브 스킬의 아이콘입니다.</a:t>
            </a:r>
          </a:p>
        </p:txBody>
      </p:sp>
      <p:graphicFrame>
        <p:nvGraphicFramePr>
          <p:cNvPr id="92" name="Shape 92"/>
          <p:cNvGraphicFramePr/>
          <p:nvPr/>
        </p:nvGraphicFramePr>
        <p:xfrm>
          <a:off x="2252925" y="105299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{CCD4FD2D-E74D-48FD-976F-32F383B7E597}</a:tableStyleId>
              </a:tblPr>
              <a:tblGrid>
                <a:gridCol w="1053600"/>
                <a:gridCol w="1472500"/>
                <a:gridCol w="4141400"/>
              </a:tblGrid>
              <a:tr h="209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스킬 이름</a:t>
                      </a:r>
                    </a:p>
                  </a:txBody>
                  <a:tcPr marT="9525" marB="0" marR="9525" marL="9525" anchor="ctr">
                    <a:solidFill>
                      <a:srgbClr val="BBD6E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효과 구분</a:t>
                      </a:r>
                    </a:p>
                  </a:txBody>
                  <a:tcPr marT="9525" marB="0" marR="9525" marL="9525" anchor="ctr">
                    <a:solidFill>
                      <a:srgbClr val="BBD6E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효과 설명</a:t>
                      </a:r>
                    </a:p>
                  </a:txBody>
                  <a:tcPr marT="9525" marB="0" marR="9525" marL="9525" anchor="ctr">
                    <a:solidFill>
                      <a:srgbClr val="BBD6EE"/>
                    </a:solidFill>
                  </a:tcPr>
                </a:tc>
              </a:tr>
              <a:tr h="209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고대 건축술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건물 업그레이드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건물 건설 및 업그레이드 시간을 3% 감소 합니다(최대 2시간)</a:t>
                      </a:r>
                    </a:p>
                  </a:txBody>
                  <a:tcPr marT="9525" marB="0" marR="9525" marL="9525" anchor="ctr"/>
                </a:tc>
              </a:tr>
              <a:tr h="209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군단 전투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수성 전투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스킬 사용 후 30분간 수성 전투 시 방어력 +2% 상승</a:t>
                      </a:r>
                    </a:p>
                  </a:txBody>
                  <a:tcPr marT="9525" marB="0" marR="9525" marL="9525" anchor="ctr"/>
                </a:tc>
              </a:tr>
              <a:tr h="209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식민 정책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자원 채집 단축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필드 자원 채집 진행중인 시간을 3% 감소 합니다(최대 2시간)</a:t>
                      </a:r>
                    </a:p>
                  </a:txBody>
                  <a:tcPr marT="9525" marB="0" marR="9525" marL="9525" anchor="ctr"/>
                </a:tc>
              </a:tr>
              <a:tr h="209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/>
                        <a:t>정복자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공성 전투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스킬 사용 후 30분간 공성 전투 시 공격력 +2% 상승</a:t>
                      </a:r>
                    </a:p>
                  </a:txBody>
                  <a:tcPr marT="9525" marB="0" marR="9525" marL="9525" anchor="ctr"/>
                </a:tc>
              </a:tr>
              <a:tr h="209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평화주의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부상병 회복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부사병 회복 시간을 3% 감소 합니다(최대 2시간)</a:t>
                      </a:r>
                    </a:p>
                  </a:txBody>
                  <a:tcPr marT="9525" marB="0" marR="9525" marL="9525" anchor="ctr"/>
                </a:tc>
              </a:tr>
              <a:tr h="209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징집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병사 훈련 시간 단축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병사 훈련 시간을 3% 감소 합니다(최대 2시간)</a:t>
                      </a:r>
                    </a:p>
                  </a:txBody>
                  <a:tcPr marT="9525" marB="0" marR="9525" marL="9525" anchor="ctr"/>
                </a:tc>
              </a:tr>
              <a:tr h="209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무사도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자원지 전투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스킬 사용 후 30분간 자원지 전투 시 공격력 +2% 상승</a:t>
                      </a:r>
                    </a:p>
                  </a:txBody>
                  <a:tcPr marT="9525" marB="0" marR="9525" marL="9525" anchor="ctr"/>
                </a:tc>
              </a:tr>
              <a:tr h="209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집현전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과학연구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과학 연구 진행중인 시간을 3% 감소 합니다(최대 2시간)</a:t>
                      </a:r>
                    </a:p>
                  </a:txBody>
                  <a:tcPr marT="9525" marB="0" marR="9525" marL="9525" anchor="ctr"/>
                </a:tc>
              </a:tr>
            </a:tbl>
          </a:graphicData>
        </a:graphic>
      </p:graphicFrame>
      <p:graphicFrame>
        <p:nvGraphicFramePr>
          <p:cNvPr id="93" name="Shape 93"/>
          <p:cNvGraphicFramePr/>
          <p:nvPr/>
        </p:nvGraphicFramePr>
        <p:xfrm>
          <a:off x="332051" y="105299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{CCD4FD2D-E74D-48FD-976F-32F383B7E597}</a:tableStyleId>
              </a:tblPr>
              <a:tblGrid>
                <a:gridCol w="685800"/>
                <a:gridCol w="1054100"/>
              </a:tblGrid>
              <a:tr h="209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국가</a:t>
                      </a:r>
                    </a:p>
                  </a:txBody>
                  <a:tcPr marT="9525" marB="0" marR="9525" marL="9525" anchor="ctr">
                    <a:solidFill>
                      <a:srgbClr val="BBD6E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영주</a:t>
                      </a:r>
                    </a:p>
                  </a:txBody>
                  <a:tcPr marT="9525" marB="0" marR="9525" marL="9525" anchor="ctr">
                    <a:solidFill>
                      <a:srgbClr val="BBD6EE"/>
                    </a:solidFill>
                  </a:tcPr>
                </a:tc>
              </a:tr>
              <a:tr h="209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이집트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클레오파트라</a:t>
                      </a:r>
                    </a:p>
                  </a:txBody>
                  <a:tcPr marT="9525" marB="0" marR="9525" marL="9525" anchor="ctr"/>
                </a:tc>
              </a:tr>
              <a:tr h="209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로마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카이사르</a:t>
                      </a:r>
                    </a:p>
                  </a:txBody>
                  <a:tcPr marT="9525" marB="0" marR="9525" marL="9525" anchor="ctr"/>
                </a:tc>
              </a:tr>
              <a:tr h="209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영국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엘리자베스</a:t>
                      </a:r>
                    </a:p>
                  </a:txBody>
                  <a:tcPr marT="9525" marB="0" marR="9525" marL="9525" anchor="ctr"/>
                </a:tc>
              </a:tr>
              <a:tr h="209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페르시아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다리우스 1세</a:t>
                      </a:r>
                    </a:p>
                  </a:txBody>
                  <a:tcPr marT="9525" marB="0" marR="9525" marL="9525" anchor="ctr"/>
                </a:tc>
              </a:tr>
              <a:tr h="209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인도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간디</a:t>
                      </a:r>
                    </a:p>
                  </a:txBody>
                  <a:tcPr marT="9525" marB="0" marR="9525" marL="9525" anchor="ctr"/>
                </a:tc>
              </a:tr>
              <a:tr h="209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중국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진시황</a:t>
                      </a:r>
                    </a:p>
                  </a:txBody>
                  <a:tcPr marT="9525" marB="0" marR="9525" marL="9525" anchor="ctr"/>
                </a:tc>
              </a:tr>
              <a:tr h="209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일본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오다 노부나가</a:t>
                      </a:r>
                    </a:p>
                  </a:txBody>
                  <a:tcPr marT="9525" marB="0" marR="9525" marL="9525" anchor="ctr"/>
                </a:tc>
              </a:tr>
              <a:tr h="209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한국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세종대왕</a:t>
                      </a:r>
                    </a:p>
                  </a:txBody>
                  <a:tcPr marT="9525" marB="0" marR="9525" marL="9525" anchor="ctr"/>
                </a:tc>
              </a:tr>
            </a:tbl>
          </a:graphicData>
        </a:graphic>
      </p:graphicFrame>
      <p:sp>
        <p:nvSpPr>
          <p:cNvPr id="94" name="Shape 94"/>
          <p:cNvSpPr txBox="1"/>
          <p:nvPr/>
        </p:nvSpPr>
        <p:spPr>
          <a:xfrm>
            <a:off x="79900" y="3182342"/>
            <a:ext cx="8659500" cy="29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영주별로 총 8개의 스킬 아이콘이 필요합니다.</a:t>
            </a:r>
          </a:p>
          <a:p>
            <a:pPr indent="-2984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ko-KR" sz="1100">
                <a:solidFill>
                  <a:schemeClr val="dk1"/>
                </a:solidFill>
              </a:rPr>
              <a:t>고대 건축술</a:t>
            </a:r>
          </a:p>
          <a:p>
            <a:pPr indent="-2984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ko-KR" sz="1100">
                <a:solidFill>
                  <a:schemeClr val="dk1"/>
                </a:solidFill>
              </a:rPr>
              <a:t>군단 전투</a:t>
            </a:r>
          </a:p>
          <a:p>
            <a:pPr indent="-2984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ko-KR" sz="1100">
                <a:solidFill>
                  <a:schemeClr val="dk1"/>
                </a:solidFill>
              </a:rPr>
              <a:t>식민 정책</a:t>
            </a:r>
          </a:p>
          <a:p>
            <a:pPr indent="-2984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ko-KR" sz="1100">
                <a:solidFill>
                  <a:schemeClr val="dk1"/>
                </a:solidFill>
              </a:rPr>
              <a:t>정복자</a:t>
            </a:r>
          </a:p>
          <a:p>
            <a:pPr indent="-2984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ko-KR" sz="1100">
                <a:solidFill>
                  <a:schemeClr val="dk1"/>
                </a:solidFill>
              </a:rPr>
              <a:t>평화주의</a:t>
            </a:r>
          </a:p>
          <a:p>
            <a:pPr indent="-2984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ko-KR" sz="1100">
                <a:solidFill>
                  <a:schemeClr val="dk1"/>
                </a:solidFill>
              </a:rPr>
              <a:t>징집</a:t>
            </a:r>
          </a:p>
          <a:p>
            <a:pPr indent="-2984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ko-KR" sz="1100">
                <a:solidFill>
                  <a:schemeClr val="dk1"/>
                </a:solidFill>
              </a:rPr>
              <a:t>무사도</a:t>
            </a:r>
          </a:p>
          <a:p>
            <a:pPr indent="-2984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ko-KR" sz="1100">
                <a:solidFill>
                  <a:schemeClr val="dk1"/>
                </a:solidFill>
              </a:rPr>
              <a:t>집현전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/>
        </p:nvSpPr>
        <p:spPr>
          <a:xfrm>
            <a:off x="115410" y="12331"/>
            <a:ext cx="7190910" cy="5824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22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국보 스킬 ( 네모 )</a:t>
            </a:r>
          </a:p>
        </p:txBody>
      </p:sp>
      <p:graphicFrame>
        <p:nvGraphicFramePr>
          <p:cNvPr id="100" name="Shape 100"/>
          <p:cNvGraphicFramePr/>
          <p:nvPr/>
        </p:nvGraphicFramePr>
        <p:xfrm>
          <a:off x="115410" y="953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{CCD4FD2D-E74D-48FD-976F-32F383B7E597}</a:tableStyleId>
              </a:tblPr>
              <a:tblGrid>
                <a:gridCol w="677725"/>
                <a:gridCol w="1098075"/>
                <a:gridCol w="2494250"/>
                <a:gridCol w="2494250"/>
                <a:gridCol w="2494250"/>
              </a:tblGrid>
              <a:tr h="209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국가</a:t>
                      </a:r>
                    </a:p>
                  </a:txBody>
                  <a:tcPr marT="9525" marB="0" marR="9525" marL="9525" anchor="ctr">
                    <a:solidFill>
                      <a:srgbClr val="BBD6E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국보 건물</a:t>
                      </a:r>
                    </a:p>
                  </a:txBody>
                  <a:tcPr marT="9525" marB="0" marR="9525" marL="9525" anchor="ctr">
                    <a:solidFill>
                      <a:srgbClr val="BBD6E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개인 효과</a:t>
                      </a:r>
                    </a:p>
                  </a:txBody>
                  <a:tcPr marT="9525" marB="0" marR="9525" marL="9525" anchor="ctr">
                    <a:solidFill>
                      <a:srgbClr val="BBD6E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연맹 효과1</a:t>
                      </a:r>
                    </a:p>
                  </a:txBody>
                  <a:tcPr marT="9525" marB="0" marR="9525" marL="9525" anchor="ctr">
                    <a:solidFill>
                      <a:srgbClr val="BBD6E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연맹 효과2</a:t>
                      </a:r>
                    </a:p>
                  </a:txBody>
                  <a:tcPr marT="9525" marB="0" marR="9525" marL="9525" anchor="ctr">
                    <a:solidFill>
                      <a:srgbClr val="BBD6EE"/>
                    </a:solidFill>
                  </a:tcPr>
                </a:tc>
              </a:tr>
              <a:tr h="209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중국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병마용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병사 훈련 시간 감소 +2%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병사 훈련 시간 감소 +0.2%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병사 집결 부대 0.2%</a:t>
                      </a:r>
                    </a:p>
                  </a:txBody>
                  <a:tcPr marT="9525" marB="0" marR="9525" marL="9525" anchor="ctr"/>
                </a:tc>
              </a:tr>
              <a:tr h="209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영국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스톤헨지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수성 전투 시 방어력 상승 +2%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수성 전투 시 방어력 상승 +0.2%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부상병 수용량 0.2%</a:t>
                      </a:r>
                    </a:p>
                  </a:txBody>
                  <a:tcPr marT="9525" marB="0" marR="9525" marL="9525" anchor="ctr"/>
                </a:tc>
              </a:tr>
              <a:tr h="209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인도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타지마할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자원 채집 속도 +2%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자원 채집 속도 +0.2%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자원 생산량 0.2%</a:t>
                      </a:r>
                    </a:p>
                  </a:txBody>
                  <a:tcPr marT="9525" marB="0" marR="9525" marL="9525" anchor="ctr"/>
                </a:tc>
              </a:tr>
              <a:tr h="209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한국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다보탑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과학연구 시간 감소 +2%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과학연구 시간 감소 +0.2%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과학연구 지원 효과 0.2%</a:t>
                      </a:r>
                    </a:p>
                  </a:txBody>
                  <a:tcPr marT="9525" marB="0" marR="9525" marL="9525" anchor="ctr"/>
                </a:tc>
              </a:tr>
              <a:tr h="209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로마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콜로세움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공성 전투 시 공격력 상승 +2%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공성 전투 시 공격력 상승 +0.2%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행군 속도 0.2%</a:t>
                      </a:r>
                    </a:p>
                  </a:txBody>
                  <a:tcPr marT="9525" marB="0" marR="9525" marL="9525" anchor="ctr"/>
                </a:tc>
              </a:tr>
              <a:tr h="209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이집트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피라미드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건설, 업그레이드 시간 감소 +2%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건설, 업그레이드 시간 감소 +0.2%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건설 지원 효과 0.2%</a:t>
                      </a:r>
                    </a:p>
                  </a:txBody>
                  <a:tcPr marT="9525" marB="0" marR="9525" marL="9525" anchor="ctr"/>
                </a:tc>
              </a:tr>
              <a:tr h="209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페르시아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페르세폴리스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부</a:t>
                      </a:r>
                      <a:r>
                        <a:rPr lang="ko-KR" sz="1100"/>
                        <a:t>상</a:t>
                      </a:r>
                      <a:r>
                        <a:rPr lang="ko-KR" sz="1100" u="none" cap="none" strike="noStrike"/>
                        <a:t>병 회복 시간 감소 +2%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부</a:t>
                      </a:r>
                      <a:r>
                        <a:rPr lang="ko-KR" sz="1100"/>
                        <a:t>상</a:t>
                      </a:r>
                      <a:r>
                        <a:rPr lang="ko-KR" sz="1100" u="none" cap="none" strike="noStrike"/>
                        <a:t>병 회복 시간 감소 +0.2%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부사병 치료 지원 효과 0.2%</a:t>
                      </a:r>
                    </a:p>
                  </a:txBody>
                  <a:tcPr marT="9525" marB="0" marR="9525" marL="9525" anchor="ctr"/>
                </a:tc>
              </a:tr>
              <a:tr h="209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일본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뵤도인 사원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자원지 전투 시 공격력 상승 +2%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자원지 전투 시 공격력 상승 +0.2%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병사 지원 부대 0.2%</a:t>
                      </a:r>
                    </a:p>
                  </a:txBody>
                  <a:tcPr marT="9525" marB="0" marR="9525" marL="9525" anchor="ctr"/>
                </a:tc>
              </a:tr>
            </a:tbl>
          </a:graphicData>
        </a:graphic>
      </p:graphicFrame>
      <p:sp>
        <p:nvSpPr>
          <p:cNvPr id="101" name="Shape 101"/>
          <p:cNvSpPr txBox="1"/>
          <p:nvPr/>
        </p:nvSpPr>
        <p:spPr>
          <a:xfrm>
            <a:off x="79901" y="594800"/>
            <a:ext cx="4974699" cy="2616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8개의 국가가 하나씩 가지고 있는 국보건물의 패시브 스킬 아이콘입니다.</a:t>
            </a:r>
          </a:p>
        </p:txBody>
      </p:sp>
      <p:cxnSp>
        <p:nvCxnSpPr>
          <p:cNvPr id="102" name="Shape 102"/>
          <p:cNvCxnSpPr/>
          <p:nvPr/>
        </p:nvCxnSpPr>
        <p:spPr>
          <a:xfrm>
            <a:off x="79902" y="532660"/>
            <a:ext cx="2519364" cy="0"/>
          </a:xfrm>
          <a:prstGeom prst="straightConnector1">
            <a:avLst/>
          </a:prstGeom>
          <a:noFill/>
          <a:ln cap="flat" cmpd="sng" w="19050">
            <a:solidFill>
              <a:srgbClr val="EB792A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3" name="Shape 103"/>
          <p:cNvSpPr txBox="1"/>
          <p:nvPr/>
        </p:nvSpPr>
        <p:spPr>
          <a:xfrm>
            <a:off x="115410" y="3080199"/>
            <a:ext cx="7005055" cy="7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하나의 국보는 1개의 개인 효과와 2개의 연맹 효과를 가지고 있습니다.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개인효과를 나타내는 스킬 아이콘 하나와 연맹 효과를 나타내는 스킬 아이콘 한 개를 가지고 있습니다. </a:t>
            </a:r>
          </a:p>
        </p:txBody>
      </p:sp>
      <p:sp>
        <p:nvSpPr>
          <p:cNvPr id="104" name="Shape 104"/>
          <p:cNvSpPr txBox="1"/>
          <p:nvPr/>
        </p:nvSpPr>
        <p:spPr>
          <a:xfrm>
            <a:off x="115410" y="4004319"/>
            <a:ext cx="7005055" cy="7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개인 효과 : 유저 개인에게만 적용되는 효과입니다.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효과 : 유저가 가입되어 있는 연맹원들 모두가 적용받는 효과입니다. </a:t>
            </a:r>
            <a:br>
              <a:rPr b="0" i="0" lang="ko-K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ko-K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연맹 효과 1, 연맹 효과 2는 서로 다른 아이콘을 사용해야 합니다.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/>
        </p:nvSpPr>
        <p:spPr>
          <a:xfrm>
            <a:off x="115410" y="12331"/>
            <a:ext cx="7190910" cy="5824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22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일일 미션 관련 아이콘</a:t>
            </a:r>
          </a:p>
        </p:txBody>
      </p:sp>
      <p:cxnSp>
        <p:nvCxnSpPr>
          <p:cNvPr id="110" name="Shape 110"/>
          <p:cNvCxnSpPr/>
          <p:nvPr/>
        </p:nvCxnSpPr>
        <p:spPr>
          <a:xfrm>
            <a:off x="79902" y="532660"/>
            <a:ext cx="3145897" cy="0"/>
          </a:xfrm>
          <a:prstGeom prst="straightConnector1">
            <a:avLst/>
          </a:prstGeom>
          <a:noFill/>
          <a:ln cap="flat" cmpd="sng" w="19050">
            <a:solidFill>
              <a:srgbClr val="EB792A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11" name="Shape 1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8117" y="1115128"/>
            <a:ext cx="3334015" cy="1379593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Shape 112"/>
          <p:cNvSpPr txBox="1"/>
          <p:nvPr/>
        </p:nvSpPr>
        <p:spPr>
          <a:xfrm>
            <a:off x="115410" y="737527"/>
            <a:ext cx="4456588" cy="7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참고 이미지</a:t>
            </a:r>
          </a:p>
        </p:txBody>
      </p:sp>
      <p:sp>
        <p:nvSpPr>
          <p:cNvPr id="113" name="Shape 113"/>
          <p:cNvSpPr txBox="1"/>
          <p:nvPr/>
        </p:nvSpPr>
        <p:spPr>
          <a:xfrm>
            <a:off x="115409" y="2634475"/>
            <a:ext cx="5694840" cy="4756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닫힌 상태의 보물 상자와 열린 상태의 보물 상자 2개가 필요합니다.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