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EC6C213-AE3F-44E8-8426-80599B1870D8}">
  <a:tblStyle styleId="{BEC6C213-AE3F-44E8-8426-80599B1870D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필드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2015.12.18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2015.12.18 초안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2015.12.22 필드 및 자원지 생성 추가.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82434" y="1033669"/>
            <a:ext cx="7903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필드(Field) 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타운 밖의 각종 필드 오브젝트들을 포함하고 있는 영역을 말한다.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82434" y="2814760"/>
            <a:ext cx="1034115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 밖의 필드에 다양한 오브젝트를 구성하여 좀 더 리얼한 세계의 모습을 구현한다.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리얼한 느낌의 필드를 구성함으로서 유저에게 좀 더 몰입할 수 있도록 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플로어</a:t>
            </a:r>
          </a:p>
        </p:txBody>
      </p:sp>
      <p:sp>
        <p:nvSpPr>
          <p:cNvPr id="103" name="Shape 103"/>
          <p:cNvSpPr/>
          <p:nvPr/>
        </p:nvSpPr>
        <p:spPr>
          <a:xfrm>
            <a:off x="4941860" y="1672464"/>
            <a:ext cx="1099934" cy="298047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</a:t>
            </a:r>
          </a:p>
        </p:txBody>
      </p:sp>
      <p:cxnSp>
        <p:nvCxnSpPr>
          <p:cNvPr id="104" name="Shape 104"/>
          <p:cNvCxnSpPr/>
          <p:nvPr/>
        </p:nvCxnSpPr>
        <p:spPr>
          <a:xfrm flipH="1" rot="-5400000">
            <a:off x="5254678" y="2871821"/>
            <a:ext cx="696299" cy="2220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4941860" y="2246647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필드 나가기</a:t>
            </a:r>
          </a:p>
        </p:txBody>
      </p:sp>
      <p:cxnSp>
        <p:nvCxnSpPr>
          <p:cNvPr id="106" name="Shape 106"/>
          <p:cNvCxnSpPr>
            <a:stCxn id="103" idx="2"/>
            <a:endCxn id="105" idx="0"/>
          </p:cNvCxnSpPr>
          <p:nvPr/>
        </p:nvCxnSpPr>
        <p:spPr>
          <a:xfrm>
            <a:off x="5491827" y="1970512"/>
            <a:ext cx="0" cy="27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" name="Shape 107"/>
          <p:cNvSpPr/>
          <p:nvPr/>
        </p:nvSpPr>
        <p:spPr>
          <a:xfrm>
            <a:off x="2015289" y="333892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타운 복귀</a:t>
            </a:r>
          </a:p>
        </p:txBody>
      </p:sp>
      <p:sp>
        <p:nvSpPr>
          <p:cNvPr id="108" name="Shape 108"/>
          <p:cNvSpPr/>
          <p:nvPr/>
        </p:nvSpPr>
        <p:spPr>
          <a:xfrm>
            <a:off x="3625921" y="3335092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자원지</a:t>
            </a:r>
          </a:p>
        </p:txBody>
      </p:sp>
      <p:sp>
        <p:nvSpPr>
          <p:cNvPr id="109" name="Shape 109"/>
          <p:cNvSpPr/>
          <p:nvPr/>
        </p:nvSpPr>
        <p:spPr>
          <a:xfrm>
            <a:off x="5163750" y="3331091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왕궁</a:t>
            </a:r>
          </a:p>
        </p:txBody>
      </p:sp>
      <p:sp>
        <p:nvSpPr>
          <p:cNvPr id="110" name="Shape 110"/>
          <p:cNvSpPr/>
          <p:nvPr/>
        </p:nvSpPr>
        <p:spPr>
          <a:xfrm>
            <a:off x="6701578" y="3338926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</a:t>
            </a:r>
          </a:p>
        </p:txBody>
      </p:sp>
      <p:sp>
        <p:nvSpPr>
          <p:cNvPr id="111" name="Shape 111"/>
          <p:cNvSpPr/>
          <p:nvPr/>
        </p:nvSpPr>
        <p:spPr>
          <a:xfrm>
            <a:off x="8239407" y="3343705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</a:p>
        </p:txBody>
      </p:sp>
      <p:sp>
        <p:nvSpPr>
          <p:cNvPr id="112" name="Shape 112"/>
          <p:cNvSpPr/>
          <p:nvPr/>
        </p:nvSpPr>
        <p:spPr>
          <a:xfrm>
            <a:off x="3625921" y="4204439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</a:t>
            </a:r>
          </a:p>
        </p:txBody>
      </p:sp>
      <p:sp>
        <p:nvSpPr>
          <p:cNvPr id="113" name="Shape 113"/>
          <p:cNvSpPr/>
          <p:nvPr/>
        </p:nvSpPr>
        <p:spPr>
          <a:xfrm>
            <a:off x="5163750" y="4204439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쟁탈전</a:t>
            </a:r>
          </a:p>
        </p:txBody>
      </p:sp>
      <p:sp>
        <p:nvSpPr>
          <p:cNvPr id="114" name="Shape 114"/>
          <p:cNvSpPr/>
          <p:nvPr/>
        </p:nvSpPr>
        <p:spPr>
          <a:xfrm>
            <a:off x="6701578" y="4204439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점령전</a:t>
            </a:r>
          </a:p>
        </p:txBody>
      </p:sp>
      <p:sp>
        <p:nvSpPr>
          <p:cNvPr id="115" name="Shape 115"/>
          <p:cNvSpPr/>
          <p:nvPr/>
        </p:nvSpPr>
        <p:spPr>
          <a:xfrm>
            <a:off x="8239407" y="4204439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cxnSp>
        <p:nvCxnSpPr>
          <p:cNvPr id="116" name="Shape 116"/>
          <p:cNvCxnSpPr>
            <a:stCxn id="105" idx="2"/>
            <a:endCxn id="108" idx="0"/>
          </p:cNvCxnSpPr>
          <p:nvPr/>
        </p:nvCxnSpPr>
        <p:spPr>
          <a:xfrm rot="5400000">
            <a:off x="4483677" y="2327022"/>
            <a:ext cx="700500" cy="13158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7" name="Shape 117"/>
          <p:cNvCxnSpPr>
            <a:stCxn id="105" idx="2"/>
            <a:endCxn id="110" idx="0"/>
          </p:cNvCxnSpPr>
          <p:nvPr/>
        </p:nvCxnSpPr>
        <p:spPr>
          <a:xfrm flipH="1" rot="-5400000">
            <a:off x="6019527" y="2106972"/>
            <a:ext cx="704400" cy="1759799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" name="Shape 118"/>
          <p:cNvCxnSpPr>
            <a:stCxn id="105" idx="2"/>
            <a:endCxn id="111" idx="0"/>
          </p:cNvCxnSpPr>
          <p:nvPr/>
        </p:nvCxnSpPr>
        <p:spPr>
          <a:xfrm flipH="1" rot="-5400000">
            <a:off x="6786177" y="1340322"/>
            <a:ext cx="708900" cy="3297599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9" name="Shape 119"/>
          <p:cNvCxnSpPr>
            <a:stCxn id="108" idx="2"/>
            <a:endCxn id="112" idx="0"/>
          </p:cNvCxnSpPr>
          <p:nvPr/>
        </p:nvCxnSpPr>
        <p:spPr>
          <a:xfrm>
            <a:off x="4175888" y="3723117"/>
            <a:ext cx="0" cy="48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0" name="Shape 120"/>
          <p:cNvCxnSpPr>
            <a:stCxn id="109" idx="2"/>
            <a:endCxn id="113" idx="0"/>
          </p:cNvCxnSpPr>
          <p:nvPr/>
        </p:nvCxnSpPr>
        <p:spPr>
          <a:xfrm>
            <a:off x="5713716" y="3719116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" name="Shape 121"/>
          <p:cNvCxnSpPr>
            <a:stCxn id="110" idx="2"/>
            <a:endCxn id="114" idx="0"/>
          </p:cNvCxnSpPr>
          <p:nvPr/>
        </p:nvCxnSpPr>
        <p:spPr>
          <a:xfrm>
            <a:off x="7251545" y="3726951"/>
            <a:ext cx="0" cy="47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2" name="Shape 122"/>
          <p:cNvCxnSpPr>
            <a:stCxn id="111" idx="2"/>
            <a:endCxn id="115" idx="0"/>
          </p:cNvCxnSpPr>
          <p:nvPr/>
        </p:nvCxnSpPr>
        <p:spPr>
          <a:xfrm>
            <a:off x="8789374" y="3731730"/>
            <a:ext cx="0" cy="47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" name="Shape 123"/>
          <p:cNvCxnSpPr>
            <a:stCxn id="105" idx="2"/>
            <a:endCxn id="107" idx="0"/>
          </p:cNvCxnSpPr>
          <p:nvPr/>
        </p:nvCxnSpPr>
        <p:spPr>
          <a:xfrm rot="5400000">
            <a:off x="3676377" y="1523622"/>
            <a:ext cx="704400" cy="29265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정의1-1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573783" y="874726"/>
            <a:ext cx="751038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크기 : 1200 * 1200 의 타일로 이루어진 공간.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유저 성 최대 개수 : 10만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총 자원지 최대 개수 : 14만 4천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몬스터 최대 수 : 7만 2천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구성 요소.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타운(Twon) : 유저가 소유한 근거지.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자원지(Food Resource Object) : 식량을 획득 할 수 있는 필드 오브젝트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자원지(Wood Resource Object) : 목재를 획득 할 수 있는 필드 오브젝트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자원지(Stone Resource Object) : 석재를 획득 할 수 있는 필드 오브젝트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자원지(Iron Resource Object) : 철광을 획득 할 수 있는 필드 오브젝트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(City) : 병력을 이용해 점령하면 코인 or Crown을 획득할 수 있는 오브젝트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몬스터(Monster) : 전투를 통해 토벌하여 자원과 경험치를 얻을 수 있는 오브젝트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건물 : 연맹원에게 각종 기능을 제공하는 건물 오브젝트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불가사의 : 연합원에게 이로운 효과를 주는 거대 오브젝트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왕성 : 필드의 중앙에 위치하며 게임의 목표가 되는 오브젝트.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타일 크기(ngui 를 사용할 것인지 도 포함)</a:t>
            </a:r>
          </a:p>
          <a:p>
            <a:pPr indent="-228600" lvl="1" marL="914400" marR="0" rtl="0" algn="l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US">
                <a:solidFill>
                  <a:schemeClr val="dk1"/>
                </a:solidFill>
              </a:rPr>
              <a:t>테스트 후, 결정</a:t>
            </a:r>
          </a:p>
          <a:p>
            <a:pPr indent="-228600" lvl="0" marL="457200" marR="0" rtl="0" algn="l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뷰(각도) 2d, 3d??</a:t>
            </a:r>
          </a:p>
          <a:p>
            <a:pPr indent="-228600" lvl="1" marL="914400" marR="0" rtl="0" algn="l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US">
                <a:solidFill>
                  <a:schemeClr val="dk1"/>
                </a:solidFill>
              </a:rPr>
              <a:t>3D카메라, 쿼터뷰</a:t>
            </a:r>
          </a:p>
          <a:p>
            <a:pPr indent="-228600" lvl="0" marL="457200" marR="0" rtl="0" algn="l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좌표 체계</a:t>
            </a:r>
          </a:p>
          <a:p>
            <a:pPr indent="-228600" lvl="1" marL="914400" marR="0" rtl="0" algn="l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US">
                <a:solidFill>
                  <a:schemeClr val="dk1"/>
                </a:solidFill>
              </a:rPr>
              <a:t>x,z 좌표를 기준으로 작업</a:t>
            </a:r>
          </a:p>
          <a:p>
            <a:pPr indent="-228600" lvl="0" marL="457200" marR="0" rtl="0" algn="l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남는 영역을 어떻게 표현할 것 인지</a:t>
            </a:r>
          </a:p>
          <a:p>
            <a:pPr indent="-228600" lvl="1" marL="914400" marR="0" rtl="0" algn="l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US">
                <a:solidFill>
                  <a:schemeClr val="dk1"/>
                </a:solidFill>
              </a:rPr>
              <a:t>1200x1200 기준으로 외곽에 10(?)칸씩 더 배치</a:t>
            </a:r>
          </a:p>
          <a:p>
            <a:pPr indent="-228600" lvl="0" marL="457200" marR="0" rtl="0" algn="l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타일 맵 데이터, 속성 (진행 중)</a:t>
            </a:r>
          </a:p>
          <a:p>
            <a:pPr indent="-228600" lvl="1" marL="914400" marR="0" rtl="0" algn="l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US">
                <a:solidFill>
                  <a:schemeClr val="dk1"/>
                </a:solidFill>
              </a:rPr>
              <a:t>데이터 작성 완료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636104" y="365760"/>
            <a:ext cx="222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구성 1. 자원지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573783" y="874726"/>
            <a:ext cx="7470314" cy="655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필드에는 4종류의 자원지가 생성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생산, 과학연구 등에 소모되는 기초적인 1차 자원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건설, 업그레이드 등에 소모되는 기초적인 1차 자원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고대시대 이상의 건물 건설, 업그레이드 등에 소모되는 2차 자원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고대시대에서 과학 연구를 하기 전까지 채집 불가.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중세 시대 이후의 건물, 건설, 유닛 생산 등에 복합적으로 소모되는 3차 자원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중세 시대에세 과학연구를 하기 전까지 채집 불가.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크기.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자원지는 모드 1*1의 타일을 점유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레벨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자원지는 최소 1Level ~ 5Level을 가진다.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레벨별 자원 보유량 및 등장 분포는 테이블을 참조한다.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채집속도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정의 된 값을 따른다.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1초에 11자원을 채집하는걸 기초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종류 별 가치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1 = 목재 1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1 = 식량 6 = 목재 6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1 = 식량 24 = 목재 24 = 철광 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36104" y="365760"/>
            <a:ext cx="222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구성 1. 자원지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573783" y="874726"/>
            <a:ext cx="10350910" cy="655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분포 구분의 목적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생성되는 자원의 레벨 구역을 나누어 유저들이 성장함에 따라 점차 왕국 중심지로 이동해 가도록 하는 목적을 가진다.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분포 단계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분포 단계는 15단계로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왕궁에서 가까워 질수록 높은 레벨의 자원이 나오도록 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Resource_DATA\CreatRate 데이터에 분포별 등장 자원지 레벨 및 확률 참조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분포 범위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외곽과 중심지(왕궁)의 거리를 15단계로 나누어 분포단계를 만든다.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설정된 자원지의 레벨에 맞춰 자원을 생성한다.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범위당 자원 생산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자원지는 각각의 등장 확률에 따라 등장한다.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등장확률은 테이블에서 조절한다.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Resource_DATA\ResourceConst 데이터 참조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10*10 타일 기준 10개의 밀도를 기준으로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회복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자원지는 자신의 최대 자원량의 N1%를 N2의 시간마다 회복한다.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N1과 N2는 테이블에서 조절한다.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GameConst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ResourceRenewalVolum : 회복하는 자원 % 량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ResourceRenewalSec : 자원을 회복하는 시간(초)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자원지는 회복되더라도 가진 라이프 타임이 모두 소진되면 소멸한다.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재생성 및 배치.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자원은 N 시간의 라이프 타임을 가진다.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GameConst 테이블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ResourceLifeSec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라이프 타임을 모두 소모한 자원지는 사라져 재배치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채집중일 때 자원지의 라이프 타임은 일시 정지한다.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 자원은 즉시 재배치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36104" y="365760"/>
            <a:ext cx="222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구성 1. 자원지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573783" y="874726"/>
            <a:ext cx="6519734" cy="3108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레벨별 자원량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정의된 값을 따른다.(Resource_Data\Resource_자원명 참조)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자원별 등장 확률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테이블에 정의된 값을 따른다.(참조)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Resource_Data\ResourceRate 데이터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Shape 148"/>
          <p:cNvGraphicFramePr/>
          <p:nvPr/>
        </p:nvGraphicFramePr>
        <p:xfrm>
          <a:off x="2345038" y="1393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{BEC6C213-AE3F-44E8-8426-80599B1870D8}</a:tableStyleId>
              </a:tblPr>
              <a:tblGrid>
                <a:gridCol w="558075"/>
                <a:gridCol w="758900"/>
                <a:gridCol w="766725"/>
                <a:gridCol w="696300"/>
                <a:gridCol w="78150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LEVEL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</a:t>
                      </a:r>
                    </a:p>
                  </a:txBody>
                  <a:tcPr marT="45725" marB="45725" marR="91450" marL="91450" anchor="ctr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700" u="none" cap="none" strike="no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750</a:t>
                      </a:r>
                    </a:p>
                  </a:txBody>
                  <a:tcPr marT="19050" marB="19050" marR="28575" marL="28575" anchor="b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2250</a:t>
                      </a:r>
                    </a:p>
                  </a:txBody>
                  <a:tcPr marT="19050" marB="19050" marR="28575" marL="28575" anchor="b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5250</a:t>
                      </a:r>
                    </a:p>
                  </a:txBody>
                  <a:tcPr marT="19050" marB="19050" marR="28575" marL="28575" anchor="b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243000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243000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40500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10125</a:t>
                      </a:r>
                    </a:p>
                  </a:txBody>
                  <a:tcPr marT="19050" marB="19050" marR="28575" marL="28575" anchor="b"/>
                </a:tc>
              </a:tr>
              <a:tr h="11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396000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396000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66000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16500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636104" y="365760"/>
            <a:ext cx="2223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구성 1. 자원지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573783" y="874726"/>
            <a:ext cx="9852021" cy="418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종류별 생성 방식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분포와 설정 레벨에 따라 1*1타일의 크기를 점유하는 오브젝트가 생성 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 오브젝트는 레벨 별로 동물모양의 리소스를 가진다.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토끼 / 2. 멧돼지 / 3. 사슴 / 4. 물소 / 5. 곰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나무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분포와 설정에 따라 1*1 타일 크기의 오브젝트가 16개의 군락으로 생성 된다.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ResourceConst 데이터에 군락을 이룰 오브젝트 개수를 설정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형성되는 모양은 생성된 타일에 인접하여 랜덤하게 생성한다.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 오브젝트는 레벨에 따라 나무의 크기와 개수가 증가한다.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군락을 이룰 경우 숲처럼 보이도록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자원지는 분포와 설정에 따라 1*1타일 크기의 오브젝트가 생성 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 오브잭트는 돌의 형태로 이루어진 모양을 가진다.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자원지는 1*1타일의 크기의 오브젝트가 숨겨진 상태로 생성 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숨겨진 철광자원지는 탐색을 통해 숨겨진 광산 자원지를 찾을 수 있다.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오픈된 광산 자원지는 일반 자원지와 동일하게 모든 유저들에게 보이며 어느 유저든병력을 보내 자원지를 점유, 자원을 채집할 수 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